
<file path=[Content_Types].xml><?xml version="1.0" encoding="utf-8"?>
<Types xmlns="http://schemas.openxmlformats.org/package/2006/content-types">
  <Default Extension="avi" ContentType="video/x-msvideo"/>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5"/>
  </p:notesMasterIdLst>
  <p:sldIdLst>
    <p:sldId id="297" r:id="rId2"/>
    <p:sldId id="311" r:id="rId3"/>
    <p:sldId id="298" r:id="rId4"/>
    <p:sldId id="300" r:id="rId5"/>
    <p:sldId id="312" r:id="rId6"/>
    <p:sldId id="313" r:id="rId7"/>
    <p:sldId id="314" r:id="rId8"/>
    <p:sldId id="316" r:id="rId9"/>
    <p:sldId id="325" r:id="rId10"/>
    <p:sldId id="315" r:id="rId11"/>
    <p:sldId id="317" r:id="rId12"/>
    <p:sldId id="333" r:id="rId13"/>
    <p:sldId id="318" r:id="rId14"/>
    <p:sldId id="319" r:id="rId15"/>
    <p:sldId id="324" r:id="rId16"/>
    <p:sldId id="351" r:id="rId17"/>
    <p:sldId id="323" r:id="rId18"/>
    <p:sldId id="326" r:id="rId19"/>
    <p:sldId id="321" r:id="rId20"/>
    <p:sldId id="327" r:id="rId21"/>
    <p:sldId id="320" r:id="rId22"/>
    <p:sldId id="328" r:id="rId23"/>
    <p:sldId id="352" r:id="rId24"/>
    <p:sldId id="329" r:id="rId25"/>
    <p:sldId id="331" r:id="rId26"/>
    <p:sldId id="330" r:id="rId27"/>
    <p:sldId id="332" r:id="rId28"/>
    <p:sldId id="306" r:id="rId29"/>
    <p:sldId id="307" r:id="rId30"/>
    <p:sldId id="350" r:id="rId31"/>
    <p:sldId id="341" r:id="rId32"/>
    <p:sldId id="309" r:id="rId33"/>
    <p:sldId id="342" r:id="rId34"/>
    <p:sldId id="343" r:id="rId35"/>
    <p:sldId id="336" r:id="rId36"/>
    <p:sldId id="337" r:id="rId37"/>
    <p:sldId id="344" r:id="rId38"/>
    <p:sldId id="346" r:id="rId39"/>
    <p:sldId id="340" r:id="rId40"/>
    <p:sldId id="335" r:id="rId41"/>
    <p:sldId id="348" r:id="rId42"/>
    <p:sldId id="349" r:id="rId43"/>
    <p:sldId id="347" r:id="rId4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8235"/>
    <a:srgbClr val="A9D18E"/>
    <a:srgbClr val="EBF6DE"/>
    <a:srgbClr val="CC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1EBBBCC-DAD2-459C-BE2E-F6DE35CF9A28}" styleName="Estilo oscuro 2 - Énfasis 3/Énfasis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28" autoAdjust="0"/>
    <p:restoredTop sz="68164" autoAdjust="0"/>
  </p:normalViewPr>
  <p:slideViewPr>
    <p:cSldViewPr snapToGrid="0">
      <p:cViewPr varScale="1">
        <p:scale>
          <a:sx n="133" d="100"/>
          <a:sy n="133" d="100"/>
        </p:scale>
        <p:origin x="232" y="552"/>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6AEFA0-2D55-4904-88B0-EDBC85FC8BAE}" type="doc">
      <dgm:prSet loTypeId="urn:microsoft.com/office/officeart/2005/8/layout/cycle1" loCatId="Inbox" qsTypeId="urn:microsoft.com/office/officeart/2005/8/quickstyle/simple4" qsCatId="simple" csTypeId="urn:microsoft.com/office/officeart/2005/8/colors/accent6_1" csCatId="accent6" phldr="1"/>
      <dgm:spPr/>
      <dgm:t>
        <a:bodyPr/>
        <a:lstStyle/>
        <a:p>
          <a:endParaRPr lang="en-US"/>
        </a:p>
      </dgm:t>
    </dgm:pt>
    <dgm:pt modelId="{F107A803-4228-42DD-AFBE-F12BDCB2FB6E}">
      <dgm:prSet/>
      <dgm:spPr/>
      <dgm:t>
        <a:bodyPr/>
        <a:lstStyle/>
        <a:p>
          <a:r>
            <a:rPr lang="es-ES" dirty="0"/>
            <a:t>Hemos visto …</a:t>
          </a:r>
          <a:endParaRPr lang="en-US" dirty="0"/>
        </a:p>
      </dgm:t>
    </dgm:pt>
    <dgm:pt modelId="{3E563946-4BEC-447E-978A-8E0E28782002}" type="parTrans" cxnId="{90392C00-39DA-4384-BF23-47603CD51C39}">
      <dgm:prSet/>
      <dgm:spPr/>
      <dgm:t>
        <a:bodyPr/>
        <a:lstStyle/>
        <a:p>
          <a:endParaRPr lang="en-US"/>
        </a:p>
      </dgm:t>
    </dgm:pt>
    <dgm:pt modelId="{07B2B9ED-FC73-4C15-8245-109C869DE5F2}" type="sibTrans" cxnId="{90392C00-39DA-4384-BF23-47603CD51C39}">
      <dgm:prSet/>
      <dgm:spPr/>
      <dgm:t>
        <a:bodyPr/>
        <a:lstStyle/>
        <a:p>
          <a:endParaRPr lang="en-US"/>
        </a:p>
      </dgm:t>
    </dgm:pt>
    <dgm:pt modelId="{9C60EA85-3353-4A97-90E8-31D9212DADF6}">
      <dgm:prSet/>
      <dgm:spPr/>
      <dgm:t>
        <a:bodyPr/>
        <a:lstStyle/>
        <a:p>
          <a:r>
            <a:rPr lang="es-ES" dirty="0"/>
            <a:t>Tipos y estructura de datos (KB, MB</a:t>
          </a:r>
          <a:r>
            <a:rPr lang="mr-IN" dirty="0"/>
            <a:t>…</a:t>
          </a:r>
          <a:r>
            <a:rPr lang="es-ES" dirty="0"/>
            <a:t>).</a:t>
          </a:r>
          <a:endParaRPr lang="en-US" dirty="0"/>
        </a:p>
      </dgm:t>
    </dgm:pt>
    <dgm:pt modelId="{AA395DF9-71AB-4278-B370-E1275975A91B}" type="parTrans" cxnId="{4032A983-CBB0-46C6-8782-EF44CB711C9E}">
      <dgm:prSet/>
      <dgm:spPr/>
      <dgm:t>
        <a:bodyPr/>
        <a:lstStyle/>
        <a:p>
          <a:endParaRPr lang="en-US"/>
        </a:p>
      </dgm:t>
    </dgm:pt>
    <dgm:pt modelId="{BFD11F51-70AE-4992-8545-5AED1401712D}" type="sibTrans" cxnId="{4032A983-CBB0-46C6-8782-EF44CB711C9E}">
      <dgm:prSet/>
      <dgm:spPr/>
      <dgm:t>
        <a:bodyPr/>
        <a:lstStyle/>
        <a:p>
          <a:endParaRPr lang="en-US"/>
        </a:p>
      </dgm:t>
    </dgm:pt>
    <dgm:pt modelId="{A3C54A3F-B7E6-4234-BC2F-4E03C0CA26A1}">
      <dgm:prSet/>
      <dgm:spPr/>
      <dgm:t>
        <a:bodyPr/>
        <a:lstStyle/>
        <a:p>
          <a:r>
            <a:rPr lang="es-ES" dirty="0"/>
            <a:t>Entropía.</a:t>
          </a:r>
          <a:endParaRPr lang="en-US" dirty="0"/>
        </a:p>
      </dgm:t>
    </dgm:pt>
    <dgm:pt modelId="{33029168-3E7F-4DCC-946E-010D0CFB37F3}" type="parTrans" cxnId="{7BCB8420-93C6-4E04-BC4C-919760C77DD7}">
      <dgm:prSet/>
      <dgm:spPr/>
      <dgm:t>
        <a:bodyPr/>
        <a:lstStyle/>
        <a:p>
          <a:endParaRPr lang="en-US"/>
        </a:p>
      </dgm:t>
    </dgm:pt>
    <dgm:pt modelId="{C56398D1-DA94-4315-AD9D-C67AB2E79BC1}" type="sibTrans" cxnId="{7BCB8420-93C6-4E04-BC4C-919760C77DD7}">
      <dgm:prSet/>
      <dgm:spPr/>
      <dgm:t>
        <a:bodyPr/>
        <a:lstStyle/>
        <a:p>
          <a:endParaRPr lang="en-US"/>
        </a:p>
      </dgm:t>
    </dgm:pt>
    <dgm:pt modelId="{3AEF0111-948C-41BA-AA81-AE518B00C48E}">
      <dgm:prSet/>
      <dgm:spPr/>
      <dgm:t>
        <a:bodyPr/>
        <a:lstStyle/>
        <a:p>
          <a:r>
            <a:rPr lang="es-ES" dirty="0"/>
            <a:t>Codificación.</a:t>
          </a:r>
          <a:endParaRPr lang="en-US" dirty="0"/>
        </a:p>
      </dgm:t>
    </dgm:pt>
    <dgm:pt modelId="{B448EE46-D5C9-4BA4-B9E7-A65826FCD806}" type="parTrans" cxnId="{9EF636DA-9512-4C24-886C-889B8127ED2D}">
      <dgm:prSet/>
      <dgm:spPr/>
      <dgm:t>
        <a:bodyPr/>
        <a:lstStyle/>
        <a:p>
          <a:endParaRPr lang="en-US"/>
        </a:p>
      </dgm:t>
    </dgm:pt>
    <dgm:pt modelId="{C77D148D-7AF0-4A07-9AD0-7762D7B8969E}" type="sibTrans" cxnId="{9EF636DA-9512-4C24-886C-889B8127ED2D}">
      <dgm:prSet/>
      <dgm:spPr/>
      <dgm:t>
        <a:bodyPr/>
        <a:lstStyle/>
        <a:p>
          <a:endParaRPr lang="en-US"/>
        </a:p>
      </dgm:t>
    </dgm:pt>
    <dgm:pt modelId="{41773C24-BC00-43A2-915D-078826B86C63}">
      <dgm:prSet/>
      <dgm:spPr/>
      <dgm:t>
        <a:bodyPr/>
        <a:lstStyle/>
        <a:p>
          <a:r>
            <a:rPr lang="es-ES"/>
            <a:t>Redundancia existente en texto, imágenes 2D y vídeo.</a:t>
          </a:r>
          <a:endParaRPr lang="en-US"/>
        </a:p>
      </dgm:t>
    </dgm:pt>
    <dgm:pt modelId="{44793A64-AB72-4ABD-A86D-3A69EDD1DD3A}" type="parTrans" cxnId="{14DE8E1E-3D65-48D7-942A-C49C67E276A2}">
      <dgm:prSet/>
      <dgm:spPr/>
      <dgm:t>
        <a:bodyPr/>
        <a:lstStyle/>
        <a:p>
          <a:endParaRPr lang="en-US"/>
        </a:p>
      </dgm:t>
    </dgm:pt>
    <dgm:pt modelId="{C0AA34E5-66C3-4409-B289-54652DD5AFAF}" type="sibTrans" cxnId="{14DE8E1E-3D65-48D7-942A-C49C67E276A2}">
      <dgm:prSet/>
      <dgm:spPr/>
      <dgm:t>
        <a:bodyPr/>
        <a:lstStyle/>
        <a:p>
          <a:endParaRPr lang="en-US"/>
        </a:p>
      </dgm:t>
    </dgm:pt>
    <dgm:pt modelId="{81D6E09C-A4E8-4CA5-BC1F-5198CE5FA44A}">
      <dgm:prSet/>
      <dgm:spPr/>
      <dgm:t>
        <a:bodyPr/>
        <a:lstStyle/>
        <a:p>
          <a:r>
            <a:rPr lang="es-ES"/>
            <a:t>Texto: Run-Length, Lempel-Ziv.</a:t>
          </a:r>
          <a:endParaRPr lang="en-US"/>
        </a:p>
      </dgm:t>
    </dgm:pt>
    <dgm:pt modelId="{D109B842-0A71-4633-A48E-5635A3B2E24B}" type="parTrans" cxnId="{34199B42-552E-4B1D-B84C-F13003D55FEB}">
      <dgm:prSet/>
      <dgm:spPr/>
      <dgm:t>
        <a:bodyPr/>
        <a:lstStyle/>
        <a:p>
          <a:endParaRPr lang="en-US"/>
        </a:p>
      </dgm:t>
    </dgm:pt>
    <dgm:pt modelId="{352199C7-E8ED-4659-A1E4-49193E2E5EE6}" type="sibTrans" cxnId="{34199B42-552E-4B1D-B84C-F13003D55FEB}">
      <dgm:prSet/>
      <dgm:spPr/>
      <dgm:t>
        <a:bodyPr/>
        <a:lstStyle/>
        <a:p>
          <a:endParaRPr lang="en-US"/>
        </a:p>
      </dgm:t>
    </dgm:pt>
    <dgm:pt modelId="{1A2D0D98-5FA0-4D2D-B67C-B923111DCB72}">
      <dgm:prSet/>
      <dgm:spPr/>
      <dgm:t>
        <a:bodyPr/>
        <a:lstStyle/>
        <a:p>
          <a:r>
            <a:rPr lang="es-ES"/>
            <a:t>Imágenes 2D: predicción, transformada.</a:t>
          </a:r>
          <a:endParaRPr lang="en-US"/>
        </a:p>
      </dgm:t>
    </dgm:pt>
    <dgm:pt modelId="{5F2CE9BD-D2EB-45B2-8E5A-75B62DCC51B1}" type="parTrans" cxnId="{A0EEDE62-4214-4604-8500-BB617AF56B1E}">
      <dgm:prSet/>
      <dgm:spPr/>
      <dgm:t>
        <a:bodyPr/>
        <a:lstStyle/>
        <a:p>
          <a:endParaRPr lang="en-US"/>
        </a:p>
      </dgm:t>
    </dgm:pt>
    <dgm:pt modelId="{DC5BB77D-BA78-46BD-BF5D-D5FCBF5A4D8C}" type="sibTrans" cxnId="{A0EEDE62-4214-4604-8500-BB617AF56B1E}">
      <dgm:prSet/>
      <dgm:spPr/>
      <dgm:t>
        <a:bodyPr/>
        <a:lstStyle/>
        <a:p>
          <a:endParaRPr lang="en-US"/>
        </a:p>
      </dgm:t>
    </dgm:pt>
    <dgm:pt modelId="{F7E45E76-C3F2-4582-B9F0-C4F84CDFA3B0}">
      <dgm:prSet/>
      <dgm:spPr/>
      <dgm:t>
        <a:bodyPr/>
        <a:lstStyle/>
        <a:p>
          <a:r>
            <a:rPr lang="es-ES"/>
            <a:t>Vídeo: Subsampling, diferencia bloque, compensación de movimiento, y búsqueda de bloque.</a:t>
          </a:r>
          <a:endParaRPr lang="en-US"/>
        </a:p>
      </dgm:t>
    </dgm:pt>
    <dgm:pt modelId="{44AF1741-A911-4367-9AE7-4F1E1B9A1DBF}" type="parTrans" cxnId="{AB70A2B9-0396-45B0-BC5C-B9265004907A}">
      <dgm:prSet/>
      <dgm:spPr/>
      <dgm:t>
        <a:bodyPr/>
        <a:lstStyle/>
        <a:p>
          <a:endParaRPr lang="en-US"/>
        </a:p>
      </dgm:t>
    </dgm:pt>
    <dgm:pt modelId="{C0EFAB6B-771E-4501-B924-EEB91C42776C}" type="sibTrans" cxnId="{AB70A2B9-0396-45B0-BC5C-B9265004907A}">
      <dgm:prSet/>
      <dgm:spPr/>
      <dgm:t>
        <a:bodyPr/>
        <a:lstStyle/>
        <a:p>
          <a:endParaRPr lang="en-US"/>
        </a:p>
      </dgm:t>
    </dgm:pt>
    <dgm:pt modelId="{BF1A87E2-9205-BA40-B211-AE2082AAD865}" type="pres">
      <dgm:prSet presAssocID="{FF6AEFA0-2D55-4904-88B0-EDBC85FC8BAE}" presName="cycle" presStyleCnt="0">
        <dgm:presLayoutVars>
          <dgm:dir/>
          <dgm:resizeHandles val="exact"/>
        </dgm:presLayoutVars>
      </dgm:prSet>
      <dgm:spPr/>
    </dgm:pt>
    <dgm:pt modelId="{D405A0F7-BA22-4A44-BB97-80C4C0A426A9}" type="pres">
      <dgm:prSet presAssocID="{F107A803-4228-42DD-AFBE-F12BDCB2FB6E}" presName="node" presStyleLbl="revTx" presStyleIdx="0" presStyleCnt="1">
        <dgm:presLayoutVars>
          <dgm:bulletEnabled val="1"/>
        </dgm:presLayoutVars>
      </dgm:prSet>
      <dgm:spPr/>
    </dgm:pt>
  </dgm:ptLst>
  <dgm:cxnLst>
    <dgm:cxn modelId="{90392C00-39DA-4384-BF23-47603CD51C39}" srcId="{FF6AEFA0-2D55-4904-88B0-EDBC85FC8BAE}" destId="{F107A803-4228-42DD-AFBE-F12BDCB2FB6E}" srcOrd="0" destOrd="0" parTransId="{3E563946-4BEC-447E-978A-8E0E28782002}" sibTransId="{07B2B9ED-FC73-4C15-8245-109C869DE5F2}"/>
    <dgm:cxn modelId="{14DE8E1E-3D65-48D7-942A-C49C67E276A2}" srcId="{F107A803-4228-42DD-AFBE-F12BDCB2FB6E}" destId="{41773C24-BC00-43A2-915D-078826B86C63}" srcOrd="3" destOrd="0" parTransId="{44793A64-AB72-4ABD-A86D-3A69EDD1DD3A}" sibTransId="{C0AA34E5-66C3-4409-B289-54652DD5AFAF}"/>
    <dgm:cxn modelId="{7BCB8420-93C6-4E04-BC4C-919760C77DD7}" srcId="{F107A803-4228-42DD-AFBE-F12BDCB2FB6E}" destId="{A3C54A3F-B7E6-4234-BC2F-4E03C0CA26A1}" srcOrd="1" destOrd="0" parTransId="{33029168-3E7F-4DCC-946E-010D0CFB37F3}" sibTransId="{C56398D1-DA94-4315-AD9D-C67AB2E79BC1}"/>
    <dgm:cxn modelId="{C75FED29-5BCE-A349-9037-94BA74197B31}" type="presOf" srcId="{3AEF0111-948C-41BA-AA81-AE518B00C48E}" destId="{D405A0F7-BA22-4A44-BB97-80C4C0A426A9}" srcOrd="0" destOrd="3" presId="urn:microsoft.com/office/officeart/2005/8/layout/cycle1"/>
    <dgm:cxn modelId="{34199B42-552E-4B1D-B84C-F13003D55FEB}" srcId="{F107A803-4228-42DD-AFBE-F12BDCB2FB6E}" destId="{81D6E09C-A4E8-4CA5-BC1F-5198CE5FA44A}" srcOrd="4" destOrd="0" parTransId="{D109B842-0A71-4633-A48E-5635A3B2E24B}" sibTransId="{352199C7-E8ED-4659-A1E4-49193E2E5EE6}"/>
    <dgm:cxn modelId="{67BCAF5C-37F4-B241-B51D-095790344633}" type="presOf" srcId="{1A2D0D98-5FA0-4D2D-B67C-B923111DCB72}" destId="{D405A0F7-BA22-4A44-BB97-80C4C0A426A9}" srcOrd="0" destOrd="6" presId="urn:microsoft.com/office/officeart/2005/8/layout/cycle1"/>
    <dgm:cxn modelId="{A0EEDE62-4214-4604-8500-BB617AF56B1E}" srcId="{F107A803-4228-42DD-AFBE-F12BDCB2FB6E}" destId="{1A2D0D98-5FA0-4D2D-B67C-B923111DCB72}" srcOrd="5" destOrd="0" parTransId="{5F2CE9BD-D2EB-45B2-8E5A-75B62DCC51B1}" sibTransId="{DC5BB77D-BA78-46BD-BF5D-D5FCBF5A4D8C}"/>
    <dgm:cxn modelId="{3757D478-ED8F-F147-8AB4-828DE8BB30C9}" type="presOf" srcId="{F7E45E76-C3F2-4582-B9F0-C4F84CDFA3B0}" destId="{D405A0F7-BA22-4A44-BB97-80C4C0A426A9}" srcOrd="0" destOrd="7" presId="urn:microsoft.com/office/officeart/2005/8/layout/cycle1"/>
    <dgm:cxn modelId="{4032A983-CBB0-46C6-8782-EF44CB711C9E}" srcId="{F107A803-4228-42DD-AFBE-F12BDCB2FB6E}" destId="{9C60EA85-3353-4A97-90E8-31D9212DADF6}" srcOrd="0" destOrd="0" parTransId="{AA395DF9-71AB-4278-B370-E1275975A91B}" sibTransId="{BFD11F51-70AE-4992-8545-5AED1401712D}"/>
    <dgm:cxn modelId="{90722985-5024-164D-8BB0-D3BFDF77E062}" type="presOf" srcId="{9C60EA85-3353-4A97-90E8-31D9212DADF6}" destId="{D405A0F7-BA22-4A44-BB97-80C4C0A426A9}" srcOrd="0" destOrd="1" presId="urn:microsoft.com/office/officeart/2005/8/layout/cycle1"/>
    <dgm:cxn modelId="{AB70A2B9-0396-45B0-BC5C-B9265004907A}" srcId="{F107A803-4228-42DD-AFBE-F12BDCB2FB6E}" destId="{F7E45E76-C3F2-4582-B9F0-C4F84CDFA3B0}" srcOrd="6" destOrd="0" parTransId="{44AF1741-A911-4367-9AE7-4F1E1B9A1DBF}" sibTransId="{C0EFAB6B-771E-4501-B924-EEB91C42776C}"/>
    <dgm:cxn modelId="{486AB2C2-D372-6546-8F7D-02CE00FF1F14}" type="presOf" srcId="{41773C24-BC00-43A2-915D-078826B86C63}" destId="{D405A0F7-BA22-4A44-BB97-80C4C0A426A9}" srcOrd="0" destOrd="4" presId="urn:microsoft.com/office/officeart/2005/8/layout/cycle1"/>
    <dgm:cxn modelId="{6567CCCA-F8AC-C243-9E03-B23D2F617DAA}" type="presOf" srcId="{FF6AEFA0-2D55-4904-88B0-EDBC85FC8BAE}" destId="{BF1A87E2-9205-BA40-B211-AE2082AAD865}" srcOrd="0" destOrd="0" presId="urn:microsoft.com/office/officeart/2005/8/layout/cycle1"/>
    <dgm:cxn modelId="{65E781D7-312E-1B4A-8EE0-75851DA067C2}" type="presOf" srcId="{F107A803-4228-42DD-AFBE-F12BDCB2FB6E}" destId="{D405A0F7-BA22-4A44-BB97-80C4C0A426A9}" srcOrd="0" destOrd="0" presId="urn:microsoft.com/office/officeart/2005/8/layout/cycle1"/>
    <dgm:cxn modelId="{FFF310DA-8781-8E4B-91C0-F557873BAB51}" type="presOf" srcId="{A3C54A3F-B7E6-4234-BC2F-4E03C0CA26A1}" destId="{D405A0F7-BA22-4A44-BB97-80C4C0A426A9}" srcOrd="0" destOrd="2" presId="urn:microsoft.com/office/officeart/2005/8/layout/cycle1"/>
    <dgm:cxn modelId="{9EF636DA-9512-4C24-886C-889B8127ED2D}" srcId="{F107A803-4228-42DD-AFBE-F12BDCB2FB6E}" destId="{3AEF0111-948C-41BA-AA81-AE518B00C48E}" srcOrd="2" destOrd="0" parTransId="{B448EE46-D5C9-4BA4-B9E7-A65826FCD806}" sibTransId="{C77D148D-7AF0-4A07-9AD0-7762D7B8969E}"/>
    <dgm:cxn modelId="{C6C806F1-A781-4348-BD04-7DE3A412EDA9}" type="presOf" srcId="{81D6E09C-A4E8-4CA5-BC1F-5198CE5FA44A}" destId="{D405A0F7-BA22-4A44-BB97-80C4C0A426A9}" srcOrd="0" destOrd="5" presId="urn:microsoft.com/office/officeart/2005/8/layout/cycle1"/>
    <dgm:cxn modelId="{D45C30AC-4923-1445-8CE0-9E7966466200}" type="presParOf" srcId="{BF1A87E2-9205-BA40-B211-AE2082AAD865}" destId="{D405A0F7-BA22-4A44-BB97-80C4C0A426A9}" srcOrd="0"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6AEFA0-2D55-4904-88B0-EDBC85FC8BAE}" type="doc">
      <dgm:prSet loTypeId="urn:microsoft.com/office/officeart/2005/8/layout/cycle1" loCatId="Inbox" qsTypeId="urn:microsoft.com/office/officeart/2005/8/quickstyle/simple4" qsCatId="simple" csTypeId="urn:microsoft.com/office/officeart/2005/8/colors/accent6_1" csCatId="accent6" phldr="1"/>
      <dgm:spPr/>
      <dgm:t>
        <a:bodyPr/>
        <a:lstStyle/>
        <a:p>
          <a:endParaRPr lang="en-US"/>
        </a:p>
      </dgm:t>
    </dgm:pt>
    <dgm:pt modelId="{F107A803-4228-42DD-AFBE-F12BDCB2FB6E}">
      <dgm:prSet/>
      <dgm:spPr/>
      <dgm:t>
        <a:bodyPr/>
        <a:lstStyle/>
        <a:p>
          <a:r>
            <a:rPr lang="es-ES" dirty="0"/>
            <a:t>Hemos visto …</a:t>
          </a:r>
          <a:endParaRPr lang="en-US" dirty="0"/>
        </a:p>
      </dgm:t>
    </dgm:pt>
    <dgm:pt modelId="{3E563946-4BEC-447E-978A-8E0E28782002}" type="parTrans" cxnId="{90392C00-39DA-4384-BF23-47603CD51C39}">
      <dgm:prSet/>
      <dgm:spPr/>
      <dgm:t>
        <a:bodyPr/>
        <a:lstStyle/>
        <a:p>
          <a:endParaRPr lang="en-US"/>
        </a:p>
      </dgm:t>
    </dgm:pt>
    <dgm:pt modelId="{07B2B9ED-FC73-4C15-8245-109C869DE5F2}" type="sibTrans" cxnId="{90392C00-39DA-4384-BF23-47603CD51C39}">
      <dgm:prSet/>
      <dgm:spPr/>
      <dgm:t>
        <a:bodyPr/>
        <a:lstStyle/>
        <a:p>
          <a:endParaRPr lang="en-US"/>
        </a:p>
      </dgm:t>
    </dgm:pt>
    <dgm:pt modelId="{9C60EA85-3353-4A97-90E8-31D9212DADF6}">
      <dgm:prSet/>
      <dgm:spPr/>
      <dgm:t>
        <a:bodyPr/>
        <a:lstStyle/>
        <a:p>
          <a:r>
            <a:rPr lang="en-US" dirty="0" err="1"/>
            <a:t>Compressión</a:t>
          </a:r>
          <a:r>
            <a:rPr lang="en-US" dirty="0"/>
            <a:t> con y sin </a:t>
          </a:r>
          <a:r>
            <a:rPr lang="en-US" dirty="0" err="1"/>
            <a:t>pérdida</a:t>
          </a:r>
          <a:endParaRPr lang="en-US" dirty="0"/>
        </a:p>
      </dgm:t>
    </dgm:pt>
    <dgm:pt modelId="{AA395DF9-71AB-4278-B370-E1275975A91B}" type="parTrans" cxnId="{4032A983-CBB0-46C6-8782-EF44CB711C9E}">
      <dgm:prSet/>
      <dgm:spPr/>
      <dgm:t>
        <a:bodyPr/>
        <a:lstStyle/>
        <a:p>
          <a:endParaRPr lang="en-US"/>
        </a:p>
      </dgm:t>
    </dgm:pt>
    <dgm:pt modelId="{BFD11F51-70AE-4992-8545-5AED1401712D}" type="sibTrans" cxnId="{4032A983-CBB0-46C6-8782-EF44CB711C9E}">
      <dgm:prSet/>
      <dgm:spPr/>
      <dgm:t>
        <a:bodyPr/>
        <a:lstStyle/>
        <a:p>
          <a:endParaRPr lang="en-US"/>
        </a:p>
      </dgm:t>
    </dgm:pt>
    <dgm:pt modelId="{A3C54A3F-B7E6-4234-BC2F-4E03C0CA26A1}">
      <dgm:prSet/>
      <dgm:spPr/>
      <dgm:t>
        <a:bodyPr/>
        <a:lstStyle/>
        <a:p>
          <a:r>
            <a:rPr lang="es-ES" dirty="0"/>
            <a:t>Quantización introduce pérdida.</a:t>
          </a:r>
          <a:endParaRPr lang="en-US" dirty="0"/>
        </a:p>
      </dgm:t>
    </dgm:pt>
    <dgm:pt modelId="{33029168-3E7F-4DCC-946E-010D0CFB37F3}" type="parTrans" cxnId="{7BCB8420-93C6-4E04-BC4C-919760C77DD7}">
      <dgm:prSet/>
      <dgm:spPr/>
      <dgm:t>
        <a:bodyPr/>
        <a:lstStyle/>
        <a:p>
          <a:endParaRPr lang="en-US"/>
        </a:p>
      </dgm:t>
    </dgm:pt>
    <dgm:pt modelId="{C56398D1-DA94-4315-AD9D-C67AB2E79BC1}" type="sibTrans" cxnId="{7BCB8420-93C6-4E04-BC4C-919760C77DD7}">
      <dgm:prSet/>
      <dgm:spPr/>
      <dgm:t>
        <a:bodyPr/>
        <a:lstStyle/>
        <a:p>
          <a:endParaRPr lang="en-US"/>
        </a:p>
      </dgm:t>
    </dgm:pt>
    <dgm:pt modelId="{3AEF0111-948C-41BA-AA81-AE518B00C48E}">
      <dgm:prSet/>
      <dgm:spPr/>
      <dgm:t>
        <a:bodyPr/>
        <a:lstStyle/>
        <a:p>
          <a:r>
            <a:rPr lang="es-ES" dirty="0"/>
            <a:t>Mayor pérdida fichero más pequeño.</a:t>
          </a:r>
          <a:endParaRPr lang="en-US" dirty="0"/>
        </a:p>
      </dgm:t>
    </dgm:pt>
    <dgm:pt modelId="{B448EE46-D5C9-4BA4-B9E7-A65826FCD806}" type="parTrans" cxnId="{9EF636DA-9512-4C24-886C-889B8127ED2D}">
      <dgm:prSet/>
      <dgm:spPr/>
      <dgm:t>
        <a:bodyPr/>
        <a:lstStyle/>
        <a:p>
          <a:endParaRPr lang="en-US"/>
        </a:p>
      </dgm:t>
    </dgm:pt>
    <dgm:pt modelId="{C77D148D-7AF0-4A07-9AD0-7762D7B8969E}" type="sibTrans" cxnId="{9EF636DA-9512-4C24-886C-889B8127ED2D}">
      <dgm:prSet/>
      <dgm:spPr/>
      <dgm:t>
        <a:bodyPr/>
        <a:lstStyle/>
        <a:p>
          <a:endParaRPr lang="en-US"/>
        </a:p>
      </dgm:t>
    </dgm:pt>
    <dgm:pt modelId="{41773C24-BC00-43A2-915D-078826B86C63}">
      <dgm:prSet/>
      <dgm:spPr/>
      <dgm:t>
        <a:bodyPr/>
        <a:lstStyle/>
        <a:p>
          <a:r>
            <a:rPr lang="es-ES" dirty="0"/>
            <a:t>Mayor pérdida peor calidad.</a:t>
          </a:r>
          <a:endParaRPr lang="en-US" dirty="0"/>
        </a:p>
      </dgm:t>
    </dgm:pt>
    <dgm:pt modelId="{44793A64-AB72-4ABD-A86D-3A69EDD1DD3A}" type="parTrans" cxnId="{14DE8E1E-3D65-48D7-942A-C49C67E276A2}">
      <dgm:prSet/>
      <dgm:spPr/>
      <dgm:t>
        <a:bodyPr/>
        <a:lstStyle/>
        <a:p>
          <a:endParaRPr lang="en-US"/>
        </a:p>
      </dgm:t>
    </dgm:pt>
    <dgm:pt modelId="{C0AA34E5-66C3-4409-B289-54652DD5AFAF}" type="sibTrans" cxnId="{14DE8E1E-3D65-48D7-942A-C49C67E276A2}">
      <dgm:prSet/>
      <dgm:spPr/>
      <dgm:t>
        <a:bodyPr/>
        <a:lstStyle/>
        <a:p>
          <a:endParaRPr lang="en-US"/>
        </a:p>
      </dgm:t>
    </dgm:pt>
    <dgm:pt modelId="{81D6E09C-A4E8-4CA5-BC1F-5198CE5FA44A}">
      <dgm:prSet/>
      <dgm:spPr/>
      <dgm:t>
        <a:bodyPr/>
        <a:lstStyle/>
        <a:p>
          <a:r>
            <a:rPr lang="es-ES" dirty="0"/>
            <a:t>Podemos controlar:</a:t>
          </a:r>
          <a:endParaRPr lang="en-US" dirty="0"/>
        </a:p>
      </dgm:t>
    </dgm:pt>
    <dgm:pt modelId="{D109B842-0A71-4633-A48E-5635A3B2E24B}" type="parTrans" cxnId="{34199B42-552E-4B1D-B84C-F13003D55FEB}">
      <dgm:prSet/>
      <dgm:spPr/>
      <dgm:t>
        <a:bodyPr/>
        <a:lstStyle/>
        <a:p>
          <a:endParaRPr lang="en-US"/>
        </a:p>
      </dgm:t>
    </dgm:pt>
    <dgm:pt modelId="{352199C7-E8ED-4659-A1E4-49193E2E5EE6}" type="sibTrans" cxnId="{34199B42-552E-4B1D-B84C-F13003D55FEB}">
      <dgm:prSet/>
      <dgm:spPr/>
      <dgm:t>
        <a:bodyPr/>
        <a:lstStyle/>
        <a:p>
          <a:endParaRPr lang="en-US"/>
        </a:p>
      </dgm:t>
    </dgm:pt>
    <dgm:pt modelId="{9B6FAEF4-0F49-244C-B7C9-B865302DAB59}">
      <dgm:prSet/>
      <dgm:spPr/>
      <dgm:t>
        <a:bodyPr/>
        <a:lstStyle/>
        <a:p>
          <a:r>
            <a:rPr lang="es-ES" dirty="0"/>
            <a:t>Tamaño fichero final.</a:t>
          </a:r>
          <a:endParaRPr lang="en-US" dirty="0"/>
        </a:p>
      </dgm:t>
    </dgm:pt>
    <dgm:pt modelId="{E35ED2DC-FFE6-1849-AC91-7D6C175631F1}" type="parTrans" cxnId="{85A7C9F6-F495-2140-AED2-C9AB66E41F58}">
      <dgm:prSet/>
      <dgm:spPr/>
    </dgm:pt>
    <dgm:pt modelId="{69E0A4CD-107A-8448-AE4C-32B2A558B856}" type="sibTrans" cxnId="{85A7C9F6-F495-2140-AED2-C9AB66E41F58}">
      <dgm:prSet/>
      <dgm:spPr/>
    </dgm:pt>
    <dgm:pt modelId="{2EF411DA-DFE8-A74A-A8A7-75531C18072A}">
      <dgm:prSet/>
      <dgm:spPr/>
      <dgm:t>
        <a:bodyPr/>
        <a:lstStyle/>
        <a:p>
          <a:r>
            <a:rPr lang="en-US" dirty="0"/>
            <a:t>Error </a:t>
          </a:r>
          <a:r>
            <a:rPr lang="en-US" dirty="0" err="1"/>
            <a:t>máximo</a:t>
          </a:r>
          <a:r>
            <a:rPr lang="en-US" dirty="0"/>
            <a:t>.</a:t>
          </a:r>
        </a:p>
      </dgm:t>
    </dgm:pt>
    <dgm:pt modelId="{89E0B5C0-FE4F-5649-B847-89F7C8D5F951}" type="parTrans" cxnId="{231E0AA5-1E98-C843-9995-5AF4B025A89F}">
      <dgm:prSet/>
      <dgm:spPr/>
    </dgm:pt>
    <dgm:pt modelId="{D9CE78ED-AF34-F24B-ADCB-24952D064E86}" type="sibTrans" cxnId="{231E0AA5-1E98-C843-9995-5AF4B025A89F}">
      <dgm:prSet/>
      <dgm:spPr/>
    </dgm:pt>
    <dgm:pt modelId="{BF1A87E2-9205-BA40-B211-AE2082AAD865}" type="pres">
      <dgm:prSet presAssocID="{FF6AEFA0-2D55-4904-88B0-EDBC85FC8BAE}" presName="cycle" presStyleCnt="0">
        <dgm:presLayoutVars>
          <dgm:dir/>
          <dgm:resizeHandles val="exact"/>
        </dgm:presLayoutVars>
      </dgm:prSet>
      <dgm:spPr/>
    </dgm:pt>
    <dgm:pt modelId="{D405A0F7-BA22-4A44-BB97-80C4C0A426A9}" type="pres">
      <dgm:prSet presAssocID="{F107A803-4228-42DD-AFBE-F12BDCB2FB6E}" presName="node" presStyleLbl="revTx" presStyleIdx="0" presStyleCnt="1">
        <dgm:presLayoutVars>
          <dgm:bulletEnabled val="1"/>
        </dgm:presLayoutVars>
      </dgm:prSet>
      <dgm:spPr/>
    </dgm:pt>
  </dgm:ptLst>
  <dgm:cxnLst>
    <dgm:cxn modelId="{90392C00-39DA-4384-BF23-47603CD51C39}" srcId="{FF6AEFA0-2D55-4904-88B0-EDBC85FC8BAE}" destId="{F107A803-4228-42DD-AFBE-F12BDCB2FB6E}" srcOrd="0" destOrd="0" parTransId="{3E563946-4BEC-447E-978A-8E0E28782002}" sibTransId="{07B2B9ED-FC73-4C15-8245-109C869DE5F2}"/>
    <dgm:cxn modelId="{14DE8E1E-3D65-48D7-942A-C49C67E276A2}" srcId="{F107A803-4228-42DD-AFBE-F12BDCB2FB6E}" destId="{41773C24-BC00-43A2-915D-078826B86C63}" srcOrd="3" destOrd="0" parTransId="{44793A64-AB72-4ABD-A86D-3A69EDD1DD3A}" sibTransId="{C0AA34E5-66C3-4409-B289-54652DD5AFAF}"/>
    <dgm:cxn modelId="{7BCB8420-93C6-4E04-BC4C-919760C77DD7}" srcId="{F107A803-4228-42DD-AFBE-F12BDCB2FB6E}" destId="{A3C54A3F-B7E6-4234-BC2F-4E03C0CA26A1}" srcOrd="1" destOrd="0" parTransId="{33029168-3E7F-4DCC-946E-010D0CFB37F3}" sibTransId="{C56398D1-DA94-4315-AD9D-C67AB2E79BC1}"/>
    <dgm:cxn modelId="{BD013131-FD01-D744-BAC4-B9D06010D6C6}" type="presOf" srcId="{A3C54A3F-B7E6-4234-BC2F-4E03C0CA26A1}" destId="{D405A0F7-BA22-4A44-BB97-80C4C0A426A9}" srcOrd="0" destOrd="2" presId="urn:microsoft.com/office/officeart/2005/8/layout/cycle1"/>
    <dgm:cxn modelId="{0EE0C939-D744-2745-8BF1-A3F92CD67CC4}" type="presOf" srcId="{9B6FAEF4-0F49-244C-B7C9-B865302DAB59}" destId="{D405A0F7-BA22-4A44-BB97-80C4C0A426A9}" srcOrd="0" destOrd="6" presId="urn:microsoft.com/office/officeart/2005/8/layout/cycle1"/>
    <dgm:cxn modelId="{34199B42-552E-4B1D-B84C-F13003D55FEB}" srcId="{F107A803-4228-42DD-AFBE-F12BDCB2FB6E}" destId="{81D6E09C-A4E8-4CA5-BC1F-5198CE5FA44A}" srcOrd="4" destOrd="0" parTransId="{D109B842-0A71-4633-A48E-5635A3B2E24B}" sibTransId="{352199C7-E8ED-4659-A1E4-49193E2E5EE6}"/>
    <dgm:cxn modelId="{4032A983-CBB0-46C6-8782-EF44CB711C9E}" srcId="{F107A803-4228-42DD-AFBE-F12BDCB2FB6E}" destId="{9C60EA85-3353-4A97-90E8-31D9212DADF6}" srcOrd="0" destOrd="0" parTransId="{AA395DF9-71AB-4278-B370-E1275975A91B}" sibTransId="{BFD11F51-70AE-4992-8545-5AED1401712D}"/>
    <dgm:cxn modelId="{8A55E287-4B94-214A-A2D9-FCBC07353FF4}" type="presOf" srcId="{FF6AEFA0-2D55-4904-88B0-EDBC85FC8BAE}" destId="{BF1A87E2-9205-BA40-B211-AE2082AAD865}" srcOrd="0" destOrd="0" presId="urn:microsoft.com/office/officeart/2005/8/layout/cycle1"/>
    <dgm:cxn modelId="{307B5990-A56E-9F49-8B01-1FC10CE6BF46}" type="presOf" srcId="{F107A803-4228-42DD-AFBE-F12BDCB2FB6E}" destId="{D405A0F7-BA22-4A44-BB97-80C4C0A426A9}" srcOrd="0" destOrd="0" presId="urn:microsoft.com/office/officeart/2005/8/layout/cycle1"/>
    <dgm:cxn modelId="{27FDBEA4-E02B-CF48-9185-114AEA5C9EF2}" type="presOf" srcId="{41773C24-BC00-43A2-915D-078826B86C63}" destId="{D405A0F7-BA22-4A44-BB97-80C4C0A426A9}" srcOrd="0" destOrd="4" presId="urn:microsoft.com/office/officeart/2005/8/layout/cycle1"/>
    <dgm:cxn modelId="{395EDBA4-A935-834B-BB37-3F23D647FCA4}" type="presOf" srcId="{2EF411DA-DFE8-A74A-A8A7-75531C18072A}" destId="{D405A0F7-BA22-4A44-BB97-80C4C0A426A9}" srcOrd="0" destOrd="7" presId="urn:microsoft.com/office/officeart/2005/8/layout/cycle1"/>
    <dgm:cxn modelId="{231E0AA5-1E98-C843-9995-5AF4B025A89F}" srcId="{81D6E09C-A4E8-4CA5-BC1F-5198CE5FA44A}" destId="{2EF411DA-DFE8-A74A-A8A7-75531C18072A}" srcOrd="1" destOrd="0" parTransId="{89E0B5C0-FE4F-5649-B847-89F7C8D5F951}" sibTransId="{D9CE78ED-AF34-F24B-ADCB-24952D064E86}"/>
    <dgm:cxn modelId="{B9ADD7C0-DB3B-6A48-8E3E-A760D83F8954}" type="presOf" srcId="{3AEF0111-948C-41BA-AA81-AE518B00C48E}" destId="{D405A0F7-BA22-4A44-BB97-80C4C0A426A9}" srcOrd="0" destOrd="3" presId="urn:microsoft.com/office/officeart/2005/8/layout/cycle1"/>
    <dgm:cxn modelId="{162478CE-8AB7-6A43-B938-AE41DA76FC5E}" type="presOf" srcId="{81D6E09C-A4E8-4CA5-BC1F-5198CE5FA44A}" destId="{D405A0F7-BA22-4A44-BB97-80C4C0A426A9}" srcOrd="0" destOrd="5" presId="urn:microsoft.com/office/officeart/2005/8/layout/cycle1"/>
    <dgm:cxn modelId="{9EF636DA-9512-4C24-886C-889B8127ED2D}" srcId="{F107A803-4228-42DD-AFBE-F12BDCB2FB6E}" destId="{3AEF0111-948C-41BA-AA81-AE518B00C48E}" srcOrd="2" destOrd="0" parTransId="{B448EE46-D5C9-4BA4-B9E7-A65826FCD806}" sibTransId="{C77D148D-7AF0-4A07-9AD0-7762D7B8969E}"/>
    <dgm:cxn modelId="{BF8EC0E1-DFB2-6240-9E1A-4968B2AD8033}" type="presOf" srcId="{9C60EA85-3353-4A97-90E8-31D9212DADF6}" destId="{D405A0F7-BA22-4A44-BB97-80C4C0A426A9}" srcOrd="0" destOrd="1" presId="urn:microsoft.com/office/officeart/2005/8/layout/cycle1"/>
    <dgm:cxn modelId="{85A7C9F6-F495-2140-AED2-C9AB66E41F58}" srcId="{81D6E09C-A4E8-4CA5-BC1F-5198CE5FA44A}" destId="{9B6FAEF4-0F49-244C-B7C9-B865302DAB59}" srcOrd="0" destOrd="0" parTransId="{E35ED2DC-FFE6-1849-AC91-7D6C175631F1}" sibTransId="{69E0A4CD-107A-8448-AE4C-32B2A558B856}"/>
    <dgm:cxn modelId="{2A5358F7-C2E3-7847-8161-10618C791077}" type="presParOf" srcId="{BF1A87E2-9205-BA40-B211-AE2082AAD865}" destId="{D405A0F7-BA22-4A44-BB97-80C4C0A426A9}" srcOrd="0"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5A0F7-BA22-4A44-BB97-80C4C0A426A9}">
      <dsp:nvSpPr>
        <dsp:cNvPr id="0" name=""/>
        <dsp:cNvSpPr/>
      </dsp:nvSpPr>
      <dsp:spPr>
        <a:xfrm>
          <a:off x="500499" y="1230"/>
          <a:ext cx="5569663" cy="5569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l" defTabSz="1466850">
            <a:lnSpc>
              <a:spcPct val="90000"/>
            </a:lnSpc>
            <a:spcBef>
              <a:spcPct val="0"/>
            </a:spcBef>
            <a:spcAft>
              <a:spcPct val="35000"/>
            </a:spcAft>
            <a:buNone/>
          </a:pPr>
          <a:r>
            <a:rPr lang="es-ES" sz="3300" kern="1200" dirty="0"/>
            <a:t>Hemos visto …</a:t>
          </a:r>
          <a:endParaRPr lang="en-US" sz="3300" kern="1200" dirty="0"/>
        </a:p>
        <a:p>
          <a:pPr marL="228600" lvl="1" indent="-228600" algn="l" defTabSz="1155700">
            <a:lnSpc>
              <a:spcPct val="90000"/>
            </a:lnSpc>
            <a:spcBef>
              <a:spcPct val="0"/>
            </a:spcBef>
            <a:spcAft>
              <a:spcPct val="15000"/>
            </a:spcAft>
            <a:buChar char="•"/>
          </a:pPr>
          <a:r>
            <a:rPr lang="es-ES" sz="2600" kern="1200" dirty="0"/>
            <a:t>Tipos y estructura de datos (KB, MB</a:t>
          </a:r>
          <a:r>
            <a:rPr lang="mr-IN" sz="2600" kern="1200" dirty="0"/>
            <a:t>…</a:t>
          </a:r>
          <a:r>
            <a:rPr lang="es-ES" sz="2600" kern="1200" dirty="0"/>
            <a:t>).</a:t>
          </a:r>
          <a:endParaRPr lang="en-US" sz="2600" kern="1200" dirty="0"/>
        </a:p>
        <a:p>
          <a:pPr marL="228600" lvl="1" indent="-228600" algn="l" defTabSz="1155700">
            <a:lnSpc>
              <a:spcPct val="90000"/>
            </a:lnSpc>
            <a:spcBef>
              <a:spcPct val="0"/>
            </a:spcBef>
            <a:spcAft>
              <a:spcPct val="15000"/>
            </a:spcAft>
            <a:buChar char="•"/>
          </a:pPr>
          <a:r>
            <a:rPr lang="es-ES" sz="2600" kern="1200" dirty="0"/>
            <a:t>Entropía.</a:t>
          </a:r>
          <a:endParaRPr lang="en-US" sz="2600" kern="1200" dirty="0"/>
        </a:p>
        <a:p>
          <a:pPr marL="228600" lvl="1" indent="-228600" algn="l" defTabSz="1155700">
            <a:lnSpc>
              <a:spcPct val="90000"/>
            </a:lnSpc>
            <a:spcBef>
              <a:spcPct val="0"/>
            </a:spcBef>
            <a:spcAft>
              <a:spcPct val="15000"/>
            </a:spcAft>
            <a:buChar char="•"/>
          </a:pPr>
          <a:r>
            <a:rPr lang="es-ES" sz="2600" kern="1200" dirty="0"/>
            <a:t>Codificación.</a:t>
          </a:r>
          <a:endParaRPr lang="en-US" sz="2600" kern="1200" dirty="0"/>
        </a:p>
        <a:p>
          <a:pPr marL="228600" lvl="1" indent="-228600" algn="l" defTabSz="1155700">
            <a:lnSpc>
              <a:spcPct val="90000"/>
            </a:lnSpc>
            <a:spcBef>
              <a:spcPct val="0"/>
            </a:spcBef>
            <a:spcAft>
              <a:spcPct val="15000"/>
            </a:spcAft>
            <a:buChar char="•"/>
          </a:pPr>
          <a:r>
            <a:rPr lang="es-ES" sz="2600" kern="1200"/>
            <a:t>Redundancia existente en texto, imágenes 2D y vídeo.</a:t>
          </a:r>
          <a:endParaRPr lang="en-US" sz="2600" kern="1200"/>
        </a:p>
        <a:p>
          <a:pPr marL="228600" lvl="1" indent="-228600" algn="l" defTabSz="1155700">
            <a:lnSpc>
              <a:spcPct val="90000"/>
            </a:lnSpc>
            <a:spcBef>
              <a:spcPct val="0"/>
            </a:spcBef>
            <a:spcAft>
              <a:spcPct val="15000"/>
            </a:spcAft>
            <a:buChar char="•"/>
          </a:pPr>
          <a:r>
            <a:rPr lang="es-ES" sz="2600" kern="1200"/>
            <a:t>Texto: Run-Length, Lempel-Ziv.</a:t>
          </a:r>
          <a:endParaRPr lang="en-US" sz="2600" kern="1200"/>
        </a:p>
        <a:p>
          <a:pPr marL="228600" lvl="1" indent="-228600" algn="l" defTabSz="1155700">
            <a:lnSpc>
              <a:spcPct val="90000"/>
            </a:lnSpc>
            <a:spcBef>
              <a:spcPct val="0"/>
            </a:spcBef>
            <a:spcAft>
              <a:spcPct val="15000"/>
            </a:spcAft>
            <a:buChar char="•"/>
          </a:pPr>
          <a:r>
            <a:rPr lang="es-ES" sz="2600" kern="1200"/>
            <a:t>Imágenes 2D: predicción, transformada.</a:t>
          </a:r>
          <a:endParaRPr lang="en-US" sz="2600" kern="1200"/>
        </a:p>
        <a:p>
          <a:pPr marL="228600" lvl="1" indent="-228600" algn="l" defTabSz="1155700">
            <a:lnSpc>
              <a:spcPct val="90000"/>
            </a:lnSpc>
            <a:spcBef>
              <a:spcPct val="0"/>
            </a:spcBef>
            <a:spcAft>
              <a:spcPct val="15000"/>
            </a:spcAft>
            <a:buChar char="•"/>
          </a:pPr>
          <a:r>
            <a:rPr lang="es-ES" sz="2600" kern="1200"/>
            <a:t>Vídeo: Subsampling, diferencia bloque, compensación de movimiento, y búsqueda de bloque.</a:t>
          </a:r>
          <a:endParaRPr lang="en-US" sz="2600" kern="1200"/>
        </a:p>
      </dsp:txBody>
      <dsp:txXfrm>
        <a:off x="500499" y="1230"/>
        <a:ext cx="5569663" cy="55696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5A0F7-BA22-4A44-BB97-80C4C0A426A9}">
      <dsp:nvSpPr>
        <dsp:cNvPr id="0" name=""/>
        <dsp:cNvSpPr/>
      </dsp:nvSpPr>
      <dsp:spPr>
        <a:xfrm>
          <a:off x="500499" y="1230"/>
          <a:ext cx="5569663" cy="55696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2070" tIns="52070" rIns="52070" bIns="52070" numCol="1" spcCol="1270" anchor="ctr" anchorCtr="0">
          <a:noAutofit/>
        </a:bodyPr>
        <a:lstStyle/>
        <a:p>
          <a:pPr marL="0" lvl="0" indent="0" algn="l" defTabSz="1822450">
            <a:lnSpc>
              <a:spcPct val="90000"/>
            </a:lnSpc>
            <a:spcBef>
              <a:spcPct val="0"/>
            </a:spcBef>
            <a:spcAft>
              <a:spcPct val="35000"/>
            </a:spcAft>
            <a:buNone/>
          </a:pPr>
          <a:r>
            <a:rPr lang="es-ES" sz="4100" kern="1200" dirty="0"/>
            <a:t>Hemos visto …</a:t>
          </a:r>
          <a:endParaRPr lang="en-US" sz="4100" kern="1200" dirty="0"/>
        </a:p>
        <a:p>
          <a:pPr marL="285750" lvl="1" indent="-285750" algn="l" defTabSz="1422400">
            <a:lnSpc>
              <a:spcPct val="90000"/>
            </a:lnSpc>
            <a:spcBef>
              <a:spcPct val="0"/>
            </a:spcBef>
            <a:spcAft>
              <a:spcPct val="15000"/>
            </a:spcAft>
            <a:buChar char="•"/>
          </a:pPr>
          <a:r>
            <a:rPr lang="en-US" sz="3200" kern="1200" dirty="0" err="1"/>
            <a:t>Compressión</a:t>
          </a:r>
          <a:r>
            <a:rPr lang="en-US" sz="3200" kern="1200" dirty="0"/>
            <a:t> con y sin </a:t>
          </a:r>
          <a:r>
            <a:rPr lang="en-US" sz="3200" kern="1200" dirty="0" err="1"/>
            <a:t>pérdida</a:t>
          </a:r>
          <a:endParaRPr lang="en-US" sz="3200" kern="1200" dirty="0"/>
        </a:p>
        <a:p>
          <a:pPr marL="285750" lvl="1" indent="-285750" algn="l" defTabSz="1422400">
            <a:lnSpc>
              <a:spcPct val="90000"/>
            </a:lnSpc>
            <a:spcBef>
              <a:spcPct val="0"/>
            </a:spcBef>
            <a:spcAft>
              <a:spcPct val="15000"/>
            </a:spcAft>
            <a:buChar char="•"/>
          </a:pPr>
          <a:r>
            <a:rPr lang="es-ES" sz="3200" kern="1200" dirty="0"/>
            <a:t>Quantización introduce pérdida.</a:t>
          </a:r>
          <a:endParaRPr lang="en-US" sz="3200" kern="1200" dirty="0"/>
        </a:p>
        <a:p>
          <a:pPr marL="285750" lvl="1" indent="-285750" algn="l" defTabSz="1422400">
            <a:lnSpc>
              <a:spcPct val="90000"/>
            </a:lnSpc>
            <a:spcBef>
              <a:spcPct val="0"/>
            </a:spcBef>
            <a:spcAft>
              <a:spcPct val="15000"/>
            </a:spcAft>
            <a:buChar char="•"/>
          </a:pPr>
          <a:r>
            <a:rPr lang="es-ES" sz="3200" kern="1200" dirty="0"/>
            <a:t>Mayor pérdida fichero más pequeño.</a:t>
          </a:r>
          <a:endParaRPr lang="en-US" sz="3200" kern="1200" dirty="0"/>
        </a:p>
        <a:p>
          <a:pPr marL="285750" lvl="1" indent="-285750" algn="l" defTabSz="1422400">
            <a:lnSpc>
              <a:spcPct val="90000"/>
            </a:lnSpc>
            <a:spcBef>
              <a:spcPct val="0"/>
            </a:spcBef>
            <a:spcAft>
              <a:spcPct val="15000"/>
            </a:spcAft>
            <a:buChar char="•"/>
          </a:pPr>
          <a:r>
            <a:rPr lang="es-ES" sz="3200" kern="1200" dirty="0"/>
            <a:t>Mayor pérdida peor calidad.</a:t>
          </a:r>
          <a:endParaRPr lang="en-US" sz="3200" kern="1200" dirty="0"/>
        </a:p>
        <a:p>
          <a:pPr marL="285750" lvl="1" indent="-285750" algn="l" defTabSz="1422400">
            <a:lnSpc>
              <a:spcPct val="90000"/>
            </a:lnSpc>
            <a:spcBef>
              <a:spcPct val="0"/>
            </a:spcBef>
            <a:spcAft>
              <a:spcPct val="15000"/>
            </a:spcAft>
            <a:buChar char="•"/>
          </a:pPr>
          <a:r>
            <a:rPr lang="es-ES" sz="3200" kern="1200" dirty="0"/>
            <a:t>Podemos controlar:</a:t>
          </a:r>
          <a:endParaRPr lang="en-US" sz="3200" kern="1200" dirty="0"/>
        </a:p>
        <a:p>
          <a:pPr marL="571500" lvl="2" indent="-285750" algn="l" defTabSz="1422400">
            <a:lnSpc>
              <a:spcPct val="90000"/>
            </a:lnSpc>
            <a:spcBef>
              <a:spcPct val="0"/>
            </a:spcBef>
            <a:spcAft>
              <a:spcPct val="15000"/>
            </a:spcAft>
            <a:buChar char="•"/>
          </a:pPr>
          <a:r>
            <a:rPr lang="es-ES" sz="3200" kern="1200" dirty="0"/>
            <a:t>Tamaño fichero final.</a:t>
          </a:r>
          <a:endParaRPr lang="en-US" sz="3200" kern="1200" dirty="0"/>
        </a:p>
        <a:p>
          <a:pPr marL="571500" lvl="2" indent="-285750" algn="l" defTabSz="1422400">
            <a:lnSpc>
              <a:spcPct val="90000"/>
            </a:lnSpc>
            <a:spcBef>
              <a:spcPct val="0"/>
            </a:spcBef>
            <a:spcAft>
              <a:spcPct val="15000"/>
            </a:spcAft>
            <a:buChar char="•"/>
          </a:pPr>
          <a:r>
            <a:rPr lang="en-US" sz="3200" kern="1200" dirty="0"/>
            <a:t>Error </a:t>
          </a:r>
          <a:r>
            <a:rPr lang="en-US" sz="3200" kern="1200" dirty="0" err="1"/>
            <a:t>máximo</a:t>
          </a:r>
          <a:r>
            <a:rPr lang="en-US" sz="3200" kern="1200" dirty="0"/>
            <a:t>.</a:t>
          </a:r>
        </a:p>
      </dsp:txBody>
      <dsp:txXfrm>
        <a:off x="500499" y="1230"/>
        <a:ext cx="5569663" cy="5569663"/>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2A2C460-F7A8-40D4-AE78-9C07B5FD7A02}" type="datetimeFigureOut">
              <a:rPr lang="es-ES" smtClean="0"/>
              <a:t>8/11/24</a:t>
            </a:fld>
            <a:endParaRPr lang="es-E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52AFA44-0135-4AD8-AA2F-2E27D3B3C6E9}" type="slidenum">
              <a:rPr lang="es-ES" smtClean="0"/>
              <a:t>‹#›</a:t>
            </a:fld>
            <a:endParaRPr lang="es-ES"/>
          </a:p>
        </p:txBody>
      </p:sp>
    </p:spTree>
    <p:extLst>
      <p:ext uri="{BB962C8B-B14F-4D97-AF65-F5344CB8AC3E}">
        <p14:creationId xmlns:p14="http://schemas.microsoft.com/office/powerpoint/2010/main" val="3789993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a:t>
            </a:fld>
            <a:endParaRPr lang="es-ES"/>
          </a:p>
        </p:txBody>
      </p:sp>
    </p:spTree>
    <p:extLst>
      <p:ext uri="{BB962C8B-B14F-4D97-AF65-F5344CB8AC3E}">
        <p14:creationId xmlns:p14="http://schemas.microsoft.com/office/powerpoint/2010/main" val="1874773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11</a:t>
            </a:fld>
            <a:endParaRPr lang="es-ES"/>
          </a:p>
        </p:txBody>
      </p:sp>
    </p:spTree>
    <p:extLst>
      <p:ext uri="{BB962C8B-B14F-4D97-AF65-F5344CB8AC3E}">
        <p14:creationId xmlns:p14="http://schemas.microsoft.com/office/powerpoint/2010/main" val="112653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err="1"/>
              <a:t>Hasta</a:t>
            </a:r>
            <a:r>
              <a:rPr lang="ca-ES" dirty="0"/>
              <a:t> este punto hemos </a:t>
            </a:r>
            <a:r>
              <a:rPr lang="ca-ES" dirty="0" err="1"/>
              <a:t>visto</a:t>
            </a:r>
            <a:r>
              <a:rPr lang="ca-ES" dirty="0"/>
              <a:t> como se </a:t>
            </a:r>
            <a:r>
              <a:rPr lang="ca-ES" dirty="0" err="1"/>
              <a:t>estructuran</a:t>
            </a:r>
            <a:r>
              <a:rPr lang="ca-ES" dirty="0"/>
              <a:t> los </a:t>
            </a:r>
            <a:r>
              <a:rPr lang="ca-ES" dirty="0" err="1"/>
              <a:t>datos</a:t>
            </a:r>
            <a:r>
              <a:rPr lang="ca-ES" dirty="0"/>
              <a:t> que</a:t>
            </a:r>
            <a:r>
              <a:rPr lang="ca-ES" baseline="0" dirty="0"/>
              <a:t> </a:t>
            </a:r>
            <a:r>
              <a:rPr lang="ca-ES" baseline="0" dirty="0" err="1"/>
              <a:t>debemos</a:t>
            </a:r>
            <a:r>
              <a:rPr lang="ca-ES" baseline="0" dirty="0"/>
              <a:t> </a:t>
            </a:r>
            <a:r>
              <a:rPr lang="ca-ES" baseline="0" dirty="0" err="1"/>
              <a:t>almacenar</a:t>
            </a:r>
            <a:r>
              <a:rPr lang="ca-ES" baseline="0" dirty="0"/>
              <a:t>. </a:t>
            </a:r>
            <a:r>
              <a:rPr lang="ca-ES" baseline="0" dirty="0" err="1"/>
              <a:t>Pero</a:t>
            </a:r>
            <a:r>
              <a:rPr lang="ca-ES" baseline="0" dirty="0"/>
              <a:t> </a:t>
            </a:r>
            <a:r>
              <a:rPr lang="ca-ES" baseline="0" dirty="0" err="1"/>
              <a:t>cúal</a:t>
            </a:r>
            <a:r>
              <a:rPr lang="ca-ES" baseline="0" dirty="0"/>
              <a:t> es el </a:t>
            </a:r>
            <a:r>
              <a:rPr lang="ca-ES" baseline="0" dirty="0" err="1"/>
              <a:t>objetivo</a:t>
            </a:r>
            <a:r>
              <a:rPr lang="ca-ES" baseline="0" dirty="0"/>
              <a:t> </a:t>
            </a:r>
            <a:r>
              <a:rPr lang="ca-ES" baseline="0" dirty="0" err="1"/>
              <a:t>dela</a:t>
            </a:r>
            <a:r>
              <a:rPr lang="ca-ES" baseline="0" dirty="0"/>
              <a:t> </a:t>
            </a:r>
            <a:r>
              <a:rPr lang="ca-ES" baseline="0" dirty="0" err="1"/>
              <a:t>compresión</a:t>
            </a:r>
            <a:r>
              <a:rPr lang="ca-ES" baseline="0" dirty="0"/>
              <a:t>?</a:t>
            </a:r>
            <a:endParaRPr lang="ca-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12</a:t>
            </a:fld>
            <a:endParaRPr lang="es-ES"/>
          </a:p>
        </p:txBody>
      </p:sp>
    </p:spTree>
    <p:extLst>
      <p:ext uri="{BB962C8B-B14F-4D97-AF65-F5344CB8AC3E}">
        <p14:creationId xmlns:p14="http://schemas.microsoft.com/office/powerpoint/2010/main" val="621796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Codigo</a:t>
            </a:r>
            <a:r>
              <a:rPr lang="es-ES" dirty="0"/>
              <a:t> morse es el primer sistema de codificación.</a:t>
            </a:r>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13</a:t>
            </a:fld>
            <a:endParaRPr lang="es-ES"/>
          </a:p>
        </p:txBody>
      </p:sp>
    </p:spTree>
    <p:extLst>
      <p:ext uri="{BB962C8B-B14F-4D97-AF65-F5344CB8AC3E}">
        <p14:creationId xmlns:p14="http://schemas.microsoft.com/office/powerpoint/2010/main" val="1924190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a:t>Això</a:t>
            </a:r>
            <a:r>
              <a:rPr lang="es-ES" dirty="0"/>
              <a:t> </a:t>
            </a:r>
            <a:r>
              <a:rPr lang="es-ES" dirty="0" err="1"/>
              <a:t>és</a:t>
            </a:r>
            <a:r>
              <a:rPr lang="es-ES" dirty="0"/>
              <a:t> el que es pregunta en el problema</a:t>
            </a:r>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14</a:t>
            </a:fld>
            <a:endParaRPr lang="es-ES"/>
          </a:p>
        </p:txBody>
      </p:sp>
    </p:spTree>
    <p:extLst>
      <p:ext uri="{BB962C8B-B14F-4D97-AF65-F5344CB8AC3E}">
        <p14:creationId xmlns:p14="http://schemas.microsoft.com/office/powerpoint/2010/main" val="140909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*[12][3]*. Ve 3 bytes atrás, y copia 3</a:t>
            </a:r>
            <a:r>
              <a:rPr lang="es-ES" baseline="0" dirty="0"/>
              <a:t> bytes en la posición actual. Luego te quedan 12-3 = 9 bytes restantes.</a:t>
            </a:r>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15</a:t>
            </a:fld>
            <a:endParaRPr lang="es-ES"/>
          </a:p>
        </p:txBody>
      </p:sp>
    </p:spTree>
    <p:extLst>
      <p:ext uri="{BB962C8B-B14F-4D97-AF65-F5344CB8AC3E}">
        <p14:creationId xmlns:p14="http://schemas.microsoft.com/office/powerpoint/2010/main" val="1000006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DA22E-602E-B622-9EDE-AA608ABC873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5B7E172-BD50-CFFD-77F5-67570897BFE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E9DA357-87B9-EB68-7E6F-BACA7CCA8B71}"/>
              </a:ext>
            </a:extLst>
          </p:cNvPr>
          <p:cNvSpPr>
            <a:spLocks noGrp="1"/>
          </p:cNvSpPr>
          <p:nvPr>
            <p:ph type="body" idx="1"/>
          </p:nvPr>
        </p:nvSpPr>
        <p:spPr/>
        <p:txBody>
          <a:bodyPr/>
          <a:lstStyle/>
          <a:p>
            <a:endParaRPr lang="es-ES"/>
          </a:p>
        </p:txBody>
      </p:sp>
      <p:sp>
        <p:nvSpPr>
          <p:cNvPr id="4" name="Marcador de número de diapositiva 3">
            <a:extLst>
              <a:ext uri="{FF2B5EF4-FFF2-40B4-BE49-F238E27FC236}">
                <a16:creationId xmlns:a16="http://schemas.microsoft.com/office/drawing/2014/main" id="{0881A811-F061-DEF6-4838-CBDB514DAA4F}"/>
              </a:ext>
            </a:extLst>
          </p:cNvPr>
          <p:cNvSpPr>
            <a:spLocks noGrp="1"/>
          </p:cNvSpPr>
          <p:nvPr>
            <p:ph type="sldNum" sz="quarter" idx="10"/>
          </p:nvPr>
        </p:nvSpPr>
        <p:spPr/>
        <p:txBody>
          <a:bodyPr/>
          <a:lstStyle/>
          <a:p>
            <a:fld id="{052AFA44-0135-4AD8-AA2F-2E27D3B3C6E9}" type="slidenum">
              <a:rPr lang="es-ES" smtClean="0"/>
              <a:t>16</a:t>
            </a:fld>
            <a:endParaRPr lang="es-ES"/>
          </a:p>
        </p:txBody>
      </p:sp>
    </p:spTree>
    <p:extLst>
      <p:ext uri="{BB962C8B-B14F-4D97-AF65-F5344CB8AC3E}">
        <p14:creationId xmlns:p14="http://schemas.microsoft.com/office/powerpoint/2010/main" val="1139724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17</a:t>
            </a:fld>
            <a:endParaRPr lang="es-ES"/>
          </a:p>
        </p:txBody>
      </p:sp>
    </p:spTree>
    <p:extLst>
      <p:ext uri="{BB962C8B-B14F-4D97-AF65-F5344CB8AC3E}">
        <p14:creationId xmlns:p14="http://schemas.microsoft.com/office/powerpoint/2010/main" val="1434243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Això</a:t>
            </a:r>
            <a:r>
              <a:rPr lang="es-ES" dirty="0"/>
              <a:t> </a:t>
            </a:r>
            <a:r>
              <a:rPr lang="es-ES" dirty="0" err="1"/>
              <a:t>és</a:t>
            </a:r>
            <a:r>
              <a:rPr lang="es-ES" dirty="0"/>
              <a:t> el que es pregunta en el problema</a:t>
            </a:r>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18</a:t>
            </a:fld>
            <a:endParaRPr lang="es-ES"/>
          </a:p>
        </p:txBody>
      </p:sp>
    </p:spTree>
    <p:extLst>
      <p:ext uri="{BB962C8B-B14F-4D97-AF65-F5344CB8AC3E}">
        <p14:creationId xmlns:p14="http://schemas.microsoft.com/office/powerpoint/2010/main" val="909167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19</a:t>
            </a:fld>
            <a:endParaRPr lang="es-ES"/>
          </a:p>
        </p:txBody>
      </p:sp>
    </p:spTree>
    <p:extLst>
      <p:ext uri="{BB962C8B-B14F-4D97-AF65-F5344CB8AC3E}">
        <p14:creationId xmlns:p14="http://schemas.microsoft.com/office/powerpoint/2010/main" val="967139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el </a:t>
            </a:r>
            <a:r>
              <a:rPr lang="es-ES" dirty="0" err="1"/>
              <a:t>pdf</a:t>
            </a:r>
            <a:r>
              <a:rPr lang="es-ES" dirty="0"/>
              <a:t> cal </a:t>
            </a:r>
            <a:r>
              <a:rPr lang="es-ES" dirty="0" err="1"/>
              <a:t>modifcar</a:t>
            </a:r>
            <a:r>
              <a:rPr lang="es-ES" dirty="0"/>
              <a:t> </a:t>
            </a:r>
            <a:r>
              <a:rPr lang="es-ES" dirty="0" err="1"/>
              <a:t>P_ij</a:t>
            </a:r>
            <a:r>
              <a:rPr lang="es-ES" dirty="0"/>
              <a:t> = b </a:t>
            </a:r>
            <a:r>
              <a:rPr lang="es-ES" dirty="0">
                <a:sym typeface="Wingdings"/>
              </a:rPr>
              <a:t> </a:t>
            </a:r>
            <a:r>
              <a:rPr lang="es-ES" dirty="0" err="1">
                <a:sym typeface="Wingdings"/>
              </a:rPr>
              <a:t>P_ij</a:t>
            </a:r>
            <a:r>
              <a:rPr lang="es-ES" dirty="0">
                <a:sym typeface="Wingdings"/>
              </a:rPr>
              <a:t> = d</a:t>
            </a:r>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20</a:t>
            </a:fld>
            <a:endParaRPr lang="es-ES"/>
          </a:p>
        </p:txBody>
      </p:sp>
    </p:spTree>
    <p:extLst>
      <p:ext uri="{BB962C8B-B14F-4D97-AF65-F5344CB8AC3E}">
        <p14:creationId xmlns:p14="http://schemas.microsoft.com/office/powerpoint/2010/main" val="1968715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3</a:t>
            </a:fld>
            <a:endParaRPr lang="es-ES"/>
          </a:p>
        </p:txBody>
      </p:sp>
    </p:spTree>
    <p:extLst>
      <p:ext uri="{BB962C8B-B14F-4D97-AF65-F5344CB8AC3E}">
        <p14:creationId xmlns:p14="http://schemas.microsoft.com/office/powerpoint/2010/main" val="819286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21</a:t>
            </a:fld>
            <a:endParaRPr lang="es-ES"/>
          </a:p>
        </p:txBody>
      </p:sp>
    </p:spTree>
    <p:extLst>
      <p:ext uri="{BB962C8B-B14F-4D97-AF65-F5344CB8AC3E}">
        <p14:creationId xmlns:p14="http://schemas.microsoft.com/office/powerpoint/2010/main" val="5825399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a:t>Es reversible!</a:t>
            </a:r>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22</a:t>
            </a:fld>
            <a:endParaRPr lang="es-ES"/>
          </a:p>
        </p:txBody>
      </p:sp>
    </p:spTree>
    <p:extLst>
      <p:ext uri="{BB962C8B-B14F-4D97-AF65-F5344CB8AC3E}">
        <p14:creationId xmlns:p14="http://schemas.microsoft.com/office/powerpoint/2010/main" val="896373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A547E-56F9-DFE6-A3B1-3D167527FAA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E841696-EC80-C834-22FF-7D1F06107657}"/>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09CF510-459F-D452-F463-0B8B0A0612BD}"/>
              </a:ext>
            </a:extLst>
          </p:cNvPr>
          <p:cNvSpPr>
            <a:spLocks noGrp="1"/>
          </p:cNvSpPr>
          <p:nvPr>
            <p:ph type="body" idx="1"/>
          </p:nvPr>
        </p:nvSpPr>
        <p:spPr/>
        <p:txBody>
          <a:bodyPr/>
          <a:lstStyle/>
          <a:p>
            <a:r>
              <a:rPr lang="es-ES"/>
              <a:t>Es reversible!</a:t>
            </a:r>
          </a:p>
        </p:txBody>
      </p:sp>
      <p:sp>
        <p:nvSpPr>
          <p:cNvPr id="4" name="Marcador de número de diapositiva 3">
            <a:extLst>
              <a:ext uri="{FF2B5EF4-FFF2-40B4-BE49-F238E27FC236}">
                <a16:creationId xmlns:a16="http://schemas.microsoft.com/office/drawing/2014/main" id="{77EA5B5B-32A9-B6EB-F0B8-2D9B2BCCAE48}"/>
              </a:ext>
            </a:extLst>
          </p:cNvPr>
          <p:cNvSpPr>
            <a:spLocks noGrp="1"/>
          </p:cNvSpPr>
          <p:nvPr>
            <p:ph type="sldNum" sz="quarter" idx="10"/>
          </p:nvPr>
        </p:nvSpPr>
        <p:spPr/>
        <p:txBody>
          <a:bodyPr/>
          <a:lstStyle/>
          <a:p>
            <a:fld id="{052AFA44-0135-4AD8-AA2F-2E27D3B3C6E9}" type="slidenum">
              <a:rPr lang="es-ES" smtClean="0"/>
              <a:t>23</a:t>
            </a:fld>
            <a:endParaRPr lang="es-ES"/>
          </a:p>
        </p:txBody>
      </p:sp>
    </p:spTree>
    <p:extLst>
      <p:ext uri="{BB962C8B-B14F-4D97-AF65-F5344CB8AC3E}">
        <p14:creationId xmlns:p14="http://schemas.microsoft.com/office/powerpoint/2010/main" val="388679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24</a:t>
            </a:fld>
            <a:endParaRPr lang="es-ES"/>
          </a:p>
        </p:txBody>
      </p:sp>
    </p:spTree>
    <p:extLst>
      <p:ext uri="{BB962C8B-B14F-4D97-AF65-F5344CB8AC3E}">
        <p14:creationId xmlns:p14="http://schemas.microsoft.com/office/powerpoint/2010/main" val="18175615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25</a:t>
            </a:fld>
            <a:endParaRPr lang="es-ES"/>
          </a:p>
        </p:txBody>
      </p:sp>
    </p:spTree>
    <p:extLst>
      <p:ext uri="{BB962C8B-B14F-4D97-AF65-F5344CB8AC3E}">
        <p14:creationId xmlns:p14="http://schemas.microsoft.com/office/powerpoint/2010/main" val="1579960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26</a:t>
            </a:fld>
            <a:endParaRPr lang="es-ES"/>
          </a:p>
        </p:txBody>
      </p:sp>
    </p:spTree>
    <p:extLst>
      <p:ext uri="{BB962C8B-B14F-4D97-AF65-F5344CB8AC3E}">
        <p14:creationId xmlns:p14="http://schemas.microsoft.com/office/powerpoint/2010/main" val="1281639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27</a:t>
            </a:fld>
            <a:endParaRPr lang="es-ES"/>
          </a:p>
        </p:txBody>
      </p:sp>
    </p:spTree>
    <p:extLst>
      <p:ext uri="{BB962C8B-B14F-4D97-AF65-F5344CB8AC3E}">
        <p14:creationId xmlns:p14="http://schemas.microsoft.com/office/powerpoint/2010/main" val="2855200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28</a:t>
            </a:fld>
            <a:endParaRPr lang="es-ES"/>
          </a:p>
        </p:txBody>
      </p:sp>
    </p:spTree>
    <p:extLst>
      <p:ext uri="{BB962C8B-B14F-4D97-AF65-F5344CB8AC3E}">
        <p14:creationId xmlns:p14="http://schemas.microsoft.com/office/powerpoint/2010/main" val="29218276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29</a:t>
            </a:fld>
            <a:endParaRPr lang="es-ES"/>
          </a:p>
        </p:txBody>
      </p:sp>
    </p:spTree>
    <p:extLst>
      <p:ext uri="{BB962C8B-B14F-4D97-AF65-F5344CB8AC3E}">
        <p14:creationId xmlns:p14="http://schemas.microsoft.com/office/powerpoint/2010/main" val="20837056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Això</a:t>
            </a:r>
            <a:r>
              <a:rPr lang="es-ES" dirty="0"/>
              <a:t> </a:t>
            </a:r>
            <a:r>
              <a:rPr lang="es-ES" dirty="0" err="1"/>
              <a:t>és</a:t>
            </a:r>
            <a:r>
              <a:rPr lang="es-ES" dirty="0"/>
              <a:t> el que es pregunta en el problema</a:t>
            </a:r>
          </a:p>
        </p:txBody>
      </p:sp>
      <p:sp>
        <p:nvSpPr>
          <p:cNvPr id="4" name="Marcador de número de diapositiva 3"/>
          <p:cNvSpPr>
            <a:spLocks noGrp="1"/>
          </p:cNvSpPr>
          <p:nvPr>
            <p:ph type="sldNum" sz="quarter" idx="10"/>
          </p:nvPr>
        </p:nvSpPr>
        <p:spPr/>
        <p:txBody>
          <a:bodyPr/>
          <a:lstStyle/>
          <a:p>
            <a:fld id="{052AFA44-0135-4AD8-AA2F-2E27D3B3C6E9}" type="slidenum">
              <a:rPr lang="es-ES" smtClean="0"/>
              <a:t>30</a:t>
            </a:fld>
            <a:endParaRPr lang="es-ES"/>
          </a:p>
        </p:txBody>
      </p:sp>
    </p:spTree>
    <p:extLst>
      <p:ext uri="{BB962C8B-B14F-4D97-AF65-F5344CB8AC3E}">
        <p14:creationId xmlns:p14="http://schemas.microsoft.com/office/powerpoint/2010/main" val="2069922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4</a:t>
            </a:fld>
            <a:endParaRPr lang="es-ES"/>
          </a:p>
        </p:txBody>
      </p:sp>
    </p:spTree>
    <p:extLst>
      <p:ext uri="{BB962C8B-B14F-4D97-AF65-F5344CB8AC3E}">
        <p14:creationId xmlns:p14="http://schemas.microsoft.com/office/powerpoint/2010/main" val="11371956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32</a:t>
            </a:fld>
            <a:endParaRPr lang="es-ES"/>
          </a:p>
        </p:txBody>
      </p:sp>
    </p:spTree>
    <p:extLst>
      <p:ext uri="{BB962C8B-B14F-4D97-AF65-F5344CB8AC3E}">
        <p14:creationId xmlns:p14="http://schemas.microsoft.com/office/powerpoint/2010/main" val="13782893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33</a:t>
            </a:fld>
            <a:endParaRPr lang="es-ES"/>
          </a:p>
        </p:txBody>
      </p:sp>
    </p:spTree>
    <p:extLst>
      <p:ext uri="{BB962C8B-B14F-4D97-AF65-F5344CB8AC3E}">
        <p14:creationId xmlns:p14="http://schemas.microsoft.com/office/powerpoint/2010/main" val="1915213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42</a:t>
            </a:fld>
            <a:endParaRPr lang="es-ES"/>
          </a:p>
        </p:txBody>
      </p:sp>
    </p:spTree>
    <p:extLst>
      <p:ext uri="{BB962C8B-B14F-4D97-AF65-F5344CB8AC3E}">
        <p14:creationId xmlns:p14="http://schemas.microsoft.com/office/powerpoint/2010/main" val="808416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Comentar que </a:t>
            </a:r>
            <a:r>
              <a:rPr lang="es-ES" dirty="0" err="1"/>
              <a:t>abans</a:t>
            </a:r>
            <a:r>
              <a:rPr lang="es-ES" dirty="0"/>
              <a:t> per 32 bits el </a:t>
            </a:r>
            <a:r>
              <a:rPr lang="es-ES" dirty="0" err="1"/>
              <a:t>màxim</a:t>
            </a:r>
            <a:r>
              <a:rPr lang="es-ES" dirty="0"/>
              <a:t> que </a:t>
            </a:r>
            <a:r>
              <a:rPr lang="es-ES" dirty="0" err="1"/>
              <a:t>podíem</a:t>
            </a:r>
            <a:r>
              <a:rPr lang="es-ES" dirty="0"/>
              <a:t> redirigir</a:t>
            </a:r>
            <a:r>
              <a:rPr lang="es-ES" baseline="0" dirty="0"/>
              <a:t> eren 4 GB de </a:t>
            </a:r>
            <a:r>
              <a:rPr lang="es-ES" baseline="0" dirty="0" err="1"/>
              <a:t>memòria</a:t>
            </a:r>
            <a:r>
              <a:rPr lang="es-ES" baseline="0" dirty="0"/>
              <a:t>. 2^32 = 2^2 x 2^30</a:t>
            </a:r>
          </a:p>
        </p:txBody>
      </p:sp>
      <p:sp>
        <p:nvSpPr>
          <p:cNvPr id="4" name="Marcador de número de diapositiva 3"/>
          <p:cNvSpPr>
            <a:spLocks noGrp="1"/>
          </p:cNvSpPr>
          <p:nvPr>
            <p:ph type="sldNum" sz="quarter" idx="10"/>
          </p:nvPr>
        </p:nvSpPr>
        <p:spPr/>
        <p:txBody>
          <a:bodyPr/>
          <a:lstStyle/>
          <a:p>
            <a:fld id="{052AFA44-0135-4AD8-AA2F-2E27D3B3C6E9}" type="slidenum">
              <a:rPr lang="es-ES" smtClean="0"/>
              <a:t>5</a:t>
            </a:fld>
            <a:endParaRPr lang="es-ES"/>
          </a:p>
        </p:txBody>
      </p:sp>
    </p:spTree>
    <p:extLst>
      <p:ext uri="{BB962C8B-B14F-4D97-AF65-F5344CB8AC3E}">
        <p14:creationId xmlns:p14="http://schemas.microsoft.com/office/powerpoint/2010/main" val="66133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052AFA44-0135-4AD8-AA2F-2E27D3B3C6E9}" type="slidenum">
              <a:rPr lang="es-ES" smtClean="0"/>
              <a:t>6</a:t>
            </a:fld>
            <a:endParaRPr lang="es-ES"/>
          </a:p>
        </p:txBody>
      </p:sp>
    </p:spTree>
    <p:extLst>
      <p:ext uri="{BB962C8B-B14F-4D97-AF65-F5344CB8AC3E}">
        <p14:creationId xmlns:p14="http://schemas.microsoft.com/office/powerpoint/2010/main" val="89706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Hasta profundidad</a:t>
            </a:r>
            <a:r>
              <a:rPr lang="es-ES" baseline="0" dirty="0"/>
              <a:t> de 8 bits podemos almacenar cada </a:t>
            </a:r>
            <a:r>
              <a:rPr lang="es-ES" baseline="0" dirty="0" err="1"/>
              <a:t>sample</a:t>
            </a:r>
            <a:r>
              <a:rPr lang="es-ES" baseline="0" dirty="0"/>
              <a:t> en un byte.</a:t>
            </a:r>
          </a:p>
          <a:p>
            <a:endParaRPr lang="es-ES" baseline="0" dirty="0"/>
          </a:p>
          <a:p>
            <a:r>
              <a:rPr lang="es-ES" baseline="0" dirty="0"/>
              <a:t>Imágenes 2D</a:t>
            </a:r>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7</a:t>
            </a:fld>
            <a:endParaRPr lang="es-ES"/>
          </a:p>
        </p:txBody>
      </p:sp>
    </p:spTree>
    <p:extLst>
      <p:ext uri="{BB962C8B-B14F-4D97-AF65-F5344CB8AC3E}">
        <p14:creationId xmlns:p14="http://schemas.microsoft.com/office/powerpoint/2010/main" val="7342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Importante saber si los</a:t>
            </a:r>
            <a:r>
              <a:rPr lang="es-ES" baseline="0" dirty="0"/>
              <a:t> datos </a:t>
            </a:r>
            <a:r>
              <a:rPr lang="es-ES" baseline="0" dirty="0" err="1"/>
              <a:t>estan</a:t>
            </a:r>
            <a:r>
              <a:rPr lang="es-ES" baseline="0" dirty="0"/>
              <a:t> en </a:t>
            </a:r>
            <a:r>
              <a:rPr lang="es-ES" baseline="0" dirty="0" err="1"/>
              <a:t>BigEndian</a:t>
            </a:r>
            <a:r>
              <a:rPr lang="es-ES" baseline="0" dirty="0"/>
              <a:t> o </a:t>
            </a:r>
            <a:r>
              <a:rPr lang="es-ES" baseline="0" dirty="0" err="1"/>
              <a:t>LittleEndian</a:t>
            </a:r>
            <a:r>
              <a:rPr lang="es-ES" baseline="0" dirty="0"/>
              <a:t> ya que los valores que se representan son totalmente distintos.</a:t>
            </a:r>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8</a:t>
            </a:fld>
            <a:endParaRPr lang="es-ES"/>
          </a:p>
        </p:txBody>
      </p:sp>
    </p:spTree>
    <p:extLst>
      <p:ext uri="{BB962C8B-B14F-4D97-AF65-F5344CB8AC3E}">
        <p14:creationId xmlns:p14="http://schemas.microsoft.com/office/powerpoint/2010/main" val="1659219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Diferencia entre píxel y</a:t>
            </a:r>
            <a:r>
              <a:rPr lang="es-ES" baseline="0" dirty="0"/>
              <a:t> </a:t>
            </a:r>
            <a:r>
              <a:rPr lang="es-ES" baseline="0" dirty="0" err="1"/>
              <a:t>sample</a:t>
            </a:r>
            <a:r>
              <a:rPr lang="es-ES" baseline="0" dirty="0"/>
              <a:t>, ejemplo para imágenes color RGB.</a:t>
            </a:r>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9</a:t>
            </a:fld>
            <a:endParaRPr lang="es-ES"/>
          </a:p>
        </p:txBody>
      </p:sp>
    </p:spTree>
    <p:extLst>
      <p:ext uri="{BB962C8B-B14F-4D97-AF65-F5344CB8AC3E}">
        <p14:creationId xmlns:p14="http://schemas.microsoft.com/office/powerpoint/2010/main" val="1235195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Imágenes </a:t>
            </a:r>
            <a:r>
              <a:rPr lang="es-ES" dirty="0" err="1"/>
              <a:t>multicomponente</a:t>
            </a:r>
            <a:r>
              <a:rPr lang="es-ES" baseline="0" dirty="0"/>
              <a:t> o vídeos</a:t>
            </a:r>
            <a:endParaRPr lang="es-ES" dirty="0"/>
          </a:p>
        </p:txBody>
      </p:sp>
      <p:sp>
        <p:nvSpPr>
          <p:cNvPr id="4" name="Marcador de número de diapositiva 3"/>
          <p:cNvSpPr>
            <a:spLocks noGrp="1"/>
          </p:cNvSpPr>
          <p:nvPr>
            <p:ph type="sldNum" sz="quarter" idx="10"/>
          </p:nvPr>
        </p:nvSpPr>
        <p:spPr/>
        <p:txBody>
          <a:bodyPr/>
          <a:lstStyle/>
          <a:p>
            <a:fld id="{052AFA44-0135-4AD8-AA2F-2E27D3B3C6E9}" type="slidenum">
              <a:rPr lang="es-ES" smtClean="0"/>
              <a:t>10</a:t>
            </a:fld>
            <a:endParaRPr lang="es-ES"/>
          </a:p>
        </p:txBody>
      </p:sp>
    </p:spTree>
    <p:extLst>
      <p:ext uri="{BB962C8B-B14F-4D97-AF65-F5344CB8AC3E}">
        <p14:creationId xmlns:p14="http://schemas.microsoft.com/office/powerpoint/2010/main" val="10698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n-US"/>
          </a:p>
        </p:txBody>
      </p:sp>
      <p:sp>
        <p:nvSpPr>
          <p:cNvPr id="4" name="Marcador de fecha 3"/>
          <p:cNvSpPr>
            <a:spLocks noGrp="1"/>
          </p:cNvSpPr>
          <p:nvPr>
            <p:ph type="dt" sz="half" idx="10"/>
          </p:nvPr>
        </p:nvSpPr>
        <p:spPr/>
        <p:txBody>
          <a:bodyPr/>
          <a:lstStyle/>
          <a:p>
            <a:fld id="{1A5B5A42-20B9-46DE-9C42-4BAA5CDB6E71}" type="datetimeFigureOut">
              <a:rPr lang="en-US" smtClean="0"/>
              <a:t>11/8/24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1399247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1A5B5A42-20B9-46DE-9C42-4BAA5CDB6E71}" type="datetimeFigureOut">
              <a:rPr lang="en-US" smtClean="0"/>
              <a:t>11/8/24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1542082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1A5B5A42-20B9-46DE-9C42-4BAA5CDB6E71}" type="datetimeFigureOut">
              <a:rPr lang="en-US" smtClean="0"/>
              <a:t>11/8/24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1240339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1A5B5A42-20B9-46DE-9C42-4BAA5CDB6E71}" type="datetimeFigureOut">
              <a:rPr lang="en-US" smtClean="0"/>
              <a:t>11/8/24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17641362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p:nvPr>
        </p:nvSpPr>
        <p:spPr>
          <a:xfrm>
            <a:off x="0" y="0"/>
            <a:ext cx="12192000" cy="590550"/>
          </a:xfrm>
        </p:spPr>
        <p:txBody>
          <a:bodyPr vert="eaVert"/>
          <a:lstStyle/>
          <a:p>
            <a:r>
              <a:rPr lang="es-ES"/>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1A5B5A42-20B9-46DE-9C42-4BAA5CDB6E71}" type="datetimeFigureOut">
              <a:rPr lang="en-US" smtClean="0"/>
              <a:t>11/8/24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838733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10"/>
          </p:nvPr>
        </p:nvSpPr>
        <p:spPr/>
        <p:txBody>
          <a:bodyPr/>
          <a:lstStyle/>
          <a:p>
            <a:fld id="{1A5B5A42-20B9-46DE-9C42-4BAA5CDB6E71}" type="datetimeFigureOut">
              <a:rPr lang="en-US" smtClean="0"/>
              <a:t>11/8/24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3968348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1A5B5A42-20B9-46DE-9C42-4BAA5CDB6E71}" type="datetimeFigureOut">
              <a:rPr lang="en-US" smtClean="0"/>
              <a:t>11/8/24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3541952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p:cNvSpPr>
            <a:spLocks noGrp="1"/>
          </p:cNvSpPr>
          <p:nvPr>
            <p:ph type="dt" sz="half" idx="10"/>
          </p:nvPr>
        </p:nvSpPr>
        <p:spPr/>
        <p:txBody>
          <a:bodyPr/>
          <a:lstStyle/>
          <a:p>
            <a:fld id="{1A5B5A42-20B9-46DE-9C42-4BAA5CDB6E71}" type="datetimeFigureOut">
              <a:rPr lang="en-US" smtClean="0"/>
              <a:t>11/8/24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2400356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p:cNvSpPr>
            <a:spLocks noGrp="1"/>
          </p:cNvSpPr>
          <p:nvPr>
            <p:ph type="dt" sz="half" idx="10"/>
          </p:nvPr>
        </p:nvSpPr>
        <p:spPr/>
        <p:txBody>
          <a:bodyPr/>
          <a:lstStyle/>
          <a:p>
            <a:fld id="{1A5B5A42-20B9-46DE-9C42-4BAA5CDB6E71}" type="datetimeFigureOut">
              <a:rPr lang="en-US" smtClean="0"/>
              <a:t>11/8/24</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2661828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n-US"/>
          </a:p>
        </p:txBody>
      </p:sp>
      <p:sp>
        <p:nvSpPr>
          <p:cNvPr id="3" name="Marcador de fecha 2"/>
          <p:cNvSpPr>
            <a:spLocks noGrp="1"/>
          </p:cNvSpPr>
          <p:nvPr>
            <p:ph type="dt" sz="half" idx="10"/>
          </p:nvPr>
        </p:nvSpPr>
        <p:spPr/>
        <p:txBody>
          <a:bodyPr/>
          <a:lstStyle/>
          <a:p>
            <a:fld id="{1A5B5A42-20B9-46DE-9C42-4BAA5CDB6E71}" type="datetimeFigureOut">
              <a:rPr lang="en-US" smtClean="0"/>
              <a:t>11/8/24</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1656376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A5B5A42-20B9-46DE-9C42-4BAA5CDB6E71}" type="datetimeFigureOut">
              <a:rPr lang="en-US" smtClean="0"/>
              <a:t>11/8/24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1522F7EF-7E44-4028-8A97-0B0A3C80CA9B}" type="slidenum">
              <a:rPr lang="en-US" smtClean="0"/>
              <a:t>‹#›</a:t>
            </a:fld>
            <a:endParaRPr lang="en-US"/>
          </a:p>
        </p:txBody>
      </p:sp>
    </p:spTree>
    <p:extLst>
      <p:ext uri="{BB962C8B-B14F-4D97-AF65-F5344CB8AC3E}">
        <p14:creationId xmlns:p14="http://schemas.microsoft.com/office/powerpoint/2010/main" val="4051865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A5B5A42-20B9-46DE-9C42-4BAA5CDB6E71}" type="datetimeFigureOut">
              <a:rPr lang="en-US" smtClean="0"/>
              <a:t>11/8/24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1522F7EF-7E44-4028-8A97-0B0A3C80CA9B}" type="slidenum">
              <a:rPr lang="en-US" smtClean="0"/>
              <a:t>‹#›</a:t>
            </a:fld>
            <a:endParaRPr lang="en-US"/>
          </a:p>
        </p:txBody>
      </p:sp>
      <p:pic>
        <p:nvPicPr>
          <p:cNvPr id="6" name="Imagen 5"/>
          <p:cNvPicPr>
            <a:picLocks noChangeAspect="1"/>
          </p:cNvPicPr>
          <p:nvPr userDrawn="1"/>
        </p:nvPicPr>
        <p:blipFill rotWithShape="1">
          <a:blip r:embed="rId2"/>
          <a:srcRect r="1311"/>
          <a:stretch/>
        </p:blipFill>
        <p:spPr>
          <a:xfrm>
            <a:off x="1" y="0"/>
            <a:ext cx="12192000" cy="4362450"/>
          </a:xfrm>
          <a:prstGeom prst="rect">
            <a:avLst/>
          </a:prstGeom>
        </p:spPr>
      </p:pic>
    </p:spTree>
    <p:extLst>
      <p:ext uri="{BB962C8B-B14F-4D97-AF65-F5344CB8AC3E}">
        <p14:creationId xmlns:p14="http://schemas.microsoft.com/office/powerpoint/2010/main" val="956612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1A5B5A42-20B9-46DE-9C42-4BAA5CDB6E71}" type="datetimeFigureOut">
              <a:rPr lang="en-US" smtClean="0"/>
              <a:t>11/8/24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1522F7EF-7E44-4028-8A97-0B0A3C80CA9B}" type="slidenum">
              <a:rPr lang="en-US" smtClean="0"/>
              <a:t>‹#›</a:t>
            </a:fld>
            <a:endParaRPr lang="en-US"/>
          </a:p>
        </p:txBody>
      </p:sp>
      <p:sp>
        <p:nvSpPr>
          <p:cNvPr id="5" name="Elipse 4"/>
          <p:cNvSpPr/>
          <p:nvPr userDrawn="1"/>
        </p:nvSpPr>
        <p:spPr>
          <a:xfrm rot="369990">
            <a:off x="-1692546" y="-971550"/>
            <a:ext cx="13610307" cy="4865452"/>
          </a:xfrm>
          <a:prstGeom prst="ellipse">
            <a:avLst/>
          </a:prstGeom>
          <a:solidFill>
            <a:schemeClr val="accent6">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 name="Elipse 5"/>
          <p:cNvSpPr/>
          <p:nvPr userDrawn="1"/>
        </p:nvSpPr>
        <p:spPr>
          <a:xfrm rot="21169223">
            <a:off x="-1392128" y="-543596"/>
            <a:ext cx="13610307" cy="4552297"/>
          </a:xfrm>
          <a:prstGeom prst="ellipse">
            <a:avLst/>
          </a:prstGeom>
          <a:solidFill>
            <a:srgbClr val="91C46E"/>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Tree>
    <p:extLst>
      <p:ext uri="{BB962C8B-B14F-4D97-AF65-F5344CB8AC3E}">
        <p14:creationId xmlns:p14="http://schemas.microsoft.com/office/powerpoint/2010/main" val="2381408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0" y="1"/>
            <a:ext cx="12192000" cy="589842"/>
          </a:xfrm>
          <a:prstGeom prst="rect">
            <a:avLst/>
          </a:prstGeom>
          <a:solidFill>
            <a:srgbClr val="A9D18E"/>
          </a:solidFill>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Marcador de texto 2"/>
          <p:cNvSpPr>
            <a:spLocks noGrp="1"/>
          </p:cNvSpPr>
          <p:nvPr>
            <p:ph type="body" idx="1"/>
          </p:nvPr>
        </p:nvSpPr>
        <p:spPr>
          <a:xfrm>
            <a:off x="537328" y="848412"/>
            <a:ext cx="11189616" cy="5328551"/>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5B5A42-20B9-46DE-9C42-4BAA5CDB6E71}" type="datetimeFigureOut">
              <a:rPr lang="en-US" smtClean="0"/>
              <a:t>11/8/24</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ca-ES" sz="1200" b="1" dirty="0" err="1">
                <a:solidFill>
                  <a:schemeClr val="tx1">
                    <a:lumMod val="65000"/>
                    <a:lumOff val="35000"/>
                  </a:schemeClr>
                </a:solidFill>
                <a:latin typeface="+mn-lt"/>
                <a:cs typeface="Avenir Light"/>
              </a:rPr>
              <a:t>Postgrado</a:t>
            </a:r>
            <a:r>
              <a:rPr lang="ca-ES" sz="1200" b="1" dirty="0">
                <a:solidFill>
                  <a:schemeClr val="tx1">
                    <a:lumMod val="65000"/>
                    <a:lumOff val="35000"/>
                  </a:schemeClr>
                </a:solidFill>
                <a:latin typeface="+mn-lt"/>
                <a:cs typeface="Avenir Light"/>
              </a:rPr>
              <a:t> en </a:t>
            </a:r>
            <a:r>
              <a:rPr lang="ca-ES" sz="1200" b="1" dirty="0" err="1">
                <a:solidFill>
                  <a:schemeClr val="tx1">
                    <a:lumMod val="65000"/>
                    <a:lumOff val="35000"/>
                  </a:schemeClr>
                </a:solidFill>
                <a:latin typeface="+mn-lt"/>
                <a:cs typeface="Avenir Light"/>
              </a:rPr>
              <a:t>Procesamiento</a:t>
            </a:r>
            <a:r>
              <a:rPr lang="ca-ES" sz="1200" b="1" dirty="0">
                <a:solidFill>
                  <a:schemeClr val="tx1">
                    <a:lumMod val="65000"/>
                    <a:lumOff val="35000"/>
                  </a:schemeClr>
                </a:solidFill>
                <a:latin typeface="+mn-lt"/>
                <a:cs typeface="Avenir Light"/>
              </a:rPr>
              <a:t> Big Data para </a:t>
            </a:r>
            <a:r>
              <a:rPr lang="ca-ES" sz="1200" b="1" dirty="0" err="1">
                <a:solidFill>
                  <a:schemeClr val="tx1">
                    <a:lumMod val="65000"/>
                    <a:lumOff val="35000"/>
                  </a:schemeClr>
                </a:solidFill>
                <a:latin typeface="+mn-lt"/>
                <a:cs typeface="Avenir Light"/>
              </a:rPr>
              <a:t>Ciencias</a:t>
            </a:r>
            <a:r>
              <a:rPr lang="ca-ES" sz="1200" b="1" dirty="0">
                <a:solidFill>
                  <a:schemeClr val="tx1">
                    <a:lumMod val="65000"/>
                    <a:lumOff val="35000"/>
                  </a:schemeClr>
                </a:solidFill>
                <a:latin typeface="+mn-lt"/>
                <a:cs typeface="Avenir Light"/>
              </a:rPr>
              <a:t> de la Vida</a:t>
            </a:r>
            <a:endParaRPr lang="en-US"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F7EF-7E44-4028-8A97-0B0A3C80CA9B}" type="slidenum">
              <a:rPr lang="en-US" smtClean="0"/>
              <a:t>‹#›</a:t>
            </a:fld>
            <a:endParaRPr lang="en-US"/>
          </a:p>
        </p:txBody>
      </p:sp>
      <p:cxnSp>
        <p:nvCxnSpPr>
          <p:cNvPr id="8" name="Conector recto 7"/>
          <p:cNvCxnSpPr/>
          <p:nvPr userDrawn="1"/>
        </p:nvCxnSpPr>
        <p:spPr>
          <a:xfrm flipV="1">
            <a:off x="0" y="665535"/>
            <a:ext cx="12192000" cy="12032"/>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963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oan.bartrina@uab.cat" TargetMode="External"/><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1.png"/><Relationship Id="rId5" Type="http://schemas.openxmlformats.org/officeDocument/2006/relationships/image" Target="../media/image190.png"/><Relationship Id="rId4" Type="http://schemas.openxmlformats.org/officeDocument/2006/relationships/notesSlide" Target="../notesSlides/notesSlide9.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2.jpe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7.png"/><Relationship Id="rId4" Type="http://schemas.openxmlformats.org/officeDocument/2006/relationships/image" Target="../media/image25.png"/><Relationship Id="rId9"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0.pn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tiff"/><Relationship Id="rId7" Type="http://schemas.openxmlformats.org/officeDocument/2006/relationships/image" Target="../media/image6.tif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tiff"/><Relationship Id="rId11" Type="http://schemas.openxmlformats.org/officeDocument/2006/relationships/image" Target="../media/image10.tiff"/><Relationship Id="rId5" Type="http://schemas.openxmlformats.org/officeDocument/2006/relationships/image" Target="../media/image4.tiff"/><Relationship Id="rId10" Type="http://schemas.openxmlformats.org/officeDocument/2006/relationships/image" Target="../media/image9.tiff"/><Relationship Id="rId4" Type="http://schemas.openxmlformats.org/officeDocument/2006/relationships/image" Target="../media/image3.jp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270.png"/><Relationship Id="rId7" Type="http://schemas.openxmlformats.org/officeDocument/2006/relationships/image" Target="../media/image33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20.png"/><Relationship Id="rId5" Type="http://schemas.openxmlformats.org/officeDocument/2006/relationships/image" Target="../media/image310.png"/><Relationship Id="rId4" Type="http://schemas.openxmlformats.org/officeDocument/2006/relationships/image" Target="../media/image300.pn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1.tiff"/><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12.jpe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1.tiff"/><Relationship Id="rId11" Type="http://schemas.openxmlformats.org/officeDocument/2006/relationships/image" Target="../media/image44.png"/><Relationship Id="rId5" Type="http://schemas.openxmlformats.org/officeDocument/2006/relationships/image" Target="../media/image39.png"/><Relationship Id="rId10" Type="http://schemas.openxmlformats.org/officeDocument/2006/relationships/image" Target="../media/image43.png"/><Relationship Id="rId4" Type="http://schemas.openxmlformats.org/officeDocument/2006/relationships/image" Target="../media/image38.png"/><Relationship Id="rId9" Type="http://schemas.openxmlformats.org/officeDocument/2006/relationships/image" Target="../media/image42.png"/><Relationship Id="rId1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1.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3.jp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2.jpg"/><Relationship Id="rId5" Type="http://schemas.openxmlformats.org/officeDocument/2006/relationships/image" Target="../media/image11.pn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3.jp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2.jpg"/><Relationship Id="rId5" Type="http://schemas.openxmlformats.org/officeDocument/2006/relationships/image" Target="../media/image11.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3.jp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2.jpg"/><Relationship Id="rId5" Type="http://schemas.openxmlformats.org/officeDocument/2006/relationships/image" Target="../media/image11.pn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tiff"/><Relationship Id="rId7" Type="http://schemas.openxmlformats.org/officeDocument/2006/relationships/image" Target="../media/image6.tif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tiff"/><Relationship Id="rId11" Type="http://schemas.openxmlformats.org/officeDocument/2006/relationships/image" Target="../media/image10.tiff"/><Relationship Id="rId5" Type="http://schemas.openxmlformats.org/officeDocument/2006/relationships/image" Target="../media/image4.tiff"/><Relationship Id="rId10" Type="http://schemas.openxmlformats.org/officeDocument/2006/relationships/image" Target="../media/image9.tiff"/><Relationship Id="rId4" Type="http://schemas.openxmlformats.org/officeDocument/2006/relationships/image" Target="../media/image3.jpg"/><Relationship Id="rId9" Type="http://schemas.openxmlformats.org/officeDocument/2006/relationships/image" Target="../media/image8.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71.png"/><Relationship Id="rId3" Type="http://schemas.openxmlformats.org/officeDocument/2006/relationships/image" Target="../media/image12.jpeg"/><Relationship Id="rId7"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7.png"/><Relationship Id="rId4" Type="http://schemas.openxmlformats.org/officeDocument/2006/relationships/image" Target="../media/image25.png"/><Relationship Id="rId9"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image" Target="../media/image3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70.png"/><Relationship Id="rId5" Type="http://schemas.openxmlformats.org/officeDocument/2006/relationships/image" Target="../media/image25.jpg"/><Relationship Id="rId4" Type="http://schemas.openxmlformats.org/officeDocument/2006/relationships/image" Target="../media/image340.png"/></Relationships>
</file>

<file path=ppt/slides/_rels/slide3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6.tiff"/><Relationship Id="rId5" Type="http://schemas.openxmlformats.org/officeDocument/2006/relationships/image" Target="../media/image25.jpg"/><Relationship Id="rId4" Type="http://schemas.openxmlformats.org/officeDocument/2006/relationships/image" Target="../media/image24.jpg"/></Relationships>
</file>

<file path=ppt/slides/_rels/slide34.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image" Target="../media/image390.png"/><Relationship Id="rId1" Type="http://schemas.openxmlformats.org/officeDocument/2006/relationships/slideLayout" Target="../slideLayouts/slideLayout2.xml"/><Relationship Id="rId4" Type="http://schemas.openxmlformats.org/officeDocument/2006/relationships/image" Target="../media/image4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0.png"/><Relationship Id="rId2" Type="http://schemas.openxmlformats.org/officeDocument/2006/relationships/image" Target="../media/image13.tiff"/><Relationship Id="rId1" Type="http://schemas.openxmlformats.org/officeDocument/2006/relationships/slideLayout" Target="../slideLayouts/slideLayout2.xml"/><Relationship Id="rId4" Type="http://schemas.openxmlformats.org/officeDocument/2006/relationships/image" Target="../media/image430.png"/></Relationships>
</file>

<file path=ppt/slides/_rels/slide3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0.png"/><Relationship Id="rId7" Type="http://schemas.openxmlformats.org/officeDocument/2006/relationships/image" Target="../media/image49.png"/><Relationship Id="rId2" Type="http://schemas.openxmlformats.org/officeDocument/2006/relationships/image" Target="../media/image440.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0.png"/><Relationship Id="rId4" Type="http://schemas.openxmlformats.org/officeDocument/2006/relationships/image" Target="../media/image460.png"/><Relationship Id="rId9" Type="http://schemas.openxmlformats.org/officeDocument/2006/relationships/image" Target="../media/image51.png"/></Relationships>
</file>

<file path=ppt/slides/_rels/slide39.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tiff"/><Relationship Id="rId3" Type="http://schemas.openxmlformats.org/officeDocument/2006/relationships/slideLayout" Target="../slideLayouts/slideLayout2.xml"/><Relationship Id="rId7" Type="http://schemas.openxmlformats.org/officeDocument/2006/relationships/image" Target="../media/image12.jpe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11.png"/><Relationship Id="rId5" Type="http://schemas.openxmlformats.org/officeDocument/2006/relationships/image" Target="../media/image4.tiff"/><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tiff"/></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r="1311"/>
          <a:stretch/>
        </p:blipFill>
        <p:spPr>
          <a:xfrm>
            <a:off x="1" y="0"/>
            <a:ext cx="12192000" cy="4362450"/>
          </a:xfrm>
          <a:prstGeom prst="rect">
            <a:avLst/>
          </a:prstGeom>
        </p:spPr>
      </p:pic>
      <p:sp>
        <p:nvSpPr>
          <p:cNvPr id="7" name="Título 1">
            <a:extLst>
              <a:ext uri="{FF2B5EF4-FFF2-40B4-BE49-F238E27FC236}">
                <a16:creationId xmlns:a16="http://schemas.microsoft.com/office/drawing/2014/main" id="{77C4FCB3-11E3-8C41-974A-21D1575EB588}"/>
              </a:ext>
            </a:extLst>
          </p:cNvPr>
          <p:cNvSpPr txBox="1">
            <a:spLocks/>
          </p:cNvSpPr>
          <p:nvPr/>
        </p:nvSpPr>
        <p:spPr>
          <a:xfrm>
            <a:off x="128873" y="419357"/>
            <a:ext cx="10139734" cy="3576571"/>
          </a:xfrm>
          <a:prstGeom prst="rect">
            <a:avLst/>
          </a:prstGeom>
        </p:spPr>
        <p:txBody>
          <a:bodyPr>
            <a:normAutofit fontScale="97500"/>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gn="ctr"/>
            <a:br>
              <a:rPr lang="es-ES" sz="4100" dirty="0">
                <a:solidFill>
                  <a:schemeClr val="bg1">
                    <a:lumMod val="95000"/>
                  </a:schemeClr>
                </a:solidFill>
                <a:latin typeface="+mn-lt"/>
              </a:rPr>
            </a:br>
            <a:r>
              <a:rPr lang="es-ES" sz="4100" dirty="0">
                <a:solidFill>
                  <a:schemeClr val="bg2">
                    <a:lumMod val="50000"/>
                  </a:schemeClr>
                </a:solidFill>
                <a:latin typeface="+mn-lt"/>
              </a:rPr>
              <a:t>Inteligencia Artificial y Big Data en Salud. M4. Adquisición, filtrado y seguridad de datos </a:t>
            </a:r>
          </a:p>
          <a:p>
            <a:pPr algn="ctr"/>
            <a:endParaRPr lang="es-ES" sz="2900" dirty="0">
              <a:solidFill>
                <a:schemeClr val="bg2">
                  <a:lumMod val="50000"/>
                </a:schemeClr>
              </a:solidFill>
              <a:latin typeface="+mn-lt"/>
            </a:endParaRPr>
          </a:p>
        </p:txBody>
      </p:sp>
      <p:sp>
        <p:nvSpPr>
          <p:cNvPr id="9" name="CuadroTexto 1">
            <a:extLst>
              <a:ext uri="{FF2B5EF4-FFF2-40B4-BE49-F238E27FC236}">
                <a16:creationId xmlns:a16="http://schemas.microsoft.com/office/drawing/2014/main" id="{91C5E1D7-D6BC-1B4E-B546-24392B11F637}"/>
              </a:ext>
            </a:extLst>
          </p:cNvPr>
          <p:cNvSpPr txBox="1"/>
          <p:nvPr/>
        </p:nvSpPr>
        <p:spPr>
          <a:xfrm>
            <a:off x="1536193" y="4709161"/>
            <a:ext cx="9333577" cy="707886"/>
          </a:xfrm>
          <a:prstGeom prst="rect">
            <a:avLst/>
          </a:prstGeom>
          <a:noFill/>
        </p:spPr>
        <p:txBody>
          <a:bodyPr wrap="square" rtlCol="0">
            <a:spAutoFit/>
          </a:bodyPr>
          <a:lstStyle/>
          <a:p>
            <a:pPr algn="ctr">
              <a:spcAft>
                <a:spcPts val="1200"/>
              </a:spcAft>
            </a:pPr>
            <a:r>
              <a:rPr lang="es-ES" sz="4000" b="1" dirty="0"/>
              <a:t>COMPRESION</a:t>
            </a:r>
            <a:endParaRPr lang="es-ES" sz="2800" b="1" dirty="0"/>
          </a:p>
        </p:txBody>
      </p:sp>
      <p:sp>
        <p:nvSpPr>
          <p:cNvPr id="5" name="CuadroTexto 1">
            <a:extLst>
              <a:ext uri="{FF2B5EF4-FFF2-40B4-BE49-F238E27FC236}">
                <a16:creationId xmlns:a16="http://schemas.microsoft.com/office/drawing/2014/main" id="{B47BEAFE-5905-DA4B-80E7-0A13D72F6055}"/>
              </a:ext>
            </a:extLst>
          </p:cNvPr>
          <p:cNvSpPr txBox="1"/>
          <p:nvPr/>
        </p:nvSpPr>
        <p:spPr>
          <a:xfrm>
            <a:off x="1429211" y="5639327"/>
            <a:ext cx="9333577" cy="738664"/>
          </a:xfrm>
          <a:prstGeom prst="rect">
            <a:avLst/>
          </a:prstGeom>
          <a:noFill/>
        </p:spPr>
        <p:txBody>
          <a:bodyPr wrap="square" rtlCol="0">
            <a:spAutoFit/>
          </a:bodyPr>
          <a:lstStyle/>
          <a:p>
            <a:pPr algn="ctr">
              <a:spcAft>
                <a:spcPts val="1200"/>
              </a:spcAft>
            </a:pPr>
            <a:r>
              <a:rPr lang="es-ES" sz="1600" b="1" dirty="0"/>
              <a:t>Joan </a:t>
            </a:r>
            <a:r>
              <a:rPr lang="es-ES" sz="1600" b="1" dirty="0" err="1"/>
              <a:t>Bartrina</a:t>
            </a:r>
            <a:endParaRPr lang="es-ES" sz="1600" b="1" dirty="0"/>
          </a:p>
          <a:p>
            <a:pPr algn="ctr">
              <a:spcAft>
                <a:spcPts val="1200"/>
              </a:spcAft>
            </a:pPr>
            <a:r>
              <a:rPr lang="es-ES" sz="1600" b="1" dirty="0">
                <a:hlinkClick r:id="rId3"/>
              </a:rPr>
              <a:t>Joan.bartrina@uab.cat</a:t>
            </a:r>
            <a:endParaRPr lang="es-ES" sz="1600" b="1" dirty="0"/>
          </a:p>
        </p:txBody>
      </p:sp>
    </p:spTree>
    <p:extLst>
      <p:ext uri="{BB962C8B-B14F-4D97-AF65-F5344CB8AC3E}">
        <p14:creationId xmlns:p14="http://schemas.microsoft.com/office/powerpoint/2010/main" val="2922644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p:cNvSpPr/>
          <p:nvPr/>
        </p:nvSpPr>
        <p:spPr>
          <a:xfrm>
            <a:off x="7632031" y="3281325"/>
            <a:ext cx="4105816" cy="103997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 name="Rectángulo 18"/>
          <p:cNvSpPr/>
          <p:nvPr/>
        </p:nvSpPr>
        <p:spPr>
          <a:xfrm>
            <a:off x="7627442" y="1899872"/>
            <a:ext cx="3192958" cy="911507"/>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399145" y="963449"/>
                <a:ext cx="11189616" cy="728192"/>
              </a:xfrm>
            </p:spPr>
            <p:txBody>
              <a:bodyPr>
                <a:normAutofit fontScale="92500" lnSpcReduction="10000"/>
              </a:bodyPr>
              <a:lstStyle/>
              <a:p>
                <a:pPr algn="just">
                  <a:lnSpc>
                    <a:spcPct val="114000"/>
                  </a:lnSpc>
                  <a:spcBef>
                    <a:spcPts val="0"/>
                  </a:spcBef>
                  <a:spcAft>
                    <a:spcPts val="600"/>
                  </a:spcAft>
                  <a:buFont typeface="Wingdings" pitchFamily="2" charset="2"/>
                  <a:buChar char="§"/>
                </a:pPr>
                <a:r>
                  <a:rPr lang="es-ES" sz="1800" b="1" dirty="0">
                    <a:latin typeface="Calibri" pitchFamily="34" charset="0"/>
                  </a:rPr>
                  <a:t>Vídeos o imágenes </a:t>
                </a:r>
                <a:r>
                  <a:rPr lang="es-ES" sz="1800" b="1" dirty="0" err="1">
                    <a:latin typeface="Calibri" pitchFamily="34" charset="0"/>
                  </a:rPr>
                  <a:t>multicomponente</a:t>
                </a:r>
                <a:r>
                  <a:rPr lang="es-ES" sz="1800" dirty="0">
                    <a:latin typeface="Calibri" pitchFamily="34" charset="0"/>
                  </a:rPr>
                  <a:t>: vector tridimensional </a:t>
                </a:r>
                <a14:m>
                  <m:oMath xmlns:m="http://schemas.openxmlformats.org/officeDocument/2006/math">
                    <m:sSub>
                      <m:sSubPr>
                        <m:ctrlPr>
                          <a:rPr lang="en-US" sz="1800" i="1">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i="1">
                            <a:latin typeface="Cambria Math" charset="0"/>
                          </a:rPr>
                          <m:t>𝑖</m:t>
                        </m:r>
                        <m:r>
                          <a:rPr lang="es-ES" sz="1800" b="0" i="1" smtClean="0">
                            <a:latin typeface="Cambria Math" charset="0"/>
                          </a:rPr>
                          <m:t>𝑗</m:t>
                        </m:r>
                        <m:r>
                          <a:rPr lang="es-ES" sz="1800" b="0" i="1" smtClean="0">
                            <a:latin typeface="Cambria Math" charset="0"/>
                          </a:rPr>
                          <m:t> </m:t>
                        </m:r>
                        <m:r>
                          <a:rPr lang="es-ES" sz="1800" b="0" i="1" smtClean="0">
                            <a:latin typeface="Cambria Math" charset="0"/>
                          </a:rPr>
                          <m:t>𝑘</m:t>
                        </m:r>
                      </m:sub>
                    </m:sSub>
                    <m:r>
                      <a:rPr lang="es-ES" sz="1800" i="1">
                        <a:latin typeface="Cambria Math" charset="0"/>
                      </a:rPr>
                      <m:t> </m:t>
                    </m:r>
                  </m:oMath>
                </a14:m>
                <a:r>
                  <a:rPr lang="es-ES" sz="1800" dirty="0">
                    <a:latin typeface="Calibri" pitchFamily="34" charset="0"/>
                  </a:rPr>
                  <a:t> numérico. Donde </a:t>
                </a:r>
                <a14:m>
                  <m:oMath xmlns:m="http://schemas.openxmlformats.org/officeDocument/2006/math">
                    <m:r>
                      <a:rPr lang="es-ES" sz="1800" b="0" i="1" smtClean="0">
                        <a:latin typeface="Cambria Math" charset="0"/>
                      </a:rPr>
                      <m:t>𝑖</m:t>
                    </m:r>
                  </m:oMath>
                </a14:m>
                <a:r>
                  <a:rPr lang="es-ES" sz="1800" dirty="0">
                    <a:latin typeface="Calibri" pitchFamily="34" charset="0"/>
                  </a:rPr>
                  <a:t> y </a:t>
                </a:r>
                <a14:m>
                  <m:oMath xmlns:m="http://schemas.openxmlformats.org/officeDocument/2006/math">
                    <m:r>
                      <a:rPr lang="es-ES" sz="1800" b="0" i="1" smtClean="0">
                        <a:latin typeface="Cambria Math" charset="0"/>
                      </a:rPr>
                      <m:t>𝑗</m:t>
                    </m:r>
                  </m:oMath>
                </a14:m>
                <a:r>
                  <a:rPr lang="es-ES" sz="1800" dirty="0">
                    <a:latin typeface="Calibri" pitchFamily="34" charset="0"/>
                  </a:rPr>
                  <a:t> identifican filas y columnas respectivamente y </a:t>
                </a:r>
                <a14:m>
                  <m:oMath xmlns:m="http://schemas.openxmlformats.org/officeDocument/2006/math">
                    <m:r>
                      <a:rPr lang="es-ES" sz="1800" b="0" i="1" smtClean="0">
                        <a:latin typeface="Cambria Math" charset="0"/>
                      </a:rPr>
                      <m:t>𝑘</m:t>
                    </m:r>
                  </m:oMath>
                </a14:m>
                <a:r>
                  <a:rPr lang="es-ES" sz="1800" dirty="0">
                    <a:latin typeface="Calibri" pitchFamily="34" charset="0"/>
                  </a:rPr>
                  <a:t> los fotogramas (</a:t>
                </a:r>
                <a:r>
                  <a:rPr lang="es-ES" sz="1800" dirty="0" err="1">
                    <a:latin typeface="Calibri" pitchFamily="34" charset="0"/>
                  </a:rPr>
                  <a:t>frames</a:t>
                </a:r>
                <a:r>
                  <a:rPr lang="es-ES" sz="1800" dirty="0">
                    <a:latin typeface="Calibri" pitchFamily="34" charset="0"/>
                  </a:rPr>
                  <a:t>) o componentes. </a:t>
                </a:r>
              </a:p>
              <a:p>
                <a:pPr marL="0" indent="0">
                  <a:lnSpc>
                    <a:spcPct val="114000"/>
                  </a:lnSpc>
                  <a:spcBef>
                    <a:spcPts val="0"/>
                  </a:spcBef>
                  <a:buSzPct val="95000"/>
                  <a:buNone/>
                  <a:defRPr/>
                </a:pPr>
                <a:endParaRPr lang="es-ES" sz="1600" kern="0" dirty="0">
                  <a:solidFill>
                    <a:srgbClr val="00002B"/>
                  </a:solidFill>
                  <a:latin typeface="Calibri" pitchFamily="34" charset="0"/>
                  <a:cs typeface="Calibri" pitchFamily="34" charset="0"/>
                </a:endParaRP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399145" y="963449"/>
                <a:ext cx="11189616" cy="728192"/>
              </a:xfrm>
              <a:blipFill rotWithShape="0">
                <a:blip r:embed="rId5"/>
                <a:stretch>
                  <a:fillRect l="-218" t="-42500" r="-327" b="-5833"/>
                </a:stretch>
              </a:blipFill>
            </p:spPr>
            <p:txBody>
              <a:bodyPr/>
              <a:lstStyle/>
              <a:p>
                <a:r>
                  <a:rPr lang="ca-ES">
                    <a:noFill/>
                  </a:rPr>
                  <a:t> </a:t>
                </a:r>
              </a:p>
            </p:txBody>
          </p:sp>
        </mc:Fallback>
      </mc:AlternateContent>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10</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mc:AlternateContent xmlns:mc="http://schemas.openxmlformats.org/markup-compatibility/2006" xmlns:a14="http://schemas.microsoft.com/office/drawing/2010/main">
        <mc:Choice Requires="a14">
          <p:graphicFrame>
            <p:nvGraphicFramePr>
              <p:cNvPr id="9" name="Tabla 8"/>
              <p:cNvGraphicFramePr>
                <a:graphicFrameLocks noGrp="1"/>
              </p:cNvGraphicFramePr>
              <p:nvPr>
                <p:extLst>
                  <p:ext uri="{D42A27DB-BD31-4B8C-83A1-F6EECF244321}">
                    <p14:modId xmlns:p14="http://schemas.microsoft.com/office/powerpoint/2010/main" val="310734853"/>
                  </p:ext>
                </p:extLst>
              </p:nvPr>
            </p:nvGraphicFramePr>
            <p:xfrm>
              <a:off x="1047870" y="1691641"/>
              <a:ext cx="5460692" cy="2293619"/>
            </p:xfrm>
            <a:graphic>
              <a:graphicData uri="http://schemas.openxmlformats.org/drawingml/2006/table">
                <a:tbl>
                  <a:tblPr firstRow="1" bandRow="1">
                    <a:tableStyleId>{5940675A-B579-460E-94D1-54222C63F5DA}</a:tableStyleId>
                  </a:tblPr>
                  <a:tblGrid>
                    <a:gridCol w="1365173">
                      <a:extLst>
                        <a:ext uri="{9D8B030D-6E8A-4147-A177-3AD203B41FA5}">
                          <a16:colId xmlns:a16="http://schemas.microsoft.com/office/drawing/2014/main" val="20000"/>
                        </a:ext>
                      </a:extLst>
                    </a:gridCol>
                    <a:gridCol w="1365173">
                      <a:extLst>
                        <a:ext uri="{9D8B030D-6E8A-4147-A177-3AD203B41FA5}">
                          <a16:colId xmlns:a16="http://schemas.microsoft.com/office/drawing/2014/main" val="20001"/>
                        </a:ext>
                      </a:extLst>
                    </a:gridCol>
                    <a:gridCol w="1365173">
                      <a:extLst>
                        <a:ext uri="{9D8B030D-6E8A-4147-A177-3AD203B41FA5}">
                          <a16:colId xmlns:a16="http://schemas.microsoft.com/office/drawing/2014/main" val="20002"/>
                        </a:ext>
                      </a:extLst>
                    </a:gridCol>
                    <a:gridCol w="1365173">
                      <a:extLst>
                        <a:ext uri="{9D8B030D-6E8A-4147-A177-3AD203B41FA5}">
                          <a16:colId xmlns:a16="http://schemas.microsoft.com/office/drawing/2014/main" val="20003"/>
                        </a:ext>
                      </a:extLst>
                    </a:gridCol>
                  </a:tblGrid>
                  <a:tr h="587474">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0,0,1439</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0,1,1439</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0,2,1439</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0,511,1439</m:t>
                                    </m:r>
                                  </m:sub>
                                </m:sSub>
                              </m:oMath>
                            </m:oMathPara>
                          </a14:m>
                          <a:endParaRPr lang="ca-ES" dirty="0"/>
                        </a:p>
                      </a:txBody>
                      <a:tcPr>
                        <a:solidFill>
                          <a:schemeClr val="bg1"/>
                        </a:solidFill>
                      </a:tcPr>
                    </a:tc>
                    <a:extLst>
                      <a:ext uri="{0D108BD9-81ED-4DB2-BD59-A6C34878D82A}">
                        <a16:rowId xmlns:a16="http://schemas.microsoft.com/office/drawing/2014/main" val="10000"/>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1,1</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1,2</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1,3,1439</m:t>
                                    </m:r>
                                  </m:sub>
                                </m:sSub>
                              </m:oMath>
                            </m:oMathPara>
                          </a14:m>
                          <a:endParaRPr lang="ca-ES" dirty="0"/>
                        </a:p>
                      </a:txBody>
                      <a:tcPr>
                        <a:solidFill>
                          <a:schemeClr val="bg1"/>
                        </a:solidFill>
                      </a:tcPr>
                    </a:tc>
                    <a:extLst>
                      <a:ext uri="{0D108BD9-81ED-4DB2-BD59-A6C34878D82A}">
                        <a16:rowId xmlns:a16="http://schemas.microsoft.com/office/drawing/2014/main" val="10001"/>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2,1</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2,2</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2,3,1439</m:t>
                                    </m:r>
                                  </m:sub>
                                </m:sSub>
                              </m:oMath>
                            </m:oMathPara>
                          </a14:m>
                          <a:endParaRPr lang="ca-ES" dirty="0"/>
                        </a:p>
                      </a:txBody>
                      <a:tcPr>
                        <a:solidFill>
                          <a:schemeClr val="bg1"/>
                        </a:solidFill>
                      </a:tcPr>
                    </a:tc>
                    <a:extLst>
                      <a:ext uri="{0D108BD9-81ED-4DB2-BD59-A6C34878D82A}">
                        <a16:rowId xmlns:a16="http://schemas.microsoft.com/office/drawing/2014/main" val="10002"/>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3,1</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3,2</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511,511,1439</m:t>
                                    </m:r>
                                  </m:sub>
                                </m:sSub>
                              </m:oMath>
                            </m:oMathPara>
                          </a14:m>
                          <a:endParaRPr lang="ca-ES" dirty="0"/>
                        </a:p>
                      </a:txBody>
                      <a:tcPr>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9" name="Tabla 8"/>
              <p:cNvGraphicFramePr>
                <a:graphicFrameLocks noGrp="1"/>
              </p:cNvGraphicFramePr>
              <p:nvPr>
                <p:extLst>
                  <p:ext uri="{D42A27DB-BD31-4B8C-83A1-F6EECF244321}">
                    <p14:modId xmlns:p14="http://schemas.microsoft.com/office/powerpoint/2010/main" val="310734853"/>
                  </p:ext>
                </p:extLst>
              </p:nvPr>
            </p:nvGraphicFramePr>
            <p:xfrm>
              <a:off x="1047870" y="1691641"/>
              <a:ext cx="5460692" cy="2293619"/>
            </p:xfrm>
            <a:graphic>
              <a:graphicData uri="http://schemas.openxmlformats.org/drawingml/2006/table">
                <a:tbl>
                  <a:tblPr firstRow="1" bandRow="1">
                    <a:tableStyleId>{5940675A-B579-460E-94D1-54222C63F5DA}</a:tableStyleId>
                  </a:tblPr>
                  <a:tblGrid>
                    <a:gridCol w="1365173"/>
                    <a:gridCol w="1365173"/>
                    <a:gridCol w="1365173"/>
                    <a:gridCol w="1365173"/>
                  </a:tblGrid>
                  <a:tr h="587474">
                    <a:tc>
                      <a:txBody>
                        <a:bodyPr/>
                        <a:lstStyle/>
                        <a:p>
                          <a:endParaRPr lang="es-ES_tradnl"/>
                        </a:p>
                      </a:txBody>
                      <a:tcPr>
                        <a:blipFill rotWithShape="0">
                          <a:blip r:embed="rId6"/>
                          <a:stretch>
                            <a:fillRect l="-446" t="-58763" r="-301339" b="-331959"/>
                          </a:stretch>
                        </a:blipFill>
                      </a:tcPr>
                    </a:tc>
                    <a:tc>
                      <a:txBody>
                        <a:bodyPr/>
                        <a:lstStyle/>
                        <a:p>
                          <a:endParaRPr lang="es-ES_tradnl"/>
                        </a:p>
                      </a:txBody>
                      <a:tcPr>
                        <a:blipFill rotWithShape="0">
                          <a:blip r:embed="rId6"/>
                          <a:stretch>
                            <a:fillRect l="-100000" t="-58763" r="-200000" b="-331959"/>
                          </a:stretch>
                        </a:blipFill>
                      </a:tcPr>
                    </a:tc>
                    <a:tc>
                      <a:txBody>
                        <a:bodyPr/>
                        <a:lstStyle/>
                        <a:p>
                          <a:endParaRPr lang="es-ES_tradnl"/>
                        </a:p>
                      </a:txBody>
                      <a:tcPr>
                        <a:blipFill rotWithShape="0">
                          <a:blip r:embed="rId6"/>
                          <a:stretch>
                            <a:fillRect l="-200893" t="-58763" r="-100893" b="-331959"/>
                          </a:stretch>
                        </a:blipFill>
                      </a:tcPr>
                    </a:tc>
                    <a:tc>
                      <a:txBody>
                        <a:bodyPr/>
                        <a:lstStyle/>
                        <a:p>
                          <a:endParaRPr lang="es-ES_tradnl"/>
                        </a:p>
                      </a:txBody>
                      <a:tcPr>
                        <a:blipFill rotWithShape="0">
                          <a:blip r:embed="rId6"/>
                          <a:stretch>
                            <a:fillRect l="-300893" t="-58763" r="-893" b="-331959"/>
                          </a:stretch>
                        </a:blipFill>
                      </a:tcPr>
                    </a:tc>
                  </a:tr>
                  <a:tr h="568715">
                    <a:tc>
                      <a:txBody>
                        <a:bodyPr/>
                        <a:lstStyle/>
                        <a:p>
                          <a:endParaRPr lang="es-ES_tradnl"/>
                        </a:p>
                      </a:txBody>
                      <a:tcPr>
                        <a:blipFill rotWithShape="0">
                          <a:blip r:embed="rId6"/>
                          <a:stretch>
                            <a:fillRect l="-446" t="-165591" r="-301339" b="-246237"/>
                          </a:stretch>
                        </a:blipFill>
                      </a:tcPr>
                    </a:tc>
                    <a:tc>
                      <a:txBody>
                        <a:bodyPr/>
                        <a:lstStyle/>
                        <a:p>
                          <a:endParaRPr lang="es-ES_tradnl"/>
                        </a:p>
                      </a:txBody>
                      <a:tcPr>
                        <a:blipFill rotWithShape="0">
                          <a:blip r:embed="rId6"/>
                          <a:stretch>
                            <a:fillRect l="-100000" t="-165591" r="-200000" b="-246237"/>
                          </a:stretch>
                        </a:blipFill>
                      </a:tcPr>
                    </a:tc>
                    <a:tc>
                      <a:txBody>
                        <a:bodyPr/>
                        <a:lstStyle/>
                        <a:p>
                          <a:endParaRPr lang="es-ES_tradnl"/>
                        </a:p>
                      </a:txBody>
                      <a:tcPr>
                        <a:blipFill rotWithShape="0">
                          <a:blip r:embed="rId6"/>
                          <a:stretch>
                            <a:fillRect l="-200893" t="-165591" r="-100893" b="-246237"/>
                          </a:stretch>
                        </a:blipFill>
                      </a:tcPr>
                    </a:tc>
                    <a:tc>
                      <a:txBody>
                        <a:bodyPr/>
                        <a:lstStyle/>
                        <a:p>
                          <a:endParaRPr lang="es-ES_tradnl"/>
                        </a:p>
                      </a:txBody>
                      <a:tcPr>
                        <a:blipFill rotWithShape="0">
                          <a:blip r:embed="rId6"/>
                          <a:stretch>
                            <a:fillRect l="-300893" t="-165591" r="-893" b="-246237"/>
                          </a:stretch>
                        </a:blipFill>
                      </a:tcPr>
                    </a:tc>
                  </a:tr>
                  <a:tr h="568715">
                    <a:tc>
                      <a:txBody>
                        <a:bodyPr/>
                        <a:lstStyle/>
                        <a:p>
                          <a:endParaRPr lang="es-ES_tradnl"/>
                        </a:p>
                      </a:txBody>
                      <a:tcPr>
                        <a:blipFill rotWithShape="0">
                          <a:blip r:embed="rId6"/>
                          <a:stretch>
                            <a:fillRect l="-446" t="-262766" r="-301339" b="-143617"/>
                          </a:stretch>
                        </a:blipFill>
                      </a:tcPr>
                    </a:tc>
                    <a:tc>
                      <a:txBody>
                        <a:bodyPr/>
                        <a:lstStyle/>
                        <a:p>
                          <a:endParaRPr lang="es-ES_tradnl"/>
                        </a:p>
                      </a:txBody>
                      <a:tcPr>
                        <a:blipFill rotWithShape="0">
                          <a:blip r:embed="rId6"/>
                          <a:stretch>
                            <a:fillRect l="-100000" t="-262766" r="-200000" b="-143617"/>
                          </a:stretch>
                        </a:blipFill>
                      </a:tcPr>
                    </a:tc>
                    <a:tc>
                      <a:txBody>
                        <a:bodyPr/>
                        <a:lstStyle/>
                        <a:p>
                          <a:endParaRPr lang="es-ES_tradnl"/>
                        </a:p>
                      </a:txBody>
                      <a:tcPr>
                        <a:blipFill rotWithShape="0">
                          <a:blip r:embed="rId6"/>
                          <a:stretch>
                            <a:fillRect l="-200893" t="-262766" r="-100893" b="-143617"/>
                          </a:stretch>
                        </a:blipFill>
                      </a:tcPr>
                    </a:tc>
                    <a:tc>
                      <a:txBody>
                        <a:bodyPr/>
                        <a:lstStyle/>
                        <a:p>
                          <a:endParaRPr lang="es-ES_tradnl"/>
                        </a:p>
                      </a:txBody>
                      <a:tcPr>
                        <a:blipFill rotWithShape="0">
                          <a:blip r:embed="rId6"/>
                          <a:stretch>
                            <a:fillRect l="-300893" t="-262766" r="-893" b="-143617"/>
                          </a:stretch>
                        </a:blipFill>
                      </a:tcPr>
                    </a:tc>
                  </a:tr>
                  <a:tr h="568715">
                    <a:tc>
                      <a:txBody>
                        <a:bodyPr/>
                        <a:lstStyle/>
                        <a:p>
                          <a:endParaRPr lang="es-ES_tradnl"/>
                        </a:p>
                      </a:txBody>
                      <a:tcPr>
                        <a:blipFill rotWithShape="0">
                          <a:blip r:embed="rId6"/>
                          <a:stretch>
                            <a:fillRect l="-446" t="-366667" r="-301339" b="-45161"/>
                          </a:stretch>
                        </a:blipFill>
                      </a:tcPr>
                    </a:tc>
                    <a:tc>
                      <a:txBody>
                        <a:bodyPr/>
                        <a:lstStyle/>
                        <a:p>
                          <a:endParaRPr lang="es-ES_tradnl"/>
                        </a:p>
                      </a:txBody>
                      <a:tcPr>
                        <a:blipFill rotWithShape="0">
                          <a:blip r:embed="rId6"/>
                          <a:stretch>
                            <a:fillRect l="-100000" t="-366667" r="-200000" b="-45161"/>
                          </a:stretch>
                        </a:blipFill>
                      </a:tcPr>
                    </a:tc>
                    <a:tc>
                      <a:txBody>
                        <a:bodyPr/>
                        <a:lstStyle/>
                        <a:p>
                          <a:endParaRPr lang="es-ES_tradnl"/>
                        </a:p>
                      </a:txBody>
                      <a:tcPr>
                        <a:blipFill rotWithShape="0">
                          <a:blip r:embed="rId6"/>
                          <a:stretch>
                            <a:fillRect l="-200893" t="-366667" r="-100893" b="-45161"/>
                          </a:stretch>
                        </a:blipFill>
                      </a:tcPr>
                    </a:tc>
                    <a:tc>
                      <a:txBody>
                        <a:bodyPr/>
                        <a:lstStyle/>
                        <a:p>
                          <a:endParaRPr lang="es-ES_tradnl"/>
                        </a:p>
                      </a:txBody>
                      <a:tcPr>
                        <a:blipFill rotWithShape="0">
                          <a:blip r:embed="rId6"/>
                          <a:stretch>
                            <a:fillRect l="-300893" t="-366667" r="-893" b="-45161"/>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12" name="Tabla 11"/>
              <p:cNvGraphicFramePr>
                <a:graphicFrameLocks noGrp="1"/>
              </p:cNvGraphicFramePr>
              <p:nvPr>
                <p:extLst>
                  <p:ext uri="{D42A27DB-BD31-4B8C-83A1-F6EECF244321}">
                    <p14:modId xmlns:p14="http://schemas.microsoft.com/office/powerpoint/2010/main" val="1987928514"/>
                  </p:ext>
                </p:extLst>
              </p:nvPr>
            </p:nvGraphicFramePr>
            <p:xfrm>
              <a:off x="781170" y="2065248"/>
              <a:ext cx="5460692" cy="2293619"/>
            </p:xfrm>
            <a:graphic>
              <a:graphicData uri="http://schemas.openxmlformats.org/drawingml/2006/table">
                <a:tbl>
                  <a:tblPr firstRow="1" bandRow="1">
                    <a:tableStyleId>{5940675A-B579-460E-94D1-54222C63F5DA}</a:tableStyleId>
                  </a:tblPr>
                  <a:tblGrid>
                    <a:gridCol w="1365173">
                      <a:extLst>
                        <a:ext uri="{9D8B030D-6E8A-4147-A177-3AD203B41FA5}">
                          <a16:colId xmlns:a16="http://schemas.microsoft.com/office/drawing/2014/main" val="20000"/>
                        </a:ext>
                      </a:extLst>
                    </a:gridCol>
                    <a:gridCol w="1365173">
                      <a:extLst>
                        <a:ext uri="{9D8B030D-6E8A-4147-A177-3AD203B41FA5}">
                          <a16:colId xmlns:a16="http://schemas.microsoft.com/office/drawing/2014/main" val="20001"/>
                        </a:ext>
                      </a:extLst>
                    </a:gridCol>
                    <a:gridCol w="1365173">
                      <a:extLst>
                        <a:ext uri="{9D8B030D-6E8A-4147-A177-3AD203B41FA5}">
                          <a16:colId xmlns:a16="http://schemas.microsoft.com/office/drawing/2014/main" val="20002"/>
                        </a:ext>
                      </a:extLst>
                    </a:gridCol>
                    <a:gridCol w="1365173">
                      <a:extLst>
                        <a:ext uri="{9D8B030D-6E8A-4147-A177-3AD203B41FA5}">
                          <a16:colId xmlns:a16="http://schemas.microsoft.com/office/drawing/2014/main" val="20003"/>
                        </a:ext>
                      </a:extLst>
                    </a:gridCol>
                  </a:tblGrid>
                  <a:tr h="587474">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0,0,1438</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0,1,1438</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0,2,1438</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0,511,1438</m:t>
                                    </m:r>
                                  </m:sub>
                                </m:sSub>
                              </m:oMath>
                            </m:oMathPara>
                          </a14:m>
                          <a:endParaRPr lang="ca-ES" dirty="0"/>
                        </a:p>
                      </a:txBody>
                      <a:tcPr>
                        <a:solidFill>
                          <a:schemeClr val="bg1"/>
                        </a:solidFill>
                      </a:tcPr>
                    </a:tc>
                    <a:extLst>
                      <a:ext uri="{0D108BD9-81ED-4DB2-BD59-A6C34878D82A}">
                        <a16:rowId xmlns:a16="http://schemas.microsoft.com/office/drawing/2014/main" val="10000"/>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1,1</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1,2</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1,3,1439</m:t>
                                    </m:r>
                                  </m:sub>
                                </m:sSub>
                              </m:oMath>
                            </m:oMathPara>
                          </a14:m>
                          <a:endParaRPr lang="ca-ES" dirty="0"/>
                        </a:p>
                      </a:txBody>
                      <a:tcPr>
                        <a:solidFill>
                          <a:schemeClr val="bg1"/>
                        </a:solidFill>
                      </a:tcPr>
                    </a:tc>
                    <a:extLst>
                      <a:ext uri="{0D108BD9-81ED-4DB2-BD59-A6C34878D82A}">
                        <a16:rowId xmlns:a16="http://schemas.microsoft.com/office/drawing/2014/main" val="10001"/>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2,1</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2,2</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2,3,1439</m:t>
                                    </m:r>
                                  </m:sub>
                                </m:sSub>
                              </m:oMath>
                            </m:oMathPara>
                          </a14:m>
                          <a:endParaRPr lang="ca-ES" dirty="0"/>
                        </a:p>
                      </a:txBody>
                      <a:tcPr>
                        <a:solidFill>
                          <a:schemeClr val="bg1"/>
                        </a:solidFill>
                      </a:tcPr>
                    </a:tc>
                    <a:extLst>
                      <a:ext uri="{0D108BD9-81ED-4DB2-BD59-A6C34878D82A}">
                        <a16:rowId xmlns:a16="http://schemas.microsoft.com/office/drawing/2014/main" val="10002"/>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3,1</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3,2</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511,511,1438</m:t>
                                    </m:r>
                                  </m:sub>
                                </m:sSub>
                              </m:oMath>
                            </m:oMathPara>
                          </a14:m>
                          <a:endParaRPr lang="ca-ES" dirty="0"/>
                        </a:p>
                      </a:txBody>
                      <a:tcPr>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12" name="Tabla 11"/>
              <p:cNvGraphicFramePr>
                <a:graphicFrameLocks noGrp="1"/>
              </p:cNvGraphicFramePr>
              <p:nvPr>
                <p:extLst>
                  <p:ext uri="{D42A27DB-BD31-4B8C-83A1-F6EECF244321}">
                    <p14:modId xmlns:p14="http://schemas.microsoft.com/office/powerpoint/2010/main" val="1987928514"/>
                  </p:ext>
                </p:extLst>
              </p:nvPr>
            </p:nvGraphicFramePr>
            <p:xfrm>
              <a:off x="781170" y="2065248"/>
              <a:ext cx="5460692" cy="2293619"/>
            </p:xfrm>
            <a:graphic>
              <a:graphicData uri="http://schemas.openxmlformats.org/drawingml/2006/table">
                <a:tbl>
                  <a:tblPr firstRow="1" bandRow="1">
                    <a:tableStyleId>{5940675A-B579-460E-94D1-54222C63F5DA}</a:tableStyleId>
                  </a:tblPr>
                  <a:tblGrid>
                    <a:gridCol w="1365173"/>
                    <a:gridCol w="1365173"/>
                    <a:gridCol w="1365173"/>
                    <a:gridCol w="1365173"/>
                  </a:tblGrid>
                  <a:tr h="587474">
                    <a:tc>
                      <a:txBody>
                        <a:bodyPr/>
                        <a:lstStyle/>
                        <a:p>
                          <a:endParaRPr lang="es-ES_tradnl"/>
                        </a:p>
                      </a:txBody>
                      <a:tcPr>
                        <a:blipFill rotWithShape="0">
                          <a:blip r:embed="rId7"/>
                          <a:stretch>
                            <a:fillRect l="-446" t="-58763" r="-301339" b="-331959"/>
                          </a:stretch>
                        </a:blipFill>
                      </a:tcPr>
                    </a:tc>
                    <a:tc>
                      <a:txBody>
                        <a:bodyPr/>
                        <a:lstStyle/>
                        <a:p>
                          <a:endParaRPr lang="es-ES_tradnl"/>
                        </a:p>
                      </a:txBody>
                      <a:tcPr>
                        <a:blipFill rotWithShape="0">
                          <a:blip r:embed="rId7"/>
                          <a:stretch>
                            <a:fillRect l="-100446" t="-58763" r="-201339" b="-331959"/>
                          </a:stretch>
                        </a:blipFill>
                      </a:tcPr>
                    </a:tc>
                    <a:tc>
                      <a:txBody>
                        <a:bodyPr/>
                        <a:lstStyle/>
                        <a:p>
                          <a:endParaRPr lang="es-ES_tradnl"/>
                        </a:p>
                      </a:txBody>
                      <a:tcPr>
                        <a:blipFill rotWithShape="0">
                          <a:blip r:embed="rId7"/>
                          <a:stretch>
                            <a:fillRect l="-200446" t="-58763" r="-101339" b="-331959"/>
                          </a:stretch>
                        </a:blipFill>
                      </a:tcPr>
                    </a:tc>
                    <a:tc>
                      <a:txBody>
                        <a:bodyPr/>
                        <a:lstStyle/>
                        <a:p>
                          <a:endParaRPr lang="es-ES_tradnl"/>
                        </a:p>
                      </a:txBody>
                      <a:tcPr>
                        <a:blipFill rotWithShape="0">
                          <a:blip r:embed="rId7"/>
                          <a:stretch>
                            <a:fillRect l="-300446" t="-58763" r="-1339" b="-331959"/>
                          </a:stretch>
                        </a:blipFill>
                      </a:tcPr>
                    </a:tc>
                  </a:tr>
                  <a:tr h="568715">
                    <a:tc>
                      <a:txBody>
                        <a:bodyPr/>
                        <a:lstStyle/>
                        <a:p>
                          <a:endParaRPr lang="es-ES_tradnl"/>
                        </a:p>
                      </a:txBody>
                      <a:tcPr>
                        <a:blipFill rotWithShape="0">
                          <a:blip r:embed="rId7"/>
                          <a:stretch>
                            <a:fillRect l="-446" t="-163830" r="-301339" b="-242553"/>
                          </a:stretch>
                        </a:blipFill>
                      </a:tcPr>
                    </a:tc>
                    <a:tc>
                      <a:txBody>
                        <a:bodyPr/>
                        <a:lstStyle/>
                        <a:p>
                          <a:endParaRPr lang="es-ES_tradnl"/>
                        </a:p>
                      </a:txBody>
                      <a:tcPr>
                        <a:blipFill rotWithShape="0">
                          <a:blip r:embed="rId7"/>
                          <a:stretch>
                            <a:fillRect l="-100446" t="-163830" r="-201339" b="-242553"/>
                          </a:stretch>
                        </a:blipFill>
                      </a:tcPr>
                    </a:tc>
                    <a:tc>
                      <a:txBody>
                        <a:bodyPr/>
                        <a:lstStyle/>
                        <a:p>
                          <a:endParaRPr lang="es-ES_tradnl"/>
                        </a:p>
                      </a:txBody>
                      <a:tcPr>
                        <a:blipFill rotWithShape="0">
                          <a:blip r:embed="rId7"/>
                          <a:stretch>
                            <a:fillRect l="-200446" t="-163830" r="-101339" b="-242553"/>
                          </a:stretch>
                        </a:blipFill>
                      </a:tcPr>
                    </a:tc>
                    <a:tc>
                      <a:txBody>
                        <a:bodyPr/>
                        <a:lstStyle/>
                        <a:p>
                          <a:endParaRPr lang="es-ES_tradnl"/>
                        </a:p>
                      </a:txBody>
                      <a:tcPr>
                        <a:blipFill rotWithShape="0">
                          <a:blip r:embed="rId7"/>
                          <a:stretch>
                            <a:fillRect l="-300446" t="-163830" r="-1339" b="-242553"/>
                          </a:stretch>
                        </a:blipFill>
                      </a:tcPr>
                    </a:tc>
                  </a:tr>
                  <a:tr h="568715">
                    <a:tc>
                      <a:txBody>
                        <a:bodyPr/>
                        <a:lstStyle/>
                        <a:p>
                          <a:endParaRPr lang="es-ES_tradnl"/>
                        </a:p>
                      </a:txBody>
                      <a:tcPr>
                        <a:blipFill rotWithShape="0">
                          <a:blip r:embed="rId7"/>
                          <a:stretch>
                            <a:fillRect l="-446" t="-266667" r="-301339" b="-145161"/>
                          </a:stretch>
                        </a:blipFill>
                      </a:tcPr>
                    </a:tc>
                    <a:tc>
                      <a:txBody>
                        <a:bodyPr/>
                        <a:lstStyle/>
                        <a:p>
                          <a:endParaRPr lang="es-ES_tradnl"/>
                        </a:p>
                      </a:txBody>
                      <a:tcPr>
                        <a:blipFill rotWithShape="0">
                          <a:blip r:embed="rId7"/>
                          <a:stretch>
                            <a:fillRect l="-100446" t="-266667" r="-201339" b="-145161"/>
                          </a:stretch>
                        </a:blipFill>
                      </a:tcPr>
                    </a:tc>
                    <a:tc>
                      <a:txBody>
                        <a:bodyPr/>
                        <a:lstStyle/>
                        <a:p>
                          <a:endParaRPr lang="es-ES_tradnl"/>
                        </a:p>
                      </a:txBody>
                      <a:tcPr>
                        <a:blipFill rotWithShape="0">
                          <a:blip r:embed="rId7"/>
                          <a:stretch>
                            <a:fillRect l="-200446" t="-266667" r="-101339" b="-145161"/>
                          </a:stretch>
                        </a:blipFill>
                      </a:tcPr>
                    </a:tc>
                    <a:tc>
                      <a:txBody>
                        <a:bodyPr/>
                        <a:lstStyle/>
                        <a:p>
                          <a:endParaRPr lang="es-ES_tradnl"/>
                        </a:p>
                      </a:txBody>
                      <a:tcPr>
                        <a:blipFill rotWithShape="0">
                          <a:blip r:embed="rId7"/>
                          <a:stretch>
                            <a:fillRect l="-300446" t="-266667" r="-1339" b="-145161"/>
                          </a:stretch>
                        </a:blipFill>
                      </a:tcPr>
                    </a:tc>
                  </a:tr>
                  <a:tr h="568715">
                    <a:tc>
                      <a:txBody>
                        <a:bodyPr/>
                        <a:lstStyle/>
                        <a:p>
                          <a:endParaRPr lang="es-ES_tradnl"/>
                        </a:p>
                      </a:txBody>
                      <a:tcPr>
                        <a:blipFill rotWithShape="0">
                          <a:blip r:embed="rId7"/>
                          <a:stretch>
                            <a:fillRect l="-446" t="-362766" r="-301339" b="-43617"/>
                          </a:stretch>
                        </a:blipFill>
                      </a:tcPr>
                    </a:tc>
                    <a:tc>
                      <a:txBody>
                        <a:bodyPr/>
                        <a:lstStyle/>
                        <a:p>
                          <a:endParaRPr lang="es-ES_tradnl"/>
                        </a:p>
                      </a:txBody>
                      <a:tcPr>
                        <a:blipFill rotWithShape="0">
                          <a:blip r:embed="rId7"/>
                          <a:stretch>
                            <a:fillRect l="-100446" t="-362766" r="-201339" b="-43617"/>
                          </a:stretch>
                        </a:blipFill>
                      </a:tcPr>
                    </a:tc>
                    <a:tc>
                      <a:txBody>
                        <a:bodyPr/>
                        <a:lstStyle/>
                        <a:p>
                          <a:endParaRPr lang="es-ES_tradnl"/>
                        </a:p>
                      </a:txBody>
                      <a:tcPr>
                        <a:blipFill rotWithShape="0">
                          <a:blip r:embed="rId7"/>
                          <a:stretch>
                            <a:fillRect l="-200446" t="-362766" r="-101339" b="-43617"/>
                          </a:stretch>
                        </a:blipFill>
                      </a:tcPr>
                    </a:tc>
                    <a:tc>
                      <a:txBody>
                        <a:bodyPr/>
                        <a:lstStyle/>
                        <a:p>
                          <a:endParaRPr lang="es-ES_tradnl"/>
                        </a:p>
                      </a:txBody>
                      <a:tcPr>
                        <a:blipFill rotWithShape="0">
                          <a:blip r:embed="rId7"/>
                          <a:stretch>
                            <a:fillRect l="-300446" t="-362766" r="-1339" b="-43617"/>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14" name="Tabla 13"/>
              <p:cNvGraphicFramePr>
                <a:graphicFrameLocks noGrp="1"/>
              </p:cNvGraphicFramePr>
              <p:nvPr>
                <p:extLst>
                  <p:ext uri="{D42A27DB-BD31-4B8C-83A1-F6EECF244321}">
                    <p14:modId xmlns:p14="http://schemas.microsoft.com/office/powerpoint/2010/main" val="563954772"/>
                  </p:ext>
                </p:extLst>
              </p:nvPr>
            </p:nvGraphicFramePr>
            <p:xfrm>
              <a:off x="514470" y="2438854"/>
              <a:ext cx="5460692" cy="2293619"/>
            </p:xfrm>
            <a:graphic>
              <a:graphicData uri="http://schemas.openxmlformats.org/drawingml/2006/table">
                <a:tbl>
                  <a:tblPr firstRow="1" bandRow="1">
                    <a:tableStyleId>{5940675A-B579-460E-94D1-54222C63F5DA}</a:tableStyleId>
                  </a:tblPr>
                  <a:tblGrid>
                    <a:gridCol w="1365173">
                      <a:extLst>
                        <a:ext uri="{9D8B030D-6E8A-4147-A177-3AD203B41FA5}">
                          <a16:colId xmlns:a16="http://schemas.microsoft.com/office/drawing/2014/main" val="20000"/>
                        </a:ext>
                      </a:extLst>
                    </a:gridCol>
                    <a:gridCol w="1365173">
                      <a:extLst>
                        <a:ext uri="{9D8B030D-6E8A-4147-A177-3AD203B41FA5}">
                          <a16:colId xmlns:a16="http://schemas.microsoft.com/office/drawing/2014/main" val="20001"/>
                        </a:ext>
                      </a:extLst>
                    </a:gridCol>
                    <a:gridCol w="1365173">
                      <a:extLst>
                        <a:ext uri="{9D8B030D-6E8A-4147-A177-3AD203B41FA5}">
                          <a16:colId xmlns:a16="http://schemas.microsoft.com/office/drawing/2014/main" val="20002"/>
                        </a:ext>
                      </a:extLst>
                    </a:gridCol>
                    <a:gridCol w="1365173">
                      <a:extLst>
                        <a:ext uri="{9D8B030D-6E8A-4147-A177-3AD203B41FA5}">
                          <a16:colId xmlns:a16="http://schemas.microsoft.com/office/drawing/2014/main" val="20003"/>
                        </a:ext>
                      </a:extLst>
                    </a:gridCol>
                  </a:tblGrid>
                  <a:tr h="587474">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0,511,0</m:t>
                                    </m:r>
                                  </m:sub>
                                </m:sSub>
                              </m:oMath>
                            </m:oMathPara>
                          </a14:m>
                          <a:endParaRPr lang="ca-ES" dirty="0"/>
                        </a:p>
                      </a:txBody>
                      <a:tcPr>
                        <a:solidFill>
                          <a:schemeClr val="bg1"/>
                        </a:solidFill>
                      </a:tcPr>
                    </a:tc>
                    <a:extLst>
                      <a:ext uri="{0D108BD9-81ED-4DB2-BD59-A6C34878D82A}">
                        <a16:rowId xmlns:a16="http://schemas.microsoft.com/office/drawing/2014/main" val="10000"/>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1,3,0</m:t>
                                    </m:r>
                                  </m:sub>
                                </m:sSub>
                              </m:oMath>
                            </m:oMathPara>
                          </a14:m>
                          <a:endParaRPr lang="ca-ES" dirty="0"/>
                        </a:p>
                      </a:txBody>
                      <a:tcPr>
                        <a:solidFill>
                          <a:schemeClr val="bg1"/>
                        </a:solidFill>
                      </a:tcPr>
                    </a:tc>
                    <a:extLst>
                      <a:ext uri="{0D108BD9-81ED-4DB2-BD59-A6C34878D82A}">
                        <a16:rowId xmlns:a16="http://schemas.microsoft.com/office/drawing/2014/main" val="10001"/>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2,3,0</m:t>
                                    </m:r>
                                  </m:sub>
                                </m:sSub>
                              </m:oMath>
                            </m:oMathPara>
                          </a14:m>
                          <a:endParaRPr lang="ca-ES" dirty="0"/>
                        </a:p>
                      </a:txBody>
                      <a:tcPr>
                        <a:solidFill>
                          <a:schemeClr val="bg1"/>
                        </a:solidFill>
                      </a:tcPr>
                    </a:tc>
                    <a:extLst>
                      <a:ext uri="{0D108BD9-81ED-4DB2-BD59-A6C34878D82A}">
                        <a16:rowId xmlns:a16="http://schemas.microsoft.com/office/drawing/2014/main" val="10002"/>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511,511,0</m:t>
                                    </m:r>
                                  </m:sub>
                                </m:sSub>
                              </m:oMath>
                            </m:oMathPara>
                          </a14:m>
                          <a:endParaRPr lang="ca-ES" dirty="0"/>
                        </a:p>
                      </a:txBody>
                      <a:tcPr>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14" name="Tabla 13"/>
              <p:cNvGraphicFramePr>
                <a:graphicFrameLocks noGrp="1"/>
              </p:cNvGraphicFramePr>
              <p:nvPr>
                <p:extLst>
                  <p:ext uri="{D42A27DB-BD31-4B8C-83A1-F6EECF244321}">
                    <p14:modId xmlns:p14="http://schemas.microsoft.com/office/powerpoint/2010/main" val="563954772"/>
                  </p:ext>
                </p:extLst>
              </p:nvPr>
            </p:nvGraphicFramePr>
            <p:xfrm>
              <a:off x="514470" y="2438854"/>
              <a:ext cx="5460692" cy="2293619"/>
            </p:xfrm>
            <a:graphic>
              <a:graphicData uri="http://schemas.openxmlformats.org/drawingml/2006/table">
                <a:tbl>
                  <a:tblPr firstRow="1" bandRow="1">
                    <a:tableStyleId>{5940675A-B579-460E-94D1-54222C63F5DA}</a:tableStyleId>
                  </a:tblPr>
                  <a:tblGrid>
                    <a:gridCol w="1365173"/>
                    <a:gridCol w="1365173"/>
                    <a:gridCol w="1365173"/>
                    <a:gridCol w="1365173"/>
                  </a:tblGrid>
                  <a:tr h="587474">
                    <a:tc>
                      <a:txBody>
                        <a:bodyPr/>
                        <a:lstStyle/>
                        <a:p>
                          <a:endParaRPr lang="es-ES_tradnl"/>
                        </a:p>
                      </a:txBody>
                      <a:tcPr>
                        <a:blipFill rotWithShape="0">
                          <a:blip r:embed="rId8"/>
                          <a:stretch>
                            <a:fillRect l="-446" t="-59794" r="-301339" b="-330928"/>
                          </a:stretch>
                        </a:blipFill>
                      </a:tcPr>
                    </a:tc>
                    <a:tc>
                      <a:txBody>
                        <a:bodyPr/>
                        <a:lstStyle/>
                        <a:p>
                          <a:endParaRPr lang="es-ES_tradnl"/>
                        </a:p>
                      </a:txBody>
                      <a:tcPr>
                        <a:blipFill rotWithShape="0">
                          <a:blip r:embed="rId8"/>
                          <a:stretch>
                            <a:fillRect l="-100000" t="-59794" r="-200000" b="-330928"/>
                          </a:stretch>
                        </a:blipFill>
                      </a:tcPr>
                    </a:tc>
                    <a:tc>
                      <a:txBody>
                        <a:bodyPr/>
                        <a:lstStyle/>
                        <a:p>
                          <a:endParaRPr lang="es-ES_tradnl"/>
                        </a:p>
                      </a:txBody>
                      <a:tcPr>
                        <a:blipFill rotWithShape="0">
                          <a:blip r:embed="rId8"/>
                          <a:stretch>
                            <a:fillRect l="-200893" t="-59794" r="-100893" b="-330928"/>
                          </a:stretch>
                        </a:blipFill>
                      </a:tcPr>
                    </a:tc>
                    <a:tc>
                      <a:txBody>
                        <a:bodyPr/>
                        <a:lstStyle/>
                        <a:p>
                          <a:endParaRPr lang="es-ES_tradnl"/>
                        </a:p>
                      </a:txBody>
                      <a:tcPr>
                        <a:blipFill rotWithShape="0">
                          <a:blip r:embed="rId8"/>
                          <a:stretch>
                            <a:fillRect l="-300893" t="-59794" r="-893" b="-330928"/>
                          </a:stretch>
                        </a:blipFill>
                      </a:tcPr>
                    </a:tc>
                  </a:tr>
                  <a:tr h="568715">
                    <a:tc>
                      <a:txBody>
                        <a:bodyPr/>
                        <a:lstStyle/>
                        <a:p>
                          <a:endParaRPr lang="es-ES_tradnl"/>
                        </a:p>
                      </a:txBody>
                      <a:tcPr>
                        <a:blipFill rotWithShape="0">
                          <a:blip r:embed="rId8"/>
                          <a:stretch>
                            <a:fillRect l="-446" t="-166667" r="-301339" b="-245161"/>
                          </a:stretch>
                        </a:blipFill>
                      </a:tcPr>
                    </a:tc>
                    <a:tc>
                      <a:txBody>
                        <a:bodyPr/>
                        <a:lstStyle/>
                        <a:p>
                          <a:endParaRPr lang="es-ES_tradnl"/>
                        </a:p>
                      </a:txBody>
                      <a:tcPr>
                        <a:blipFill rotWithShape="0">
                          <a:blip r:embed="rId8"/>
                          <a:stretch>
                            <a:fillRect l="-100000" t="-166667" r="-200000" b="-245161"/>
                          </a:stretch>
                        </a:blipFill>
                      </a:tcPr>
                    </a:tc>
                    <a:tc>
                      <a:txBody>
                        <a:bodyPr/>
                        <a:lstStyle/>
                        <a:p>
                          <a:endParaRPr lang="es-ES_tradnl"/>
                        </a:p>
                      </a:txBody>
                      <a:tcPr>
                        <a:blipFill rotWithShape="0">
                          <a:blip r:embed="rId8"/>
                          <a:stretch>
                            <a:fillRect l="-200893" t="-166667" r="-100893" b="-245161"/>
                          </a:stretch>
                        </a:blipFill>
                      </a:tcPr>
                    </a:tc>
                    <a:tc>
                      <a:txBody>
                        <a:bodyPr/>
                        <a:lstStyle/>
                        <a:p>
                          <a:endParaRPr lang="es-ES_tradnl"/>
                        </a:p>
                      </a:txBody>
                      <a:tcPr>
                        <a:blipFill rotWithShape="0">
                          <a:blip r:embed="rId8"/>
                          <a:stretch>
                            <a:fillRect l="-300893" t="-166667" r="-893" b="-245161"/>
                          </a:stretch>
                        </a:blipFill>
                      </a:tcPr>
                    </a:tc>
                  </a:tr>
                  <a:tr h="568715">
                    <a:tc>
                      <a:txBody>
                        <a:bodyPr/>
                        <a:lstStyle/>
                        <a:p>
                          <a:endParaRPr lang="es-ES_tradnl"/>
                        </a:p>
                      </a:txBody>
                      <a:tcPr>
                        <a:blipFill rotWithShape="0">
                          <a:blip r:embed="rId8"/>
                          <a:stretch>
                            <a:fillRect l="-446" t="-263830" r="-301339" b="-142553"/>
                          </a:stretch>
                        </a:blipFill>
                      </a:tcPr>
                    </a:tc>
                    <a:tc>
                      <a:txBody>
                        <a:bodyPr/>
                        <a:lstStyle/>
                        <a:p>
                          <a:endParaRPr lang="es-ES_tradnl"/>
                        </a:p>
                      </a:txBody>
                      <a:tcPr>
                        <a:blipFill rotWithShape="0">
                          <a:blip r:embed="rId8"/>
                          <a:stretch>
                            <a:fillRect l="-100000" t="-263830" r="-200000" b="-142553"/>
                          </a:stretch>
                        </a:blipFill>
                      </a:tcPr>
                    </a:tc>
                    <a:tc>
                      <a:txBody>
                        <a:bodyPr/>
                        <a:lstStyle/>
                        <a:p>
                          <a:endParaRPr lang="es-ES_tradnl"/>
                        </a:p>
                      </a:txBody>
                      <a:tcPr>
                        <a:blipFill rotWithShape="0">
                          <a:blip r:embed="rId8"/>
                          <a:stretch>
                            <a:fillRect l="-200893" t="-263830" r="-100893" b="-142553"/>
                          </a:stretch>
                        </a:blipFill>
                      </a:tcPr>
                    </a:tc>
                    <a:tc>
                      <a:txBody>
                        <a:bodyPr/>
                        <a:lstStyle/>
                        <a:p>
                          <a:endParaRPr lang="es-ES_tradnl"/>
                        </a:p>
                      </a:txBody>
                      <a:tcPr>
                        <a:blipFill rotWithShape="0">
                          <a:blip r:embed="rId8"/>
                          <a:stretch>
                            <a:fillRect l="-300893" t="-263830" r="-893" b="-142553"/>
                          </a:stretch>
                        </a:blipFill>
                      </a:tcPr>
                    </a:tc>
                  </a:tr>
                  <a:tr h="568715">
                    <a:tc>
                      <a:txBody>
                        <a:bodyPr/>
                        <a:lstStyle/>
                        <a:p>
                          <a:endParaRPr lang="es-ES_tradnl"/>
                        </a:p>
                      </a:txBody>
                      <a:tcPr>
                        <a:blipFill rotWithShape="0">
                          <a:blip r:embed="rId8"/>
                          <a:stretch>
                            <a:fillRect l="-446" t="-367742" r="-301339" b="-44086"/>
                          </a:stretch>
                        </a:blipFill>
                      </a:tcPr>
                    </a:tc>
                    <a:tc>
                      <a:txBody>
                        <a:bodyPr/>
                        <a:lstStyle/>
                        <a:p>
                          <a:endParaRPr lang="es-ES_tradnl"/>
                        </a:p>
                      </a:txBody>
                      <a:tcPr>
                        <a:blipFill rotWithShape="0">
                          <a:blip r:embed="rId8"/>
                          <a:stretch>
                            <a:fillRect l="-100000" t="-367742" r="-200000" b="-44086"/>
                          </a:stretch>
                        </a:blipFill>
                      </a:tcPr>
                    </a:tc>
                    <a:tc>
                      <a:txBody>
                        <a:bodyPr/>
                        <a:lstStyle/>
                        <a:p>
                          <a:endParaRPr lang="es-ES_tradnl"/>
                        </a:p>
                      </a:txBody>
                      <a:tcPr>
                        <a:blipFill rotWithShape="0">
                          <a:blip r:embed="rId8"/>
                          <a:stretch>
                            <a:fillRect l="-200893" t="-367742" r="-100893" b="-44086"/>
                          </a:stretch>
                        </a:blipFill>
                      </a:tcPr>
                    </a:tc>
                    <a:tc>
                      <a:txBody>
                        <a:bodyPr/>
                        <a:lstStyle/>
                        <a:p>
                          <a:endParaRPr lang="es-ES_tradnl"/>
                        </a:p>
                      </a:txBody>
                      <a:tcPr>
                        <a:blipFill rotWithShape="0">
                          <a:blip r:embed="rId8"/>
                          <a:stretch>
                            <a:fillRect l="-300893" t="-367742" r="-893" b="-44086"/>
                          </a:stretch>
                        </a:blipFill>
                      </a:tcPr>
                    </a:tc>
                  </a:tr>
                </a:tbl>
              </a:graphicData>
            </a:graphic>
          </p:graphicFrame>
        </mc:Fallback>
      </mc:AlternateContent>
      <p:sp>
        <p:nvSpPr>
          <p:cNvPr id="15" name="Rectángulo 14"/>
          <p:cNvSpPr/>
          <p:nvPr/>
        </p:nvSpPr>
        <p:spPr>
          <a:xfrm>
            <a:off x="906780" y="5104998"/>
            <a:ext cx="10271760" cy="723916"/>
          </a:xfrm>
          <a:prstGeom prst="rect">
            <a:avLst/>
          </a:prstGeom>
        </p:spPr>
        <p:txBody>
          <a:bodyPr wrap="square">
            <a:spAutoFit/>
          </a:bodyPr>
          <a:lstStyle/>
          <a:p>
            <a:pPr marL="742950" lvl="1" indent="-285750" algn="just">
              <a:lnSpc>
                <a:spcPct val="114000"/>
              </a:lnSpc>
              <a:spcBef>
                <a:spcPts val="0"/>
              </a:spcBef>
              <a:spcAft>
                <a:spcPts val="600"/>
              </a:spcAft>
              <a:buFont typeface="Arial" charset="0"/>
              <a:buChar char="•"/>
            </a:pPr>
            <a:r>
              <a:rPr lang="es-ES" b="1" dirty="0" err="1">
                <a:latin typeface="Calibri" pitchFamily="34" charset="0"/>
              </a:rPr>
              <a:t>Frame</a:t>
            </a:r>
            <a:r>
              <a:rPr lang="es-ES" b="1" dirty="0">
                <a:latin typeface="Calibri" pitchFamily="34" charset="0"/>
              </a:rPr>
              <a:t> </a:t>
            </a:r>
            <a:r>
              <a:rPr lang="es-ES" b="1" dirty="0" err="1">
                <a:latin typeface="Calibri" pitchFamily="34" charset="0"/>
              </a:rPr>
              <a:t>rate</a:t>
            </a:r>
            <a:r>
              <a:rPr lang="es-ES" b="1" dirty="0">
                <a:latin typeface="Calibri" pitchFamily="34" charset="0"/>
              </a:rPr>
              <a:t>: </a:t>
            </a:r>
            <a:r>
              <a:rPr lang="es-ES" dirty="0">
                <a:latin typeface="Calibri" pitchFamily="34" charset="0"/>
              </a:rPr>
              <a:t>también por fotogramas por segundo (</a:t>
            </a:r>
            <a:r>
              <a:rPr lang="es-ES" dirty="0" err="1">
                <a:latin typeface="Calibri" pitchFamily="34" charset="0"/>
              </a:rPr>
              <a:t>fps</a:t>
            </a:r>
            <a:r>
              <a:rPr lang="es-ES" dirty="0">
                <a:latin typeface="Calibri" pitchFamily="34" charset="0"/>
              </a:rPr>
              <a:t>) indica la cantidad de imágenes 2D que se adquieren por segundo. Tiene sentido sólo para el vídeo.</a:t>
            </a:r>
          </a:p>
        </p:txBody>
      </p:sp>
      <p:pic>
        <p:nvPicPr>
          <p:cNvPr id="16" name="angio_3.186_512_512_2_0_12_1_0_0">
            <a:hlinkClick r:id="" action="ppaction://media"/>
          </p:cNvPr>
          <p:cNvPicPr>
            <a:picLocks noChangeAspect="1"/>
          </p:cNvPicPr>
          <p:nvPr>
            <a:videoFile r:link="rId2"/>
            <p:extLst>
              <p:ext uri="{DAA4B4D4-6D71-4841-9C94-3DE7FCFB9230}">
                <p14:media xmlns:p14="http://schemas.microsoft.com/office/powerpoint/2010/main" r:embed="rId1">
                  <p14:bmkLst>
                    <p14:bmk name="Marcador 1" time="0"/>
                  </p14:bmkLst>
                </p14:media>
              </p:ext>
            </p:extLst>
          </p:nvPr>
        </p:nvPicPr>
        <p:blipFill>
          <a:blip r:embed="rId9">
            <a:lum bright="-2000" contrast="21000"/>
          </a:blip>
          <a:stretch>
            <a:fillRect/>
          </a:stretch>
        </p:blipFill>
        <p:spPr>
          <a:xfrm>
            <a:off x="71320" y="736795"/>
            <a:ext cx="299771" cy="299771"/>
          </a:xfrm>
          <a:prstGeom prst="rect">
            <a:avLst/>
          </a:prstGeom>
        </p:spPr>
      </p:pic>
      <p:sp>
        <p:nvSpPr>
          <p:cNvPr id="17" name="Marcador de contenido 2"/>
          <p:cNvSpPr txBox="1">
            <a:spLocks/>
          </p:cNvSpPr>
          <p:nvPr/>
        </p:nvSpPr>
        <p:spPr>
          <a:xfrm>
            <a:off x="7627441" y="1994280"/>
            <a:ext cx="3192959" cy="8171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500" i="1" dirty="0">
                <a:latin typeface="Calibri" pitchFamily="34" charset="0"/>
              </a:rPr>
              <a:t>Angiografía de 1 minuto de duración.</a:t>
            </a:r>
          </a:p>
          <a:p>
            <a:pPr marL="0" indent="0" algn="ctr">
              <a:lnSpc>
                <a:spcPct val="114000"/>
              </a:lnSpc>
              <a:spcBef>
                <a:spcPts val="0"/>
              </a:spcBef>
              <a:spcAft>
                <a:spcPts val="600"/>
              </a:spcAft>
              <a:buNone/>
            </a:pPr>
            <a:r>
              <a:rPr lang="es-ES" sz="1500" i="1" dirty="0">
                <a:latin typeface="Calibri" pitchFamily="34" charset="0"/>
              </a:rPr>
              <a:t>512 x 512 x (60 x 24) x 2 = 720 MB</a:t>
            </a:r>
          </a:p>
          <a:p>
            <a:pPr marL="0" indent="0" algn="ctr">
              <a:lnSpc>
                <a:spcPct val="114000"/>
              </a:lnSpc>
              <a:spcBef>
                <a:spcPts val="0"/>
              </a:spcBef>
              <a:spcAft>
                <a:spcPts val="600"/>
              </a:spcAft>
              <a:buNone/>
            </a:pPr>
            <a:endParaRPr lang="es-ES" sz="1500" dirty="0">
              <a:latin typeface="Calibri" pitchFamily="34" charset="0"/>
            </a:endParaRPr>
          </a:p>
        </p:txBody>
      </p:sp>
      <p:sp>
        <p:nvSpPr>
          <p:cNvPr id="18" name="Marcador de contenido 2"/>
          <p:cNvSpPr txBox="1">
            <a:spLocks/>
          </p:cNvSpPr>
          <p:nvPr/>
        </p:nvSpPr>
        <p:spPr>
          <a:xfrm>
            <a:off x="7642416" y="3281325"/>
            <a:ext cx="4095432" cy="10399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500" i="1" dirty="0">
                <a:latin typeface="Calibri" pitchFamily="34" charset="0"/>
              </a:rPr>
              <a:t>Película para TV UHD de 4K de 2 horas de duración.</a:t>
            </a:r>
          </a:p>
          <a:p>
            <a:pPr marL="0" indent="0" algn="ctr">
              <a:lnSpc>
                <a:spcPct val="114000"/>
              </a:lnSpc>
              <a:spcBef>
                <a:spcPts val="0"/>
              </a:spcBef>
              <a:spcAft>
                <a:spcPts val="600"/>
              </a:spcAft>
              <a:buNone/>
            </a:pPr>
            <a:r>
              <a:rPr lang="es-ES" sz="1500" i="1" dirty="0">
                <a:latin typeface="Calibri" pitchFamily="34" charset="0"/>
              </a:rPr>
              <a:t>3840 x 2160 x (120 x 60 x 24) x </a:t>
            </a:r>
            <a:r>
              <a:rPr lang="es-ES" sz="1500" i="1">
                <a:latin typeface="Calibri" pitchFamily="34" charset="0"/>
              </a:rPr>
              <a:t>3  = 4004 </a:t>
            </a:r>
            <a:r>
              <a:rPr lang="es-ES" sz="1500" i="1" dirty="0">
                <a:latin typeface="Calibri" pitchFamily="34" charset="0"/>
              </a:rPr>
              <a:t>GB</a:t>
            </a:r>
          </a:p>
          <a:p>
            <a:pPr marL="0" indent="0" algn="ctr">
              <a:lnSpc>
                <a:spcPct val="114000"/>
              </a:lnSpc>
              <a:spcBef>
                <a:spcPts val="0"/>
              </a:spcBef>
              <a:spcAft>
                <a:spcPts val="600"/>
              </a:spcAft>
              <a:buNone/>
            </a:pPr>
            <a:endParaRPr lang="es-ES" sz="1500" i="1" dirty="0">
              <a:latin typeface="Calibri" pitchFamily="34" charset="0"/>
            </a:endParaRPr>
          </a:p>
        </p:txBody>
      </p:sp>
    </p:spTree>
    <p:extLst>
      <p:ext uri="{BB962C8B-B14F-4D97-AF65-F5344CB8AC3E}">
        <p14:creationId xmlns:p14="http://schemas.microsoft.com/office/powerpoint/2010/main" val="10045590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6"/>
                                        </p:tgtEl>
                                      </p:cBhvr>
                                    </p:cmd>
                                  </p:childTnLst>
                                </p:cTn>
                              </p:par>
                            </p:childTnLst>
                          </p:cTn>
                        </p:par>
                      </p:childTnLst>
                    </p:cTn>
                  </p:par>
                </p:childTnLst>
              </p:cTn>
              <p:nextCondLst>
                <p:cond evt="onClick" delay="0">
                  <p:tgtEl>
                    <p:spTgt spid="16"/>
                  </p:tgtEl>
                </p:cond>
              </p:nextCondLst>
            </p:seq>
            <p:video>
              <p:cMediaNode vol="80000">
                <p:cTn id="7" repeatCount="indefinite" fill="hold" display="0">
                  <p:stCondLst>
                    <p:cond delay="indefinite"/>
                  </p:stCondLst>
                </p:cTn>
                <p:tgtEl>
                  <p:spTgt spid="1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3" name="Marcador de contenido 2"/>
          <p:cNvSpPr>
            <a:spLocks noGrp="1"/>
          </p:cNvSpPr>
          <p:nvPr>
            <p:ph idx="1"/>
          </p:nvPr>
        </p:nvSpPr>
        <p:spPr>
          <a:xfrm>
            <a:off x="399145" y="963448"/>
            <a:ext cx="11189616" cy="5000029"/>
          </a:xfrm>
        </p:spPr>
        <p:txBody>
          <a:bodyPr>
            <a:normAutofit/>
          </a:bodyPr>
          <a:lstStyle/>
          <a:p>
            <a:pPr algn="just">
              <a:lnSpc>
                <a:spcPct val="114000"/>
              </a:lnSpc>
              <a:spcBef>
                <a:spcPts val="0"/>
              </a:spcBef>
              <a:spcAft>
                <a:spcPts val="600"/>
              </a:spcAft>
              <a:buFont typeface="Wingdings" pitchFamily="2" charset="2"/>
              <a:buChar char="§"/>
            </a:pPr>
            <a:r>
              <a:rPr lang="es-ES" sz="1800" b="1" dirty="0">
                <a:latin typeface="Calibri" pitchFamily="34" charset="0"/>
              </a:rPr>
              <a:t>Al leer un archivo deberemos tener en cuenta:</a:t>
            </a:r>
          </a:p>
          <a:p>
            <a:pPr algn="just">
              <a:lnSpc>
                <a:spcPct val="114000"/>
              </a:lnSpc>
              <a:spcBef>
                <a:spcPts val="0"/>
              </a:spcBef>
              <a:spcAft>
                <a:spcPts val="600"/>
              </a:spcAft>
              <a:buFont typeface="Wingdings" pitchFamily="2" charset="2"/>
              <a:buChar char="§"/>
            </a:pPr>
            <a:endParaRPr lang="es-ES" sz="1800" b="1" dirty="0">
              <a:latin typeface="Calibri" pitchFamily="34" charset="0"/>
            </a:endParaRPr>
          </a:p>
          <a:p>
            <a:pPr lvl="1" algn="just">
              <a:lnSpc>
                <a:spcPct val="114000"/>
              </a:lnSpc>
              <a:spcBef>
                <a:spcPts val="0"/>
              </a:spcBef>
              <a:spcAft>
                <a:spcPts val="600"/>
              </a:spcAft>
              <a:buFont typeface="Arial" charset="0"/>
              <a:buChar char="•"/>
            </a:pPr>
            <a:r>
              <a:rPr lang="es-ES" sz="1800" b="1" dirty="0">
                <a:latin typeface="Calibri" pitchFamily="34" charset="0"/>
              </a:rPr>
              <a:t>Textos: 1) </a:t>
            </a:r>
            <a:r>
              <a:rPr lang="es-ES" sz="1800" dirty="0">
                <a:latin typeface="Calibri" pitchFamily="34" charset="0"/>
              </a:rPr>
              <a:t>número de bytes utilizado para representar cada carácter.</a:t>
            </a:r>
          </a:p>
          <a:p>
            <a:pPr lvl="1" algn="just">
              <a:lnSpc>
                <a:spcPct val="114000"/>
              </a:lnSpc>
              <a:spcBef>
                <a:spcPts val="0"/>
              </a:spcBef>
              <a:spcAft>
                <a:spcPts val="600"/>
              </a:spcAft>
              <a:buFont typeface="Arial" charset="0"/>
              <a:buChar char="•"/>
            </a:pPr>
            <a:r>
              <a:rPr lang="es-ES" sz="1800" b="1" dirty="0">
                <a:latin typeface="Calibri" pitchFamily="34" charset="0"/>
              </a:rPr>
              <a:t>Imágenes 2D:    1) </a:t>
            </a:r>
            <a:r>
              <a:rPr lang="es-ES" sz="1800" dirty="0">
                <a:latin typeface="Calibri" pitchFamily="34" charset="0"/>
              </a:rPr>
              <a:t>Número de filas, columnas.</a:t>
            </a:r>
          </a:p>
          <a:p>
            <a:pPr marL="457200" lvl="1" indent="0" algn="just">
              <a:lnSpc>
                <a:spcPct val="114000"/>
              </a:lnSpc>
              <a:spcBef>
                <a:spcPts val="0"/>
              </a:spcBef>
              <a:spcAft>
                <a:spcPts val="600"/>
              </a:spcAft>
              <a:buNone/>
            </a:pPr>
            <a:r>
              <a:rPr lang="es-ES" sz="1800" dirty="0">
                <a:latin typeface="Calibri" pitchFamily="34" charset="0"/>
              </a:rPr>
              <a:t>		       </a:t>
            </a:r>
            <a:r>
              <a:rPr lang="es-ES" sz="1800" b="1" dirty="0">
                <a:latin typeface="Calibri" pitchFamily="34" charset="0"/>
              </a:rPr>
              <a:t>2) </a:t>
            </a:r>
            <a:r>
              <a:rPr lang="es-ES" sz="1800" dirty="0">
                <a:latin typeface="Calibri" pitchFamily="34" charset="0"/>
              </a:rPr>
              <a:t>Profundidad de bits</a:t>
            </a:r>
          </a:p>
          <a:p>
            <a:pPr marL="457200" lvl="1" indent="0" algn="just">
              <a:lnSpc>
                <a:spcPct val="114000"/>
              </a:lnSpc>
              <a:spcBef>
                <a:spcPts val="0"/>
              </a:spcBef>
              <a:spcAft>
                <a:spcPts val="600"/>
              </a:spcAft>
              <a:buNone/>
            </a:pPr>
            <a:r>
              <a:rPr lang="es-ES" sz="1800" dirty="0">
                <a:latin typeface="Calibri" pitchFamily="34" charset="0"/>
              </a:rPr>
              <a:t>		       </a:t>
            </a:r>
            <a:r>
              <a:rPr lang="es-ES" sz="1800" b="1" dirty="0">
                <a:latin typeface="Calibri" pitchFamily="34" charset="0"/>
              </a:rPr>
              <a:t>3)</a:t>
            </a:r>
            <a:r>
              <a:rPr lang="es-ES" sz="1800" dirty="0">
                <a:latin typeface="Calibri" pitchFamily="34" charset="0"/>
              </a:rPr>
              <a:t> </a:t>
            </a:r>
            <a:r>
              <a:rPr lang="es-ES" sz="1800" dirty="0" err="1">
                <a:latin typeface="Calibri" pitchFamily="34" charset="0"/>
              </a:rPr>
              <a:t>BigEndian</a:t>
            </a:r>
            <a:r>
              <a:rPr lang="es-ES" sz="1800" dirty="0">
                <a:latin typeface="Calibri" pitchFamily="34" charset="0"/>
              </a:rPr>
              <a:t> o </a:t>
            </a:r>
            <a:r>
              <a:rPr lang="es-ES" sz="1800" dirty="0" err="1">
                <a:latin typeface="Calibri" pitchFamily="34" charset="0"/>
              </a:rPr>
              <a:t>LittleEndian</a:t>
            </a:r>
            <a:endParaRPr lang="es-ES" sz="1800" dirty="0">
              <a:latin typeface="Calibri" pitchFamily="34" charset="0"/>
            </a:endParaRPr>
          </a:p>
          <a:p>
            <a:pPr marL="457200" lvl="1" indent="0" algn="just">
              <a:lnSpc>
                <a:spcPct val="114000"/>
              </a:lnSpc>
              <a:spcBef>
                <a:spcPts val="0"/>
              </a:spcBef>
              <a:spcAft>
                <a:spcPts val="600"/>
              </a:spcAft>
              <a:buNone/>
            </a:pPr>
            <a:r>
              <a:rPr lang="es-ES" sz="1800" dirty="0">
                <a:latin typeface="Calibri" pitchFamily="34" charset="0"/>
              </a:rPr>
              <a:t>		       </a:t>
            </a:r>
            <a:r>
              <a:rPr lang="es-ES" sz="1800" b="1" dirty="0">
                <a:latin typeface="Calibri" pitchFamily="34" charset="0"/>
              </a:rPr>
              <a:t>4) </a:t>
            </a:r>
            <a:r>
              <a:rPr lang="es-ES" sz="1800" dirty="0">
                <a:latin typeface="Calibri" pitchFamily="34" charset="0"/>
              </a:rPr>
              <a:t>Datos con o sin signo  </a:t>
            </a:r>
            <a:endParaRPr lang="es-ES" sz="1200" dirty="0">
              <a:latin typeface="Calibri" pitchFamily="34" charset="0"/>
            </a:endParaRPr>
          </a:p>
          <a:p>
            <a:pPr lvl="1" algn="just">
              <a:lnSpc>
                <a:spcPct val="114000"/>
              </a:lnSpc>
              <a:spcBef>
                <a:spcPts val="0"/>
              </a:spcBef>
              <a:spcAft>
                <a:spcPts val="600"/>
              </a:spcAft>
              <a:buFont typeface="Arial" charset="0"/>
              <a:buChar char="•"/>
            </a:pPr>
            <a:r>
              <a:rPr lang="es-ES" sz="1800" b="1" kern="0" dirty="0">
                <a:solidFill>
                  <a:srgbClr val="00002B"/>
                </a:solidFill>
                <a:latin typeface="Calibri" pitchFamily="34" charset="0"/>
                <a:cs typeface="Calibri" pitchFamily="34" charset="0"/>
              </a:rPr>
              <a:t>Vídeos o imágenes 3D:  </a:t>
            </a:r>
            <a:r>
              <a:rPr lang="es-ES" sz="1800" kern="0" dirty="0">
                <a:solidFill>
                  <a:srgbClr val="00002B"/>
                </a:solidFill>
                <a:latin typeface="Calibri" pitchFamily="34" charset="0"/>
                <a:cs typeface="Calibri" pitchFamily="34" charset="0"/>
              </a:rPr>
              <a:t>Igual que para la imágenes 2D y</a:t>
            </a:r>
          </a:p>
          <a:p>
            <a:pPr marL="914400" lvl="2" indent="0" algn="just">
              <a:lnSpc>
                <a:spcPct val="114000"/>
              </a:lnSpc>
              <a:spcBef>
                <a:spcPts val="0"/>
              </a:spcBef>
              <a:spcAft>
                <a:spcPts val="600"/>
              </a:spcAft>
              <a:buNone/>
            </a:pPr>
            <a:r>
              <a:rPr lang="es-ES" sz="1800" kern="0" dirty="0">
                <a:solidFill>
                  <a:srgbClr val="00002B"/>
                </a:solidFill>
                <a:latin typeface="Calibri" pitchFamily="34" charset="0"/>
                <a:cs typeface="Calibri" pitchFamily="34" charset="0"/>
              </a:rPr>
              <a:t>		       1) Número de fotogramas o componentes.</a:t>
            </a:r>
            <a:r>
              <a:rPr lang="es-ES" sz="1400" b="1" kern="0" dirty="0">
                <a:solidFill>
                  <a:srgbClr val="00002B"/>
                </a:solidFill>
                <a:latin typeface="Calibri" pitchFamily="34" charset="0"/>
                <a:cs typeface="Calibri" pitchFamily="34" charset="0"/>
              </a:rPr>
              <a:t>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11</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spTree>
    <p:extLst>
      <p:ext uri="{BB962C8B-B14F-4D97-AF65-F5344CB8AC3E}">
        <p14:creationId xmlns:p14="http://schemas.microsoft.com/office/powerpoint/2010/main" val="619578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7328" y="891618"/>
            <a:ext cx="10829172" cy="4138602"/>
          </a:xfrm>
        </p:spPr>
        <p:txBody>
          <a:bodyPr>
            <a:normAutofit/>
          </a:bodyPr>
          <a:lstStyle/>
          <a:p>
            <a:pPr>
              <a:buFont typeface="Wingdings" charset="2"/>
              <a:buChar char="§"/>
            </a:pPr>
            <a:r>
              <a:rPr lang="es-ES_tradnl" sz="1800" dirty="0"/>
              <a:t>El objetivo de la compresión es la de mostrar la misma </a:t>
            </a:r>
            <a:r>
              <a:rPr lang="es-ES_tradnl" sz="1800" b="1" dirty="0"/>
              <a:t>información</a:t>
            </a:r>
            <a:r>
              <a:rPr lang="es-ES_tradnl" sz="1800" dirty="0"/>
              <a:t> utilizando una </a:t>
            </a:r>
            <a:r>
              <a:rPr lang="es-ES_tradnl" sz="1800" b="1" dirty="0"/>
              <a:t>codificación</a:t>
            </a:r>
            <a:r>
              <a:rPr lang="es-ES_tradnl" sz="1800" dirty="0"/>
              <a:t> que a su vez emplee menos símbolos y en consecuencia menos espacio que la original.</a:t>
            </a:r>
          </a:p>
          <a:p>
            <a:pPr>
              <a:buFont typeface="Wingdings" charset="2"/>
              <a:buChar char="§"/>
            </a:pPr>
            <a:endParaRPr lang="es-ES_tradnl" sz="1800" dirty="0"/>
          </a:p>
          <a:p>
            <a:pPr>
              <a:buFont typeface="Wingdings" charset="2"/>
              <a:buChar char="§"/>
            </a:pPr>
            <a:r>
              <a:rPr lang="es-ES_tradnl" sz="1800" dirty="0"/>
              <a:t>La codificación convierte un carácter de un lenguaje natural en un símbolo de otro sistema de representación.</a:t>
            </a:r>
          </a:p>
          <a:p>
            <a:pPr>
              <a:buFont typeface="Wingdings" charset="2"/>
              <a:buChar char="§"/>
            </a:pPr>
            <a:endParaRPr lang="es-ES_tradnl" sz="1800" dirty="0"/>
          </a:p>
          <a:p>
            <a:pPr>
              <a:buFont typeface="Wingdings" charset="2"/>
              <a:buChar char="§"/>
            </a:pPr>
            <a:r>
              <a:rPr lang="es-ES_tradnl" sz="1800" dirty="0"/>
              <a:t>La información contenida en un mensaje es proporcional a la cantidad de bits que se requieren como mínimo para representar al mensaje.</a:t>
            </a:r>
          </a:p>
          <a:p>
            <a:pPr>
              <a:buFont typeface="Wingdings" charset="2"/>
              <a:buChar char="§"/>
            </a:pPr>
            <a:endParaRPr lang="es-ES_tradnl" sz="1800" dirty="0"/>
          </a:p>
          <a:p>
            <a:pPr>
              <a:buFont typeface="Wingdings" charset="2"/>
              <a:buChar char="§"/>
            </a:pPr>
            <a:r>
              <a:rPr lang="es-ES_tradnl" sz="1800" dirty="0"/>
              <a:t>La información de un mensaje se mide con la entropía. La </a:t>
            </a:r>
            <a:r>
              <a:rPr lang="es-ES_tradnl" sz="1800" b="1" dirty="0"/>
              <a:t>entropía</a:t>
            </a:r>
            <a:r>
              <a:rPr lang="es-ES_tradnl" sz="1800" dirty="0"/>
              <a:t> indica la </a:t>
            </a:r>
            <a:r>
              <a:rPr lang="es-ES_tradnl" sz="1800" b="1" dirty="0"/>
              <a:t>cantidad de bits por símbolo</a:t>
            </a:r>
            <a:r>
              <a:rPr lang="es-ES_tradnl" sz="1800" dirty="0"/>
              <a:t> necesarios para representar esa información.</a:t>
            </a:r>
          </a:p>
        </p:txBody>
      </p:sp>
      <p:sp>
        <p:nvSpPr>
          <p:cNvPr id="5" name="Título 1"/>
          <p:cNvSpPr>
            <a:spLocks noGrp="1"/>
          </p:cNvSpPr>
          <p:nvPr>
            <p:ph type="title"/>
          </p:nvPr>
        </p:nvSpPr>
        <p:spPr>
          <a:xfrm>
            <a:off x="0" y="1"/>
            <a:ext cx="12192000" cy="589842"/>
          </a:xfrm>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8" name="AutoShape 4" descr="\displaystyle H(X)=-\sum _{i}p(x_{i})\log _{2}p(x_{i})}"/>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mc:AlternateContent xmlns:mc="http://schemas.openxmlformats.org/markup-compatibility/2006" xmlns:a14="http://schemas.microsoft.com/office/drawing/2010/main">
        <mc:Choice Requires="a14">
          <p:sp>
            <p:nvSpPr>
              <p:cNvPr id="12" name="TextBox 11"/>
              <p:cNvSpPr txBox="1"/>
              <p:nvPr/>
            </p:nvSpPr>
            <p:spPr>
              <a:xfrm>
                <a:off x="3556000" y="5140475"/>
                <a:ext cx="5346699" cy="89620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ES" sz="2400" b="0" i="1" smtClean="0">
                          <a:latin typeface="Cambria Math" charset="0"/>
                        </a:rPr>
                        <m:t>𝐻</m:t>
                      </m:r>
                      <m:d>
                        <m:dPr>
                          <m:ctrlPr>
                            <a:rPr lang="es-ES" sz="2400" b="0" i="1" smtClean="0">
                              <a:latin typeface="Cambria Math" panose="02040503050406030204" pitchFamily="18" charset="0"/>
                            </a:rPr>
                          </m:ctrlPr>
                        </m:dPr>
                        <m:e>
                          <m:r>
                            <a:rPr lang="es-ES" sz="2400" b="0" i="1" smtClean="0">
                              <a:latin typeface="Cambria Math" charset="0"/>
                            </a:rPr>
                            <m:t>𝑥</m:t>
                          </m:r>
                        </m:e>
                      </m:d>
                      <m:r>
                        <a:rPr lang="es-ES" sz="2400" b="0" i="1" smtClean="0">
                          <a:latin typeface="Cambria Math" charset="0"/>
                        </a:rPr>
                        <m:t>=− </m:t>
                      </m:r>
                      <m:nary>
                        <m:naryPr>
                          <m:chr m:val="∑"/>
                          <m:supHide m:val="on"/>
                          <m:ctrlPr>
                            <a:rPr lang="es-ES" sz="2400" b="0" i="1" smtClean="0">
                              <a:latin typeface="Cambria Math" panose="02040503050406030204" pitchFamily="18" charset="0"/>
                            </a:rPr>
                          </m:ctrlPr>
                        </m:naryPr>
                        <m:sub>
                          <m:r>
                            <m:rPr>
                              <m:brk m:alnAt="7"/>
                            </m:rPr>
                            <a:rPr lang="es-ES" sz="2400" b="0" i="1" smtClean="0">
                              <a:latin typeface="Cambria Math" charset="0"/>
                            </a:rPr>
                            <m:t>𝑖</m:t>
                          </m:r>
                        </m:sub>
                        <m:sup/>
                        <m:e>
                          <m:r>
                            <a:rPr lang="es-ES" sz="2400" b="0" i="1" smtClean="0">
                              <a:latin typeface="Cambria Math" charset="0"/>
                            </a:rPr>
                            <m:t>𝑝</m:t>
                          </m:r>
                          <m:d>
                            <m:dPr>
                              <m:ctrlPr>
                                <a:rPr lang="es-ES" sz="2400" b="0" i="1" smtClean="0">
                                  <a:latin typeface="Cambria Math" panose="02040503050406030204" pitchFamily="18" charset="0"/>
                                </a:rPr>
                              </m:ctrlPr>
                            </m:dPr>
                            <m:e>
                              <m:sSub>
                                <m:sSubPr>
                                  <m:ctrlPr>
                                    <a:rPr lang="en-US" sz="2400" b="0" i="1" smtClean="0">
                                      <a:latin typeface="Cambria Math" panose="02040503050406030204" pitchFamily="18" charset="0"/>
                                    </a:rPr>
                                  </m:ctrlPr>
                                </m:sSubPr>
                                <m:e>
                                  <m:r>
                                    <a:rPr lang="es-ES" sz="2400" b="0" i="1" smtClean="0">
                                      <a:latin typeface="Cambria Math" charset="0"/>
                                    </a:rPr>
                                    <m:t>𝑥</m:t>
                                  </m:r>
                                </m:e>
                                <m:sub>
                                  <m:r>
                                    <a:rPr lang="es-ES" sz="2400" b="0" i="1" smtClean="0">
                                      <a:latin typeface="Cambria Math" charset="0"/>
                                    </a:rPr>
                                    <m:t>𝑖</m:t>
                                  </m:r>
                                </m:sub>
                              </m:sSub>
                            </m:e>
                          </m:d>
                          <m:func>
                            <m:funcPr>
                              <m:ctrlPr>
                                <a:rPr lang="mr-IN" sz="2400" b="0" i="1" smtClean="0">
                                  <a:latin typeface="Cambria Math" panose="02040503050406030204" pitchFamily="18" charset="0"/>
                                </a:rPr>
                              </m:ctrlPr>
                            </m:funcPr>
                            <m:fName>
                              <m:sSub>
                                <m:sSubPr>
                                  <m:ctrlPr>
                                    <a:rPr lang="mr-IN" sz="2400" b="0" i="1" smtClean="0">
                                      <a:latin typeface="Cambria Math" panose="02040503050406030204" pitchFamily="18" charset="0"/>
                                    </a:rPr>
                                  </m:ctrlPr>
                                </m:sSubPr>
                                <m:e>
                                  <m:r>
                                    <m:rPr>
                                      <m:sty m:val="p"/>
                                    </m:rPr>
                                    <a:rPr lang="mr-IN" sz="2400" b="0" i="0" smtClean="0">
                                      <a:latin typeface="Cambria Math" charset="0"/>
                                    </a:rPr>
                                    <m:t>log</m:t>
                                  </m:r>
                                </m:e>
                                <m:sub>
                                  <m:r>
                                    <a:rPr lang="es-ES" sz="2400" b="0" i="1" smtClean="0">
                                      <a:latin typeface="Cambria Math" charset="0"/>
                                    </a:rPr>
                                    <m:t>2</m:t>
                                  </m:r>
                                </m:sub>
                              </m:sSub>
                            </m:fName>
                            <m:e>
                              <m:sSub>
                                <m:sSubPr>
                                  <m:ctrlPr>
                                    <a:rPr lang="en-US" sz="2400" b="0" i="1" smtClean="0">
                                      <a:latin typeface="Cambria Math" panose="02040503050406030204" pitchFamily="18" charset="0"/>
                                    </a:rPr>
                                  </m:ctrlPr>
                                </m:sSubPr>
                                <m:e>
                                  <m:r>
                                    <a:rPr lang="es-ES" sz="2400" b="0" i="1" smtClean="0">
                                      <a:latin typeface="Cambria Math" charset="0"/>
                                    </a:rPr>
                                    <m:t>𝑝</m:t>
                                  </m:r>
                                  <m:r>
                                    <a:rPr lang="es-ES" sz="2400" b="0" i="1" smtClean="0">
                                      <a:latin typeface="Cambria Math" charset="0"/>
                                    </a:rPr>
                                    <m:t>(</m:t>
                                  </m:r>
                                  <m:r>
                                    <a:rPr lang="es-ES" sz="2400" b="0" i="1" smtClean="0">
                                      <a:latin typeface="Cambria Math" charset="0"/>
                                    </a:rPr>
                                    <m:t>𝑥</m:t>
                                  </m:r>
                                </m:e>
                                <m:sub>
                                  <m:r>
                                    <a:rPr lang="es-ES" sz="2400" b="0" i="1" smtClean="0">
                                      <a:latin typeface="Cambria Math" charset="0"/>
                                    </a:rPr>
                                    <m:t>𝑖</m:t>
                                  </m:r>
                                </m:sub>
                              </m:sSub>
                              <m:r>
                                <a:rPr lang="es-ES" sz="2400" b="0" i="1" smtClean="0">
                                  <a:latin typeface="Cambria Math" charset="0"/>
                                </a:rPr>
                                <m:t>)</m:t>
                              </m:r>
                            </m:e>
                          </m:func>
                        </m:e>
                      </m:nary>
                    </m:oMath>
                  </m:oMathPara>
                </a14:m>
                <a:endParaRPr lang="en-US" sz="2400" dirty="0"/>
              </a:p>
            </p:txBody>
          </p:sp>
        </mc:Choice>
        <mc:Fallback xmlns="">
          <p:sp>
            <p:nvSpPr>
              <p:cNvPr id="12" name="TextBox 11"/>
              <p:cNvSpPr txBox="1">
                <a:spLocks noRot="1" noChangeAspect="1" noMove="1" noResize="1" noEditPoints="1" noAdjustHandles="1" noChangeArrowheads="1" noChangeShapeType="1" noTextEdit="1"/>
              </p:cNvSpPr>
              <p:nvPr/>
            </p:nvSpPr>
            <p:spPr>
              <a:xfrm>
                <a:off x="3556000" y="5140475"/>
                <a:ext cx="5346699" cy="896207"/>
              </a:xfrm>
              <a:prstGeom prst="rect">
                <a:avLst/>
              </a:prstGeom>
              <a:blipFill rotWithShape="0">
                <a:blip r:embed="rId3"/>
                <a:stretch>
                  <a:fillRect/>
                </a:stretch>
              </a:blipFill>
            </p:spPr>
            <p:txBody>
              <a:bodyPr/>
              <a:lstStyle/>
              <a:p>
                <a:r>
                  <a:rPr lang="ca-ES">
                    <a:noFill/>
                  </a:rPr>
                  <a:t> </a:t>
                </a:r>
              </a:p>
            </p:txBody>
          </p:sp>
        </mc:Fallback>
      </mc:AlternateContent>
      <p:sp>
        <p:nvSpPr>
          <p:cNvPr id="13"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Tree>
    <p:extLst>
      <p:ext uri="{BB962C8B-B14F-4D97-AF65-F5344CB8AC3E}">
        <p14:creationId xmlns:p14="http://schemas.microsoft.com/office/powerpoint/2010/main" val="1401903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3" name="Marcador de contenido 2"/>
          <p:cNvSpPr>
            <a:spLocks noGrp="1"/>
          </p:cNvSpPr>
          <p:nvPr>
            <p:ph idx="1"/>
          </p:nvPr>
        </p:nvSpPr>
        <p:spPr>
          <a:xfrm>
            <a:off x="501192" y="3884449"/>
            <a:ext cx="11189616" cy="1825472"/>
          </a:xfrm>
        </p:spPr>
        <p:txBody>
          <a:bodyPr>
            <a:normAutofit/>
          </a:bodyPr>
          <a:lstStyle/>
          <a:p>
            <a:pPr marL="0" indent="0" algn="just">
              <a:lnSpc>
                <a:spcPct val="114000"/>
              </a:lnSpc>
              <a:spcBef>
                <a:spcPts val="0"/>
              </a:spcBef>
              <a:spcAft>
                <a:spcPts val="600"/>
              </a:spcAft>
              <a:buNone/>
            </a:pPr>
            <a:r>
              <a:rPr lang="es-ES" sz="1800" kern="0" dirty="0">
                <a:solidFill>
                  <a:srgbClr val="00002B"/>
                </a:solidFill>
                <a:latin typeface="Calibri" pitchFamily="34" charset="0"/>
                <a:cs typeface="Calibri" pitchFamily="34" charset="0"/>
              </a:rPr>
              <a:t>Hasta este punto hemos visto como se almacenan en sistemas informáticos distintos datos. Estos datos aportan una </a:t>
            </a:r>
            <a:r>
              <a:rPr lang="es-ES" sz="1800" b="1" kern="0" dirty="0">
                <a:solidFill>
                  <a:srgbClr val="00002B"/>
                </a:solidFill>
                <a:latin typeface="Calibri" pitchFamily="34" charset="0"/>
                <a:cs typeface="Calibri" pitchFamily="34" charset="0"/>
              </a:rPr>
              <a:t>información. </a:t>
            </a:r>
            <a:r>
              <a:rPr lang="es-ES" sz="1800" kern="0" dirty="0">
                <a:solidFill>
                  <a:srgbClr val="00002B"/>
                </a:solidFill>
                <a:latin typeface="Calibri" pitchFamily="34" charset="0"/>
                <a:cs typeface="Calibri" pitchFamily="34" charset="0"/>
              </a:rPr>
              <a:t>La compresión tiene como objetivo almacenar la misma cantidad de </a:t>
            </a:r>
            <a:r>
              <a:rPr lang="es-ES" sz="1800" b="1" kern="0" dirty="0">
                <a:solidFill>
                  <a:srgbClr val="00002B"/>
                </a:solidFill>
                <a:latin typeface="Calibri" pitchFamily="34" charset="0"/>
                <a:cs typeface="Calibri" pitchFamily="34" charset="0"/>
              </a:rPr>
              <a:t>información </a:t>
            </a:r>
            <a:r>
              <a:rPr lang="es-ES" sz="1800" kern="0" dirty="0">
                <a:solidFill>
                  <a:srgbClr val="00002B"/>
                </a:solidFill>
                <a:latin typeface="Calibri" pitchFamily="34" charset="0"/>
                <a:cs typeface="Calibri" pitchFamily="34" charset="0"/>
              </a:rPr>
              <a:t>utilizando menos datos.</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0" indent="0" algn="just">
              <a:lnSpc>
                <a:spcPct val="114000"/>
              </a:lnSpc>
              <a:spcBef>
                <a:spcPts val="0"/>
              </a:spcBef>
              <a:spcAft>
                <a:spcPts val="600"/>
              </a:spcAft>
              <a:buNone/>
            </a:pPr>
            <a:r>
              <a:rPr lang="es-ES" sz="1800" kern="0" dirty="0">
                <a:solidFill>
                  <a:srgbClr val="00002B"/>
                </a:solidFill>
                <a:latin typeface="Calibri" pitchFamily="34" charset="0"/>
                <a:cs typeface="Calibri" pitchFamily="34" charset="0"/>
              </a:rPr>
              <a:t>Para llegar a este objetivo es muy importante utilizar el concepto de </a:t>
            </a:r>
            <a:r>
              <a:rPr lang="es-ES" sz="1800" b="1" kern="0" dirty="0">
                <a:solidFill>
                  <a:srgbClr val="00002B"/>
                </a:solidFill>
                <a:latin typeface="Calibri" pitchFamily="34" charset="0"/>
                <a:cs typeface="Calibri" pitchFamily="34" charset="0"/>
              </a:rPr>
              <a:t>redundancia</a:t>
            </a:r>
            <a:r>
              <a:rPr lang="es-ES" sz="1800" kern="0" dirty="0">
                <a:solidFill>
                  <a:srgbClr val="00002B"/>
                </a:solidFill>
                <a:latin typeface="Calibri" pitchFamily="34" charset="0"/>
                <a:cs typeface="Calibri" pitchFamily="34" charset="0"/>
              </a:rPr>
              <a:t>.</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13</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pic>
        <p:nvPicPr>
          <p:cNvPr id="15" name="Picture 5"/>
          <p:cNvPicPr>
            <a:picLocks noChangeAspect="1"/>
          </p:cNvPicPr>
          <p:nvPr/>
        </p:nvPicPr>
        <p:blipFill>
          <a:blip r:embed="rId3"/>
          <a:stretch>
            <a:fillRect/>
          </a:stretch>
        </p:blipFill>
        <p:spPr>
          <a:xfrm>
            <a:off x="7690" y="694701"/>
            <a:ext cx="4452856" cy="2665402"/>
          </a:xfrm>
          <a:prstGeom prst="rect">
            <a:avLst/>
          </a:prstGeom>
        </p:spPr>
      </p:pic>
      <mc:AlternateContent xmlns:mc="http://schemas.openxmlformats.org/markup-compatibility/2006" xmlns:a14="http://schemas.microsoft.com/office/drawing/2010/main">
        <mc:Choice Requires="a14">
          <p:sp>
            <p:nvSpPr>
              <p:cNvPr id="16" name="TextBox 11"/>
              <p:cNvSpPr txBox="1"/>
              <p:nvPr/>
            </p:nvSpPr>
            <p:spPr>
              <a:xfrm>
                <a:off x="8956548" y="862022"/>
                <a:ext cx="2987869" cy="672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𝐻</m:t>
                      </m:r>
                      <m:d>
                        <m:dPr>
                          <m:ctrlPr>
                            <a:rPr lang="es-ES" b="0" i="1" smtClean="0">
                              <a:latin typeface="Cambria Math" panose="02040503050406030204" pitchFamily="18" charset="0"/>
                            </a:rPr>
                          </m:ctrlPr>
                        </m:dPr>
                        <m:e>
                          <m:r>
                            <a:rPr lang="es-ES" b="0" i="1" smtClean="0">
                              <a:latin typeface="Cambria Math" charset="0"/>
                            </a:rPr>
                            <m:t>𝑥</m:t>
                          </m:r>
                        </m:e>
                      </m:d>
                      <m:r>
                        <a:rPr lang="es-ES" b="0" i="1" smtClean="0">
                          <a:latin typeface="Cambria Math" charset="0"/>
                        </a:rPr>
                        <m:t>=− </m:t>
                      </m:r>
                      <m:nary>
                        <m:naryPr>
                          <m:chr m:val="∑"/>
                          <m:supHide m:val="on"/>
                          <m:ctrlPr>
                            <a:rPr lang="es-ES" b="0" i="1" smtClean="0">
                              <a:latin typeface="Cambria Math" panose="02040503050406030204" pitchFamily="18" charset="0"/>
                            </a:rPr>
                          </m:ctrlPr>
                        </m:naryPr>
                        <m:sub>
                          <m:r>
                            <m:rPr>
                              <m:brk m:alnAt="7"/>
                            </m:rPr>
                            <a:rPr lang="es-ES" b="0" i="1" smtClean="0">
                              <a:latin typeface="Cambria Math" charset="0"/>
                            </a:rPr>
                            <m:t>𝑖</m:t>
                          </m:r>
                        </m:sub>
                        <m:sup/>
                        <m:e>
                          <m:r>
                            <a:rPr lang="es-ES" b="0" i="1" smtClean="0">
                              <a:latin typeface="Cambria Math" charset="0"/>
                            </a:rPr>
                            <m:t>𝑝</m:t>
                          </m:r>
                          <m:d>
                            <m:dPr>
                              <m:ctrlPr>
                                <a:rPr lang="es-E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s-ES" b="0" i="1" smtClean="0">
                                      <a:latin typeface="Cambria Math" charset="0"/>
                                    </a:rPr>
                                    <m:t>𝑥</m:t>
                                  </m:r>
                                </m:e>
                                <m:sub>
                                  <m:r>
                                    <a:rPr lang="es-ES" b="0" i="1" smtClean="0">
                                      <a:latin typeface="Cambria Math" charset="0"/>
                                    </a:rPr>
                                    <m:t>𝑖</m:t>
                                  </m:r>
                                </m:sub>
                              </m:sSub>
                            </m:e>
                          </m:d>
                          <m:func>
                            <m:funcPr>
                              <m:ctrlPr>
                                <a:rPr lang="mr-IN" b="0" i="1" smtClean="0">
                                  <a:latin typeface="Cambria Math" panose="02040503050406030204" pitchFamily="18" charset="0"/>
                                </a:rPr>
                              </m:ctrlPr>
                            </m:funcPr>
                            <m:fName>
                              <m:sSub>
                                <m:sSubPr>
                                  <m:ctrlPr>
                                    <a:rPr lang="mr-IN" b="0" i="1" smtClean="0">
                                      <a:latin typeface="Cambria Math" panose="02040503050406030204" pitchFamily="18" charset="0"/>
                                    </a:rPr>
                                  </m:ctrlPr>
                                </m:sSubPr>
                                <m:e>
                                  <m:r>
                                    <m:rPr>
                                      <m:sty m:val="p"/>
                                    </m:rPr>
                                    <a:rPr lang="mr-IN" b="0" i="0" smtClean="0">
                                      <a:latin typeface="Cambria Math" charset="0"/>
                                    </a:rPr>
                                    <m:t>log</m:t>
                                  </m:r>
                                </m:e>
                                <m:sub>
                                  <m:r>
                                    <a:rPr lang="es-ES" b="0" i="1" smtClean="0">
                                      <a:latin typeface="Cambria Math" charset="0"/>
                                    </a:rPr>
                                    <m:t>2</m:t>
                                  </m:r>
                                </m:sub>
                              </m:sSub>
                            </m:fName>
                            <m:e>
                              <m:sSub>
                                <m:sSubPr>
                                  <m:ctrlPr>
                                    <a:rPr lang="en-US" b="0" i="1" smtClean="0">
                                      <a:latin typeface="Cambria Math" panose="02040503050406030204" pitchFamily="18" charset="0"/>
                                    </a:rPr>
                                  </m:ctrlPr>
                                </m:sSubPr>
                                <m:e>
                                  <m:r>
                                    <a:rPr lang="es-ES" b="0" i="1" smtClean="0">
                                      <a:latin typeface="Cambria Math" charset="0"/>
                                    </a:rPr>
                                    <m:t>𝑝</m:t>
                                  </m:r>
                                  <m:r>
                                    <a:rPr lang="es-ES" b="0" i="1" smtClean="0">
                                      <a:latin typeface="Cambria Math" charset="0"/>
                                    </a:rPr>
                                    <m:t>(</m:t>
                                  </m:r>
                                  <m:r>
                                    <a:rPr lang="es-ES" b="0" i="1" smtClean="0">
                                      <a:latin typeface="Cambria Math" charset="0"/>
                                    </a:rPr>
                                    <m:t>𝑥</m:t>
                                  </m:r>
                                </m:e>
                                <m:sub>
                                  <m:r>
                                    <a:rPr lang="es-ES" b="0" i="1" smtClean="0">
                                      <a:latin typeface="Cambria Math" charset="0"/>
                                    </a:rPr>
                                    <m:t>𝑖</m:t>
                                  </m:r>
                                </m:sub>
                              </m:sSub>
                              <m:r>
                                <a:rPr lang="es-ES" b="0" i="1" smtClean="0">
                                  <a:latin typeface="Cambria Math" charset="0"/>
                                </a:rPr>
                                <m:t>)</m:t>
                              </m:r>
                            </m:e>
                          </m:func>
                        </m:e>
                      </m:nary>
                    </m:oMath>
                  </m:oMathPara>
                </a14:m>
                <a:endParaRPr lang="en-US" dirty="0"/>
              </a:p>
            </p:txBody>
          </p:sp>
        </mc:Choice>
        <mc:Fallback xmlns="">
          <p:sp>
            <p:nvSpPr>
              <p:cNvPr id="16" name="TextBox 11"/>
              <p:cNvSpPr txBox="1">
                <a:spLocks noRot="1" noChangeAspect="1" noMove="1" noResize="1" noEditPoints="1" noAdjustHandles="1" noChangeArrowheads="1" noChangeShapeType="1" noTextEdit="1"/>
              </p:cNvSpPr>
              <p:nvPr/>
            </p:nvSpPr>
            <p:spPr>
              <a:xfrm>
                <a:off x="8956548" y="862022"/>
                <a:ext cx="2987869" cy="672235"/>
              </a:xfrm>
              <a:prstGeom prst="rect">
                <a:avLst/>
              </a:prstGeom>
              <a:blipFill rotWithShape="0">
                <a:blip r:embed="rId4"/>
                <a:stretch>
                  <a:fillRect/>
                </a:stretch>
              </a:blipFill>
            </p:spPr>
            <p:txBody>
              <a:bodyPr/>
              <a:lstStyle/>
              <a:p>
                <a:r>
                  <a:rPr lang="ca-ES">
                    <a:noFill/>
                  </a:rPr>
                  <a:t> </a:t>
                </a:r>
              </a:p>
            </p:txBody>
          </p:sp>
        </mc:Fallback>
      </mc:AlternateContent>
      <p:sp>
        <p:nvSpPr>
          <p:cNvPr id="17" name="TextBox 15"/>
          <p:cNvSpPr txBox="1"/>
          <p:nvPr/>
        </p:nvSpPr>
        <p:spPr>
          <a:xfrm>
            <a:off x="5726194" y="997510"/>
            <a:ext cx="2008106" cy="369332"/>
          </a:xfrm>
          <a:prstGeom prst="rect">
            <a:avLst/>
          </a:prstGeom>
          <a:noFill/>
        </p:spPr>
        <p:txBody>
          <a:bodyPr wrap="square" rtlCol="0">
            <a:spAutoFit/>
          </a:bodyPr>
          <a:lstStyle/>
          <a:p>
            <a:r>
              <a:rPr lang="es-ES_tradnl" dirty="0"/>
              <a:t>Mensaje</a:t>
            </a:r>
            <a:r>
              <a:rPr lang="en-US" dirty="0"/>
              <a:t>:  </a:t>
            </a:r>
            <a:r>
              <a:rPr lang="en-US" b="1" dirty="0"/>
              <a:t>ABAB</a:t>
            </a:r>
          </a:p>
        </p:txBody>
      </p:sp>
      <mc:AlternateContent xmlns:mc="http://schemas.openxmlformats.org/markup-compatibility/2006" xmlns:a14="http://schemas.microsoft.com/office/drawing/2010/main">
        <mc:Choice Requires="a14">
          <p:sp>
            <p:nvSpPr>
              <p:cNvPr id="18" name="TextBox 16"/>
              <p:cNvSpPr txBox="1"/>
              <p:nvPr/>
            </p:nvSpPr>
            <p:spPr>
              <a:xfrm>
                <a:off x="5758744" y="1487132"/>
                <a:ext cx="1400127"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𝑃</m:t>
                      </m:r>
                      <m:d>
                        <m:dPr>
                          <m:ctrlPr>
                            <a:rPr lang="es-ES" b="0" i="1" smtClean="0">
                              <a:latin typeface="Cambria Math" panose="02040503050406030204" pitchFamily="18" charset="0"/>
                            </a:rPr>
                          </m:ctrlPr>
                        </m:dPr>
                        <m:e>
                          <m:r>
                            <a:rPr lang="es-ES" b="0" i="1" smtClean="0">
                              <a:latin typeface="Cambria Math" charset="0"/>
                            </a:rPr>
                            <m:t>𝐴</m:t>
                          </m:r>
                        </m:e>
                      </m:d>
                      <m:r>
                        <a:rPr lang="es-ES" b="0" i="1" smtClean="0">
                          <a:latin typeface="Cambria Math" charset="0"/>
                        </a:rPr>
                        <m:t>=</m:t>
                      </m:r>
                      <m:f>
                        <m:fPr>
                          <m:ctrlPr>
                            <a:rPr lang="es-ES" b="0" i="1" smtClean="0">
                              <a:latin typeface="Cambria Math" panose="02040503050406030204" pitchFamily="18" charset="0"/>
                            </a:rPr>
                          </m:ctrlPr>
                        </m:fPr>
                        <m:num>
                          <m:r>
                            <a:rPr lang="es-ES" b="0" i="1" smtClean="0">
                              <a:latin typeface="Cambria Math" charset="0"/>
                            </a:rPr>
                            <m:t>2</m:t>
                          </m:r>
                        </m:num>
                        <m:den>
                          <m:r>
                            <a:rPr lang="es-ES" b="0" i="1" smtClean="0">
                              <a:latin typeface="Cambria Math" charset="0"/>
                            </a:rPr>
                            <m:t>4</m:t>
                          </m:r>
                        </m:den>
                      </m:f>
                      <m:r>
                        <a:rPr lang="es-ES" b="0" i="1" smtClean="0">
                          <a:latin typeface="Cambria Math" charset="0"/>
                        </a:rPr>
                        <m:t>=</m:t>
                      </m:r>
                      <m:f>
                        <m:fPr>
                          <m:ctrlPr>
                            <a:rPr lang="es-ES" b="0" i="1" smtClean="0">
                              <a:latin typeface="Cambria Math" panose="02040503050406030204" pitchFamily="18" charset="0"/>
                            </a:rPr>
                          </m:ctrlPr>
                        </m:fPr>
                        <m:num>
                          <m:r>
                            <a:rPr lang="es-ES" b="0" i="1" smtClean="0">
                              <a:latin typeface="Cambria Math" charset="0"/>
                            </a:rPr>
                            <m:t>1</m:t>
                          </m:r>
                        </m:num>
                        <m:den>
                          <m:r>
                            <a:rPr lang="es-ES" b="0" i="1" smtClean="0">
                              <a:latin typeface="Cambria Math" charset="0"/>
                            </a:rPr>
                            <m:t>2</m:t>
                          </m:r>
                        </m:den>
                      </m:f>
                    </m:oMath>
                  </m:oMathPara>
                </a14:m>
                <a:endParaRPr lang="en-US" dirty="0"/>
              </a:p>
            </p:txBody>
          </p:sp>
        </mc:Choice>
        <mc:Fallback xmlns="">
          <p:sp>
            <p:nvSpPr>
              <p:cNvPr id="18" name="TextBox 16"/>
              <p:cNvSpPr txBox="1">
                <a:spLocks noRot="1" noChangeAspect="1" noMove="1" noResize="1" noEditPoints="1" noAdjustHandles="1" noChangeArrowheads="1" noChangeShapeType="1" noTextEdit="1"/>
              </p:cNvSpPr>
              <p:nvPr/>
            </p:nvSpPr>
            <p:spPr>
              <a:xfrm>
                <a:off x="5758744" y="1487132"/>
                <a:ext cx="1400127" cy="518604"/>
              </a:xfrm>
              <a:prstGeom prst="rect">
                <a:avLst/>
              </a:prstGeom>
              <a:blipFill rotWithShape="0">
                <a:blip r:embed="rId5"/>
                <a:stretch>
                  <a:fillRect/>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9" name="TextBox 17"/>
              <p:cNvSpPr txBox="1"/>
              <p:nvPr/>
            </p:nvSpPr>
            <p:spPr>
              <a:xfrm>
                <a:off x="7603372" y="1485044"/>
                <a:ext cx="1463606"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𝑃</m:t>
                      </m:r>
                      <m:d>
                        <m:dPr>
                          <m:ctrlPr>
                            <a:rPr lang="es-ES" b="0" i="1" smtClean="0">
                              <a:latin typeface="Cambria Math" panose="02040503050406030204" pitchFamily="18" charset="0"/>
                            </a:rPr>
                          </m:ctrlPr>
                        </m:dPr>
                        <m:e>
                          <m:r>
                            <a:rPr lang="es-ES" b="0" i="1" smtClean="0">
                              <a:latin typeface="Cambria Math" charset="0"/>
                            </a:rPr>
                            <m:t>𝐵</m:t>
                          </m:r>
                        </m:e>
                      </m:d>
                      <m:r>
                        <a:rPr lang="es-ES" b="0" i="1" smtClean="0">
                          <a:latin typeface="Cambria Math" charset="0"/>
                        </a:rPr>
                        <m:t>=</m:t>
                      </m:r>
                      <m:f>
                        <m:fPr>
                          <m:ctrlPr>
                            <a:rPr lang="es-ES" b="0" i="1" smtClean="0">
                              <a:latin typeface="Cambria Math" panose="02040503050406030204" pitchFamily="18" charset="0"/>
                            </a:rPr>
                          </m:ctrlPr>
                        </m:fPr>
                        <m:num>
                          <m:r>
                            <a:rPr lang="es-ES" b="0" i="1" smtClean="0">
                              <a:latin typeface="Cambria Math" charset="0"/>
                            </a:rPr>
                            <m:t>2</m:t>
                          </m:r>
                        </m:num>
                        <m:den>
                          <m:r>
                            <a:rPr lang="es-ES" b="0" i="1" smtClean="0">
                              <a:latin typeface="Cambria Math" charset="0"/>
                            </a:rPr>
                            <m:t>4</m:t>
                          </m:r>
                        </m:den>
                      </m:f>
                      <m:r>
                        <a:rPr lang="es-ES" b="0" i="1" smtClean="0">
                          <a:latin typeface="Cambria Math" charset="0"/>
                        </a:rPr>
                        <m:t>=</m:t>
                      </m:r>
                      <m:f>
                        <m:fPr>
                          <m:ctrlPr>
                            <a:rPr lang="es-ES" b="0" i="1" smtClean="0">
                              <a:latin typeface="Cambria Math" panose="02040503050406030204" pitchFamily="18" charset="0"/>
                            </a:rPr>
                          </m:ctrlPr>
                        </m:fPr>
                        <m:num>
                          <m:r>
                            <a:rPr lang="es-ES" b="0" i="1" smtClean="0">
                              <a:latin typeface="Cambria Math" charset="0"/>
                            </a:rPr>
                            <m:t>1</m:t>
                          </m:r>
                        </m:num>
                        <m:den>
                          <m:r>
                            <a:rPr lang="es-ES" b="0" i="1" smtClean="0">
                              <a:latin typeface="Cambria Math" charset="0"/>
                            </a:rPr>
                            <m:t>2</m:t>
                          </m:r>
                        </m:den>
                      </m:f>
                    </m:oMath>
                  </m:oMathPara>
                </a14:m>
                <a:endParaRPr lang="en-US" dirty="0"/>
              </a:p>
            </p:txBody>
          </p:sp>
        </mc:Choice>
        <mc:Fallback xmlns="">
          <p:sp>
            <p:nvSpPr>
              <p:cNvPr id="19" name="TextBox 17"/>
              <p:cNvSpPr txBox="1">
                <a:spLocks noRot="1" noChangeAspect="1" noMove="1" noResize="1" noEditPoints="1" noAdjustHandles="1" noChangeArrowheads="1" noChangeShapeType="1" noTextEdit="1"/>
              </p:cNvSpPr>
              <p:nvPr/>
            </p:nvSpPr>
            <p:spPr>
              <a:xfrm>
                <a:off x="7603372" y="1485044"/>
                <a:ext cx="1463606" cy="518604"/>
              </a:xfrm>
              <a:prstGeom prst="rect">
                <a:avLst/>
              </a:prstGeom>
              <a:blipFill rotWithShape="0">
                <a:blip r:embed="rId6"/>
                <a:stretch>
                  <a:fillRect/>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0" name="TextBox 18"/>
              <p:cNvSpPr txBox="1"/>
              <p:nvPr/>
            </p:nvSpPr>
            <p:spPr>
              <a:xfrm>
                <a:off x="5758744" y="2335435"/>
                <a:ext cx="3944056" cy="414537"/>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𝐻</m:t>
                    </m:r>
                    <m:d>
                      <m:dPr>
                        <m:ctrlPr>
                          <a:rPr lang="es-ES" b="0" i="1" smtClean="0">
                            <a:latin typeface="Cambria Math" panose="02040503050406030204" pitchFamily="18" charset="0"/>
                          </a:rPr>
                        </m:ctrlPr>
                      </m:dPr>
                      <m:e>
                        <m:r>
                          <a:rPr lang="es-ES" b="0" i="1" smtClean="0">
                            <a:latin typeface="Cambria Math" charset="0"/>
                          </a:rPr>
                          <m:t>𝑥</m:t>
                        </m:r>
                      </m:e>
                    </m:d>
                    <m:r>
                      <a:rPr lang="es-ES" b="0" i="1" smtClean="0">
                        <a:latin typeface="Cambria Math" charset="0"/>
                      </a:rPr>
                      <m:t>=−</m:t>
                    </m:r>
                    <m:d>
                      <m:dPr>
                        <m:ctrlPr>
                          <a:rPr lang="mr-IN" b="0" i="1" smtClean="0">
                            <a:latin typeface="Cambria Math" panose="02040503050406030204" pitchFamily="18" charset="0"/>
                          </a:rPr>
                        </m:ctrlPr>
                      </m:dPr>
                      <m:e>
                        <m:func>
                          <m:funcPr>
                            <m:ctrlPr>
                              <a:rPr lang="mr-IN" i="1">
                                <a:latin typeface="Cambria Math" panose="02040503050406030204" pitchFamily="18" charset="0"/>
                              </a:rPr>
                            </m:ctrlPr>
                          </m:funcPr>
                          <m:fName>
                            <m:sSub>
                              <m:sSubPr>
                                <m:ctrlPr>
                                  <a:rPr lang="mr-IN" i="1">
                                    <a:latin typeface="Cambria Math" panose="02040503050406030204" pitchFamily="18" charset="0"/>
                                  </a:rPr>
                                </m:ctrlPr>
                              </m:sSubPr>
                              <m:e>
                                <m:f>
                                  <m:fPr>
                                    <m:ctrlPr>
                                      <a:rPr lang="es-ES" i="1">
                                        <a:latin typeface="Cambria Math" panose="02040503050406030204" pitchFamily="18" charset="0"/>
                                      </a:rPr>
                                    </m:ctrlPr>
                                  </m:fPr>
                                  <m:num>
                                    <m:r>
                                      <a:rPr lang="es-ES">
                                        <a:latin typeface="Cambria Math" charset="0"/>
                                      </a:rPr>
                                      <m:t>1</m:t>
                                    </m:r>
                                  </m:num>
                                  <m:den>
                                    <m:r>
                                      <a:rPr lang="es-ES">
                                        <a:latin typeface="Cambria Math" charset="0"/>
                                      </a:rPr>
                                      <m:t>2</m:t>
                                    </m:r>
                                  </m:den>
                                </m:f>
                                <m:r>
                                  <m:rPr>
                                    <m:sty m:val="p"/>
                                  </m:rPr>
                                  <a:rPr lang="mr-IN">
                                    <a:latin typeface="Cambria Math" charset="0"/>
                                  </a:rPr>
                                  <m:t>log</m:t>
                                </m:r>
                              </m:e>
                              <m:sub>
                                <m:r>
                                  <a:rPr lang="es-ES" i="1">
                                    <a:latin typeface="Cambria Math" charset="0"/>
                                  </a:rPr>
                                  <m:t>2</m:t>
                                </m:r>
                              </m:sub>
                            </m:sSub>
                          </m:fName>
                          <m:e>
                            <m:f>
                              <m:fPr>
                                <m:ctrlPr>
                                  <a:rPr lang="es-ES" i="1">
                                    <a:latin typeface="Cambria Math" panose="02040503050406030204" pitchFamily="18" charset="0"/>
                                  </a:rPr>
                                </m:ctrlPr>
                              </m:fPr>
                              <m:num>
                                <m:r>
                                  <a:rPr lang="es-ES" i="1">
                                    <a:latin typeface="Cambria Math" charset="0"/>
                                  </a:rPr>
                                  <m:t>1</m:t>
                                </m:r>
                              </m:num>
                              <m:den>
                                <m:r>
                                  <a:rPr lang="es-ES" i="1">
                                    <a:latin typeface="Cambria Math" charset="0"/>
                                  </a:rPr>
                                  <m:t>2</m:t>
                                </m:r>
                              </m:den>
                            </m:f>
                          </m:e>
                        </m:func>
                        <m:r>
                          <a:rPr lang="es-ES" i="1">
                            <a:latin typeface="Cambria Math" charset="0"/>
                          </a:rPr>
                          <m:t>+</m:t>
                        </m:r>
                        <m:func>
                          <m:funcPr>
                            <m:ctrlPr>
                              <a:rPr lang="mr-IN" i="1">
                                <a:latin typeface="Cambria Math" panose="02040503050406030204" pitchFamily="18" charset="0"/>
                              </a:rPr>
                            </m:ctrlPr>
                          </m:funcPr>
                          <m:fName>
                            <m:sSub>
                              <m:sSubPr>
                                <m:ctrlPr>
                                  <a:rPr lang="mr-IN" i="1">
                                    <a:latin typeface="Cambria Math" panose="02040503050406030204" pitchFamily="18" charset="0"/>
                                  </a:rPr>
                                </m:ctrlPr>
                              </m:sSubPr>
                              <m:e>
                                <m:f>
                                  <m:fPr>
                                    <m:ctrlPr>
                                      <a:rPr lang="es-ES" i="1">
                                        <a:latin typeface="Cambria Math" panose="02040503050406030204" pitchFamily="18" charset="0"/>
                                      </a:rPr>
                                    </m:ctrlPr>
                                  </m:fPr>
                                  <m:num>
                                    <m:r>
                                      <a:rPr lang="es-ES">
                                        <a:latin typeface="Cambria Math" charset="0"/>
                                      </a:rPr>
                                      <m:t>1</m:t>
                                    </m:r>
                                  </m:num>
                                  <m:den>
                                    <m:r>
                                      <a:rPr lang="es-ES">
                                        <a:latin typeface="Cambria Math" charset="0"/>
                                      </a:rPr>
                                      <m:t>2</m:t>
                                    </m:r>
                                  </m:den>
                                </m:f>
                                <m:r>
                                  <m:rPr>
                                    <m:sty m:val="p"/>
                                  </m:rPr>
                                  <a:rPr lang="mr-IN">
                                    <a:latin typeface="Cambria Math" charset="0"/>
                                  </a:rPr>
                                  <m:t>log</m:t>
                                </m:r>
                              </m:e>
                              <m:sub>
                                <m:r>
                                  <a:rPr lang="es-ES" i="1">
                                    <a:latin typeface="Cambria Math" charset="0"/>
                                  </a:rPr>
                                  <m:t>2</m:t>
                                </m:r>
                              </m:sub>
                            </m:sSub>
                          </m:fName>
                          <m:e>
                            <m:f>
                              <m:fPr>
                                <m:ctrlPr>
                                  <a:rPr lang="es-ES" i="1">
                                    <a:latin typeface="Cambria Math" panose="02040503050406030204" pitchFamily="18" charset="0"/>
                                  </a:rPr>
                                </m:ctrlPr>
                              </m:fPr>
                              <m:num>
                                <m:r>
                                  <a:rPr lang="es-ES" i="1">
                                    <a:latin typeface="Cambria Math" charset="0"/>
                                  </a:rPr>
                                  <m:t>1</m:t>
                                </m:r>
                              </m:num>
                              <m:den>
                                <m:r>
                                  <a:rPr lang="es-ES" i="1">
                                    <a:latin typeface="Cambria Math" charset="0"/>
                                  </a:rPr>
                                  <m:t>2</m:t>
                                </m:r>
                              </m:den>
                            </m:f>
                          </m:e>
                        </m:func>
                        <m:r>
                          <m:rPr>
                            <m:nor/>
                          </m:rPr>
                          <a:rPr lang="en-US" dirty="0"/>
                          <m:t> </m:t>
                        </m:r>
                      </m:e>
                    </m:d>
                  </m:oMath>
                </a14:m>
                <a:r>
                  <a:rPr lang="en-US" dirty="0"/>
                  <a:t> = 1 bit</a:t>
                </a:r>
              </a:p>
            </p:txBody>
          </p:sp>
        </mc:Choice>
        <mc:Fallback xmlns="">
          <p:sp>
            <p:nvSpPr>
              <p:cNvPr id="20" name="TextBox 18"/>
              <p:cNvSpPr txBox="1">
                <a:spLocks noRot="1" noChangeAspect="1" noMove="1" noResize="1" noEditPoints="1" noAdjustHandles="1" noChangeArrowheads="1" noChangeShapeType="1" noTextEdit="1"/>
              </p:cNvSpPr>
              <p:nvPr/>
            </p:nvSpPr>
            <p:spPr>
              <a:xfrm>
                <a:off x="5758744" y="2335435"/>
                <a:ext cx="3944056" cy="414537"/>
              </a:xfrm>
              <a:prstGeom prst="rect">
                <a:avLst/>
              </a:prstGeom>
              <a:blipFill rotWithShape="0">
                <a:blip r:embed="rId7"/>
                <a:stretch>
                  <a:fillRect l="-2009" t="-1471" b="-19118"/>
                </a:stretch>
              </a:blipFill>
            </p:spPr>
            <p:txBody>
              <a:bodyPr/>
              <a:lstStyle/>
              <a:p>
                <a:r>
                  <a:rPr lang="ca-ES">
                    <a:noFill/>
                  </a:rPr>
                  <a:t> </a:t>
                </a:r>
              </a:p>
            </p:txBody>
          </p:sp>
        </mc:Fallback>
      </mc:AlternateContent>
      <p:sp>
        <p:nvSpPr>
          <p:cNvPr id="21" name="TextBox 19"/>
          <p:cNvSpPr txBox="1"/>
          <p:nvPr/>
        </p:nvSpPr>
        <p:spPr>
          <a:xfrm>
            <a:off x="5722666" y="3079671"/>
            <a:ext cx="2748234" cy="369332"/>
          </a:xfrm>
          <a:prstGeom prst="rect">
            <a:avLst/>
          </a:prstGeom>
          <a:noFill/>
        </p:spPr>
        <p:txBody>
          <a:bodyPr wrap="square" rtlCol="0">
            <a:spAutoFit/>
          </a:bodyPr>
          <a:lstStyle/>
          <a:p>
            <a:r>
              <a:rPr lang="es-ES_tradnl" dirty="0"/>
              <a:t>Mensaje codificado:  </a:t>
            </a:r>
            <a:r>
              <a:rPr lang="es-ES_tradnl" b="1" dirty="0"/>
              <a:t>0101</a:t>
            </a:r>
          </a:p>
        </p:txBody>
      </p:sp>
    </p:spTree>
    <p:extLst>
      <p:ext uri="{BB962C8B-B14F-4D97-AF65-F5344CB8AC3E}">
        <p14:creationId xmlns:p14="http://schemas.microsoft.com/office/powerpoint/2010/main" val="1093213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14</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la compresión</a:t>
            </a:r>
          </a:p>
        </p:txBody>
      </p:sp>
      <p:sp>
        <p:nvSpPr>
          <p:cNvPr id="9" name="Marcador de contenido 2"/>
          <p:cNvSpPr txBox="1">
            <a:spLocks/>
          </p:cNvSpPr>
          <p:nvPr/>
        </p:nvSpPr>
        <p:spPr>
          <a:xfrm>
            <a:off x="720558" y="2895842"/>
            <a:ext cx="10363200" cy="6900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pitchFamily="2" charset="2"/>
              <a:buChar char="§"/>
            </a:pPr>
            <a:r>
              <a:rPr lang="es-ES" sz="1800" b="1" dirty="0">
                <a:latin typeface="Calibri" pitchFamily="34" charset="0"/>
              </a:rPr>
              <a:t>Run </a:t>
            </a:r>
            <a:r>
              <a:rPr lang="es-ES" sz="1800" b="1" dirty="0" err="1">
                <a:latin typeface="Calibri" pitchFamily="34" charset="0"/>
              </a:rPr>
              <a:t>Length</a:t>
            </a:r>
            <a:r>
              <a:rPr lang="es-ES" sz="1800" b="1" dirty="0">
                <a:latin typeface="Calibri" pitchFamily="34" charset="0"/>
              </a:rPr>
              <a:t> </a:t>
            </a:r>
            <a:r>
              <a:rPr lang="es-ES" sz="1800" b="1" dirty="0" err="1">
                <a:latin typeface="Calibri" pitchFamily="34" charset="0"/>
              </a:rPr>
              <a:t>encoding</a:t>
            </a:r>
            <a:r>
              <a:rPr lang="es-ES" sz="1800" dirty="0">
                <a:latin typeface="Calibri" pitchFamily="34" charset="0"/>
              </a:rPr>
              <a:t>:  substituye secuencias de caracteres por un único carácter seguido del número de repeticiones.              	</a:t>
            </a:r>
          </a:p>
        </p:txBody>
      </p:sp>
      <p:sp>
        <p:nvSpPr>
          <p:cNvPr id="12" name="Rectángulo 11"/>
          <p:cNvSpPr/>
          <p:nvPr/>
        </p:nvSpPr>
        <p:spPr>
          <a:xfrm>
            <a:off x="2371102" y="1597652"/>
            <a:ext cx="5436104" cy="390107"/>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AAAAAAAAAA  BBBBBBBBBB  XXXXXXXXXX  TTTTTTTTTT</a:t>
            </a:r>
          </a:p>
        </p:txBody>
      </p:sp>
      <p:sp>
        <p:nvSpPr>
          <p:cNvPr id="14" name="Marcador de contenido 2"/>
          <p:cNvSpPr txBox="1">
            <a:spLocks/>
          </p:cNvSpPr>
          <p:nvPr/>
        </p:nvSpPr>
        <p:spPr>
          <a:xfrm>
            <a:off x="4038600" y="3724385"/>
            <a:ext cx="3318042" cy="4082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800" dirty="0">
                <a:solidFill>
                  <a:schemeClr val="accent5"/>
                </a:solidFill>
                <a:latin typeface="Calibri" pitchFamily="34" charset="0"/>
              </a:rPr>
              <a:t>*10A*  *10B*  *10X*  *10T*</a:t>
            </a:r>
          </a:p>
        </p:txBody>
      </p:sp>
      <p:sp>
        <p:nvSpPr>
          <p:cNvPr id="15" name="Marcador de contenido 2"/>
          <p:cNvSpPr txBox="1">
            <a:spLocks/>
          </p:cNvSpPr>
          <p:nvPr/>
        </p:nvSpPr>
        <p:spPr>
          <a:xfrm>
            <a:off x="7139473" y="3749785"/>
            <a:ext cx="4206551" cy="11776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800" dirty="0">
                <a:latin typeface="Calibri" pitchFamily="34" charset="0"/>
              </a:rPr>
              <a:t>23 bytes</a:t>
            </a:r>
          </a:p>
          <a:p>
            <a:pPr marL="0" indent="0" algn="ctr">
              <a:lnSpc>
                <a:spcPct val="114000"/>
              </a:lnSpc>
              <a:spcBef>
                <a:spcPts val="0"/>
              </a:spcBef>
              <a:spcAft>
                <a:spcPts val="600"/>
              </a:spcAft>
              <a:buNone/>
            </a:pPr>
            <a:r>
              <a:rPr lang="es-ES" sz="1800" dirty="0">
                <a:latin typeface="Calibri" pitchFamily="34" charset="0"/>
              </a:rPr>
              <a:t>23 bytes x 8 bit / 43 caracteres = 4.27 </a:t>
            </a:r>
            <a:r>
              <a:rPr lang="es-ES" sz="1800" dirty="0" err="1">
                <a:latin typeface="Calibri" pitchFamily="34" charset="0"/>
              </a:rPr>
              <a:t>bpc</a:t>
            </a:r>
            <a:endParaRPr lang="es-ES" sz="1800" dirty="0">
              <a:latin typeface="Calibri" pitchFamily="34" charset="0"/>
            </a:endParaRPr>
          </a:p>
        </p:txBody>
      </p:sp>
      <p:sp>
        <p:nvSpPr>
          <p:cNvPr id="17" name="Marcador de contenido 2"/>
          <p:cNvSpPr txBox="1">
            <a:spLocks/>
          </p:cNvSpPr>
          <p:nvPr/>
        </p:nvSpPr>
        <p:spPr>
          <a:xfrm>
            <a:off x="7477708" y="1601738"/>
            <a:ext cx="4206551" cy="11776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800" dirty="0">
                <a:latin typeface="Calibri" pitchFamily="34" charset="0"/>
              </a:rPr>
              <a:t>43 bytes</a:t>
            </a:r>
          </a:p>
          <a:p>
            <a:pPr marL="0" indent="0" algn="ctr">
              <a:lnSpc>
                <a:spcPct val="114000"/>
              </a:lnSpc>
              <a:spcBef>
                <a:spcPts val="0"/>
              </a:spcBef>
              <a:spcAft>
                <a:spcPts val="600"/>
              </a:spcAft>
              <a:buNone/>
            </a:pPr>
            <a:r>
              <a:rPr lang="es-ES" sz="1800" dirty="0">
                <a:latin typeface="Calibri" pitchFamily="34" charset="0"/>
              </a:rPr>
              <a:t>43 bytes x 8 bit / 43 caracteres = 8 </a:t>
            </a:r>
            <a:r>
              <a:rPr lang="es-ES" sz="1800" dirty="0" err="1">
                <a:latin typeface="Calibri" pitchFamily="34" charset="0"/>
              </a:rPr>
              <a:t>bpc</a:t>
            </a:r>
            <a:endParaRPr lang="es-ES" sz="1800" dirty="0">
              <a:latin typeface="Calibri" pitchFamily="34" charset="0"/>
            </a:endParaRPr>
          </a:p>
        </p:txBody>
      </p:sp>
      <p:sp>
        <p:nvSpPr>
          <p:cNvPr id="18" name="Rectángulo 17"/>
          <p:cNvSpPr/>
          <p:nvPr/>
        </p:nvSpPr>
        <p:spPr>
          <a:xfrm>
            <a:off x="1459743" y="4753409"/>
            <a:ext cx="7115089" cy="390107"/>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AA  AA  AA  BB  BB  BB  BB  BB  XX  XX  XX  XX  XX  TT  TT  TT  TT  TT</a:t>
            </a:r>
          </a:p>
        </p:txBody>
      </p:sp>
      <p:sp>
        <p:nvSpPr>
          <p:cNvPr id="19" name="Marcador de contenido 2"/>
          <p:cNvSpPr txBox="1">
            <a:spLocks/>
          </p:cNvSpPr>
          <p:nvPr/>
        </p:nvSpPr>
        <p:spPr>
          <a:xfrm>
            <a:off x="858416" y="5357757"/>
            <a:ext cx="11834209" cy="408299"/>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800" dirty="0">
                <a:solidFill>
                  <a:schemeClr val="accent5"/>
                </a:solidFill>
                <a:latin typeface="Calibri" pitchFamily="34" charset="0"/>
              </a:rPr>
              <a:t>*2A* *2A* *2A* *2A* *2A*  *2B* *2B* *2B* *2B* *2B*  *2X* *2X* *2X* *2X* *2X*  *2T*  *2T*  *2T*  *2T*  *2T*</a:t>
            </a:r>
          </a:p>
          <a:p>
            <a:pPr marL="0" indent="0" algn="ctr">
              <a:lnSpc>
                <a:spcPct val="114000"/>
              </a:lnSpc>
              <a:spcBef>
                <a:spcPts val="0"/>
              </a:spcBef>
              <a:spcAft>
                <a:spcPts val="600"/>
              </a:spcAft>
              <a:buNone/>
            </a:pPr>
            <a:endParaRPr lang="es-ES" sz="1800" dirty="0">
              <a:latin typeface="Calibri" pitchFamily="34" charset="0"/>
            </a:endParaRPr>
          </a:p>
          <a:p>
            <a:pPr marL="0" indent="0" algn="ctr">
              <a:lnSpc>
                <a:spcPct val="114000"/>
              </a:lnSpc>
              <a:spcBef>
                <a:spcPts val="0"/>
              </a:spcBef>
              <a:spcAft>
                <a:spcPts val="600"/>
              </a:spcAft>
              <a:buNone/>
            </a:pPr>
            <a:endParaRPr lang="es-ES" sz="1800" dirty="0">
              <a:latin typeface="Calibri" pitchFamily="34" charset="0"/>
            </a:endParaRPr>
          </a:p>
          <a:p>
            <a:pPr marL="0" indent="0" algn="ctr">
              <a:lnSpc>
                <a:spcPct val="114000"/>
              </a:lnSpc>
              <a:spcBef>
                <a:spcPts val="0"/>
              </a:spcBef>
              <a:spcAft>
                <a:spcPts val="600"/>
              </a:spcAft>
              <a:buNone/>
            </a:pPr>
            <a:endParaRPr lang="es-ES" sz="1800" dirty="0">
              <a:latin typeface="Calibri" pitchFamily="34" charset="0"/>
            </a:endParaRPr>
          </a:p>
        </p:txBody>
      </p:sp>
      <p:sp>
        <p:nvSpPr>
          <p:cNvPr id="20" name="Marcador de contenido 2"/>
          <p:cNvSpPr txBox="1">
            <a:spLocks/>
          </p:cNvSpPr>
          <p:nvPr/>
        </p:nvSpPr>
        <p:spPr>
          <a:xfrm>
            <a:off x="7985448" y="5708205"/>
            <a:ext cx="4206551" cy="11776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800" dirty="0">
                <a:latin typeface="Calibri" pitchFamily="34" charset="0"/>
              </a:rPr>
              <a:t>99 bytes</a:t>
            </a:r>
          </a:p>
          <a:p>
            <a:pPr marL="0" indent="0" algn="ctr">
              <a:lnSpc>
                <a:spcPct val="114000"/>
              </a:lnSpc>
              <a:spcBef>
                <a:spcPts val="0"/>
              </a:spcBef>
              <a:spcAft>
                <a:spcPts val="600"/>
              </a:spcAft>
              <a:buNone/>
            </a:pPr>
            <a:r>
              <a:rPr lang="es-ES" sz="1800" dirty="0">
                <a:latin typeface="Calibri" pitchFamily="34" charset="0"/>
              </a:rPr>
              <a:t>99 bytes x 8 bit / 69 caracteres = 11.47 </a:t>
            </a:r>
            <a:r>
              <a:rPr lang="es-ES" sz="1800" dirty="0" err="1">
                <a:latin typeface="Calibri" pitchFamily="34" charset="0"/>
              </a:rPr>
              <a:t>bpc</a:t>
            </a:r>
            <a:endParaRPr lang="es-ES" sz="1800" dirty="0">
              <a:latin typeface="Calibri" pitchFamily="34" charset="0"/>
            </a:endParaRPr>
          </a:p>
        </p:txBody>
      </p:sp>
      <p:pic>
        <p:nvPicPr>
          <p:cNvPr id="21" name="Imagen 20"/>
          <p:cNvPicPr>
            <a:picLocks noChangeAspect="1"/>
          </p:cNvPicPr>
          <p:nvPr/>
        </p:nvPicPr>
        <p:blipFill>
          <a:blip r:embed="rId3"/>
          <a:stretch>
            <a:fillRect/>
          </a:stretch>
        </p:blipFill>
        <p:spPr>
          <a:xfrm>
            <a:off x="0" y="704726"/>
            <a:ext cx="405617" cy="405617"/>
          </a:xfrm>
          <a:prstGeom prst="rect">
            <a:avLst/>
          </a:prstGeom>
        </p:spPr>
      </p:pic>
      <p:sp>
        <p:nvSpPr>
          <p:cNvPr id="16" name="Marcador de contenido 2"/>
          <p:cNvSpPr txBox="1">
            <a:spLocks/>
          </p:cNvSpPr>
          <p:nvPr/>
        </p:nvSpPr>
        <p:spPr>
          <a:xfrm>
            <a:off x="1116290" y="727099"/>
            <a:ext cx="10885210" cy="812314"/>
          </a:xfrm>
          <a:prstGeom prst="rect">
            <a:avLst/>
          </a:prstGeom>
          <a:solidFill>
            <a:schemeClr val="accent1">
              <a:lumMod val="40000"/>
              <a:lumOff val="60000"/>
            </a:schemeClr>
          </a:solidFill>
          <a:ln>
            <a:solidFill>
              <a:schemeClr val="tx2"/>
            </a:solidFill>
            <a:round/>
          </a:ln>
          <a:effectLst>
            <a:softEdge rad="0"/>
          </a:effectLst>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Font typeface="Arial" panose="020B0604020202020204" pitchFamily="34" charset="0"/>
              <a:buNone/>
            </a:pPr>
            <a:r>
              <a:rPr lang="es-ES" sz="2000" kern="0" dirty="0">
                <a:solidFill>
                  <a:schemeClr val="accent6">
                    <a:lumMod val="75000"/>
                  </a:schemeClr>
                </a:solidFill>
                <a:latin typeface="Calibri" pitchFamily="34" charset="0"/>
                <a:cs typeface="Calibri" pitchFamily="34" charset="0"/>
              </a:rPr>
              <a:t>Principio básico para la compresión de textos:</a:t>
            </a:r>
            <a:r>
              <a:rPr lang="es-ES" sz="2000" b="1" kern="0" dirty="0">
                <a:solidFill>
                  <a:schemeClr val="accent6">
                    <a:lumMod val="75000"/>
                  </a:schemeClr>
                </a:solidFill>
                <a:latin typeface="Calibri" pitchFamily="34" charset="0"/>
                <a:cs typeface="Calibri" pitchFamily="34" charset="0"/>
              </a:rPr>
              <a:t> </a:t>
            </a:r>
            <a:r>
              <a:rPr lang="es-ES" sz="2000" b="1" i="1" kern="0" dirty="0">
                <a:solidFill>
                  <a:schemeClr val="accent6">
                    <a:lumMod val="75000"/>
                  </a:schemeClr>
                </a:solidFill>
                <a:latin typeface="Avenir Next Condensed" charset="0"/>
                <a:ea typeface="Avenir Next Condensed" charset="0"/>
                <a:cs typeface="Avenir Next Condensed" charset="0"/>
              </a:rPr>
              <a:t>la redundancia consiste en porciones del mensaje predictibles a partir de porciones anteriores</a:t>
            </a:r>
            <a:r>
              <a:rPr lang="es-ES" sz="2000" i="1" kern="0" dirty="0">
                <a:solidFill>
                  <a:schemeClr val="accent6">
                    <a:lumMod val="75000"/>
                  </a:schemeClr>
                </a:solidFill>
                <a:latin typeface="Avenir Next Condensed" charset="0"/>
                <a:ea typeface="Avenir Next Condensed" charset="0"/>
                <a:cs typeface="Avenir Next Condensed" charset="0"/>
              </a:rPr>
              <a:t>.</a:t>
            </a:r>
          </a:p>
        </p:txBody>
      </p:sp>
    </p:spTree>
    <p:extLst>
      <p:ext uri="{BB962C8B-B14F-4D97-AF65-F5344CB8AC3E}">
        <p14:creationId xmlns:p14="http://schemas.microsoft.com/office/powerpoint/2010/main" val="2771483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15</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la compresión</a:t>
            </a:r>
          </a:p>
        </p:txBody>
      </p:sp>
      <p:sp>
        <p:nvSpPr>
          <p:cNvPr id="9" name="Marcador de contenido 2"/>
          <p:cNvSpPr txBox="1">
            <a:spLocks/>
          </p:cNvSpPr>
          <p:nvPr/>
        </p:nvSpPr>
        <p:spPr>
          <a:xfrm>
            <a:off x="720558" y="1851590"/>
            <a:ext cx="10363200" cy="47679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pitchFamily="2" charset="2"/>
              <a:buChar char="§"/>
            </a:pPr>
            <a:r>
              <a:rPr lang="es-ES" sz="1800" b="1" dirty="0" err="1">
                <a:latin typeface="Calibri" pitchFamily="34" charset="0"/>
              </a:rPr>
              <a:t>Lempel-Ziv</a:t>
            </a:r>
            <a:r>
              <a:rPr lang="es-ES" sz="1800" dirty="0">
                <a:latin typeface="Calibri" pitchFamily="34" charset="0"/>
              </a:rPr>
              <a:t>:  define un diccionario de secuencias de símbolos, sustituyendo las palabras aprendidas por referencias al diccionario.	</a:t>
            </a:r>
          </a:p>
        </p:txBody>
      </p:sp>
      <p:sp>
        <p:nvSpPr>
          <p:cNvPr id="15" name="Rectángulo 14"/>
          <p:cNvSpPr/>
          <p:nvPr/>
        </p:nvSpPr>
        <p:spPr>
          <a:xfrm>
            <a:off x="1580980" y="1140451"/>
            <a:ext cx="7115089" cy="390107"/>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AA  AA  AA  BB  BB  BB  BB  BB  XX  XX  XX  XX  XX  TT  TT  TT  TT  TT</a:t>
            </a:r>
          </a:p>
        </p:txBody>
      </p:sp>
      <p:sp>
        <p:nvSpPr>
          <p:cNvPr id="22" name="Marcador de contenido 2"/>
          <p:cNvSpPr txBox="1">
            <a:spLocks/>
          </p:cNvSpPr>
          <p:nvPr/>
        </p:nvSpPr>
        <p:spPr>
          <a:xfrm>
            <a:off x="7665350" y="2755438"/>
            <a:ext cx="4206551" cy="14067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800" dirty="0">
                <a:latin typeface="Calibri" pitchFamily="34" charset="0"/>
              </a:rPr>
              <a:t>44 bytes x 8 bit / 69 caracteres = 5.10 </a:t>
            </a:r>
            <a:r>
              <a:rPr lang="es-ES" sz="1800" dirty="0" err="1">
                <a:latin typeface="Calibri" pitchFamily="34" charset="0"/>
              </a:rPr>
              <a:t>bpc</a:t>
            </a:r>
            <a:endParaRPr lang="es-ES" sz="1800" dirty="0">
              <a:latin typeface="Calibri" pitchFamily="34" charset="0"/>
            </a:endParaRPr>
          </a:p>
          <a:p>
            <a:pPr marL="0" indent="0" algn="ctr">
              <a:lnSpc>
                <a:spcPct val="114000"/>
              </a:lnSpc>
              <a:spcBef>
                <a:spcPts val="0"/>
              </a:spcBef>
              <a:spcAft>
                <a:spcPts val="600"/>
              </a:spcAft>
              <a:buNone/>
            </a:pPr>
            <a:endParaRPr lang="es-ES" sz="1800" dirty="0">
              <a:latin typeface="Calibri" pitchFamily="34" charset="0"/>
            </a:endParaRPr>
          </a:p>
          <a:p>
            <a:pPr marL="0" indent="0" algn="ctr">
              <a:lnSpc>
                <a:spcPct val="114000"/>
              </a:lnSpc>
              <a:spcBef>
                <a:spcPts val="0"/>
              </a:spcBef>
              <a:spcAft>
                <a:spcPts val="600"/>
              </a:spcAft>
              <a:buNone/>
            </a:pPr>
            <a:r>
              <a:rPr lang="es-ES" sz="1800" dirty="0">
                <a:latin typeface="Calibri" pitchFamily="34" charset="0"/>
              </a:rPr>
              <a:t>5.10 </a:t>
            </a:r>
            <a:r>
              <a:rPr lang="es-ES" sz="1800" dirty="0" err="1">
                <a:latin typeface="Calibri" pitchFamily="34" charset="0"/>
              </a:rPr>
              <a:t>bpc</a:t>
            </a:r>
            <a:r>
              <a:rPr lang="es-ES" sz="1800" dirty="0">
                <a:latin typeface="Calibri" pitchFamily="34" charset="0"/>
              </a:rPr>
              <a:t> &lt; 11.47 </a:t>
            </a:r>
            <a:r>
              <a:rPr lang="es-ES" sz="1800" dirty="0" err="1">
                <a:latin typeface="Calibri" pitchFamily="34" charset="0"/>
              </a:rPr>
              <a:t>bpc</a:t>
            </a:r>
            <a:endParaRPr lang="es-ES" sz="1800" dirty="0">
              <a:latin typeface="Calibri" pitchFamily="34" charset="0"/>
            </a:endParaRPr>
          </a:p>
        </p:txBody>
      </p:sp>
      <p:sp>
        <p:nvSpPr>
          <p:cNvPr id="16" name="Rectángulo 15"/>
          <p:cNvSpPr/>
          <p:nvPr/>
        </p:nvSpPr>
        <p:spPr>
          <a:xfrm>
            <a:off x="1508701" y="2792305"/>
            <a:ext cx="5047985" cy="390107"/>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*[12][3]*BB  *[12][3]*XX  *[12][3]*TT  *[12][3]*</a:t>
            </a:r>
          </a:p>
        </p:txBody>
      </p:sp>
      <p:grpSp>
        <p:nvGrpSpPr>
          <p:cNvPr id="30" name="Agrupar 29"/>
          <p:cNvGrpSpPr/>
          <p:nvPr/>
        </p:nvGrpSpPr>
        <p:grpSpPr>
          <a:xfrm>
            <a:off x="1535151" y="3204903"/>
            <a:ext cx="6418553" cy="2648921"/>
            <a:chOff x="1535151" y="3204903"/>
            <a:chExt cx="6418553" cy="2648921"/>
          </a:xfrm>
        </p:grpSpPr>
        <p:sp>
          <p:nvSpPr>
            <p:cNvPr id="17" name="Rectángulo 16"/>
            <p:cNvSpPr/>
            <p:nvPr/>
          </p:nvSpPr>
          <p:spPr>
            <a:xfrm>
              <a:off x="1535151" y="3204903"/>
              <a:ext cx="5197065" cy="408125"/>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*[9][3]*BB  *[12][3]*XX  *[12][3]*TT *[12][3]*</a:t>
              </a:r>
            </a:p>
          </p:txBody>
        </p:sp>
        <p:sp>
          <p:nvSpPr>
            <p:cNvPr id="18" name="Rectángulo 17"/>
            <p:cNvSpPr/>
            <p:nvPr/>
          </p:nvSpPr>
          <p:spPr>
            <a:xfrm>
              <a:off x="1535151" y="3608555"/>
              <a:ext cx="5568960" cy="390107"/>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AA *[6][3]*BB  *[12][3]*XX  *[12][3]*TT *[12][3]*</a:t>
              </a:r>
            </a:p>
          </p:txBody>
        </p:sp>
        <p:sp>
          <p:nvSpPr>
            <p:cNvPr id="19" name="Rectángulo 18"/>
            <p:cNvSpPr/>
            <p:nvPr/>
          </p:nvSpPr>
          <p:spPr>
            <a:xfrm>
              <a:off x="1535151" y="4040507"/>
              <a:ext cx="5993756" cy="408125"/>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AA   AA  *[3][3]*BB  *[12][3]*XX  *[12][3]*TT *[12][3]*</a:t>
              </a:r>
            </a:p>
          </p:txBody>
        </p:sp>
        <p:sp>
          <p:nvSpPr>
            <p:cNvPr id="20" name="Rectángulo 19"/>
            <p:cNvSpPr/>
            <p:nvPr/>
          </p:nvSpPr>
          <p:spPr>
            <a:xfrm>
              <a:off x="1535151" y="4483170"/>
              <a:ext cx="6418553" cy="408125"/>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AA   AA   AA  *[0][3]*BB  *[12][3]*XX  *[12][3]*TT *[12][3]*</a:t>
              </a:r>
            </a:p>
          </p:txBody>
        </p:sp>
        <p:sp>
          <p:nvSpPr>
            <p:cNvPr id="21" name="Rectángulo 20"/>
            <p:cNvSpPr/>
            <p:nvPr/>
          </p:nvSpPr>
          <p:spPr>
            <a:xfrm>
              <a:off x="1535151" y="4852284"/>
              <a:ext cx="5839867" cy="390107"/>
            </a:xfrm>
            <a:prstGeom prst="rect">
              <a:avLst/>
            </a:prstGeom>
          </p:spPr>
          <p:txBody>
            <a:bodyPr wrap="none">
              <a:spAutoFit/>
            </a:bodyPr>
            <a:lstStyle/>
            <a:p>
              <a:pPr algn="ctr">
                <a:lnSpc>
                  <a:spcPct val="114000"/>
                </a:lnSpc>
                <a:spcAft>
                  <a:spcPts val="600"/>
                </a:spcAft>
              </a:pPr>
              <a:r>
                <a:rPr lang="es-ES" dirty="0">
                  <a:solidFill>
                    <a:schemeClr val="accent5"/>
                  </a:solidFill>
                  <a:latin typeface="Calibri" pitchFamily="34" charset="0"/>
                </a:rPr>
                <a:t>AA  AA  AA   AA   AA  *BB  *[12][3]*XX  *[12][3]*TT *[12][3]*</a:t>
              </a:r>
            </a:p>
          </p:txBody>
        </p:sp>
        <p:sp>
          <p:nvSpPr>
            <p:cNvPr id="28" name="Rectángulo 27"/>
            <p:cNvSpPr/>
            <p:nvPr/>
          </p:nvSpPr>
          <p:spPr>
            <a:xfrm>
              <a:off x="4283403" y="5242391"/>
              <a:ext cx="343363" cy="390107"/>
            </a:xfrm>
            <a:prstGeom prst="rect">
              <a:avLst/>
            </a:prstGeom>
          </p:spPr>
          <p:txBody>
            <a:bodyPr wrap="none">
              <a:spAutoFit/>
            </a:bodyPr>
            <a:lstStyle/>
            <a:p>
              <a:pPr algn="ctr">
                <a:lnSpc>
                  <a:spcPct val="114000"/>
                </a:lnSpc>
                <a:spcAft>
                  <a:spcPts val="600"/>
                </a:spcAft>
              </a:pPr>
              <a:r>
                <a:rPr lang="mr-IN">
                  <a:solidFill>
                    <a:schemeClr val="accent5"/>
                  </a:solidFill>
                  <a:latin typeface="Calibri" pitchFamily="34" charset="0"/>
                </a:rPr>
                <a:t>…</a:t>
              </a:r>
              <a:endParaRPr lang="es-ES" dirty="0">
                <a:solidFill>
                  <a:schemeClr val="accent5"/>
                </a:solidFill>
                <a:latin typeface="Calibri" pitchFamily="34" charset="0"/>
              </a:endParaRPr>
            </a:p>
          </p:txBody>
        </p:sp>
        <p:sp>
          <p:nvSpPr>
            <p:cNvPr id="29" name="Rectángulo 28"/>
            <p:cNvSpPr/>
            <p:nvPr/>
          </p:nvSpPr>
          <p:spPr>
            <a:xfrm>
              <a:off x="4283402" y="5463717"/>
              <a:ext cx="343363" cy="390107"/>
            </a:xfrm>
            <a:prstGeom prst="rect">
              <a:avLst/>
            </a:prstGeom>
          </p:spPr>
          <p:txBody>
            <a:bodyPr wrap="none">
              <a:spAutoFit/>
            </a:bodyPr>
            <a:lstStyle/>
            <a:p>
              <a:pPr algn="ctr">
                <a:lnSpc>
                  <a:spcPct val="114000"/>
                </a:lnSpc>
                <a:spcAft>
                  <a:spcPts val="600"/>
                </a:spcAft>
              </a:pPr>
              <a:r>
                <a:rPr lang="mr-IN">
                  <a:solidFill>
                    <a:schemeClr val="accent5"/>
                  </a:solidFill>
                  <a:latin typeface="Calibri" pitchFamily="34" charset="0"/>
                </a:rPr>
                <a:t>…</a:t>
              </a:r>
              <a:endParaRPr lang="es-ES" dirty="0">
                <a:solidFill>
                  <a:schemeClr val="accent5"/>
                </a:solidFill>
                <a:latin typeface="Calibri" pitchFamily="34" charset="0"/>
              </a:endParaRPr>
            </a:p>
          </p:txBody>
        </p:sp>
      </p:grpSp>
      <p:pic>
        <p:nvPicPr>
          <p:cNvPr id="31" name="Imagen 30"/>
          <p:cNvPicPr>
            <a:picLocks noChangeAspect="1"/>
          </p:cNvPicPr>
          <p:nvPr/>
        </p:nvPicPr>
        <p:blipFill>
          <a:blip r:embed="rId3"/>
          <a:stretch>
            <a:fillRect/>
          </a:stretch>
        </p:blipFill>
        <p:spPr>
          <a:xfrm>
            <a:off x="0" y="704726"/>
            <a:ext cx="405617" cy="405617"/>
          </a:xfrm>
          <a:prstGeom prst="rect">
            <a:avLst/>
          </a:prstGeom>
        </p:spPr>
      </p:pic>
    </p:spTree>
    <p:extLst>
      <p:ext uri="{BB962C8B-B14F-4D97-AF65-F5344CB8AC3E}">
        <p14:creationId xmlns:p14="http://schemas.microsoft.com/office/powerpoint/2010/main" val="99247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A9BAC-1131-81E6-5842-8099AE710E4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872069E-50E9-8D89-2351-4B44039CBFA3}"/>
              </a:ext>
            </a:extLst>
          </p:cNvPr>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3" name="Marcador de contenido 2">
            <a:extLst>
              <a:ext uri="{FF2B5EF4-FFF2-40B4-BE49-F238E27FC236}">
                <a16:creationId xmlns:a16="http://schemas.microsoft.com/office/drawing/2014/main" id="{5BA74803-1DCC-5047-F37A-D11442754B47}"/>
              </a:ext>
            </a:extLst>
          </p:cNvPr>
          <p:cNvSpPr>
            <a:spLocks noGrp="1"/>
          </p:cNvSpPr>
          <p:nvPr>
            <p:ph idx="1"/>
          </p:nvPr>
        </p:nvSpPr>
        <p:spPr>
          <a:xfrm>
            <a:off x="399145" y="963449"/>
            <a:ext cx="11189616" cy="417482"/>
          </a:xfrm>
        </p:spPr>
        <p:txBody>
          <a:bodyPr>
            <a:normAutofit/>
          </a:bodyPr>
          <a:lstStyle/>
          <a:p>
            <a:pPr marL="0" indent="0" algn="just">
              <a:lnSpc>
                <a:spcPct val="114000"/>
              </a:lnSpc>
              <a:spcBef>
                <a:spcPts val="0"/>
              </a:spcBef>
              <a:spcAft>
                <a:spcPts val="600"/>
              </a:spcAft>
              <a:buNone/>
            </a:pPr>
            <a:r>
              <a:rPr lang="es-ES" sz="1800" kern="0" dirty="0">
                <a:solidFill>
                  <a:srgbClr val="00002B"/>
                </a:solidFill>
                <a:latin typeface="Calibri" pitchFamily="34" charset="0"/>
                <a:cs typeface="Calibri" pitchFamily="34" charset="0"/>
              </a:rPr>
              <a:t>Los sistema de compresión de imágenes están diseñados para tipos de datos específicos.</a:t>
            </a:r>
          </a:p>
        </p:txBody>
      </p:sp>
      <p:sp>
        <p:nvSpPr>
          <p:cNvPr id="5" name="Marcador de número de diapositiva 4">
            <a:extLst>
              <a:ext uri="{FF2B5EF4-FFF2-40B4-BE49-F238E27FC236}">
                <a16:creationId xmlns:a16="http://schemas.microsoft.com/office/drawing/2014/main" id="{7CA8E116-674F-4D0D-6E9D-F4E239F868C3}"/>
              </a:ext>
            </a:extLst>
          </p:cNvPr>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16</a:t>
            </a:fld>
            <a:endParaRPr lang="en-US" b="1" dirty="0">
              <a:solidFill>
                <a:srgbClr val="548235"/>
              </a:solidFill>
            </a:endParaRPr>
          </a:p>
        </p:txBody>
      </p:sp>
      <p:sp>
        <p:nvSpPr>
          <p:cNvPr id="7" name="CuadroTexto 6">
            <a:extLst>
              <a:ext uri="{FF2B5EF4-FFF2-40B4-BE49-F238E27FC236}">
                <a16:creationId xmlns:a16="http://schemas.microsoft.com/office/drawing/2014/main" id="{FFE13C26-AAB3-F0BD-2459-8FB83AA1ED7F}"/>
              </a:ext>
            </a:extLst>
          </p:cNvPr>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
        <p:nvSpPr>
          <p:cNvPr id="8" name="Rectángulo 7">
            <a:extLst>
              <a:ext uri="{FF2B5EF4-FFF2-40B4-BE49-F238E27FC236}">
                <a16:creationId xmlns:a16="http://schemas.microsoft.com/office/drawing/2014/main" id="{4AEE98A7-C5E0-633A-6E89-64A3EE0C30F6}"/>
              </a:ext>
            </a:extLst>
          </p:cNvPr>
          <p:cNvSpPr/>
          <p:nvPr/>
        </p:nvSpPr>
        <p:spPr>
          <a:xfrm>
            <a:off x="1007707" y="1590642"/>
            <a:ext cx="10823448" cy="1477328"/>
          </a:xfrm>
          <a:prstGeom prst="rect">
            <a:avLst/>
          </a:prstGeom>
        </p:spPr>
        <p:txBody>
          <a:bodyPr wrap="square">
            <a:spAutoFit/>
          </a:bodyPr>
          <a:lstStyle/>
          <a:p>
            <a:pPr marL="342900" indent="-342900">
              <a:buFont typeface="Arial" charset="0"/>
              <a:buChar char="•"/>
            </a:pPr>
            <a:r>
              <a:rPr lang="es-ES_tradnl" dirty="0" err="1">
                <a:latin typeface="Calibri" charset="0"/>
                <a:ea typeface="Calibri" charset="0"/>
                <a:cs typeface="Calibri" charset="0"/>
              </a:rPr>
              <a:t>Joint</a:t>
            </a:r>
            <a:r>
              <a:rPr lang="es-ES_tradnl" dirty="0">
                <a:latin typeface="Calibri" charset="0"/>
                <a:ea typeface="Calibri" charset="0"/>
                <a:cs typeface="Calibri" charset="0"/>
              </a:rPr>
              <a:t> </a:t>
            </a:r>
            <a:r>
              <a:rPr lang="es-ES_tradnl" dirty="0" err="1">
                <a:latin typeface="Calibri" charset="0"/>
                <a:ea typeface="Calibri" charset="0"/>
                <a:cs typeface="Calibri" charset="0"/>
              </a:rPr>
              <a:t>Photographic</a:t>
            </a:r>
            <a:r>
              <a:rPr lang="es-ES_tradnl" dirty="0">
                <a:latin typeface="Calibri" charset="0"/>
                <a:ea typeface="Calibri" charset="0"/>
                <a:cs typeface="Calibri" charset="0"/>
              </a:rPr>
              <a:t> </a:t>
            </a:r>
            <a:r>
              <a:rPr lang="es-ES_tradnl" dirty="0" err="1">
                <a:latin typeface="Calibri" charset="0"/>
                <a:ea typeface="Calibri" charset="0"/>
                <a:cs typeface="Calibri" charset="0"/>
              </a:rPr>
              <a:t>Expert</a:t>
            </a:r>
            <a:r>
              <a:rPr lang="es-ES_tradnl" dirty="0">
                <a:latin typeface="Calibri" charset="0"/>
                <a:ea typeface="Calibri" charset="0"/>
                <a:cs typeface="Calibri" charset="0"/>
              </a:rPr>
              <a:t> </a:t>
            </a:r>
            <a:r>
              <a:rPr lang="es-ES_tradnl" dirty="0" err="1">
                <a:latin typeface="Calibri" charset="0"/>
                <a:ea typeface="Calibri" charset="0"/>
                <a:cs typeface="Calibri" charset="0"/>
              </a:rPr>
              <a:t>Group</a:t>
            </a:r>
            <a:r>
              <a:rPr lang="es-ES_tradnl" dirty="0">
                <a:latin typeface="Calibri" charset="0"/>
                <a:ea typeface="Calibri" charset="0"/>
                <a:cs typeface="Calibri" charset="0"/>
              </a:rPr>
              <a:t> (</a:t>
            </a:r>
            <a:r>
              <a:rPr lang="es-ES_tradnl" b="1" dirty="0">
                <a:latin typeface="Calibri" charset="0"/>
                <a:ea typeface="Calibri" charset="0"/>
                <a:cs typeface="Calibri" charset="0"/>
              </a:rPr>
              <a:t>JPEG</a:t>
            </a:r>
            <a:r>
              <a:rPr lang="es-ES_tradnl" dirty="0">
                <a:latin typeface="Calibri" charset="0"/>
                <a:ea typeface="Calibri" charset="0"/>
                <a:cs typeface="Calibri" charset="0"/>
              </a:rPr>
              <a:t>) definen sistemas de compresión de imágenes genéricas.</a:t>
            </a:r>
            <a:endParaRPr lang="ca-ES" dirty="0">
              <a:latin typeface="Calibri" charset="0"/>
              <a:ea typeface="Calibri" charset="0"/>
              <a:cs typeface="Calibri" charset="0"/>
            </a:endParaRPr>
          </a:p>
          <a:p>
            <a:pPr marL="342900" indent="-342900">
              <a:buFont typeface="Arial" charset="0"/>
              <a:buChar char="•"/>
            </a:pPr>
            <a:endParaRPr lang="es-ES_tradnl" dirty="0">
              <a:latin typeface="Calibri" charset="0"/>
              <a:ea typeface="Calibri" charset="0"/>
              <a:cs typeface="Calibri" charset="0"/>
            </a:endParaRPr>
          </a:p>
          <a:p>
            <a:pPr marL="342900" indent="-342900">
              <a:buFont typeface="Arial" charset="0"/>
              <a:buChar char="•"/>
            </a:pPr>
            <a:r>
              <a:rPr lang="es-ES_tradnl" dirty="0" err="1">
                <a:latin typeface="Calibri" charset="0"/>
                <a:ea typeface="Calibri" charset="0"/>
                <a:cs typeface="Calibri" charset="0"/>
              </a:rPr>
              <a:t>Consultative</a:t>
            </a:r>
            <a:r>
              <a:rPr lang="es-ES_tradnl" dirty="0">
                <a:latin typeface="Calibri" charset="0"/>
                <a:ea typeface="Calibri" charset="0"/>
                <a:cs typeface="Calibri" charset="0"/>
              </a:rPr>
              <a:t> </a:t>
            </a:r>
            <a:r>
              <a:rPr lang="es-ES_tradnl" dirty="0" err="1">
                <a:latin typeface="Calibri" charset="0"/>
                <a:ea typeface="Calibri" charset="0"/>
                <a:cs typeface="Calibri" charset="0"/>
              </a:rPr>
              <a:t>Committee</a:t>
            </a:r>
            <a:r>
              <a:rPr lang="es-ES_tradnl" dirty="0">
                <a:latin typeface="Calibri" charset="0"/>
                <a:ea typeface="Calibri" charset="0"/>
                <a:cs typeface="Calibri" charset="0"/>
              </a:rPr>
              <a:t> </a:t>
            </a:r>
            <a:r>
              <a:rPr lang="es-ES_tradnl" dirty="0" err="1">
                <a:latin typeface="Calibri" charset="0"/>
                <a:ea typeface="Calibri" charset="0"/>
                <a:cs typeface="Calibri" charset="0"/>
              </a:rPr>
              <a:t>for</a:t>
            </a:r>
            <a:r>
              <a:rPr lang="es-ES_tradnl" dirty="0">
                <a:latin typeface="Calibri" charset="0"/>
                <a:ea typeface="Calibri" charset="0"/>
                <a:cs typeface="Calibri" charset="0"/>
              </a:rPr>
              <a:t> </a:t>
            </a:r>
            <a:r>
              <a:rPr lang="es-ES_tradnl" dirty="0" err="1">
                <a:latin typeface="Calibri" charset="0"/>
                <a:ea typeface="Calibri" charset="0"/>
                <a:cs typeface="Calibri" charset="0"/>
              </a:rPr>
              <a:t>Space</a:t>
            </a:r>
            <a:r>
              <a:rPr lang="es-ES_tradnl" dirty="0">
                <a:latin typeface="Calibri" charset="0"/>
                <a:ea typeface="Calibri" charset="0"/>
                <a:cs typeface="Calibri" charset="0"/>
              </a:rPr>
              <a:t> Data </a:t>
            </a:r>
            <a:r>
              <a:rPr lang="es-ES_tradnl" dirty="0" err="1">
                <a:latin typeface="Calibri" charset="0"/>
                <a:ea typeface="Calibri" charset="0"/>
                <a:cs typeface="Calibri" charset="0"/>
              </a:rPr>
              <a:t>Systems</a:t>
            </a:r>
            <a:r>
              <a:rPr lang="es-ES_tradnl" dirty="0">
                <a:latin typeface="Calibri" charset="0"/>
                <a:ea typeface="Calibri" charset="0"/>
                <a:cs typeface="Calibri" charset="0"/>
              </a:rPr>
              <a:t> (</a:t>
            </a:r>
            <a:r>
              <a:rPr lang="es-ES_tradnl" b="1" dirty="0">
                <a:latin typeface="Calibri" charset="0"/>
                <a:ea typeface="Calibri" charset="0"/>
                <a:cs typeface="Calibri" charset="0"/>
              </a:rPr>
              <a:t>CCSDS</a:t>
            </a:r>
            <a:r>
              <a:rPr lang="es-ES_tradnl" dirty="0">
                <a:latin typeface="Calibri" charset="0"/>
                <a:ea typeface="Calibri" charset="0"/>
                <a:cs typeface="Calibri" charset="0"/>
              </a:rPr>
              <a:t>) definen sistemas de compresión para datos satelitales.</a:t>
            </a:r>
          </a:p>
          <a:p>
            <a:pPr marL="342900" indent="-342900">
              <a:buFont typeface="+mj-lt"/>
              <a:buAutoNum type="arabicPeriod"/>
            </a:pPr>
            <a:endParaRPr lang="es-ES_tradnl" dirty="0">
              <a:latin typeface="Calibri" charset="0"/>
              <a:ea typeface="Calibri" charset="0"/>
              <a:cs typeface="Calibri" charset="0"/>
            </a:endParaRPr>
          </a:p>
        </p:txBody>
      </p:sp>
      <p:sp>
        <p:nvSpPr>
          <p:cNvPr id="9" name="Marcador de contenido 2">
            <a:extLst>
              <a:ext uri="{FF2B5EF4-FFF2-40B4-BE49-F238E27FC236}">
                <a16:creationId xmlns:a16="http://schemas.microsoft.com/office/drawing/2014/main" id="{D1F31FC0-D6CB-2FDD-F670-81FED951CAD6}"/>
              </a:ext>
            </a:extLst>
          </p:cNvPr>
          <p:cNvSpPr txBox="1">
            <a:spLocks/>
          </p:cNvSpPr>
          <p:nvPr/>
        </p:nvSpPr>
        <p:spPr>
          <a:xfrm>
            <a:off x="399145" y="3370819"/>
            <a:ext cx="11189616" cy="50740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spcBef>
                <a:spcPts val="0"/>
              </a:spcBef>
              <a:spcAft>
                <a:spcPts val="600"/>
              </a:spcAft>
              <a:buFont typeface="Arial" panose="020B0604020202020204" pitchFamily="34" charset="0"/>
              <a:buNone/>
            </a:pPr>
            <a:r>
              <a:rPr lang="es-ES" sz="1800" kern="0" dirty="0">
                <a:solidFill>
                  <a:srgbClr val="00002B"/>
                </a:solidFill>
                <a:latin typeface="Calibri" pitchFamily="34" charset="0"/>
                <a:cs typeface="Calibri" pitchFamily="34" charset="0"/>
              </a:rPr>
              <a:t>Los 2 principales aproximaciones para la compresión de </a:t>
            </a:r>
            <a:r>
              <a:rPr lang="es-ES" sz="1800" kern="0">
                <a:solidFill>
                  <a:srgbClr val="00002B"/>
                </a:solidFill>
                <a:latin typeface="Calibri" pitchFamily="34" charset="0"/>
                <a:cs typeface="Calibri" pitchFamily="34" charset="0"/>
              </a:rPr>
              <a:t>imágenes son:</a:t>
            </a:r>
            <a:endParaRPr lang="es-ES" sz="1800" kern="0" dirty="0">
              <a:solidFill>
                <a:srgbClr val="00002B"/>
              </a:solidFill>
              <a:latin typeface="Calibri" pitchFamily="34" charset="0"/>
              <a:cs typeface="Calibri" pitchFamily="34" charset="0"/>
            </a:endParaRPr>
          </a:p>
        </p:txBody>
      </p:sp>
      <p:sp>
        <p:nvSpPr>
          <p:cNvPr id="10" name="Rectángulo 9">
            <a:extLst>
              <a:ext uri="{FF2B5EF4-FFF2-40B4-BE49-F238E27FC236}">
                <a16:creationId xmlns:a16="http://schemas.microsoft.com/office/drawing/2014/main" id="{D16A8C49-DE62-EAAB-7C2C-78791F40DA16}"/>
              </a:ext>
            </a:extLst>
          </p:cNvPr>
          <p:cNvSpPr/>
          <p:nvPr/>
        </p:nvSpPr>
        <p:spPr>
          <a:xfrm>
            <a:off x="1138333" y="4373107"/>
            <a:ext cx="3984172" cy="513346"/>
          </a:xfrm>
          <a:prstGeom prst="rect">
            <a:avLst/>
          </a:prstGeom>
        </p:spPr>
        <p:txBody>
          <a:bodyPr wrap="square">
            <a:spAutoFit/>
          </a:bodyPr>
          <a:lstStyle/>
          <a:p>
            <a:pPr lvl="1" algn="ctr">
              <a:lnSpc>
                <a:spcPct val="114000"/>
              </a:lnSpc>
              <a:spcBef>
                <a:spcPts val="0"/>
              </a:spcBef>
              <a:spcAft>
                <a:spcPts val="600"/>
              </a:spcAft>
            </a:pPr>
            <a:r>
              <a:rPr lang="es-ES" sz="2400" b="1" kern="0" dirty="0">
                <a:solidFill>
                  <a:srgbClr val="00002B"/>
                </a:solidFill>
                <a:latin typeface="Calibri" pitchFamily="34" charset="0"/>
                <a:cs typeface="Calibri" pitchFamily="34" charset="0"/>
              </a:rPr>
              <a:t>Basados en predicción</a:t>
            </a:r>
          </a:p>
        </p:txBody>
      </p:sp>
      <p:sp>
        <p:nvSpPr>
          <p:cNvPr id="11" name="Rectángulo 10">
            <a:extLst>
              <a:ext uri="{FF2B5EF4-FFF2-40B4-BE49-F238E27FC236}">
                <a16:creationId xmlns:a16="http://schemas.microsoft.com/office/drawing/2014/main" id="{5B225DEF-EECA-ECB0-AC15-DE8F5A0BFFC4}"/>
              </a:ext>
            </a:extLst>
          </p:cNvPr>
          <p:cNvSpPr/>
          <p:nvPr/>
        </p:nvSpPr>
        <p:spPr>
          <a:xfrm>
            <a:off x="6631243" y="4373107"/>
            <a:ext cx="3446777" cy="461665"/>
          </a:xfrm>
          <a:prstGeom prst="rect">
            <a:avLst/>
          </a:prstGeom>
        </p:spPr>
        <p:txBody>
          <a:bodyPr wrap="none">
            <a:spAutoFit/>
          </a:bodyPr>
          <a:lstStyle/>
          <a:p>
            <a:r>
              <a:rPr lang="es-ES" sz="2400" b="1" kern="0" dirty="0">
                <a:solidFill>
                  <a:srgbClr val="00002B"/>
                </a:solidFill>
                <a:latin typeface="Calibri" pitchFamily="34" charset="0"/>
                <a:cs typeface="Calibri" pitchFamily="34" charset="0"/>
              </a:rPr>
              <a:t>Basados en transformada</a:t>
            </a:r>
            <a:endParaRPr lang="ca-ES" sz="2400" dirty="0"/>
          </a:p>
        </p:txBody>
      </p:sp>
      <p:pic>
        <p:nvPicPr>
          <p:cNvPr id="12" name="Imagen 11">
            <a:extLst>
              <a:ext uri="{FF2B5EF4-FFF2-40B4-BE49-F238E27FC236}">
                <a16:creationId xmlns:a16="http://schemas.microsoft.com/office/drawing/2014/main" id="{56164B7C-33D6-5F03-CCCB-83262F114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Tree>
    <p:extLst>
      <p:ext uri="{BB962C8B-B14F-4D97-AF65-F5344CB8AC3E}">
        <p14:creationId xmlns:p14="http://schemas.microsoft.com/office/powerpoint/2010/main" val="2334382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17</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
        <p:nvSpPr>
          <p:cNvPr id="13" name="Marcador de contenido 2"/>
          <p:cNvSpPr txBox="1">
            <a:spLocks/>
          </p:cNvSpPr>
          <p:nvPr/>
        </p:nvSpPr>
        <p:spPr>
          <a:xfrm>
            <a:off x="1104122" y="1001569"/>
            <a:ext cx="10307217" cy="864553"/>
          </a:xfrm>
          <a:prstGeom prst="rect">
            <a:avLst/>
          </a:prstGeom>
          <a:solidFill>
            <a:schemeClr val="accent1">
              <a:lumMod val="40000"/>
              <a:lumOff val="60000"/>
            </a:schemeClr>
          </a:solidFill>
          <a:ln>
            <a:solidFill>
              <a:schemeClr val="tx2"/>
            </a:solidFill>
            <a:round/>
          </a:ln>
          <a:effectLst>
            <a:softEdge rad="0"/>
          </a:effectLst>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Font typeface="Arial" panose="020B0604020202020204" pitchFamily="34" charset="0"/>
              <a:buNone/>
            </a:pPr>
            <a:r>
              <a:rPr lang="es-ES" sz="2000" kern="0" dirty="0">
                <a:solidFill>
                  <a:schemeClr val="accent6">
                    <a:lumMod val="75000"/>
                  </a:schemeClr>
                </a:solidFill>
                <a:latin typeface="Calibri" pitchFamily="34" charset="0"/>
                <a:cs typeface="Calibri" pitchFamily="34" charset="0"/>
              </a:rPr>
              <a:t>Principio básico para la compresión de imágenes:</a:t>
            </a:r>
            <a:r>
              <a:rPr lang="es-ES" sz="2000" b="1" kern="0" dirty="0">
                <a:solidFill>
                  <a:schemeClr val="accent6">
                    <a:lumMod val="75000"/>
                  </a:schemeClr>
                </a:solidFill>
                <a:latin typeface="Calibri" pitchFamily="34" charset="0"/>
                <a:cs typeface="Calibri" pitchFamily="34" charset="0"/>
              </a:rPr>
              <a:t> </a:t>
            </a:r>
            <a:r>
              <a:rPr lang="es-ES" sz="2000" b="1" i="1" kern="0" dirty="0">
                <a:solidFill>
                  <a:schemeClr val="accent6">
                    <a:lumMod val="75000"/>
                  </a:schemeClr>
                </a:solidFill>
                <a:latin typeface="Avenir Next Condensed" charset="0"/>
                <a:ea typeface="Avenir Next Condensed" charset="0"/>
                <a:cs typeface="Avenir Next Condensed" charset="0"/>
              </a:rPr>
              <a:t>si seleccionamos aleatoriamente un píxel de la imagen</a:t>
            </a:r>
            <a:r>
              <a:rPr lang="es-ES" sz="2000" b="1" i="1" kern="0">
                <a:solidFill>
                  <a:schemeClr val="accent6">
                    <a:lumMod val="75000"/>
                  </a:schemeClr>
                </a:solidFill>
                <a:latin typeface="Avenir Next Condensed" charset="0"/>
                <a:ea typeface="Avenir Next Condensed" charset="0"/>
                <a:cs typeface="Avenir Next Condensed" charset="0"/>
              </a:rPr>
              <a:t>, existe una alta probabilidad de que píxeles vecinos tengan valores iguales o muy parecidos</a:t>
            </a:r>
            <a:r>
              <a:rPr lang="es-ES" sz="2000" i="1" kern="0">
                <a:solidFill>
                  <a:schemeClr val="accent6">
                    <a:lumMod val="75000"/>
                  </a:schemeClr>
                </a:solidFill>
                <a:latin typeface="Avenir Next Condensed" charset="0"/>
                <a:ea typeface="Avenir Next Condensed" charset="0"/>
                <a:cs typeface="Avenir Next Condensed" charset="0"/>
              </a:rPr>
              <a:t>.</a:t>
            </a:r>
            <a:endParaRPr lang="es-ES" sz="2000" i="1" kern="0" dirty="0">
              <a:solidFill>
                <a:schemeClr val="accent6">
                  <a:lumMod val="75000"/>
                </a:schemeClr>
              </a:solidFill>
              <a:latin typeface="Avenir Next Condensed" charset="0"/>
              <a:ea typeface="Avenir Next Condensed" charset="0"/>
              <a:cs typeface="Avenir Next Condensed" charset="0"/>
            </a:endParaRPr>
          </a:p>
        </p:txBody>
      </p:sp>
      <p:sp>
        <p:nvSpPr>
          <p:cNvPr id="14" name="Marcador de contenido 2"/>
          <p:cNvSpPr>
            <a:spLocks noGrp="1"/>
          </p:cNvSpPr>
          <p:nvPr>
            <p:ph idx="1"/>
          </p:nvPr>
        </p:nvSpPr>
        <p:spPr>
          <a:xfrm>
            <a:off x="546677" y="2285764"/>
            <a:ext cx="11189616" cy="681371"/>
          </a:xfrm>
        </p:spPr>
        <p:txBody>
          <a:bodyPr>
            <a:normAutofit lnSpcReduction="10000"/>
          </a:body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La compresión de imágenes se basa en que los píxeles vecinos están altamente correlacionados. Esta correlación se la conoce como </a:t>
            </a:r>
            <a:r>
              <a:rPr lang="es-ES" sz="1800" b="1" kern="0" dirty="0">
                <a:solidFill>
                  <a:srgbClr val="00002B"/>
                </a:solidFill>
                <a:latin typeface="Calibri" pitchFamily="34" charset="0"/>
                <a:cs typeface="Calibri" pitchFamily="34" charset="0"/>
              </a:rPr>
              <a:t>correlación espacial</a:t>
            </a:r>
            <a:r>
              <a:rPr lang="es-ES" sz="1800" kern="0" dirty="0">
                <a:solidFill>
                  <a:srgbClr val="00002B"/>
                </a:solidFill>
                <a:latin typeface="Calibri" pitchFamily="34" charset="0"/>
                <a:cs typeface="Calibri" pitchFamily="34" charset="0"/>
              </a:rPr>
              <a:t>.</a:t>
            </a:r>
          </a:p>
        </p:txBody>
      </p:sp>
      <p:graphicFrame>
        <p:nvGraphicFramePr>
          <p:cNvPr id="15" name="Tabla 14"/>
          <p:cNvGraphicFramePr>
            <a:graphicFrameLocks noGrp="1"/>
          </p:cNvGraphicFramePr>
          <p:nvPr>
            <p:extLst>
              <p:ext uri="{D42A27DB-BD31-4B8C-83A1-F6EECF244321}">
                <p14:modId xmlns:p14="http://schemas.microsoft.com/office/powerpoint/2010/main" val="1541873071"/>
              </p:ext>
            </p:extLst>
          </p:nvPr>
        </p:nvGraphicFramePr>
        <p:xfrm>
          <a:off x="775997" y="3142042"/>
          <a:ext cx="10963465" cy="370840"/>
        </p:xfrm>
        <a:graphic>
          <a:graphicData uri="http://schemas.openxmlformats.org/drawingml/2006/table">
            <a:tbl>
              <a:tblPr firstRow="1" bandRow="1">
                <a:tableStyleId>{2D5ABB26-0587-4C30-8999-92F81FD0307C}</a:tableStyleId>
              </a:tblPr>
              <a:tblGrid>
                <a:gridCol w="456811">
                  <a:extLst>
                    <a:ext uri="{9D8B030D-6E8A-4147-A177-3AD203B41FA5}">
                      <a16:colId xmlns:a16="http://schemas.microsoft.com/office/drawing/2014/main" val="20000"/>
                    </a:ext>
                  </a:extLst>
                </a:gridCol>
                <a:gridCol w="456811">
                  <a:extLst>
                    <a:ext uri="{9D8B030D-6E8A-4147-A177-3AD203B41FA5}">
                      <a16:colId xmlns:a16="http://schemas.microsoft.com/office/drawing/2014/main" val="20001"/>
                    </a:ext>
                  </a:extLst>
                </a:gridCol>
                <a:gridCol w="456811">
                  <a:extLst>
                    <a:ext uri="{9D8B030D-6E8A-4147-A177-3AD203B41FA5}">
                      <a16:colId xmlns:a16="http://schemas.microsoft.com/office/drawing/2014/main" val="20002"/>
                    </a:ext>
                  </a:extLst>
                </a:gridCol>
                <a:gridCol w="456811">
                  <a:extLst>
                    <a:ext uri="{9D8B030D-6E8A-4147-A177-3AD203B41FA5}">
                      <a16:colId xmlns:a16="http://schemas.microsoft.com/office/drawing/2014/main" val="20003"/>
                    </a:ext>
                  </a:extLst>
                </a:gridCol>
                <a:gridCol w="456811">
                  <a:extLst>
                    <a:ext uri="{9D8B030D-6E8A-4147-A177-3AD203B41FA5}">
                      <a16:colId xmlns:a16="http://schemas.microsoft.com/office/drawing/2014/main" val="20004"/>
                    </a:ext>
                  </a:extLst>
                </a:gridCol>
                <a:gridCol w="456811">
                  <a:extLst>
                    <a:ext uri="{9D8B030D-6E8A-4147-A177-3AD203B41FA5}">
                      <a16:colId xmlns:a16="http://schemas.microsoft.com/office/drawing/2014/main" val="20005"/>
                    </a:ext>
                  </a:extLst>
                </a:gridCol>
                <a:gridCol w="456811">
                  <a:extLst>
                    <a:ext uri="{9D8B030D-6E8A-4147-A177-3AD203B41FA5}">
                      <a16:colId xmlns:a16="http://schemas.microsoft.com/office/drawing/2014/main" val="20006"/>
                    </a:ext>
                  </a:extLst>
                </a:gridCol>
                <a:gridCol w="456811">
                  <a:extLst>
                    <a:ext uri="{9D8B030D-6E8A-4147-A177-3AD203B41FA5}">
                      <a16:colId xmlns:a16="http://schemas.microsoft.com/office/drawing/2014/main" val="20007"/>
                    </a:ext>
                  </a:extLst>
                </a:gridCol>
                <a:gridCol w="456811">
                  <a:extLst>
                    <a:ext uri="{9D8B030D-6E8A-4147-A177-3AD203B41FA5}">
                      <a16:colId xmlns:a16="http://schemas.microsoft.com/office/drawing/2014/main" val="20008"/>
                    </a:ext>
                  </a:extLst>
                </a:gridCol>
                <a:gridCol w="456811">
                  <a:extLst>
                    <a:ext uri="{9D8B030D-6E8A-4147-A177-3AD203B41FA5}">
                      <a16:colId xmlns:a16="http://schemas.microsoft.com/office/drawing/2014/main" val="20009"/>
                    </a:ext>
                  </a:extLst>
                </a:gridCol>
                <a:gridCol w="456811">
                  <a:extLst>
                    <a:ext uri="{9D8B030D-6E8A-4147-A177-3AD203B41FA5}">
                      <a16:colId xmlns:a16="http://schemas.microsoft.com/office/drawing/2014/main" val="20010"/>
                    </a:ext>
                  </a:extLst>
                </a:gridCol>
                <a:gridCol w="456811">
                  <a:extLst>
                    <a:ext uri="{9D8B030D-6E8A-4147-A177-3AD203B41FA5}">
                      <a16:colId xmlns:a16="http://schemas.microsoft.com/office/drawing/2014/main" val="20011"/>
                    </a:ext>
                  </a:extLst>
                </a:gridCol>
                <a:gridCol w="456811">
                  <a:extLst>
                    <a:ext uri="{9D8B030D-6E8A-4147-A177-3AD203B41FA5}">
                      <a16:colId xmlns:a16="http://schemas.microsoft.com/office/drawing/2014/main" val="20012"/>
                    </a:ext>
                  </a:extLst>
                </a:gridCol>
                <a:gridCol w="456811">
                  <a:extLst>
                    <a:ext uri="{9D8B030D-6E8A-4147-A177-3AD203B41FA5}">
                      <a16:colId xmlns:a16="http://schemas.microsoft.com/office/drawing/2014/main" val="20013"/>
                    </a:ext>
                  </a:extLst>
                </a:gridCol>
                <a:gridCol w="456811">
                  <a:extLst>
                    <a:ext uri="{9D8B030D-6E8A-4147-A177-3AD203B41FA5}">
                      <a16:colId xmlns:a16="http://schemas.microsoft.com/office/drawing/2014/main" val="20014"/>
                    </a:ext>
                  </a:extLst>
                </a:gridCol>
                <a:gridCol w="456811">
                  <a:extLst>
                    <a:ext uri="{9D8B030D-6E8A-4147-A177-3AD203B41FA5}">
                      <a16:colId xmlns:a16="http://schemas.microsoft.com/office/drawing/2014/main" val="20015"/>
                    </a:ext>
                  </a:extLst>
                </a:gridCol>
                <a:gridCol w="456811">
                  <a:extLst>
                    <a:ext uri="{9D8B030D-6E8A-4147-A177-3AD203B41FA5}">
                      <a16:colId xmlns:a16="http://schemas.microsoft.com/office/drawing/2014/main" val="20016"/>
                    </a:ext>
                  </a:extLst>
                </a:gridCol>
                <a:gridCol w="456811">
                  <a:extLst>
                    <a:ext uri="{9D8B030D-6E8A-4147-A177-3AD203B41FA5}">
                      <a16:colId xmlns:a16="http://schemas.microsoft.com/office/drawing/2014/main" val="20017"/>
                    </a:ext>
                  </a:extLst>
                </a:gridCol>
                <a:gridCol w="456811">
                  <a:extLst>
                    <a:ext uri="{9D8B030D-6E8A-4147-A177-3AD203B41FA5}">
                      <a16:colId xmlns:a16="http://schemas.microsoft.com/office/drawing/2014/main" val="20018"/>
                    </a:ext>
                  </a:extLst>
                </a:gridCol>
                <a:gridCol w="422775">
                  <a:extLst>
                    <a:ext uri="{9D8B030D-6E8A-4147-A177-3AD203B41FA5}">
                      <a16:colId xmlns:a16="http://schemas.microsoft.com/office/drawing/2014/main" val="20019"/>
                    </a:ext>
                  </a:extLst>
                </a:gridCol>
                <a:gridCol w="490848">
                  <a:extLst>
                    <a:ext uri="{9D8B030D-6E8A-4147-A177-3AD203B41FA5}">
                      <a16:colId xmlns:a16="http://schemas.microsoft.com/office/drawing/2014/main" val="20020"/>
                    </a:ext>
                  </a:extLst>
                </a:gridCol>
                <a:gridCol w="456811">
                  <a:extLst>
                    <a:ext uri="{9D8B030D-6E8A-4147-A177-3AD203B41FA5}">
                      <a16:colId xmlns:a16="http://schemas.microsoft.com/office/drawing/2014/main" val="20021"/>
                    </a:ext>
                  </a:extLst>
                </a:gridCol>
                <a:gridCol w="456811">
                  <a:extLst>
                    <a:ext uri="{9D8B030D-6E8A-4147-A177-3AD203B41FA5}">
                      <a16:colId xmlns:a16="http://schemas.microsoft.com/office/drawing/2014/main" val="20022"/>
                    </a:ext>
                  </a:extLst>
                </a:gridCol>
                <a:gridCol w="456811">
                  <a:extLst>
                    <a:ext uri="{9D8B030D-6E8A-4147-A177-3AD203B41FA5}">
                      <a16:colId xmlns:a16="http://schemas.microsoft.com/office/drawing/2014/main" val="20023"/>
                    </a:ext>
                  </a:extLst>
                </a:gridCol>
              </a:tblGrid>
              <a:tr h="370840">
                <a:tc>
                  <a:txBody>
                    <a:bodyPr/>
                    <a:lstStyle/>
                    <a:p>
                      <a:pPr algn="ctr"/>
                      <a:r>
                        <a:rPr lang="ca-ES"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solidFill>
                            <a:srgbClr val="0070C0"/>
                          </a:solidFill>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solidFill>
                            <a:srgbClr val="0070C0"/>
                          </a:solidFill>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6" name="Marcador de contenido 2"/>
          <p:cNvSpPr txBox="1">
            <a:spLocks/>
          </p:cNvSpPr>
          <p:nvPr/>
        </p:nvSpPr>
        <p:spPr>
          <a:xfrm>
            <a:off x="546677" y="3736129"/>
            <a:ext cx="11189616" cy="438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a:solidFill>
                  <a:srgbClr val="00002B"/>
                </a:solidFill>
                <a:latin typeface="Calibri" pitchFamily="34" charset="0"/>
                <a:cs typeface="Calibri" pitchFamily="34" charset="0"/>
              </a:rPr>
              <a:t>Sólo 2 píxeles son iguales.</a:t>
            </a:r>
            <a:endParaRPr lang="es-ES" sz="1800" kern="0" dirty="0">
              <a:solidFill>
                <a:srgbClr val="00002B"/>
              </a:solidFill>
              <a:latin typeface="Calibri" pitchFamily="34" charset="0"/>
              <a:cs typeface="Calibri" pitchFamily="34" charset="0"/>
            </a:endParaRPr>
          </a:p>
        </p:txBody>
      </p:sp>
      <p:sp>
        <p:nvSpPr>
          <p:cNvPr id="17" name="Marcador de contenido 2"/>
          <p:cNvSpPr txBox="1">
            <a:spLocks/>
          </p:cNvSpPr>
          <p:nvPr/>
        </p:nvSpPr>
        <p:spPr>
          <a:xfrm>
            <a:off x="546677" y="4700786"/>
            <a:ext cx="11189616" cy="456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Calculamos la diferencia de píxeles adyacentes.</a:t>
            </a:r>
          </a:p>
        </p:txBody>
      </p:sp>
      <p:graphicFrame>
        <p:nvGraphicFramePr>
          <p:cNvPr id="18" name="Tabla 17"/>
          <p:cNvGraphicFramePr>
            <a:graphicFrameLocks noGrp="1"/>
          </p:cNvGraphicFramePr>
          <p:nvPr>
            <p:extLst>
              <p:ext uri="{D42A27DB-BD31-4B8C-83A1-F6EECF244321}">
                <p14:modId xmlns:p14="http://schemas.microsoft.com/office/powerpoint/2010/main" val="1843556785"/>
              </p:ext>
            </p:extLst>
          </p:nvPr>
        </p:nvGraphicFramePr>
        <p:xfrm>
          <a:off x="775997" y="5274361"/>
          <a:ext cx="10963465" cy="370840"/>
        </p:xfrm>
        <a:graphic>
          <a:graphicData uri="http://schemas.openxmlformats.org/drawingml/2006/table">
            <a:tbl>
              <a:tblPr firstRow="1" bandRow="1">
                <a:tableStyleId>{2D5ABB26-0587-4C30-8999-92F81FD0307C}</a:tableStyleId>
              </a:tblPr>
              <a:tblGrid>
                <a:gridCol w="456811">
                  <a:extLst>
                    <a:ext uri="{9D8B030D-6E8A-4147-A177-3AD203B41FA5}">
                      <a16:colId xmlns:a16="http://schemas.microsoft.com/office/drawing/2014/main" val="20000"/>
                    </a:ext>
                  </a:extLst>
                </a:gridCol>
                <a:gridCol w="456811">
                  <a:extLst>
                    <a:ext uri="{9D8B030D-6E8A-4147-A177-3AD203B41FA5}">
                      <a16:colId xmlns:a16="http://schemas.microsoft.com/office/drawing/2014/main" val="20001"/>
                    </a:ext>
                  </a:extLst>
                </a:gridCol>
                <a:gridCol w="456811">
                  <a:extLst>
                    <a:ext uri="{9D8B030D-6E8A-4147-A177-3AD203B41FA5}">
                      <a16:colId xmlns:a16="http://schemas.microsoft.com/office/drawing/2014/main" val="20002"/>
                    </a:ext>
                  </a:extLst>
                </a:gridCol>
                <a:gridCol w="456811">
                  <a:extLst>
                    <a:ext uri="{9D8B030D-6E8A-4147-A177-3AD203B41FA5}">
                      <a16:colId xmlns:a16="http://schemas.microsoft.com/office/drawing/2014/main" val="20003"/>
                    </a:ext>
                  </a:extLst>
                </a:gridCol>
                <a:gridCol w="456811">
                  <a:extLst>
                    <a:ext uri="{9D8B030D-6E8A-4147-A177-3AD203B41FA5}">
                      <a16:colId xmlns:a16="http://schemas.microsoft.com/office/drawing/2014/main" val="20004"/>
                    </a:ext>
                  </a:extLst>
                </a:gridCol>
                <a:gridCol w="456811">
                  <a:extLst>
                    <a:ext uri="{9D8B030D-6E8A-4147-A177-3AD203B41FA5}">
                      <a16:colId xmlns:a16="http://schemas.microsoft.com/office/drawing/2014/main" val="20005"/>
                    </a:ext>
                  </a:extLst>
                </a:gridCol>
                <a:gridCol w="456811">
                  <a:extLst>
                    <a:ext uri="{9D8B030D-6E8A-4147-A177-3AD203B41FA5}">
                      <a16:colId xmlns:a16="http://schemas.microsoft.com/office/drawing/2014/main" val="20006"/>
                    </a:ext>
                  </a:extLst>
                </a:gridCol>
                <a:gridCol w="456811">
                  <a:extLst>
                    <a:ext uri="{9D8B030D-6E8A-4147-A177-3AD203B41FA5}">
                      <a16:colId xmlns:a16="http://schemas.microsoft.com/office/drawing/2014/main" val="20007"/>
                    </a:ext>
                  </a:extLst>
                </a:gridCol>
                <a:gridCol w="456811">
                  <a:extLst>
                    <a:ext uri="{9D8B030D-6E8A-4147-A177-3AD203B41FA5}">
                      <a16:colId xmlns:a16="http://schemas.microsoft.com/office/drawing/2014/main" val="20008"/>
                    </a:ext>
                  </a:extLst>
                </a:gridCol>
                <a:gridCol w="456811">
                  <a:extLst>
                    <a:ext uri="{9D8B030D-6E8A-4147-A177-3AD203B41FA5}">
                      <a16:colId xmlns:a16="http://schemas.microsoft.com/office/drawing/2014/main" val="20009"/>
                    </a:ext>
                  </a:extLst>
                </a:gridCol>
                <a:gridCol w="456811">
                  <a:extLst>
                    <a:ext uri="{9D8B030D-6E8A-4147-A177-3AD203B41FA5}">
                      <a16:colId xmlns:a16="http://schemas.microsoft.com/office/drawing/2014/main" val="20010"/>
                    </a:ext>
                  </a:extLst>
                </a:gridCol>
                <a:gridCol w="456811">
                  <a:extLst>
                    <a:ext uri="{9D8B030D-6E8A-4147-A177-3AD203B41FA5}">
                      <a16:colId xmlns:a16="http://schemas.microsoft.com/office/drawing/2014/main" val="20011"/>
                    </a:ext>
                  </a:extLst>
                </a:gridCol>
                <a:gridCol w="456811">
                  <a:extLst>
                    <a:ext uri="{9D8B030D-6E8A-4147-A177-3AD203B41FA5}">
                      <a16:colId xmlns:a16="http://schemas.microsoft.com/office/drawing/2014/main" val="20012"/>
                    </a:ext>
                  </a:extLst>
                </a:gridCol>
                <a:gridCol w="456811">
                  <a:extLst>
                    <a:ext uri="{9D8B030D-6E8A-4147-A177-3AD203B41FA5}">
                      <a16:colId xmlns:a16="http://schemas.microsoft.com/office/drawing/2014/main" val="20013"/>
                    </a:ext>
                  </a:extLst>
                </a:gridCol>
                <a:gridCol w="456811">
                  <a:extLst>
                    <a:ext uri="{9D8B030D-6E8A-4147-A177-3AD203B41FA5}">
                      <a16:colId xmlns:a16="http://schemas.microsoft.com/office/drawing/2014/main" val="20014"/>
                    </a:ext>
                  </a:extLst>
                </a:gridCol>
                <a:gridCol w="456811">
                  <a:extLst>
                    <a:ext uri="{9D8B030D-6E8A-4147-A177-3AD203B41FA5}">
                      <a16:colId xmlns:a16="http://schemas.microsoft.com/office/drawing/2014/main" val="20015"/>
                    </a:ext>
                  </a:extLst>
                </a:gridCol>
                <a:gridCol w="456811">
                  <a:extLst>
                    <a:ext uri="{9D8B030D-6E8A-4147-A177-3AD203B41FA5}">
                      <a16:colId xmlns:a16="http://schemas.microsoft.com/office/drawing/2014/main" val="20016"/>
                    </a:ext>
                  </a:extLst>
                </a:gridCol>
                <a:gridCol w="456811">
                  <a:extLst>
                    <a:ext uri="{9D8B030D-6E8A-4147-A177-3AD203B41FA5}">
                      <a16:colId xmlns:a16="http://schemas.microsoft.com/office/drawing/2014/main" val="20017"/>
                    </a:ext>
                  </a:extLst>
                </a:gridCol>
                <a:gridCol w="456811">
                  <a:extLst>
                    <a:ext uri="{9D8B030D-6E8A-4147-A177-3AD203B41FA5}">
                      <a16:colId xmlns:a16="http://schemas.microsoft.com/office/drawing/2014/main" val="20018"/>
                    </a:ext>
                  </a:extLst>
                </a:gridCol>
                <a:gridCol w="422775">
                  <a:extLst>
                    <a:ext uri="{9D8B030D-6E8A-4147-A177-3AD203B41FA5}">
                      <a16:colId xmlns:a16="http://schemas.microsoft.com/office/drawing/2014/main" val="20019"/>
                    </a:ext>
                  </a:extLst>
                </a:gridCol>
                <a:gridCol w="490848">
                  <a:extLst>
                    <a:ext uri="{9D8B030D-6E8A-4147-A177-3AD203B41FA5}">
                      <a16:colId xmlns:a16="http://schemas.microsoft.com/office/drawing/2014/main" val="20020"/>
                    </a:ext>
                  </a:extLst>
                </a:gridCol>
                <a:gridCol w="456811">
                  <a:extLst>
                    <a:ext uri="{9D8B030D-6E8A-4147-A177-3AD203B41FA5}">
                      <a16:colId xmlns:a16="http://schemas.microsoft.com/office/drawing/2014/main" val="20021"/>
                    </a:ext>
                  </a:extLst>
                </a:gridCol>
                <a:gridCol w="456811">
                  <a:extLst>
                    <a:ext uri="{9D8B030D-6E8A-4147-A177-3AD203B41FA5}">
                      <a16:colId xmlns:a16="http://schemas.microsoft.com/office/drawing/2014/main" val="20022"/>
                    </a:ext>
                  </a:extLst>
                </a:gridCol>
                <a:gridCol w="456811">
                  <a:extLst>
                    <a:ext uri="{9D8B030D-6E8A-4147-A177-3AD203B41FA5}">
                      <a16:colId xmlns:a16="http://schemas.microsoft.com/office/drawing/2014/main" val="20023"/>
                    </a:ext>
                  </a:extLst>
                </a:gridCol>
              </a:tblGrid>
              <a:tr h="370840">
                <a:tc>
                  <a:txBody>
                    <a:bodyPr/>
                    <a:lstStyle/>
                    <a:p>
                      <a:pPr algn="ctr"/>
                      <a:r>
                        <a:rPr lang="ca-ES"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9" name="Marcador de contenido 2"/>
          <p:cNvSpPr txBox="1">
            <a:spLocks/>
          </p:cNvSpPr>
          <p:nvPr/>
        </p:nvSpPr>
        <p:spPr>
          <a:xfrm>
            <a:off x="546677" y="4145192"/>
            <a:ext cx="11189616" cy="438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Su valor medio es de 40.3.</a:t>
            </a:r>
          </a:p>
        </p:txBody>
      </p:sp>
    </p:spTree>
    <p:extLst>
      <p:ext uri="{BB962C8B-B14F-4D97-AF65-F5344CB8AC3E}">
        <p14:creationId xmlns:p14="http://schemas.microsoft.com/office/powerpoint/2010/main" val="704243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18</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
        <p:nvSpPr>
          <p:cNvPr id="21" name="Marcador de contenido 2"/>
          <p:cNvSpPr txBox="1">
            <a:spLocks/>
          </p:cNvSpPr>
          <p:nvPr/>
        </p:nvSpPr>
        <p:spPr>
          <a:xfrm>
            <a:off x="546677" y="3216492"/>
            <a:ext cx="11189616" cy="23808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Sobre estas diferencias observamos:</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Las magnitudes de las diferencias son menores que la de los píxeles originales. Su media en valor absoluto es 5.2 (antes 40.3).</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Hemos pasado de 23 a 15 valores distintos.</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23 valores distintos se codifican con 5 bits, mientras que 15 se codifican con 4 bits.</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Están </a:t>
            </a:r>
            <a:r>
              <a:rPr lang="es-ES" sz="1800" kern="0" dirty="0" err="1">
                <a:solidFill>
                  <a:srgbClr val="00002B"/>
                </a:solidFill>
                <a:latin typeface="Calibri" pitchFamily="34" charset="0"/>
                <a:cs typeface="Calibri" pitchFamily="34" charset="0"/>
              </a:rPr>
              <a:t>descorrelacionadas</a:t>
            </a:r>
            <a:r>
              <a:rPr lang="es-ES" sz="1800" kern="0" dirty="0">
                <a:solidFill>
                  <a:srgbClr val="00002B"/>
                </a:solidFill>
                <a:latin typeface="Calibri" pitchFamily="34" charset="0"/>
                <a:cs typeface="Calibri" pitchFamily="34" charset="0"/>
              </a:rPr>
              <a:t>. Ya que las diferencias entre valores adyacentes tienden a ser diferentes y mayores.</a:t>
            </a: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6" name="Flecha abajo 5"/>
          <p:cNvSpPr/>
          <p:nvPr/>
        </p:nvSpPr>
        <p:spPr>
          <a:xfrm>
            <a:off x="5697892" y="1608910"/>
            <a:ext cx="559837" cy="10042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aphicFrame>
        <p:nvGraphicFramePr>
          <p:cNvPr id="12" name="Tabla 11">
            <a:extLst>
              <a:ext uri="{FF2B5EF4-FFF2-40B4-BE49-F238E27FC236}">
                <a16:creationId xmlns:a16="http://schemas.microsoft.com/office/drawing/2014/main" id="{025BC8F3-6508-FE47-AB55-11DEE1F7A35D}"/>
              </a:ext>
            </a:extLst>
          </p:cNvPr>
          <p:cNvGraphicFramePr>
            <a:graphicFrameLocks noGrp="1"/>
          </p:cNvGraphicFramePr>
          <p:nvPr>
            <p:extLst>
              <p:ext uri="{D42A27DB-BD31-4B8C-83A1-F6EECF244321}">
                <p14:modId xmlns:p14="http://schemas.microsoft.com/office/powerpoint/2010/main" val="2806626929"/>
              </p:ext>
            </p:extLst>
          </p:nvPr>
        </p:nvGraphicFramePr>
        <p:xfrm>
          <a:off x="764381" y="1115085"/>
          <a:ext cx="10963464" cy="342900"/>
        </p:xfrm>
        <a:graphic>
          <a:graphicData uri="http://schemas.openxmlformats.org/drawingml/2006/table">
            <a:tbl>
              <a:tblPr firstRow="1" bandRow="1">
                <a:tableStyleId>{2D5ABB26-0587-4C30-8999-92F81FD0307C}</a:tableStyleId>
              </a:tblPr>
              <a:tblGrid>
                <a:gridCol w="466608">
                  <a:extLst>
                    <a:ext uri="{9D8B030D-6E8A-4147-A177-3AD203B41FA5}">
                      <a16:colId xmlns:a16="http://schemas.microsoft.com/office/drawing/2014/main" val="20000"/>
                    </a:ext>
                  </a:extLst>
                </a:gridCol>
                <a:gridCol w="456385">
                  <a:extLst>
                    <a:ext uri="{9D8B030D-6E8A-4147-A177-3AD203B41FA5}">
                      <a16:colId xmlns:a16="http://schemas.microsoft.com/office/drawing/2014/main" val="20001"/>
                    </a:ext>
                  </a:extLst>
                </a:gridCol>
                <a:gridCol w="456385">
                  <a:extLst>
                    <a:ext uri="{9D8B030D-6E8A-4147-A177-3AD203B41FA5}">
                      <a16:colId xmlns:a16="http://schemas.microsoft.com/office/drawing/2014/main" val="20002"/>
                    </a:ext>
                  </a:extLst>
                </a:gridCol>
                <a:gridCol w="456385">
                  <a:extLst>
                    <a:ext uri="{9D8B030D-6E8A-4147-A177-3AD203B41FA5}">
                      <a16:colId xmlns:a16="http://schemas.microsoft.com/office/drawing/2014/main" val="20003"/>
                    </a:ext>
                  </a:extLst>
                </a:gridCol>
                <a:gridCol w="456385">
                  <a:extLst>
                    <a:ext uri="{9D8B030D-6E8A-4147-A177-3AD203B41FA5}">
                      <a16:colId xmlns:a16="http://schemas.microsoft.com/office/drawing/2014/main" val="20004"/>
                    </a:ext>
                  </a:extLst>
                </a:gridCol>
                <a:gridCol w="456385">
                  <a:extLst>
                    <a:ext uri="{9D8B030D-6E8A-4147-A177-3AD203B41FA5}">
                      <a16:colId xmlns:a16="http://schemas.microsoft.com/office/drawing/2014/main" val="20005"/>
                    </a:ext>
                  </a:extLst>
                </a:gridCol>
                <a:gridCol w="456385">
                  <a:extLst>
                    <a:ext uri="{9D8B030D-6E8A-4147-A177-3AD203B41FA5}">
                      <a16:colId xmlns:a16="http://schemas.microsoft.com/office/drawing/2014/main" val="20006"/>
                    </a:ext>
                  </a:extLst>
                </a:gridCol>
                <a:gridCol w="456385">
                  <a:extLst>
                    <a:ext uri="{9D8B030D-6E8A-4147-A177-3AD203B41FA5}">
                      <a16:colId xmlns:a16="http://schemas.microsoft.com/office/drawing/2014/main" val="20007"/>
                    </a:ext>
                  </a:extLst>
                </a:gridCol>
                <a:gridCol w="456385">
                  <a:extLst>
                    <a:ext uri="{9D8B030D-6E8A-4147-A177-3AD203B41FA5}">
                      <a16:colId xmlns:a16="http://schemas.microsoft.com/office/drawing/2014/main" val="20008"/>
                    </a:ext>
                  </a:extLst>
                </a:gridCol>
                <a:gridCol w="456385">
                  <a:extLst>
                    <a:ext uri="{9D8B030D-6E8A-4147-A177-3AD203B41FA5}">
                      <a16:colId xmlns:a16="http://schemas.microsoft.com/office/drawing/2014/main" val="20009"/>
                    </a:ext>
                  </a:extLst>
                </a:gridCol>
                <a:gridCol w="456385">
                  <a:extLst>
                    <a:ext uri="{9D8B030D-6E8A-4147-A177-3AD203B41FA5}">
                      <a16:colId xmlns:a16="http://schemas.microsoft.com/office/drawing/2014/main" val="20010"/>
                    </a:ext>
                  </a:extLst>
                </a:gridCol>
                <a:gridCol w="456385">
                  <a:extLst>
                    <a:ext uri="{9D8B030D-6E8A-4147-A177-3AD203B41FA5}">
                      <a16:colId xmlns:a16="http://schemas.microsoft.com/office/drawing/2014/main" val="20011"/>
                    </a:ext>
                  </a:extLst>
                </a:gridCol>
                <a:gridCol w="456385">
                  <a:extLst>
                    <a:ext uri="{9D8B030D-6E8A-4147-A177-3AD203B41FA5}">
                      <a16:colId xmlns:a16="http://schemas.microsoft.com/office/drawing/2014/main" val="20012"/>
                    </a:ext>
                  </a:extLst>
                </a:gridCol>
                <a:gridCol w="456385">
                  <a:extLst>
                    <a:ext uri="{9D8B030D-6E8A-4147-A177-3AD203B41FA5}">
                      <a16:colId xmlns:a16="http://schemas.microsoft.com/office/drawing/2014/main" val="20013"/>
                    </a:ext>
                  </a:extLst>
                </a:gridCol>
                <a:gridCol w="456385">
                  <a:extLst>
                    <a:ext uri="{9D8B030D-6E8A-4147-A177-3AD203B41FA5}">
                      <a16:colId xmlns:a16="http://schemas.microsoft.com/office/drawing/2014/main" val="20014"/>
                    </a:ext>
                  </a:extLst>
                </a:gridCol>
                <a:gridCol w="456385">
                  <a:extLst>
                    <a:ext uri="{9D8B030D-6E8A-4147-A177-3AD203B41FA5}">
                      <a16:colId xmlns:a16="http://schemas.microsoft.com/office/drawing/2014/main" val="20015"/>
                    </a:ext>
                  </a:extLst>
                </a:gridCol>
                <a:gridCol w="456385">
                  <a:extLst>
                    <a:ext uri="{9D8B030D-6E8A-4147-A177-3AD203B41FA5}">
                      <a16:colId xmlns:a16="http://schemas.microsoft.com/office/drawing/2014/main" val="20016"/>
                    </a:ext>
                  </a:extLst>
                </a:gridCol>
                <a:gridCol w="456385">
                  <a:extLst>
                    <a:ext uri="{9D8B030D-6E8A-4147-A177-3AD203B41FA5}">
                      <a16:colId xmlns:a16="http://schemas.microsoft.com/office/drawing/2014/main" val="20017"/>
                    </a:ext>
                  </a:extLst>
                </a:gridCol>
                <a:gridCol w="456385">
                  <a:extLst>
                    <a:ext uri="{9D8B030D-6E8A-4147-A177-3AD203B41FA5}">
                      <a16:colId xmlns:a16="http://schemas.microsoft.com/office/drawing/2014/main" val="20018"/>
                    </a:ext>
                  </a:extLst>
                </a:gridCol>
                <a:gridCol w="422381">
                  <a:extLst>
                    <a:ext uri="{9D8B030D-6E8A-4147-A177-3AD203B41FA5}">
                      <a16:colId xmlns:a16="http://schemas.microsoft.com/office/drawing/2014/main" val="20019"/>
                    </a:ext>
                  </a:extLst>
                </a:gridCol>
                <a:gridCol w="490390">
                  <a:extLst>
                    <a:ext uri="{9D8B030D-6E8A-4147-A177-3AD203B41FA5}">
                      <a16:colId xmlns:a16="http://schemas.microsoft.com/office/drawing/2014/main" val="20020"/>
                    </a:ext>
                  </a:extLst>
                </a:gridCol>
                <a:gridCol w="456385">
                  <a:extLst>
                    <a:ext uri="{9D8B030D-6E8A-4147-A177-3AD203B41FA5}">
                      <a16:colId xmlns:a16="http://schemas.microsoft.com/office/drawing/2014/main" val="20021"/>
                    </a:ext>
                  </a:extLst>
                </a:gridCol>
                <a:gridCol w="456385">
                  <a:extLst>
                    <a:ext uri="{9D8B030D-6E8A-4147-A177-3AD203B41FA5}">
                      <a16:colId xmlns:a16="http://schemas.microsoft.com/office/drawing/2014/main" val="20022"/>
                    </a:ext>
                  </a:extLst>
                </a:gridCol>
                <a:gridCol w="456385">
                  <a:extLst>
                    <a:ext uri="{9D8B030D-6E8A-4147-A177-3AD203B41FA5}">
                      <a16:colId xmlns:a16="http://schemas.microsoft.com/office/drawing/2014/main" val="20023"/>
                    </a:ext>
                  </a:extLst>
                </a:gridCol>
              </a:tblGrid>
              <a:tr h="278130">
                <a:tc>
                  <a:txBody>
                    <a:bodyPr/>
                    <a:lstStyle/>
                    <a:p>
                      <a:pPr algn="ctr"/>
                      <a:r>
                        <a:rPr lang="ca-ES" sz="1800" dirty="0">
                          <a:highlight>
                            <a:srgbClr val="00FFFF"/>
                          </a:highlight>
                        </a:rPr>
                        <a:t>12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rgbClr val="0070C0"/>
                          </a:solidFill>
                        </a:rPr>
                        <a:t>60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rgbClr val="0070C0"/>
                          </a:solidFill>
                        </a:rPr>
                        <a:t>60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3" name="Tabla 12">
            <a:extLst>
              <a:ext uri="{FF2B5EF4-FFF2-40B4-BE49-F238E27FC236}">
                <a16:creationId xmlns:a16="http://schemas.microsoft.com/office/drawing/2014/main" id="{71E4F1F7-2CAA-F24F-8208-F410242D8AAD}"/>
              </a:ext>
            </a:extLst>
          </p:cNvPr>
          <p:cNvGraphicFramePr>
            <a:graphicFrameLocks noGrp="1"/>
          </p:cNvGraphicFramePr>
          <p:nvPr>
            <p:extLst>
              <p:ext uri="{D42A27DB-BD31-4B8C-83A1-F6EECF244321}">
                <p14:modId xmlns:p14="http://schemas.microsoft.com/office/powerpoint/2010/main" val="2587804532"/>
              </p:ext>
            </p:extLst>
          </p:nvPr>
        </p:nvGraphicFramePr>
        <p:xfrm>
          <a:off x="809969" y="2743393"/>
          <a:ext cx="10872288" cy="342900"/>
        </p:xfrm>
        <a:graphic>
          <a:graphicData uri="http://schemas.openxmlformats.org/drawingml/2006/table">
            <a:tbl>
              <a:tblPr firstRow="1" bandRow="1">
                <a:tableStyleId>{2D5ABB26-0587-4C30-8999-92F81FD0307C}</a:tableStyleId>
              </a:tblPr>
              <a:tblGrid>
                <a:gridCol w="453012">
                  <a:extLst>
                    <a:ext uri="{9D8B030D-6E8A-4147-A177-3AD203B41FA5}">
                      <a16:colId xmlns:a16="http://schemas.microsoft.com/office/drawing/2014/main" val="20000"/>
                    </a:ext>
                  </a:extLst>
                </a:gridCol>
                <a:gridCol w="453012">
                  <a:extLst>
                    <a:ext uri="{9D8B030D-6E8A-4147-A177-3AD203B41FA5}">
                      <a16:colId xmlns:a16="http://schemas.microsoft.com/office/drawing/2014/main" val="20001"/>
                    </a:ext>
                  </a:extLst>
                </a:gridCol>
                <a:gridCol w="453012">
                  <a:extLst>
                    <a:ext uri="{9D8B030D-6E8A-4147-A177-3AD203B41FA5}">
                      <a16:colId xmlns:a16="http://schemas.microsoft.com/office/drawing/2014/main" val="20002"/>
                    </a:ext>
                  </a:extLst>
                </a:gridCol>
                <a:gridCol w="453012">
                  <a:extLst>
                    <a:ext uri="{9D8B030D-6E8A-4147-A177-3AD203B41FA5}">
                      <a16:colId xmlns:a16="http://schemas.microsoft.com/office/drawing/2014/main" val="20003"/>
                    </a:ext>
                  </a:extLst>
                </a:gridCol>
                <a:gridCol w="453012">
                  <a:extLst>
                    <a:ext uri="{9D8B030D-6E8A-4147-A177-3AD203B41FA5}">
                      <a16:colId xmlns:a16="http://schemas.microsoft.com/office/drawing/2014/main" val="20004"/>
                    </a:ext>
                  </a:extLst>
                </a:gridCol>
                <a:gridCol w="453012">
                  <a:extLst>
                    <a:ext uri="{9D8B030D-6E8A-4147-A177-3AD203B41FA5}">
                      <a16:colId xmlns:a16="http://schemas.microsoft.com/office/drawing/2014/main" val="20005"/>
                    </a:ext>
                  </a:extLst>
                </a:gridCol>
                <a:gridCol w="453012">
                  <a:extLst>
                    <a:ext uri="{9D8B030D-6E8A-4147-A177-3AD203B41FA5}">
                      <a16:colId xmlns:a16="http://schemas.microsoft.com/office/drawing/2014/main" val="20006"/>
                    </a:ext>
                  </a:extLst>
                </a:gridCol>
                <a:gridCol w="453012">
                  <a:extLst>
                    <a:ext uri="{9D8B030D-6E8A-4147-A177-3AD203B41FA5}">
                      <a16:colId xmlns:a16="http://schemas.microsoft.com/office/drawing/2014/main" val="20007"/>
                    </a:ext>
                  </a:extLst>
                </a:gridCol>
                <a:gridCol w="453012">
                  <a:extLst>
                    <a:ext uri="{9D8B030D-6E8A-4147-A177-3AD203B41FA5}">
                      <a16:colId xmlns:a16="http://schemas.microsoft.com/office/drawing/2014/main" val="20008"/>
                    </a:ext>
                  </a:extLst>
                </a:gridCol>
                <a:gridCol w="453012">
                  <a:extLst>
                    <a:ext uri="{9D8B030D-6E8A-4147-A177-3AD203B41FA5}">
                      <a16:colId xmlns:a16="http://schemas.microsoft.com/office/drawing/2014/main" val="20009"/>
                    </a:ext>
                  </a:extLst>
                </a:gridCol>
                <a:gridCol w="453012">
                  <a:extLst>
                    <a:ext uri="{9D8B030D-6E8A-4147-A177-3AD203B41FA5}">
                      <a16:colId xmlns:a16="http://schemas.microsoft.com/office/drawing/2014/main" val="20010"/>
                    </a:ext>
                  </a:extLst>
                </a:gridCol>
                <a:gridCol w="453012">
                  <a:extLst>
                    <a:ext uri="{9D8B030D-6E8A-4147-A177-3AD203B41FA5}">
                      <a16:colId xmlns:a16="http://schemas.microsoft.com/office/drawing/2014/main" val="20011"/>
                    </a:ext>
                  </a:extLst>
                </a:gridCol>
                <a:gridCol w="453012">
                  <a:extLst>
                    <a:ext uri="{9D8B030D-6E8A-4147-A177-3AD203B41FA5}">
                      <a16:colId xmlns:a16="http://schemas.microsoft.com/office/drawing/2014/main" val="20012"/>
                    </a:ext>
                  </a:extLst>
                </a:gridCol>
                <a:gridCol w="453012">
                  <a:extLst>
                    <a:ext uri="{9D8B030D-6E8A-4147-A177-3AD203B41FA5}">
                      <a16:colId xmlns:a16="http://schemas.microsoft.com/office/drawing/2014/main" val="20013"/>
                    </a:ext>
                  </a:extLst>
                </a:gridCol>
                <a:gridCol w="453012">
                  <a:extLst>
                    <a:ext uri="{9D8B030D-6E8A-4147-A177-3AD203B41FA5}">
                      <a16:colId xmlns:a16="http://schemas.microsoft.com/office/drawing/2014/main" val="20014"/>
                    </a:ext>
                  </a:extLst>
                </a:gridCol>
                <a:gridCol w="453012">
                  <a:extLst>
                    <a:ext uri="{9D8B030D-6E8A-4147-A177-3AD203B41FA5}">
                      <a16:colId xmlns:a16="http://schemas.microsoft.com/office/drawing/2014/main" val="20015"/>
                    </a:ext>
                  </a:extLst>
                </a:gridCol>
                <a:gridCol w="453012">
                  <a:extLst>
                    <a:ext uri="{9D8B030D-6E8A-4147-A177-3AD203B41FA5}">
                      <a16:colId xmlns:a16="http://schemas.microsoft.com/office/drawing/2014/main" val="20016"/>
                    </a:ext>
                  </a:extLst>
                </a:gridCol>
                <a:gridCol w="453012">
                  <a:extLst>
                    <a:ext uri="{9D8B030D-6E8A-4147-A177-3AD203B41FA5}">
                      <a16:colId xmlns:a16="http://schemas.microsoft.com/office/drawing/2014/main" val="20017"/>
                    </a:ext>
                  </a:extLst>
                </a:gridCol>
                <a:gridCol w="453012">
                  <a:extLst>
                    <a:ext uri="{9D8B030D-6E8A-4147-A177-3AD203B41FA5}">
                      <a16:colId xmlns:a16="http://schemas.microsoft.com/office/drawing/2014/main" val="20018"/>
                    </a:ext>
                  </a:extLst>
                </a:gridCol>
                <a:gridCol w="419258">
                  <a:extLst>
                    <a:ext uri="{9D8B030D-6E8A-4147-A177-3AD203B41FA5}">
                      <a16:colId xmlns:a16="http://schemas.microsoft.com/office/drawing/2014/main" val="20019"/>
                    </a:ext>
                  </a:extLst>
                </a:gridCol>
                <a:gridCol w="486766">
                  <a:extLst>
                    <a:ext uri="{9D8B030D-6E8A-4147-A177-3AD203B41FA5}">
                      <a16:colId xmlns:a16="http://schemas.microsoft.com/office/drawing/2014/main" val="20020"/>
                    </a:ext>
                  </a:extLst>
                </a:gridCol>
                <a:gridCol w="453012">
                  <a:extLst>
                    <a:ext uri="{9D8B030D-6E8A-4147-A177-3AD203B41FA5}">
                      <a16:colId xmlns:a16="http://schemas.microsoft.com/office/drawing/2014/main" val="20021"/>
                    </a:ext>
                  </a:extLst>
                </a:gridCol>
                <a:gridCol w="453012">
                  <a:extLst>
                    <a:ext uri="{9D8B030D-6E8A-4147-A177-3AD203B41FA5}">
                      <a16:colId xmlns:a16="http://schemas.microsoft.com/office/drawing/2014/main" val="20022"/>
                    </a:ext>
                  </a:extLst>
                </a:gridCol>
                <a:gridCol w="453012">
                  <a:extLst>
                    <a:ext uri="{9D8B030D-6E8A-4147-A177-3AD203B41FA5}">
                      <a16:colId xmlns:a16="http://schemas.microsoft.com/office/drawing/2014/main" val="20023"/>
                    </a:ext>
                  </a:extLst>
                </a:gridCol>
              </a:tblGrid>
              <a:tr h="278130">
                <a:tc>
                  <a:txBody>
                    <a:bodyPr/>
                    <a:lstStyle/>
                    <a:p>
                      <a:pPr algn="ctr"/>
                      <a:r>
                        <a:rPr lang="ca-ES" sz="1800" dirty="0">
                          <a:highlight>
                            <a:srgbClr val="00FFFF"/>
                          </a:highlight>
                        </a:rPr>
                        <a:t>12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chemeClr val="tx1"/>
                          </a:solidFill>
                        </a:rPr>
                        <a:t>10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chemeClr val="tx1"/>
                          </a:solidFill>
                        </a:rPr>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chemeClr val="tx1"/>
                          </a:solidFill>
                        </a:rPr>
                        <a:t>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sp>
            <p:nvSpPr>
              <p:cNvPr id="4" name="Rectángulo 3">
                <a:extLst>
                  <a:ext uri="{FF2B5EF4-FFF2-40B4-BE49-F238E27FC236}">
                    <a16:creationId xmlns:a16="http://schemas.microsoft.com/office/drawing/2014/main" id="{0F4567FB-7C94-CD41-9DFC-90E70435C5DA}"/>
                  </a:ext>
                </a:extLst>
              </p:cNvPr>
              <p:cNvSpPr/>
              <p:nvPr/>
            </p:nvSpPr>
            <p:spPr>
              <a:xfrm>
                <a:off x="6827287" y="1693429"/>
                <a:ext cx="5000856" cy="506870"/>
              </a:xfrm>
              <a:prstGeom prst="rect">
                <a:avLst/>
              </a:prstGeom>
            </p:spPr>
            <p:txBody>
              <a:bodyPr wrap="none">
                <a:spAutoFit/>
              </a:bodyPr>
              <a:lstStyle/>
              <a:p>
                <a14:m>
                  <m:oMath xmlns:m="http://schemas.openxmlformats.org/officeDocument/2006/math">
                    <m:r>
                      <a:rPr lang="ca-ES" i="1" smtClean="0">
                        <a:latin typeface="Cambria Math" charset="0"/>
                      </a:rPr>
                      <m:t>𝐻</m:t>
                    </m:r>
                    <m:d>
                      <m:dPr>
                        <m:ctrlPr>
                          <a:rPr lang="ca-ES" i="1">
                            <a:latin typeface="Cambria Math" panose="02040503050406030204" pitchFamily="18" charset="0"/>
                          </a:rPr>
                        </m:ctrlPr>
                      </m:dPr>
                      <m:e>
                        <m:r>
                          <a:rPr lang="ca-ES" i="1">
                            <a:latin typeface="Cambria Math" charset="0"/>
                          </a:rPr>
                          <m:t>𝑥</m:t>
                        </m:r>
                      </m:e>
                    </m:d>
                    <m:r>
                      <a:rPr lang="ca-ES" i="1">
                        <a:latin typeface="Cambria Math" charset="0"/>
                      </a:rPr>
                      <m:t>=−</m:t>
                    </m:r>
                    <m:d>
                      <m:dPr>
                        <m:ctrlPr>
                          <a:rPr lang="ca-ES" i="1">
                            <a:latin typeface="Cambria Math" panose="02040503050406030204" pitchFamily="18" charset="0"/>
                          </a:rPr>
                        </m:ctrlPr>
                      </m:dPr>
                      <m:e>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2</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2</m:t>
                                </m:r>
                              </m:num>
                              <m:den>
                                <m:r>
                                  <a:rPr lang="ca-ES" i="1">
                                    <a:latin typeface="Cambria Math" charset="0"/>
                                  </a:rPr>
                                  <m:t>2</m:t>
                                </m:r>
                                <m:r>
                                  <a:rPr lang="es-ES" i="1">
                                    <a:latin typeface="Cambria Math" panose="02040503050406030204" pitchFamily="18" charset="0"/>
                                  </a:rPr>
                                  <m:t>4</m:t>
                                </m:r>
                              </m:den>
                            </m:f>
                          </m:e>
                        </m:func>
                        <m:r>
                          <a:rPr lang="ca-ES" i="1">
                            <a:latin typeface="Cambria Math" charset="0"/>
                          </a:rPr>
                          <m:t>+</m:t>
                        </m:r>
                        <m:r>
                          <a:rPr lang="es-ES" i="1">
                            <a:latin typeface="Cambria Math" panose="02040503050406030204" pitchFamily="18"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1</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ca-ES" i="1">
                                    <a:latin typeface="Cambria Math" charset="0"/>
                                  </a:rPr>
                                  <m:t>1</m:t>
                                </m:r>
                              </m:num>
                              <m:den>
                                <m:r>
                                  <a:rPr lang="ca-ES" i="1">
                                    <a:latin typeface="Cambria Math" charset="0"/>
                                  </a:rPr>
                                  <m:t>2</m:t>
                                </m:r>
                                <m:r>
                                  <a:rPr lang="es-ES" i="1">
                                    <a:latin typeface="Cambria Math" panose="02040503050406030204" pitchFamily="18" charset="0"/>
                                  </a:rPr>
                                  <m:t>4</m:t>
                                </m:r>
                              </m:den>
                            </m:f>
                          </m:e>
                        </m:func>
                        <m:r>
                          <m:rPr>
                            <m:nor/>
                          </m:rPr>
                          <a:rPr lang="ca-ES"/>
                          <m:t> </m:t>
                        </m:r>
                        <m:r>
                          <m:rPr>
                            <m:nor/>
                          </m:rPr>
                          <a:rPr lang="es-ES"/>
                          <m:t>)</m:t>
                        </m:r>
                        <m:r>
                          <a:rPr lang="es-ES" i="1">
                            <a:latin typeface="Cambria Math" panose="02040503050406030204" pitchFamily="18" charset="0"/>
                          </a:rPr>
                          <m:t>22</m:t>
                        </m:r>
                      </m:e>
                    </m:d>
                  </m:oMath>
                </a14:m>
                <a:r>
                  <a:rPr lang="ca-ES" dirty="0"/>
                  <a:t> = 4,50 bits</a:t>
                </a:r>
                <a:endParaRPr lang="en-US" dirty="0"/>
              </a:p>
            </p:txBody>
          </p:sp>
        </mc:Choice>
        <mc:Fallback xmlns="">
          <p:sp>
            <p:nvSpPr>
              <p:cNvPr id="4" name="Rectángulo 3">
                <a:extLst>
                  <a:ext uri="{FF2B5EF4-FFF2-40B4-BE49-F238E27FC236}">
                    <a16:creationId xmlns:a16="http://schemas.microsoft.com/office/drawing/2014/main" id="{0F4567FB-7C94-CD41-9DFC-90E70435C5DA}"/>
                  </a:ext>
                </a:extLst>
              </p:cNvPr>
              <p:cNvSpPr>
                <a:spLocks noRot="1" noChangeAspect="1" noMove="1" noResize="1" noEditPoints="1" noAdjustHandles="1" noChangeArrowheads="1" noChangeShapeType="1" noTextEdit="1"/>
              </p:cNvSpPr>
              <p:nvPr/>
            </p:nvSpPr>
            <p:spPr>
              <a:xfrm>
                <a:off x="6827287" y="1693429"/>
                <a:ext cx="5000856" cy="506870"/>
              </a:xfrm>
              <a:prstGeom prst="rect">
                <a:avLst/>
              </a:prstGeom>
              <a:blipFill>
                <a:blip r:embed="rId4"/>
                <a:stretch>
                  <a:fillRect b="-73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ángulo 8">
                <a:extLst>
                  <a:ext uri="{FF2B5EF4-FFF2-40B4-BE49-F238E27FC236}">
                    <a16:creationId xmlns:a16="http://schemas.microsoft.com/office/drawing/2014/main" id="{12955DD4-D774-8F47-8651-92709F219950}"/>
                  </a:ext>
                </a:extLst>
              </p:cNvPr>
              <p:cNvSpPr/>
              <p:nvPr/>
            </p:nvSpPr>
            <p:spPr>
              <a:xfrm>
                <a:off x="1632558" y="5519314"/>
                <a:ext cx="9415397" cy="506870"/>
              </a:xfrm>
              <a:prstGeom prst="rect">
                <a:avLst/>
              </a:prstGeom>
            </p:spPr>
            <p:txBody>
              <a:bodyPr wrap="square">
                <a:spAutoFit/>
              </a:bodyPr>
              <a:lstStyle/>
              <a:p>
                <a14:m>
                  <m:oMath xmlns:m="http://schemas.openxmlformats.org/officeDocument/2006/math">
                    <m:r>
                      <a:rPr lang="ca-ES" i="1" smtClean="0">
                        <a:latin typeface="Cambria Math" charset="0"/>
                      </a:rPr>
                      <m:t>𝐻</m:t>
                    </m:r>
                    <m:d>
                      <m:dPr>
                        <m:ctrlPr>
                          <a:rPr lang="ca-ES" i="1">
                            <a:latin typeface="Cambria Math" panose="02040503050406030204" pitchFamily="18" charset="0"/>
                          </a:rPr>
                        </m:ctrlPr>
                      </m:dPr>
                      <m:e>
                        <m:r>
                          <a:rPr lang="ca-ES" i="1">
                            <a:latin typeface="Cambria Math" charset="0"/>
                          </a:rPr>
                          <m:t>𝑥</m:t>
                        </m:r>
                        <m:r>
                          <a:rPr lang="es-ES" b="0" i="1" smtClean="0">
                            <a:latin typeface="Cambria Math" panose="02040503050406030204" pitchFamily="18" charset="0"/>
                          </a:rPr>
                          <m:t>′</m:t>
                        </m:r>
                      </m:e>
                    </m:d>
                    <m:r>
                      <a:rPr lang="ca-ES" i="1">
                        <a:latin typeface="Cambria Math" charset="0"/>
                      </a:rPr>
                      <m:t>=−</m:t>
                    </m:r>
                    <m:d>
                      <m:dPr>
                        <m:ctrlPr>
                          <a:rPr lang="ca-ES" i="1">
                            <a:latin typeface="Cambria Math" panose="02040503050406030204" pitchFamily="18" charset="0"/>
                          </a:rPr>
                        </m:ctrlPr>
                      </m:dPr>
                      <m:e>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r>
                                  <a:rPr lang="es-ES" i="1">
                                    <a:latin typeface="Cambria Math" panose="02040503050406030204" pitchFamily="18" charset="0"/>
                                  </a:rPr>
                                  <m:t>(</m:t>
                                </m:r>
                                <m:f>
                                  <m:fPr>
                                    <m:ctrlPr>
                                      <a:rPr lang="ca-ES" i="1">
                                        <a:latin typeface="Cambria Math" panose="02040503050406030204" pitchFamily="18" charset="0"/>
                                      </a:rPr>
                                    </m:ctrlPr>
                                  </m:fPr>
                                  <m:num>
                                    <m:r>
                                      <a:rPr lang="es-ES">
                                        <a:latin typeface="Cambria Math" panose="02040503050406030204" pitchFamily="18" charset="0"/>
                                      </a:rPr>
                                      <m:t>5</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5</m:t>
                                </m:r>
                              </m:num>
                              <m:den>
                                <m:r>
                                  <a:rPr lang="ca-ES" i="1">
                                    <a:latin typeface="Cambria Math" charset="0"/>
                                  </a:rPr>
                                  <m:t>2</m:t>
                                </m:r>
                                <m:r>
                                  <a:rPr lang="es-ES" i="1">
                                    <a:latin typeface="Cambria Math" panose="02040503050406030204" pitchFamily="18" charset="0"/>
                                  </a:rPr>
                                  <m:t>4</m:t>
                                </m:r>
                              </m:den>
                            </m:f>
                            <m:r>
                              <a:rPr lang="es-ES" i="1">
                                <a:latin typeface="Cambria Math" panose="02040503050406030204" pitchFamily="18" charset="0"/>
                              </a:rPr>
                              <m:t>)</m:t>
                            </m:r>
                          </m:e>
                        </m:func>
                        <m:r>
                          <a:rPr lang="ca-ES" i="1">
                            <a:latin typeface="Cambria Math"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r>
                                  <a:rPr lang="es-ES" i="1">
                                    <a:latin typeface="Cambria Math" panose="02040503050406030204" pitchFamily="18" charset="0"/>
                                  </a:rPr>
                                  <m:t>(</m:t>
                                </m:r>
                                <m:f>
                                  <m:fPr>
                                    <m:ctrlPr>
                                      <a:rPr lang="ca-ES" i="1">
                                        <a:latin typeface="Cambria Math" panose="02040503050406030204" pitchFamily="18" charset="0"/>
                                      </a:rPr>
                                    </m:ctrlPr>
                                  </m:fPr>
                                  <m:num>
                                    <m:r>
                                      <a:rPr lang="es-ES">
                                        <a:latin typeface="Cambria Math" panose="02040503050406030204" pitchFamily="18" charset="0"/>
                                      </a:rPr>
                                      <m:t>4</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4</m:t>
                                </m:r>
                              </m:num>
                              <m:den>
                                <m:r>
                                  <a:rPr lang="ca-ES" i="1">
                                    <a:latin typeface="Cambria Math" charset="0"/>
                                  </a:rPr>
                                  <m:t>2</m:t>
                                </m:r>
                                <m:r>
                                  <a:rPr lang="es-ES" i="1">
                                    <a:latin typeface="Cambria Math" panose="02040503050406030204" pitchFamily="18" charset="0"/>
                                  </a:rPr>
                                  <m:t>4</m:t>
                                </m:r>
                              </m:den>
                            </m:f>
                            <m:r>
                              <a:rPr lang="es-ES" i="1">
                                <a:latin typeface="Cambria Math" panose="02040503050406030204" pitchFamily="18" charset="0"/>
                              </a:rPr>
                              <m:t>)</m:t>
                            </m:r>
                          </m:e>
                        </m:func>
                        <m:r>
                          <a:rPr lang="ca-ES" i="1">
                            <a:latin typeface="Cambria Math" charset="0"/>
                          </a:rPr>
                          <m:t>+</m:t>
                        </m:r>
                        <m:r>
                          <a:rPr lang="es-ES" i="1">
                            <a:latin typeface="Cambria Math" panose="02040503050406030204" pitchFamily="18"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2</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2</m:t>
                                </m:r>
                              </m:num>
                              <m:den>
                                <m:r>
                                  <a:rPr lang="ca-ES" i="1">
                                    <a:latin typeface="Cambria Math" charset="0"/>
                                  </a:rPr>
                                  <m:t>2</m:t>
                                </m:r>
                                <m:r>
                                  <a:rPr lang="es-ES" i="1">
                                    <a:latin typeface="Cambria Math" panose="02040503050406030204" pitchFamily="18" charset="0"/>
                                  </a:rPr>
                                  <m:t>4</m:t>
                                </m:r>
                              </m:den>
                            </m:f>
                          </m:e>
                        </m:func>
                        <m:r>
                          <m:rPr>
                            <m:nor/>
                          </m:rPr>
                          <a:rPr lang="ca-ES"/>
                          <m:t> </m:t>
                        </m:r>
                        <m:r>
                          <m:rPr>
                            <m:nor/>
                          </m:rPr>
                          <a:rPr lang="es-ES"/>
                          <m:t>)</m:t>
                        </m:r>
                        <m:r>
                          <a:rPr lang="es-ES" i="1">
                            <a:latin typeface="Cambria Math" panose="02040503050406030204" pitchFamily="18" charset="0"/>
                          </a:rPr>
                          <m:t>3</m:t>
                        </m:r>
                        <m:r>
                          <a:rPr lang="ca-ES" i="1">
                            <a:latin typeface="Cambria Math" charset="0"/>
                          </a:rPr>
                          <m:t>+</m:t>
                        </m:r>
                        <m:r>
                          <a:rPr lang="es-ES" i="1">
                            <a:latin typeface="Cambria Math" panose="02040503050406030204" pitchFamily="18"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1</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1</m:t>
                                </m:r>
                              </m:num>
                              <m:den>
                                <m:r>
                                  <a:rPr lang="ca-ES" i="1">
                                    <a:latin typeface="Cambria Math" charset="0"/>
                                  </a:rPr>
                                  <m:t>2</m:t>
                                </m:r>
                                <m:r>
                                  <a:rPr lang="es-ES" i="1">
                                    <a:latin typeface="Cambria Math" panose="02040503050406030204" pitchFamily="18" charset="0"/>
                                  </a:rPr>
                                  <m:t>4</m:t>
                                </m:r>
                              </m:den>
                            </m:f>
                          </m:e>
                        </m:func>
                        <m:r>
                          <m:rPr>
                            <m:nor/>
                          </m:rPr>
                          <a:rPr lang="ca-ES"/>
                          <m:t> </m:t>
                        </m:r>
                        <m:r>
                          <m:rPr>
                            <m:nor/>
                          </m:rPr>
                          <a:rPr lang="es-ES"/>
                          <m:t>)</m:t>
                        </m:r>
                        <m:r>
                          <a:rPr lang="es-ES" i="1">
                            <a:latin typeface="Cambria Math" panose="02040503050406030204" pitchFamily="18" charset="0"/>
                          </a:rPr>
                          <m:t>9</m:t>
                        </m:r>
                      </m:e>
                    </m:d>
                  </m:oMath>
                </a14:m>
                <a:r>
                  <a:rPr lang="ca-ES" dirty="0"/>
                  <a:t> =  3,51 bits</a:t>
                </a:r>
                <a:endParaRPr lang="en-US" dirty="0"/>
              </a:p>
            </p:txBody>
          </p:sp>
        </mc:Choice>
        <mc:Fallback xmlns="">
          <p:sp>
            <p:nvSpPr>
              <p:cNvPr id="9" name="Rectángulo 8">
                <a:extLst>
                  <a:ext uri="{FF2B5EF4-FFF2-40B4-BE49-F238E27FC236}">
                    <a16:creationId xmlns:a16="http://schemas.microsoft.com/office/drawing/2014/main" id="{12955DD4-D774-8F47-8651-92709F219950}"/>
                  </a:ext>
                </a:extLst>
              </p:cNvPr>
              <p:cNvSpPr>
                <a:spLocks noRot="1" noChangeAspect="1" noMove="1" noResize="1" noEditPoints="1" noAdjustHandles="1" noChangeArrowheads="1" noChangeShapeType="1" noTextEdit="1"/>
              </p:cNvSpPr>
              <p:nvPr/>
            </p:nvSpPr>
            <p:spPr>
              <a:xfrm>
                <a:off x="1632558" y="5519314"/>
                <a:ext cx="9415397" cy="506870"/>
              </a:xfrm>
              <a:prstGeom prst="rect">
                <a:avLst/>
              </a:prstGeom>
              <a:blipFill>
                <a:blip r:embed="rId5"/>
                <a:stretch>
                  <a:fillRect b="-73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ángulo 9">
                <a:extLst>
                  <a:ext uri="{FF2B5EF4-FFF2-40B4-BE49-F238E27FC236}">
                    <a16:creationId xmlns:a16="http://schemas.microsoft.com/office/drawing/2014/main" id="{02D8B251-ECB8-D540-97CA-1A27E8D53E27}"/>
                  </a:ext>
                </a:extLst>
              </p:cNvPr>
              <p:cNvSpPr/>
              <p:nvPr/>
            </p:nvSpPr>
            <p:spPr>
              <a:xfrm>
                <a:off x="362684" y="1101869"/>
                <a:ext cx="36798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ca-ES" i="1">
                          <a:latin typeface="Cambria Math" charset="0"/>
                        </a:rPr>
                        <m:t>𝑥</m:t>
                      </m:r>
                    </m:oMath>
                  </m:oMathPara>
                </a14:m>
                <a:endParaRPr lang="en-US" dirty="0"/>
              </a:p>
            </p:txBody>
          </p:sp>
        </mc:Choice>
        <mc:Fallback xmlns="">
          <p:sp>
            <p:nvSpPr>
              <p:cNvPr id="10" name="Rectángulo 9">
                <a:extLst>
                  <a:ext uri="{FF2B5EF4-FFF2-40B4-BE49-F238E27FC236}">
                    <a16:creationId xmlns:a16="http://schemas.microsoft.com/office/drawing/2014/main" id="{02D8B251-ECB8-D540-97CA-1A27E8D53E27}"/>
                  </a:ext>
                </a:extLst>
              </p:cNvPr>
              <p:cNvSpPr>
                <a:spLocks noRot="1" noChangeAspect="1" noMove="1" noResize="1" noEditPoints="1" noAdjustHandles="1" noChangeArrowheads="1" noChangeShapeType="1" noTextEdit="1"/>
              </p:cNvSpPr>
              <p:nvPr/>
            </p:nvSpPr>
            <p:spPr>
              <a:xfrm>
                <a:off x="362684" y="1101869"/>
                <a:ext cx="367985" cy="36933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ángulo 10">
                <a:extLst>
                  <a:ext uri="{FF2B5EF4-FFF2-40B4-BE49-F238E27FC236}">
                    <a16:creationId xmlns:a16="http://schemas.microsoft.com/office/drawing/2014/main" id="{7224926B-57AF-4245-81E7-22B3C81CB423}"/>
                  </a:ext>
                </a:extLst>
              </p:cNvPr>
              <p:cNvSpPr/>
              <p:nvPr/>
            </p:nvSpPr>
            <p:spPr>
              <a:xfrm>
                <a:off x="374387" y="2715644"/>
                <a:ext cx="372794" cy="369332"/>
              </a:xfrm>
              <a:prstGeom prst="rect">
                <a:avLst/>
              </a:prstGeom>
            </p:spPr>
            <p:txBody>
              <a:bodyPr wrap="none">
                <a:spAutoFit/>
              </a:bodyPr>
              <a:lstStyle/>
              <a:p>
                <a14:m>
                  <m:oMath xmlns:m="http://schemas.openxmlformats.org/officeDocument/2006/math">
                    <m:r>
                      <a:rPr lang="ca-ES" i="1">
                        <a:latin typeface="Cambria Math" charset="0"/>
                      </a:rPr>
                      <m:t>𝑥</m:t>
                    </m:r>
                  </m:oMath>
                </a14:m>
                <a:r>
                  <a:rPr lang="en-US" dirty="0"/>
                  <a:t>’</a:t>
                </a:r>
              </a:p>
            </p:txBody>
          </p:sp>
        </mc:Choice>
        <mc:Fallback xmlns="">
          <p:sp>
            <p:nvSpPr>
              <p:cNvPr id="11" name="Rectángulo 10">
                <a:extLst>
                  <a:ext uri="{FF2B5EF4-FFF2-40B4-BE49-F238E27FC236}">
                    <a16:creationId xmlns:a16="http://schemas.microsoft.com/office/drawing/2014/main" id="{7224926B-57AF-4245-81E7-22B3C81CB423}"/>
                  </a:ext>
                </a:extLst>
              </p:cNvPr>
              <p:cNvSpPr>
                <a:spLocks noRot="1" noChangeAspect="1" noMove="1" noResize="1" noEditPoints="1" noAdjustHandles="1" noChangeArrowheads="1" noChangeShapeType="1" noTextEdit="1"/>
              </p:cNvSpPr>
              <p:nvPr/>
            </p:nvSpPr>
            <p:spPr>
              <a:xfrm>
                <a:off x="374387" y="2715644"/>
                <a:ext cx="372794" cy="369332"/>
              </a:xfrm>
              <a:prstGeom prst="rect">
                <a:avLst/>
              </a:prstGeom>
              <a:blipFill>
                <a:blip r:embed="rId7"/>
                <a:stretch>
                  <a:fillRect t="-6667" r="-9677"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6">
                <a:extLst>
                  <a:ext uri="{FF2B5EF4-FFF2-40B4-BE49-F238E27FC236}">
                    <a16:creationId xmlns:a16="http://schemas.microsoft.com/office/drawing/2014/main" id="{BF46FD8D-D207-FA4F-8DF6-D6483867F434}"/>
                  </a:ext>
                </a:extLst>
              </p:cNvPr>
              <p:cNvSpPr txBox="1"/>
              <p:nvPr/>
            </p:nvSpPr>
            <p:spPr>
              <a:xfrm>
                <a:off x="809969" y="1722179"/>
                <a:ext cx="1695236"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ca-ES" sz="2000" i="1">
                              <a:latin typeface="Cambria Math" panose="02040503050406030204" pitchFamily="18" charset="0"/>
                            </a:rPr>
                          </m:ctrlPr>
                        </m:sSubPr>
                        <m:e>
                          <m:r>
                            <a:rPr lang="ca-ES" sz="2000" i="1">
                              <a:latin typeface="Cambria Math" charset="0"/>
                            </a:rPr>
                            <m:t> </m:t>
                          </m:r>
                          <m:r>
                            <a:rPr lang="es-ES" sz="2000" i="1">
                              <a:latin typeface="Cambria Math" panose="02040503050406030204" pitchFamily="18" charset="0"/>
                            </a:rPr>
                            <m:t>𝑃</m:t>
                          </m:r>
                        </m:e>
                        <m:sub>
                          <m:r>
                            <a:rPr lang="ca-ES" sz="2000" i="1">
                              <a:latin typeface="Cambria Math" charset="0"/>
                            </a:rPr>
                            <m:t>𝑖</m:t>
                          </m:r>
                        </m:sub>
                      </m:sSub>
                      <m:r>
                        <a:rPr lang="es-ES" sz="2000" i="1">
                          <a:latin typeface="Cambria Math" panose="02040503050406030204" pitchFamily="18" charset="0"/>
                        </a:rPr>
                        <m:t>=</m:t>
                      </m:r>
                      <m:sSub>
                        <m:sSubPr>
                          <m:ctrlPr>
                            <a:rPr lang="ca-ES" sz="2000" i="1">
                              <a:latin typeface="Cambria Math" panose="02040503050406030204" pitchFamily="18" charset="0"/>
                            </a:rPr>
                          </m:ctrlPr>
                        </m:sSubPr>
                        <m:e>
                          <m:r>
                            <a:rPr lang="ca-ES" sz="2000" i="1">
                              <a:latin typeface="Cambria Math" charset="0"/>
                            </a:rPr>
                            <m:t> </m:t>
                          </m:r>
                          <m:r>
                            <a:rPr lang="ca-ES" sz="2000" i="1">
                              <a:latin typeface="Cambria Math" charset="0"/>
                            </a:rPr>
                            <m:t>𝑋</m:t>
                          </m:r>
                        </m:e>
                        <m:sub>
                          <m:r>
                            <a:rPr lang="ca-ES" sz="2000" i="1">
                              <a:latin typeface="Cambria Math" charset="0"/>
                            </a:rPr>
                            <m:t>𝑖</m:t>
                          </m:r>
                          <m:r>
                            <a:rPr lang="es-ES" sz="2000" i="1">
                              <a:latin typeface="Cambria Math" panose="02040503050406030204" pitchFamily="18" charset="0"/>
                            </a:rPr>
                            <m:t>−1</m:t>
                          </m:r>
                        </m:sub>
                      </m:sSub>
                    </m:oMath>
                  </m:oMathPara>
                </a14:m>
                <a:endParaRPr lang="ca-ES" sz="2000" dirty="0"/>
              </a:p>
            </p:txBody>
          </p:sp>
        </mc:Choice>
        <mc:Fallback xmlns="">
          <p:sp>
            <p:nvSpPr>
              <p:cNvPr id="19" name="TextBox 16">
                <a:extLst>
                  <a:ext uri="{FF2B5EF4-FFF2-40B4-BE49-F238E27FC236}">
                    <a16:creationId xmlns:a16="http://schemas.microsoft.com/office/drawing/2014/main" id="{BF46FD8D-D207-FA4F-8DF6-D6483867F434}"/>
                  </a:ext>
                </a:extLst>
              </p:cNvPr>
              <p:cNvSpPr txBox="1">
                <a:spLocks noRot="1" noChangeAspect="1" noMove="1" noResize="1" noEditPoints="1" noAdjustHandles="1" noChangeArrowheads="1" noChangeShapeType="1" noTextEdit="1"/>
              </p:cNvSpPr>
              <p:nvPr/>
            </p:nvSpPr>
            <p:spPr>
              <a:xfrm>
                <a:off x="809969" y="1722179"/>
                <a:ext cx="1695236" cy="307777"/>
              </a:xfrm>
              <a:prstGeom prst="rect">
                <a:avLst/>
              </a:prstGeom>
              <a:blipFill>
                <a:blip r:embed="rId8"/>
                <a:stretch>
                  <a:fillRect t="-8000" b="-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6">
                <a:extLst>
                  <a:ext uri="{FF2B5EF4-FFF2-40B4-BE49-F238E27FC236}">
                    <a16:creationId xmlns:a16="http://schemas.microsoft.com/office/drawing/2014/main" id="{FB97593F-6683-6048-8009-5949CF632700}"/>
                  </a:ext>
                </a:extLst>
              </p:cNvPr>
              <p:cNvSpPr txBox="1"/>
              <p:nvPr/>
            </p:nvSpPr>
            <p:spPr>
              <a:xfrm>
                <a:off x="1096568" y="2233052"/>
                <a:ext cx="1405128"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ca-ES" sz="2000" i="1" smtClean="0">
                              <a:latin typeface="Cambria Math" panose="02040503050406030204" pitchFamily="18" charset="0"/>
                            </a:rPr>
                          </m:ctrlPr>
                        </m:sSubPr>
                        <m:e>
                          <m:r>
                            <a:rPr lang="ca-ES" sz="2000" i="1">
                              <a:latin typeface="Cambria Math" charset="0"/>
                            </a:rPr>
                            <m:t> </m:t>
                          </m:r>
                          <m:r>
                            <a:rPr lang="es-ES" sz="2000" b="0" i="1" smtClean="0">
                              <a:latin typeface="Cambria Math" panose="02040503050406030204" pitchFamily="18" charset="0"/>
                            </a:rPr>
                            <m:t>𝑥</m:t>
                          </m:r>
                        </m:e>
                        <m:sub>
                          <m:r>
                            <a:rPr lang="ca-ES" sz="2000" i="1">
                              <a:latin typeface="Cambria Math" charset="0"/>
                            </a:rPr>
                            <m:t>𝑖</m:t>
                          </m:r>
                        </m:sub>
                      </m:sSub>
                      <m:r>
                        <a:rPr lang="es-ES" sz="2000" i="1">
                          <a:latin typeface="Cambria Math" panose="02040503050406030204" pitchFamily="18" charset="0"/>
                        </a:rPr>
                        <m:t>=</m:t>
                      </m:r>
                      <m:sSub>
                        <m:sSubPr>
                          <m:ctrlPr>
                            <a:rPr lang="ca-ES" sz="2000" i="1">
                              <a:latin typeface="Cambria Math" panose="02040503050406030204" pitchFamily="18" charset="0"/>
                            </a:rPr>
                          </m:ctrlPr>
                        </m:sSubPr>
                        <m:e>
                          <m:r>
                            <a:rPr lang="ca-ES" sz="2000" i="1">
                              <a:latin typeface="Cambria Math" charset="0"/>
                            </a:rPr>
                            <m:t> </m:t>
                          </m:r>
                          <m:r>
                            <a:rPr lang="ca-ES" sz="2000" i="1">
                              <a:latin typeface="Cambria Math" charset="0"/>
                            </a:rPr>
                            <m:t>𝑋</m:t>
                          </m:r>
                        </m:e>
                        <m:sub>
                          <m:r>
                            <a:rPr lang="ca-ES" sz="2000" i="1">
                              <a:latin typeface="Cambria Math" charset="0"/>
                            </a:rPr>
                            <m:t>𝑖</m:t>
                          </m:r>
                        </m:sub>
                      </m:sSub>
                      <m:r>
                        <a:rPr lang="es-ES" sz="2000" i="1">
                          <a:latin typeface="Cambria Math" panose="02040503050406030204" pitchFamily="18" charset="0"/>
                        </a:rPr>
                        <m:t> −</m:t>
                      </m:r>
                      <m:sSub>
                        <m:sSubPr>
                          <m:ctrlPr>
                            <a:rPr lang="ca-ES" sz="2000" i="1">
                              <a:latin typeface="Cambria Math" panose="02040503050406030204" pitchFamily="18" charset="0"/>
                            </a:rPr>
                          </m:ctrlPr>
                        </m:sSubPr>
                        <m:e>
                          <m:r>
                            <a:rPr lang="ca-ES" sz="2000" i="1">
                              <a:latin typeface="Cambria Math" charset="0"/>
                            </a:rPr>
                            <m:t> </m:t>
                          </m:r>
                          <m:r>
                            <a:rPr lang="es-ES" sz="2000" i="1">
                              <a:latin typeface="Cambria Math" panose="02040503050406030204" pitchFamily="18" charset="0"/>
                            </a:rPr>
                            <m:t>𝑃</m:t>
                          </m:r>
                        </m:e>
                        <m:sub>
                          <m:r>
                            <a:rPr lang="ca-ES" sz="2000" i="1">
                              <a:latin typeface="Cambria Math" charset="0"/>
                            </a:rPr>
                            <m:t>𝑖</m:t>
                          </m:r>
                        </m:sub>
                      </m:sSub>
                    </m:oMath>
                  </m:oMathPara>
                </a14:m>
                <a:endParaRPr lang="ca-ES" sz="2000" dirty="0"/>
              </a:p>
            </p:txBody>
          </p:sp>
        </mc:Choice>
        <mc:Fallback xmlns="">
          <p:sp>
            <p:nvSpPr>
              <p:cNvPr id="20" name="TextBox 16">
                <a:extLst>
                  <a:ext uri="{FF2B5EF4-FFF2-40B4-BE49-F238E27FC236}">
                    <a16:creationId xmlns:a16="http://schemas.microsoft.com/office/drawing/2014/main" id="{FB97593F-6683-6048-8009-5949CF632700}"/>
                  </a:ext>
                </a:extLst>
              </p:cNvPr>
              <p:cNvSpPr txBox="1">
                <a:spLocks noRot="1" noChangeAspect="1" noMove="1" noResize="1" noEditPoints="1" noAdjustHandles="1" noChangeArrowheads="1" noChangeShapeType="1" noTextEdit="1"/>
              </p:cNvSpPr>
              <p:nvPr/>
            </p:nvSpPr>
            <p:spPr>
              <a:xfrm>
                <a:off x="1096568" y="2233052"/>
                <a:ext cx="1405128" cy="307777"/>
              </a:xfrm>
              <a:prstGeom prst="rect">
                <a:avLst/>
              </a:prstGeom>
              <a:blipFill>
                <a:blip r:embed="rId9"/>
                <a:stretch>
                  <a:fillRect l="-7207" t="-3846" r="-1802" b="-34615"/>
                </a:stretch>
              </a:blipFill>
            </p:spPr>
            <p:txBody>
              <a:bodyPr/>
              <a:lstStyle/>
              <a:p>
                <a:r>
                  <a:rPr lang="en-US">
                    <a:noFill/>
                  </a:rPr>
                  <a:t> </a:t>
                </a:r>
              </a:p>
            </p:txBody>
          </p:sp>
        </mc:Fallback>
      </mc:AlternateContent>
    </p:spTree>
    <p:extLst>
      <p:ext uri="{BB962C8B-B14F-4D97-AF65-F5344CB8AC3E}">
        <p14:creationId xmlns:p14="http://schemas.microsoft.com/office/powerpoint/2010/main" val="1281618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436036" y="3602270"/>
                <a:ext cx="11189616" cy="2951729"/>
              </a:xfrm>
            </p:spPr>
            <p:txBody>
              <a:bodyPr>
                <a:normAutofit fontScale="92500" lnSpcReduction="20000"/>
              </a:bodyPr>
              <a:lstStyle/>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Los valores de predicción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𝑃</m:t>
                        </m:r>
                      </m:e>
                      <m:sub>
                        <m:r>
                          <a:rPr lang="es-ES" sz="1800" i="1">
                            <a:latin typeface="Cambria Math" charset="0"/>
                          </a:rPr>
                          <m:t>𝑖𝑗</m:t>
                        </m:r>
                      </m:sub>
                    </m:sSub>
                    <m:r>
                      <a:rPr lang="es-ES" sz="1800" i="1">
                        <a:latin typeface="Cambria Math" charset="0"/>
                      </a:rPr>
                      <m:t> </m:t>
                    </m:r>
                  </m:oMath>
                </a14:m>
                <a:r>
                  <a:rPr lang="es-ES" sz="1800" kern="0" dirty="0">
                    <a:solidFill>
                      <a:srgbClr val="00002B"/>
                    </a:solidFill>
                    <a:latin typeface="Calibri" pitchFamily="34" charset="0"/>
                    <a:cs typeface="Calibri" pitchFamily="34" charset="0"/>
                  </a:rPr>
                  <a:t> se estiman a partir del contexto del píxel a codificar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𝑋</m:t>
                        </m:r>
                      </m:e>
                      <m:sub>
                        <m:r>
                          <a:rPr lang="es-ES" sz="1800" i="1">
                            <a:latin typeface="Cambria Math" charset="0"/>
                          </a:rPr>
                          <m:t>𝑖𝑗</m:t>
                        </m:r>
                      </m:sub>
                    </m:sSub>
                  </m:oMath>
                </a14:m>
                <a:r>
                  <a:rPr lang="es-ES" sz="1800" kern="0" dirty="0">
                    <a:solidFill>
                      <a:srgbClr val="00002B"/>
                    </a:solidFill>
                    <a:latin typeface="Calibri" pitchFamily="34" charset="0"/>
                    <a:cs typeface="Calibri" pitchFamily="34" charset="0"/>
                  </a:rPr>
                  <a:t>.</a:t>
                </a: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El contexto de un píxel lo forman </a:t>
                </a:r>
                <a:r>
                  <a:rPr lang="es-ES" sz="1800" b="1" kern="0" dirty="0">
                    <a:solidFill>
                      <a:srgbClr val="00002B"/>
                    </a:solidFill>
                    <a:latin typeface="Calibri" pitchFamily="34" charset="0"/>
                    <a:cs typeface="Calibri" pitchFamily="34" charset="0"/>
                  </a:rPr>
                  <a:t>algunos</a:t>
                </a:r>
                <a:r>
                  <a:rPr lang="es-ES" sz="1800" kern="0" dirty="0">
                    <a:solidFill>
                      <a:srgbClr val="00002B"/>
                    </a:solidFill>
                    <a:latin typeface="Calibri" pitchFamily="34" charset="0"/>
                    <a:cs typeface="Calibri" pitchFamily="34" charset="0"/>
                  </a:rPr>
                  <a:t> de los valores de sus vecinos.</a:t>
                </a: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Para determinar si un predictor funciona de forma eficiente si utiliza la medida Sum of </a:t>
                </a:r>
                <a:r>
                  <a:rPr lang="es-ES" sz="1800" kern="0" dirty="0" err="1">
                    <a:solidFill>
                      <a:srgbClr val="00002B"/>
                    </a:solidFill>
                    <a:latin typeface="Calibri" pitchFamily="34" charset="0"/>
                    <a:cs typeface="Calibri" pitchFamily="34" charset="0"/>
                  </a:rPr>
                  <a:t>Absolute</a:t>
                </a:r>
                <a:r>
                  <a:rPr lang="es-ES" sz="1800" kern="0" dirty="0">
                    <a:solidFill>
                      <a:srgbClr val="00002B"/>
                    </a:solidFill>
                    <a:latin typeface="Calibri" pitchFamily="34" charset="0"/>
                    <a:cs typeface="Calibri" pitchFamily="34" charset="0"/>
                  </a:rPr>
                  <a:t> </a:t>
                </a:r>
                <a:r>
                  <a:rPr lang="es-ES" sz="1800" kern="0" dirty="0" err="1">
                    <a:solidFill>
                      <a:srgbClr val="00002B"/>
                    </a:solidFill>
                    <a:latin typeface="Calibri" pitchFamily="34" charset="0"/>
                    <a:cs typeface="Calibri" pitchFamily="34" charset="0"/>
                  </a:rPr>
                  <a:t>Differences</a:t>
                </a:r>
                <a:r>
                  <a:rPr lang="es-ES" sz="1800" kern="0" dirty="0">
                    <a:solidFill>
                      <a:srgbClr val="00002B"/>
                    </a:solidFill>
                    <a:latin typeface="Calibri" pitchFamily="34" charset="0"/>
                    <a:cs typeface="Calibri" pitchFamily="34" charset="0"/>
                  </a:rPr>
                  <a:t> (SAD)</a:t>
                </a: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a:p>
                <a:pPr marL="0" indent="0">
                  <a:lnSpc>
                    <a:spcPct val="114000"/>
                  </a:lnSpc>
                  <a:spcBef>
                    <a:spcPts val="0"/>
                  </a:spcBef>
                  <a:spcAft>
                    <a:spcPts val="600"/>
                  </a:spcAft>
                  <a:buNone/>
                </a:pPr>
                <a14:m>
                  <m:oMathPara xmlns:m="http://schemas.openxmlformats.org/officeDocument/2006/math">
                    <m:oMathParaPr>
                      <m:jc m:val="centerGroup"/>
                    </m:oMathParaPr>
                    <m:oMath xmlns:m="http://schemas.openxmlformats.org/officeDocument/2006/math">
                      <m:r>
                        <a:rPr lang="es-ES" sz="1800" b="0" i="1" smtClean="0">
                          <a:latin typeface="Cambria Math" charset="0"/>
                        </a:rPr>
                        <m:t>𝑆𝐴𝐷</m:t>
                      </m:r>
                      <m:r>
                        <a:rPr lang="mr-IN" sz="1800" b="0" i="1" smtClean="0">
                          <a:latin typeface="Cambria Math" charset="0"/>
                          <a:ea typeface="Cambria Math" charset="0"/>
                          <a:cs typeface="Cambria Math" charset="0"/>
                        </a:rPr>
                        <m:t>=</m:t>
                      </m:r>
                      <m:nary>
                        <m:naryPr>
                          <m:chr m:val="∑"/>
                          <m:subHide m:val="on"/>
                          <m:supHide m:val="on"/>
                          <m:ctrlPr>
                            <a:rPr lang="mr-IN" sz="1800" b="0" i="1" smtClean="0">
                              <a:latin typeface="Cambria Math" panose="02040503050406030204" pitchFamily="18" charset="0"/>
                              <a:ea typeface="Cambria Math" charset="0"/>
                              <a:cs typeface="Cambria Math" charset="0"/>
                            </a:rPr>
                          </m:ctrlPr>
                        </m:naryPr>
                        <m:sub/>
                        <m:sup/>
                        <m:e>
                          <m:r>
                            <a:rPr lang="es-ES" sz="1800" b="0" i="1" smtClean="0">
                              <a:latin typeface="Cambria Math" charset="0"/>
                              <a:ea typeface="Cambria Math" charset="0"/>
                              <a:cs typeface="Cambria Math" charset="0"/>
                            </a:rPr>
                            <m:t>|</m:t>
                          </m:r>
                          <m:sSub>
                            <m:sSubPr>
                              <m:ctrlPr>
                                <a:rPr lang="en-US" sz="1800" b="0" i="1" smtClean="0">
                                  <a:latin typeface="Cambria Math" panose="02040503050406030204" pitchFamily="18" charset="0"/>
                                  <a:ea typeface="Cambria Math" charset="0"/>
                                  <a:cs typeface="Cambria Math" charset="0"/>
                                </a:rPr>
                              </m:ctrlPr>
                            </m:sSubPr>
                            <m:e>
                              <m:r>
                                <a:rPr lang="es-ES" sz="1800" b="0" i="1" smtClean="0">
                                  <a:latin typeface="Cambria Math" charset="0"/>
                                  <a:ea typeface="Cambria Math" charset="0"/>
                                  <a:cs typeface="Cambria Math" charset="0"/>
                                </a:rPr>
                                <m:t>𝑒</m:t>
                              </m:r>
                            </m:e>
                            <m:sub>
                              <m:r>
                                <a:rPr lang="es-ES" sz="1800" b="0" i="1" smtClean="0">
                                  <a:latin typeface="Cambria Math" charset="0"/>
                                  <a:ea typeface="Cambria Math" charset="0"/>
                                  <a:cs typeface="Cambria Math" charset="0"/>
                                </a:rPr>
                                <m:t>𝑖𝑗</m:t>
                              </m:r>
                            </m:sub>
                          </m:sSub>
                          <m:r>
                            <a:rPr lang="es-ES" sz="1800" b="0" i="1" smtClean="0">
                              <a:latin typeface="Cambria Math" charset="0"/>
                              <a:ea typeface="Cambria Math" charset="0"/>
                              <a:cs typeface="Cambria Math" charset="0"/>
                            </a:rPr>
                            <m:t>|</m:t>
                          </m:r>
                        </m:e>
                      </m:nary>
                    </m:oMath>
                  </m:oMathPara>
                </a14:m>
                <a:endParaRPr lang="es-ES" sz="1800" kern="0" dirty="0">
                  <a:solidFill>
                    <a:srgbClr val="00002B"/>
                  </a:solidFill>
                  <a:latin typeface="Calibri" pitchFamily="34" charset="0"/>
                  <a:cs typeface="Calibri" pitchFamily="34" charset="0"/>
                </a:endParaRP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436036" y="3602270"/>
                <a:ext cx="11189616" cy="2951729"/>
              </a:xfrm>
              <a:blipFill rotWithShape="0">
                <a:blip r:embed="rId3"/>
                <a:stretch>
                  <a:fillRect l="-272" t="-11157"/>
                </a:stretch>
              </a:blipFill>
            </p:spPr>
            <p:txBody>
              <a:bodyPr/>
              <a:lstStyle/>
              <a:p>
                <a:r>
                  <a:rPr lang="en-US">
                    <a:noFill/>
                  </a:rPr>
                  <a:t> </a:t>
                </a:r>
              </a:p>
            </p:txBody>
          </p:sp>
        </mc:Fallback>
      </mc:AlternateContent>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19</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
        <p:nvSpPr>
          <p:cNvPr id="8" name="Rectángulo 7"/>
          <p:cNvSpPr/>
          <p:nvPr/>
        </p:nvSpPr>
        <p:spPr>
          <a:xfrm>
            <a:off x="411709" y="690637"/>
            <a:ext cx="2794355" cy="430887"/>
          </a:xfrm>
          <a:prstGeom prst="rect">
            <a:avLst/>
          </a:prstGeom>
        </p:spPr>
        <p:txBody>
          <a:bodyPr wrap="none">
            <a:spAutoFit/>
          </a:bodyPr>
          <a:lstStyle/>
          <a:p>
            <a:r>
              <a:rPr lang="es-ES" sz="2200" b="1" kern="0" dirty="0">
                <a:solidFill>
                  <a:srgbClr val="00002B"/>
                </a:solidFill>
                <a:latin typeface="Calibri" pitchFamily="34" charset="0"/>
                <a:cs typeface="Calibri" pitchFamily="34" charset="0"/>
              </a:rPr>
              <a:t>Basados en predicción</a:t>
            </a:r>
            <a:endParaRPr lang="ca-ES" sz="2200" dirty="0"/>
          </a:p>
        </p:txBody>
      </p:sp>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mc:AlternateContent xmlns:mc="http://schemas.openxmlformats.org/markup-compatibility/2006" xmlns:a14="http://schemas.microsoft.com/office/drawing/2010/main">
        <mc:Choice Requires="a14">
          <p:sp>
            <p:nvSpPr>
              <p:cNvPr id="12" name="Marcador de contenido 2"/>
              <p:cNvSpPr txBox="1">
                <a:spLocks/>
              </p:cNvSpPr>
              <p:nvPr/>
            </p:nvSpPr>
            <p:spPr>
              <a:xfrm>
                <a:off x="436036" y="1429429"/>
                <a:ext cx="11189616" cy="17686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Los sistemas basados en predicción en lugar de comprimir los valores originales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𝑋</m:t>
                        </m:r>
                      </m:e>
                      <m:sub>
                        <m:r>
                          <a:rPr lang="es-ES" sz="1800" i="1">
                            <a:latin typeface="Cambria Math" charset="0"/>
                          </a:rPr>
                          <m:t>𝑖𝑗</m:t>
                        </m:r>
                      </m:sub>
                    </m:sSub>
                    <m:r>
                      <a:rPr lang="es-ES" sz="1800" i="1">
                        <a:latin typeface="Cambria Math" charset="0"/>
                      </a:rPr>
                      <m:t> </m:t>
                    </m:r>
                  </m:oMath>
                </a14:m>
                <a:r>
                  <a:rPr lang="es-ES" sz="1800" kern="0" dirty="0">
                    <a:solidFill>
                      <a:srgbClr val="00002B"/>
                    </a:solidFill>
                    <a:latin typeface="Calibri" pitchFamily="34" charset="0"/>
                    <a:cs typeface="Calibri" pitchFamily="34" charset="0"/>
                  </a:rPr>
                  <a:t> comprimen la diferencia/error </a:t>
                </a:r>
                <a14:m>
                  <m:oMath xmlns:m="http://schemas.openxmlformats.org/officeDocument/2006/math">
                    <m:sSub>
                      <m:sSubPr>
                        <m:ctrlPr>
                          <a:rPr lang="en-US" sz="1800" i="1">
                            <a:latin typeface="Cambria Math" panose="02040503050406030204" pitchFamily="18" charset="0"/>
                          </a:rPr>
                        </m:ctrlPr>
                      </m:sSubPr>
                      <m:e>
                        <m:r>
                          <a:rPr lang="es-ES" sz="1800" b="0" i="1" smtClean="0">
                            <a:latin typeface="Cambria Math" charset="0"/>
                          </a:rPr>
                          <m:t>𝑒</m:t>
                        </m:r>
                      </m:e>
                      <m:sub>
                        <m:r>
                          <a:rPr lang="es-ES" sz="1800" i="1">
                            <a:latin typeface="Cambria Math" charset="0"/>
                          </a:rPr>
                          <m:t>𝑖𝑗</m:t>
                        </m:r>
                      </m:sub>
                    </m:sSub>
                    <m:r>
                      <a:rPr lang="es-ES" sz="1800" i="1">
                        <a:latin typeface="Cambria Math" charset="0"/>
                      </a:rPr>
                      <m:t> </m:t>
                    </m:r>
                  </m:oMath>
                </a14:m>
                <a:r>
                  <a:rPr lang="es-ES" sz="1800" kern="0" dirty="0">
                    <a:solidFill>
                      <a:srgbClr val="00002B"/>
                    </a:solidFill>
                    <a:latin typeface="Calibri" pitchFamily="34" charset="0"/>
                    <a:cs typeface="Calibri" pitchFamily="34" charset="0"/>
                  </a:rPr>
                  <a:t>existente en una predicción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b="0" i="1" smtClean="0">
                            <a:latin typeface="Cambria Math" charset="0"/>
                          </a:rPr>
                          <m:t>𝑃</m:t>
                        </m:r>
                      </m:e>
                      <m:sub>
                        <m:r>
                          <a:rPr lang="es-ES" sz="1800" i="1">
                            <a:latin typeface="Cambria Math" charset="0"/>
                          </a:rPr>
                          <m:t>𝑖𝑗</m:t>
                        </m:r>
                      </m:sub>
                    </m:sSub>
                    <m:r>
                      <a:rPr lang="es-ES" sz="1800" i="1">
                        <a:latin typeface="Cambria Math" charset="0"/>
                      </a:rPr>
                      <m:t> </m:t>
                    </m:r>
                  </m:oMath>
                </a14:m>
                <a:r>
                  <a:rPr lang="es-ES" sz="1800" kern="0" dirty="0">
                    <a:solidFill>
                      <a:srgbClr val="00002B"/>
                    </a:solidFill>
                    <a:latin typeface="Calibri" pitchFamily="34" charset="0"/>
                    <a:cs typeface="Calibri" pitchFamily="34" charset="0"/>
                  </a:rPr>
                  <a:t>y el valor original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𝑋</m:t>
                        </m:r>
                      </m:e>
                      <m:sub>
                        <m:r>
                          <a:rPr lang="es-ES" sz="1800" i="1">
                            <a:latin typeface="Cambria Math" charset="0"/>
                          </a:rPr>
                          <m:t>𝑖𝑗</m:t>
                        </m:r>
                      </m:sub>
                    </m:sSub>
                    <m:r>
                      <a:rPr lang="es-ES" sz="1800" i="1">
                        <a:latin typeface="Cambria Math" charset="0"/>
                      </a:rPr>
                      <m:t> </m:t>
                    </m:r>
                  </m:oMath>
                </a14:m>
                <a:r>
                  <a:rPr lang="es-ES" sz="1800" kern="0" dirty="0">
                    <a:solidFill>
                      <a:srgbClr val="00002B"/>
                    </a:solidFill>
                    <a:latin typeface="Calibri" pitchFamily="34" charset="0"/>
                    <a:cs typeface="Calibri" pitchFamily="34" charset="0"/>
                  </a:rPr>
                  <a:t>.</a:t>
                </a:r>
              </a:p>
              <a:p>
                <a:pPr>
                  <a:lnSpc>
                    <a:spcPct val="114000"/>
                  </a:lnSpc>
                  <a:spcBef>
                    <a:spcPts val="0"/>
                  </a:spcBef>
                  <a:spcAft>
                    <a:spcPts val="600"/>
                  </a:spcAft>
                  <a:buFont typeface="Wingdings" charset="2"/>
                  <a:buChar char="§"/>
                </a:pPr>
                <a:endParaRPr lang="es-ES" sz="1800" i="1" kern="0" dirty="0">
                  <a:solidFill>
                    <a:srgbClr val="00002B"/>
                  </a:solidFill>
                  <a:latin typeface="Calibri" pitchFamily="34" charset="0"/>
                  <a:cs typeface="Calibri" pitchFamily="34" charset="0"/>
                </a:endParaRPr>
              </a:p>
              <a:p>
                <a:pPr marL="0" indent="0">
                  <a:lnSpc>
                    <a:spcPct val="114000"/>
                  </a:lnSpc>
                  <a:spcBef>
                    <a:spcPts val="0"/>
                  </a:spcBef>
                  <a:spcAft>
                    <a:spcPts val="600"/>
                  </a:spcAft>
                  <a:buNone/>
                </a:pPr>
                <a14:m>
                  <m:oMathPara xmlns:m="http://schemas.openxmlformats.org/officeDocument/2006/math">
                    <m:oMathParaPr>
                      <m:jc m:val="centerGroup"/>
                    </m:oMathParaPr>
                    <m:oMath xmlns:m="http://schemas.openxmlformats.org/officeDocument/2006/math">
                      <m:sSub>
                        <m:sSubPr>
                          <m:ctrlPr>
                            <a:rPr lang="en-US" sz="1800" i="1">
                              <a:latin typeface="Cambria Math" panose="02040503050406030204" pitchFamily="18" charset="0"/>
                            </a:rPr>
                          </m:ctrlPr>
                        </m:sSubPr>
                        <m:e>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𝑒</m:t>
                              </m:r>
                            </m:e>
                            <m:sub>
                              <m:r>
                                <a:rPr lang="es-ES" sz="1800" i="1">
                                  <a:latin typeface="Cambria Math" charset="0"/>
                                </a:rPr>
                                <m:t>𝑖𝑗</m:t>
                              </m:r>
                            </m:sub>
                          </m:sSub>
                          <m:r>
                            <a:rPr lang="es-ES" sz="1800" i="1">
                              <a:latin typeface="Cambria Math" charset="0"/>
                            </a:rPr>
                            <m:t>=</m:t>
                          </m:r>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𝑃</m:t>
                              </m:r>
                            </m:e>
                            <m:sub>
                              <m:r>
                                <a:rPr lang="es-ES" sz="1800" i="1">
                                  <a:latin typeface="Cambria Math" charset="0"/>
                                </a:rPr>
                                <m:t>𝑖𝑗</m:t>
                              </m:r>
                            </m:sub>
                          </m:sSub>
                          <m:r>
                            <a:rPr lang="es-ES" sz="1800" i="1">
                              <a:latin typeface="Cambria Math" charset="0"/>
                            </a:rPr>
                            <m:t> − </m:t>
                          </m:r>
                          <m:r>
                            <a:rPr lang="es-ES" sz="1800" i="1">
                              <a:latin typeface="Cambria Math" charset="0"/>
                            </a:rPr>
                            <m:t>𝑋</m:t>
                          </m:r>
                        </m:e>
                        <m:sub>
                          <m:r>
                            <a:rPr lang="es-ES" sz="1800" i="1">
                              <a:latin typeface="Cambria Math" charset="0"/>
                            </a:rPr>
                            <m:t>𝑖𝑗</m:t>
                          </m:r>
                        </m:sub>
                      </m:sSub>
                    </m:oMath>
                  </m:oMathPara>
                </a14:m>
                <a:endParaRPr lang="es-ES" sz="1800" i="1" kern="0" dirty="0">
                  <a:solidFill>
                    <a:srgbClr val="00002B"/>
                  </a:solidFill>
                  <a:latin typeface="Calibri" pitchFamily="34" charset="0"/>
                  <a:cs typeface="Calibri" pitchFamily="34" charset="0"/>
                </a:endParaRP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p:txBody>
          </p:sp>
        </mc:Choice>
        <mc:Fallback xmlns="">
          <p:sp>
            <p:nvSpPr>
              <p:cNvPr id="12" name="Marcador de contenido 2"/>
              <p:cNvSpPr txBox="1">
                <a:spLocks noRot="1" noChangeAspect="1" noMove="1" noResize="1" noEditPoints="1" noAdjustHandles="1" noChangeArrowheads="1" noChangeShapeType="1" noTextEdit="1"/>
              </p:cNvSpPr>
              <p:nvPr/>
            </p:nvSpPr>
            <p:spPr>
              <a:xfrm>
                <a:off x="436036" y="1429429"/>
                <a:ext cx="11189616" cy="1768691"/>
              </a:xfrm>
              <a:prstGeom prst="rect">
                <a:avLst/>
              </a:prstGeom>
              <a:blipFill rotWithShape="0">
                <a:blip r:embed="rId5"/>
                <a:stretch>
                  <a:fillRect l="-381" t="-17869" r="-381"/>
                </a:stretch>
              </a:blipFill>
            </p:spPr>
            <p:txBody>
              <a:bodyPr/>
              <a:lstStyle/>
              <a:p>
                <a:r>
                  <a:rPr lang="ca-ES">
                    <a:noFill/>
                  </a:rPr>
                  <a:t> </a:t>
                </a:r>
              </a:p>
            </p:txBody>
          </p:sp>
        </mc:Fallback>
      </mc:AlternateContent>
    </p:spTree>
    <p:extLst>
      <p:ext uri="{BB962C8B-B14F-4D97-AF65-F5344CB8AC3E}">
        <p14:creationId xmlns:p14="http://schemas.microsoft.com/office/powerpoint/2010/main" val="370471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Escenario</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a:t>
            </a:fld>
            <a:endParaRPr lang="en-US" b="1" dirty="0">
              <a:solidFill>
                <a:srgbClr val="548235"/>
              </a:solidFill>
            </a:endParaRPr>
          </a:p>
        </p:txBody>
      </p:sp>
      <p:pic>
        <p:nvPicPr>
          <p:cNvPr id="8" name="Imagen 7"/>
          <p:cNvPicPr>
            <a:picLocks noChangeAspect="1"/>
          </p:cNvPicPr>
          <p:nvPr/>
        </p:nvPicPr>
        <p:blipFill>
          <a:blip r:embed="rId3"/>
          <a:stretch>
            <a:fillRect/>
          </a:stretch>
        </p:blipFill>
        <p:spPr>
          <a:xfrm>
            <a:off x="5562049" y="1766378"/>
            <a:ext cx="1692756" cy="1692756"/>
          </a:xfrm>
          <a:prstGeom prst="rect">
            <a:avLst/>
          </a:prstGeom>
        </p:spPr>
      </p:pic>
      <p:pic>
        <p:nvPicPr>
          <p:cNvPr id="15"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2850" y="2580984"/>
            <a:ext cx="1477364" cy="1477364"/>
          </a:xfrm>
          <a:prstGeom prst="rect">
            <a:avLst/>
          </a:prstGeom>
        </p:spPr>
      </p:pic>
      <p:sp>
        <p:nvSpPr>
          <p:cNvPr id="16" name="Marcador de contenido 2"/>
          <p:cNvSpPr>
            <a:spLocks noGrp="1"/>
          </p:cNvSpPr>
          <p:nvPr>
            <p:ph idx="1"/>
          </p:nvPr>
        </p:nvSpPr>
        <p:spPr>
          <a:xfrm>
            <a:off x="1288545" y="4058348"/>
            <a:ext cx="1885971" cy="482081"/>
          </a:xfrm>
        </p:spPr>
        <p:txBody>
          <a:bodyPr>
            <a:normAutofit/>
          </a:bodyPr>
          <a:lstStyle/>
          <a:p>
            <a:pPr marL="0" indent="0" algn="ctr">
              <a:lnSpc>
                <a:spcPct val="124000"/>
              </a:lnSpc>
              <a:buSzPct val="95000"/>
              <a:buNone/>
              <a:defRPr/>
            </a:pPr>
            <a:r>
              <a:rPr lang="es-ES" sz="1800" dirty="0"/>
              <a:t>Imágenes o vídeo</a:t>
            </a:r>
            <a:endParaRPr lang="en-GB" sz="1800" dirty="0"/>
          </a:p>
        </p:txBody>
      </p:sp>
      <p:grpSp>
        <p:nvGrpSpPr>
          <p:cNvPr id="18" name="Agrupar 17"/>
          <p:cNvGrpSpPr/>
          <p:nvPr/>
        </p:nvGrpSpPr>
        <p:grpSpPr>
          <a:xfrm>
            <a:off x="1106938" y="1059763"/>
            <a:ext cx="2265371" cy="1510769"/>
            <a:chOff x="1166573" y="1278427"/>
            <a:chExt cx="2265371" cy="1510769"/>
          </a:xfrm>
        </p:grpSpPr>
        <p:pic>
          <p:nvPicPr>
            <p:cNvPr id="7" name="Imagen 6"/>
            <p:cNvPicPr>
              <a:picLocks noChangeAspect="1"/>
            </p:cNvPicPr>
            <p:nvPr/>
          </p:nvPicPr>
          <p:blipFill>
            <a:blip r:embed="rId5"/>
            <a:stretch>
              <a:fillRect/>
            </a:stretch>
          </p:blipFill>
          <p:spPr>
            <a:xfrm>
              <a:off x="1784915" y="1278427"/>
              <a:ext cx="1028688" cy="1028688"/>
            </a:xfrm>
            <a:prstGeom prst="rect">
              <a:avLst/>
            </a:prstGeom>
          </p:spPr>
        </p:pic>
        <p:sp>
          <p:nvSpPr>
            <p:cNvPr id="17" name="Marcador de contenido 2"/>
            <p:cNvSpPr txBox="1">
              <a:spLocks/>
            </p:cNvSpPr>
            <p:nvPr/>
          </p:nvSpPr>
          <p:spPr>
            <a:xfrm>
              <a:off x="1166573" y="2307115"/>
              <a:ext cx="2265371" cy="48208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4000"/>
                </a:lnSpc>
                <a:buSzPct val="95000"/>
                <a:buFont typeface="Arial" panose="020B0604020202020204" pitchFamily="34" charset="0"/>
                <a:buNone/>
                <a:defRPr/>
              </a:pPr>
              <a:r>
                <a:rPr lang="es-ES" sz="1800" dirty="0"/>
                <a:t>Informes, </a:t>
              </a:r>
              <a:r>
                <a:rPr lang="es-ES" sz="1800" dirty="0" err="1"/>
                <a:t>xml</a:t>
              </a:r>
              <a:r>
                <a:rPr lang="es-ES" sz="1800" dirty="0"/>
                <a:t> data, etc.</a:t>
              </a:r>
              <a:endParaRPr lang="en-GB" sz="1800" dirty="0"/>
            </a:p>
          </p:txBody>
        </p:sp>
      </p:grpSp>
      <p:sp>
        <p:nvSpPr>
          <p:cNvPr id="19" name="Flecha derecha 18"/>
          <p:cNvSpPr/>
          <p:nvPr/>
        </p:nvSpPr>
        <p:spPr>
          <a:xfrm>
            <a:off x="3591778" y="2088451"/>
            <a:ext cx="1476510"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 name="Flecha derecha 20"/>
          <p:cNvSpPr/>
          <p:nvPr/>
        </p:nvSpPr>
        <p:spPr>
          <a:xfrm>
            <a:off x="7444409" y="2046226"/>
            <a:ext cx="1550239"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 name="Marcador de contenido 2"/>
          <p:cNvSpPr txBox="1">
            <a:spLocks/>
          </p:cNvSpPr>
          <p:nvPr/>
        </p:nvSpPr>
        <p:spPr>
          <a:xfrm>
            <a:off x="9182681" y="855118"/>
            <a:ext cx="2157056" cy="48208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dirty="0"/>
              <a:t>Archivos comprimidos</a:t>
            </a:r>
            <a:endParaRPr lang="en-GB" sz="1800" dirty="0"/>
          </a:p>
        </p:txBody>
      </p:sp>
      <p:sp>
        <p:nvSpPr>
          <p:cNvPr id="24" name="Marcador de contenido 2"/>
          <p:cNvSpPr txBox="1">
            <a:spLocks/>
          </p:cNvSpPr>
          <p:nvPr/>
        </p:nvSpPr>
        <p:spPr>
          <a:xfrm>
            <a:off x="5301929" y="1403694"/>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a:t>Compresor</a:t>
            </a:r>
            <a:endParaRPr lang="en-GB" sz="1800" dirty="0"/>
          </a:p>
        </p:txBody>
      </p:sp>
      <p:pic>
        <p:nvPicPr>
          <p:cNvPr id="25" name="Imagen 24"/>
          <p:cNvPicPr>
            <a:picLocks noChangeAspect="1"/>
          </p:cNvPicPr>
          <p:nvPr/>
        </p:nvPicPr>
        <p:blipFill>
          <a:blip r:embed="rId3"/>
          <a:stretch>
            <a:fillRect/>
          </a:stretch>
        </p:blipFill>
        <p:spPr>
          <a:xfrm>
            <a:off x="5675567" y="4299388"/>
            <a:ext cx="1692756" cy="1692756"/>
          </a:xfrm>
          <a:prstGeom prst="rect">
            <a:avLst/>
          </a:prstGeom>
        </p:spPr>
      </p:pic>
      <p:sp>
        <p:nvSpPr>
          <p:cNvPr id="26" name="Marcador de contenido 2"/>
          <p:cNvSpPr txBox="1">
            <a:spLocks/>
          </p:cNvSpPr>
          <p:nvPr/>
        </p:nvSpPr>
        <p:spPr>
          <a:xfrm>
            <a:off x="5301928" y="3979412"/>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dirty="0"/>
              <a:t>Descompresor</a:t>
            </a:r>
            <a:endParaRPr lang="en-GB" sz="1800" dirty="0"/>
          </a:p>
        </p:txBody>
      </p:sp>
      <p:sp>
        <p:nvSpPr>
          <p:cNvPr id="29" name="Flecha derecha 28"/>
          <p:cNvSpPr/>
          <p:nvPr/>
        </p:nvSpPr>
        <p:spPr>
          <a:xfrm rot="10800000">
            <a:off x="7444409" y="4843364"/>
            <a:ext cx="2950978" cy="566530"/>
          </a:xfrm>
          <a:prstGeom prst="rightArrow">
            <a:avLst/>
          </a:prstGeom>
          <a:solidFill>
            <a:schemeClr val="accent6"/>
          </a:solidFill>
          <a:ln cap="flat">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0" name="Flecha derecha 29"/>
          <p:cNvSpPr/>
          <p:nvPr/>
        </p:nvSpPr>
        <p:spPr>
          <a:xfrm rot="16200000">
            <a:off x="1804890" y="4560099"/>
            <a:ext cx="869466"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 name="Rectángulo 31"/>
          <p:cNvSpPr/>
          <p:nvPr/>
        </p:nvSpPr>
        <p:spPr>
          <a:xfrm>
            <a:off x="10127031" y="3028685"/>
            <a:ext cx="268356" cy="2239051"/>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3" name="Rectángulo 32"/>
          <p:cNvSpPr/>
          <p:nvPr/>
        </p:nvSpPr>
        <p:spPr>
          <a:xfrm rot="16200000">
            <a:off x="3678539" y="3537268"/>
            <a:ext cx="268356" cy="321246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pic>
        <p:nvPicPr>
          <p:cNvPr id="34" name="Imagen 33"/>
          <p:cNvPicPr>
            <a:picLocks noChangeAspect="1"/>
          </p:cNvPicPr>
          <p:nvPr/>
        </p:nvPicPr>
        <p:blipFill>
          <a:blip r:embed="rId6"/>
          <a:stretch>
            <a:fillRect/>
          </a:stretch>
        </p:blipFill>
        <p:spPr>
          <a:xfrm>
            <a:off x="9227029" y="1322076"/>
            <a:ext cx="619611" cy="619611"/>
          </a:xfrm>
          <a:prstGeom prst="rect">
            <a:avLst/>
          </a:prstGeom>
        </p:spPr>
      </p:pic>
      <p:pic>
        <p:nvPicPr>
          <p:cNvPr id="35" name="Imagen 34"/>
          <p:cNvPicPr>
            <a:picLocks noChangeAspect="1"/>
          </p:cNvPicPr>
          <p:nvPr/>
        </p:nvPicPr>
        <p:blipFill>
          <a:blip r:embed="rId7"/>
          <a:stretch>
            <a:fillRect/>
          </a:stretch>
        </p:blipFill>
        <p:spPr>
          <a:xfrm>
            <a:off x="9266663" y="2023324"/>
            <a:ext cx="579977" cy="579977"/>
          </a:xfrm>
          <a:prstGeom prst="rect">
            <a:avLst/>
          </a:prstGeom>
        </p:spPr>
      </p:pic>
      <p:pic>
        <p:nvPicPr>
          <p:cNvPr id="36" name="Imagen 35"/>
          <p:cNvPicPr>
            <a:picLocks noChangeAspect="1"/>
          </p:cNvPicPr>
          <p:nvPr/>
        </p:nvPicPr>
        <p:blipFill>
          <a:blip r:embed="rId8"/>
          <a:stretch>
            <a:fillRect/>
          </a:stretch>
        </p:blipFill>
        <p:spPr>
          <a:xfrm>
            <a:off x="9998822" y="2041529"/>
            <a:ext cx="524773" cy="524773"/>
          </a:xfrm>
          <a:prstGeom prst="rect">
            <a:avLst/>
          </a:prstGeom>
        </p:spPr>
      </p:pic>
      <p:pic>
        <p:nvPicPr>
          <p:cNvPr id="37" name="Imagen 36"/>
          <p:cNvPicPr>
            <a:picLocks noChangeAspect="1"/>
          </p:cNvPicPr>
          <p:nvPr/>
        </p:nvPicPr>
        <p:blipFill>
          <a:blip r:embed="rId9"/>
          <a:stretch>
            <a:fillRect/>
          </a:stretch>
        </p:blipFill>
        <p:spPr>
          <a:xfrm>
            <a:off x="9995981" y="1339910"/>
            <a:ext cx="609647" cy="609647"/>
          </a:xfrm>
          <a:prstGeom prst="rect">
            <a:avLst/>
          </a:prstGeom>
        </p:spPr>
      </p:pic>
      <p:pic>
        <p:nvPicPr>
          <p:cNvPr id="38" name="Imagen 37"/>
          <p:cNvPicPr>
            <a:picLocks noChangeAspect="1"/>
          </p:cNvPicPr>
          <p:nvPr/>
        </p:nvPicPr>
        <p:blipFill>
          <a:blip r:embed="rId10"/>
          <a:stretch>
            <a:fillRect/>
          </a:stretch>
        </p:blipFill>
        <p:spPr>
          <a:xfrm>
            <a:off x="10632388" y="1255476"/>
            <a:ext cx="751697" cy="751697"/>
          </a:xfrm>
          <a:prstGeom prst="rect">
            <a:avLst/>
          </a:prstGeom>
        </p:spPr>
      </p:pic>
      <p:pic>
        <p:nvPicPr>
          <p:cNvPr id="39" name="Imagen 38"/>
          <p:cNvPicPr>
            <a:picLocks noChangeAspect="1"/>
          </p:cNvPicPr>
          <p:nvPr/>
        </p:nvPicPr>
        <p:blipFill>
          <a:blip r:embed="rId11"/>
          <a:stretch>
            <a:fillRect/>
          </a:stretch>
        </p:blipFill>
        <p:spPr>
          <a:xfrm>
            <a:off x="10675777" y="1981317"/>
            <a:ext cx="663989" cy="663989"/>
          </a:xfrm>
          <a:prstGeom prst="rect">
            <a:avLst/>
          </a:prstGeom>
        </p:spPr>
      </p:pic>
    </p:spTree>
    <p:extLst>
      <p:ext uri="{BB962C8B-B14F-4D97-AF65-F5344CB8AC3E}">
        <p14:creationId xmlns:p14="http://schemas.microsoft.com/office/powerpoint/2010/main" val="1857422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20</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
        <p:nvSpPr>
          <p:cNvPr id="8" name="Marcador de contenido 2"/>
          <p:cNvSpPr txBox="1">
            <a:spLocks/>
          </p:cNvSpPr>
          <p:nvPr/>
        </p:nvSpPr>
        <p:spPr>
          <a:xfrm>
            <a:off x="1002383" y="5409177"/>
            <a:ext cx="11189616" cy="10519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Para poder invertir el proceso el descodificador debe poder predecir el valor del píxel. Esto implica que el contexto esta definido sólo por valores previamente codificados. Si el codificador procesa en </a:t>
            </a:r>
            <a:r>
              <a:rPr lang="es-ES" sz="1800" b="1" i="1" kern="0" dirty="0" err="1">
                <a:solidFill>
                  <a:srgbClr val="00002B"/>
                </a:solidFill>
                <a:latin typeface="Calibri" pitchFamily="34" charset="0"/>
                <a:cs typeface="Calibri" pitchFamily="34" charset="0"/>
              </a:rPr>
              <a:t>raster</a:t>
            </a:r>
            <a:r>
              <a:rPr lang="es-ES" sz="1800" b="1" i="1" kern="0" dirty="0">
                <a:solidFill>
                  <a:srgbClr val="00002B"/>
                </a:solidFill>
                <a:latin typeface="Calibri" pitchFamily="34" charset="0"/>
                <a:cs typeface="Calibri" pitchFamily="34" charset="0"/>
              </a:rPr>
              <a:t> </a:t>
            </a:r>
            <a:r>
              <a:rPr lang="es-ES" sz="1800" b="1" i="1" kern="0" dirty="0" err="1">
                <a:solidFill>
                  <a:srgbClr val="00002B"/>
                </a:solidFill>
                <a:latin typeface="Calibri" pitchFamily="34" charset="0"/>
                <a:cs typeface="Calibri" pitchFamily="34" charset="0"/>
              </a:rPr>
              <a:t>order</a:t>
            </a:r>
            <a:r>
              <a:rPr lang="es-ES" sz="1800" b="1" i="1" kern="0" dirty="0">
                <a:solidFill>
                  <a:srgbClr val="00002B"/>
                </a:solidFill>
                <a:latin typeface="Calibri" pitchFamily="34" charset="0"/>
                <a:cs typeface="Calibri" pitchFamily="34" charset="0"/>
              </a:rPr>
              <a:t> </a:t>
            </a:r>
            <a:r>
              <a:rPr lang="es-ES" sz="1800" kern="0" dirty="0">
                <a:solidFill>
                  <a:srgbClr val="00002B"/>
                </a:solidFill>
                <a:latin typeface="Calibri" pitchFamily="34" charset="0"/>
                <a:cs typeface="Calibri" pitchFamily="34" charset="0"/>
              </a:rPr>
              <a:t>el contexto estará formado por los valores de la fila superior y los que se encuentran a su izquierda.</a:t>
            </a:r>
            <a:endParaRPr lang="es-ES" sz="1800" i="1" kern="0" dirty="0">
              <a:solidFill>
                <a:srgbClr val="00002B"/>
              </a:solidFill>
              <a:latin typeface="Calibri" pitchFamily="34" charset="0"/>
              <a:cs typeface="Calibri" pitchFamily="34" charset="0"/>
            </a:endParaRP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p:txBody>
      </p:sp>
      <p:graphicFrame>
        <p:nvGraphicFramePr>
          <p:cNvPr id="3" name="Tabla 2"/>
          <p:cNvGraphicFramePr>
            <a:graphicFrameLocks noGrp="1"/>
          </p:cNvGraphicFramePr>
          <p:nvPr>
            <p:extLst>
              <p:ext uri="{D42A27DB-BD31-4B8C-83A1-F6EECF244321}">
                <p14:modId xmlns:p14="http://schemas.microsoft.com/office/powerpoint/2010/main" val="1790908446"/>
              </p:ext>
            </p:extLst>
          </p:nvPr>
        </p:nvGraphicFramePr>
        <p:xfrm>
          <a:off x="899746" y="1303355"/>
          <a:ext cx="1763487" cy="970383"/>
        </p:xfrm>
        <a:graphic>
          <a:graphicData uri="http://schemas.openxmlformats.org/drawingml/2006/table">
            <a:tbl>
              <a:tblPr>
                <a:tableStyleId>{21E4AEA4-8DFA-4A89-87EB-49C32662AFE0}</a:tableStyleId>
              </a:tblPr>
              <a:tblGrid>
                <a:gridCol w="587829">
                  <a:extLst>
                    <a:ext uri="{9D8B030D-6E8A-4147-A177-3AD203B41FA5}">
                      <a16:colId xmlns:a16="http://schemas.microsoft.com/office/drawing/2014/main" val="20000"/>
                    </a:ext>
                  </a:extLst>
                </a:gridCol>
                <a:gridCol w="587829">
                  <a:extLst>
                    <a:ext uri="{9D8B030D-6E8A-4147-A177-3AD203B41FA5}">
                      <a16:colId xmlns:a16="http://schemas.microsoft.com/office/drawing/2014/main" val="20001"/>
                    </a:ext>
                  </a:extLst>
                </a:gridCol>
                <a:gridCol w="587829">
                  <a:extLst>
                    <a:ext uri="{9D8B030D-6E8A-4147-A177-3AD203B41FA5}">
                      <a16:colId xmlns:a16="http://schemas.microsoft.com/office/drawing/2014/main" val="20002"/>
                    </a:ext>
                  </a:extLst>
                </a:gridCol>
              </a:tblGrid>
              <a:tr h="323461">
                <a:tc>
                  <a:txBody>
                    <a:bodyPr/>
                    <a:lstStyle/>
                    <a:p>
                      <a:pPr algn="ctr" fontAlgn="b"/>
                      <a:r>
                        <a:rPr lang="es-ES_tradnl" sz="1800" u="none" strike="noStrike" dirty="0">
                          <a:effectLst/>
                        </a:rPr>
                        <a:t>15</a:t>
                      </a:r>
                      <a:endParaRPr lang="es-ES_tradnl"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dirty="0">
                          <a:effectLst/>
                        </a:rPr>
                        <a:t>10</a:t>
                      </a:r>
                      <a:endParaRPr lang="es-ES_tradnl"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10</a:t>
                      </a:r>
                      <a:endParaRPr lang="es-ES_tradnl" sz="1800" b="0" i="0" u="none" strike="noStrike">
                        <a:effectLst/>
                        <a:latin typeface="Verdana" charset="0"/>
                      </a:endParaRPr>
                    </a:p>
                  </a:txBody>
                  <a:tcPr marL="12700" marR="12700" marT="12700" marB="0" anchor="b">
                    <a:solidFill>
                      <a:schemeClr val="accent1"/>
                    </a:solidFill>
                  </a:tcPr>
                </a:tc>
                <a:extLst>
                  <a:ext uri="{0D108BD9-81ED-4DB2-BD59-A6C34878D82A}">
                    <a16:rowId xmlns:a16="http://schemas.microsoft.com/office/drawing/2014/main" val="10000"/>
                  </a:ext>
                </a:extLst>
              </a:tr>
              <a:tr h="323461">
                <a:tc>
                  <a:txBody>
                    <a:bodyPr/>
                    <a:lstStyle/>
                    <a:p>
                      <a:pPr algn="ctr" fontAlgn="b"/>
                      <a:r>
                        <a:rPr lang="es-ES_tradnl" sz="1800" u="none" strike="noStrike">
                          <a:effectLst/>
                        </a:rPr>
                        <a:t>15</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is-IS" sz="1800" u="none" strike="noStrike" dirty="0">
                          <a:effectLst/>
                        </a:rPr>
                        <a:t>12</a:t>
                      </a:r>
                      <a:endParaRPr lang="is-IS"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10</a:t>
                      </a:r>
                      <a:endParaRPr lang="es-ES_tradnl" sz="1800" b="0" i="0" u="none" strike="noStrike">
                        <a:effectLst/>
                        <a:latin typeface="Verdana" charset="0"/>
                      </a:endParaRPr>
                    </a:p>
                  </a:txBody>
                  <a:tcPr marL="12700" marR="12700" marT="12700" marB="0" anchor="b">
                    <a:solidFill>
                      <a:schemeClr val="accent1"/>
                    </a:solidFill>
                  </a:tcPr>
                </a:tc>
                <a:extLst>
                  <a:ext uri="{0D108BD9-81ED-4DB2-BD59-A6C34878D82A}">
                    <a16:rowId xmlns:a16="http://schemas.microsoft.com/office/drawing/2014/main" val="10001"/>
                  </a:ext>
                </a:extLst>
              </a:tr>
              <a:tr h="323461">
                <a:tc>
                  <a:txBody>
                    <a:bodyPr/>
                    <a:lstStyle/>
                    <a:p>
                      <a:pPr algn="ctr" fontAlgn="b"/>
                      <a:r>
                        <a:rPr lang="is-IS" sz="1800" u="none" strike="noStrike" dirty="0">
                          <a:effectLst/>
                        </a:rPr>
                        <a:t>20</a:t>
                      </a:r>
                      <a:endParaRPr lang="is-IS"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dirty="0">
                          <a:effectLst/>
                        </a:rPr>
                        <a:t>15</a:t>
                      </a:r>
                      <a:endParaRPr lang="es-ES_tradnl"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dirty="0">
                          <a:effectLst/>
                        </a:rPr>
                        <a:t>10</a:t>
                      </a:r>
                      <a:endParaRPr lang="es-ES_tradnl" sz="1800" b="0" i="0" u="none" strike="noStrike" dirty="0">
                        <a:effectLst/>
                        <a:latin typeface="Verdana" charset="0"/>
                      </a:endParaRPr>
                    </a:p>
                  </a:txBody>
                  <a:tcPr marL="12700" marR="12700" marT="12700" marB="0" anchor="b">
                    <a:solidFill>
                      <a:schemeClr val="accent1"/>
                    </a:solidFill>
                  </a:tcPr>
                </a:tc>
                <a:extLst>
                  <a:ext uri="{0D108BD9-81ED-4DB2-BD59-A6C34878D82A}">
                    <a16:rowId xmlns:a16="http://schemas.microsoft.com/office/drawing/2014/main" val="10002"/>
                  </a:ext>
                </a:extLst>
              </a:tr>
            </a:tbl>
          </a:graphicData>
        </a:graphic>
      </p:graphicFrame>
      <p:graphicFrame>
        <p:nvGraphicFramePr>
          <p:cNvPr id="6" name="Tabla 5"/>
          <p:cNvGraphicFramePr>
            <a:graphicFrameLocks noGrp="1"/>
          </p:cNvGraphicFramePr>
          <p:nvPr>
            <p:extLst>
              <p:ext uri="{D42A27DB-BD31-4B8C-83A1-F6EECF244321}">
                <p14:modId xmlns:p14="http://schemas.microsoft.com/office/powerpoint/2010/main" val="634428661"/>
              </p:ext>
            </p:extLst>
          </p:nvPr>
        </p:nvGraphicFramePr>
        <p:xfrm>
          <a:off x="899745" y="2398072"/>
          <a:ext cx="1763487" cy="1110238"/>
        </p:xfrm>
        <a:graphic>
          <a:graphicData uri="http://schemas.openxmlformats.org/drawingml/2006/table">
            <a:tbl>
              <a:tblPr>
                <a:tableStyleId>{F5AB1C69-6EDB-4FF4-983F-18BD219EF322}</a:tableStyleId>
              </a:tblPr>
              <a:tblGrid>
                <a:gridCol w="567558">
                  <a:extLst>
                    <a:ext uri="{9D8B030D-6E8A-4147-A177-3AD203B41FA5}">
                      <a16:colId xmlns:a16="http://schemas.microsoft.com/office/drawing/2014/main" val="20000"/>
                    </a:ext>
                  </a:extLst>
                </a:gridCol>
                <a:gridCol w="646502">
                  <a:extLst>
                    <a:ext uri="{9D8B030D-6E8A-4147-A177-3AD203B41FA5}">
                      <a16:colId xmlns:a16="http://schemas.microsoft.com/office/drawing/2014/main" val="20001"/>
                    </a:ext>
                  </a:extLst>
                </a:gridCol>
                <a:gridCol w="549427">
                  <a:extLst>
                    <a:ext uri="{9D8B030D-6E8A-4147-A177-3AD203B41FA5}">
                      <a16:colId xmlns:a16="http://schemas.microsoft.com/office/drawing/2014/main" val="20002"/>
                    </a:ext>
                  </a:extLst>
                </a:gridCol>
              </a:tblGrid>
              <a:tr h="524474">
                <a:tc>
                  <a:txBody>
                    <a:bodyPr/>
                    <a:lstStyle/>
                    <a:p>
                      <a:pPr algn="ctr" fontAlgn="b"/>
                      <a:r>
                        <a:rPr lang="es-ES_tradnl" sz="2200" u="none" strike="noStrike" dirty="0">
                          <a:effectLst/>
                        </a:rPr>
                        <a:t>a</a:t>
                      </a:r>
                      <a:endParaRPr lang="es-ES_tradnl" sz="2200" b="0" i="0" u="none" strike="noStrike" dirty="0">
                        <a:effectLst/>
                        <a:latin typeface="Verdana"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_tradnl" sz="2200" u="none" strike="noStrike" dirty="0">
                          <a:effectLst/>
                        </a:rPr>
                        <a:t>b</a:t>
                      </a:r>
                      <a:endParaRPr lang="es-ES_tradnl" sz="2200" b="0" i="0" u="none" strike="noStrike" dirty="0">
                        <a:effectLst/>
                        <a:latin typeface="Verdana"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_tradnl" sz="2200" u="none" strike="noStrike" dirty="0">
                          <a:effectLst/>
                        </a:rPr>
                        <a:t>c</a:t>
                      </a:r>
                      <a:endParaRPr lang="es-ES_tradnl" sz="2200" b="0" i="0" u="none" strike="noStrike" dirty="0">
                        <a:effectLst/>
                        <a:latin typeface="Verdana"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85764">
                <a:tc>
                  <a:txBody>
                    <a:bodyPr/>
                    <a:lstStyle/>
                    <a:p>
                      <a:pPr algn="ctr" fontAlgn="b"/>
                      <a:r>
                        <a:rPr lang="es-ES_tradnl" sz="2200" u="none" strike="noStrike">
                          <a:effectLst/>
                        </a:rPr>
                        <a:t>d</a:t>
                      </a:r>
                      <a:endParaRPr lang="es-ES_tradnl" sz="2200" b="0" i="0" u="none" strike="noStrike">
                        <a:effectLst/>
                        <a:latin typeface="Verdana"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s-ES_tradnl" sz="2200" b="0" i="1" u="none" strike="noStrike" dirty="0" err="1">
                          <a:effectLst/>
                        </a:rPr>
                        <a:t>P</a:t>
                      </a:r>
                      <a:r>
                        <a:rPr lang="es-ES_tradnl" sz="2200" b="0" i="1" u="none" strike="noStrike" baseline="-25000" dirty="0" err="1">
                          <a:effectLst/>
                        </a:rPr>
                        <a:t>ij</a:t>
                      </a:r>
                      <a:endParaRPr lang="es-ES_tradnl" sz="2200" b="0" i="1" u="none" strike="noStrike" baseline="-25000" dirty="0">
                        <a:effectLst/>
                        <a:latin typeface="Verdana"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s-ES_tradnl" sz="2200" b="0" i="0" u="none" strike="noStrike" dirty="0">
                        <a:effectLst/>
                        <a:latin typeface="Verdana" charset="0"/>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sp>
            <p:nvSpPr>
              <p:cNvPr id="9" name="Rectángulo 8"/>
              <p:cNvSpPr/>
              <p:nvPr/>
            </p:nvSpPr>
            <p:spPr>
              <a:xfrm>
                <a:off x="4600802" y="1327267"/>
                <a:ext cx="850041" cy="391646"/>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𝑃</m:t>
                        </m:r>
                      </m:e>
                      <m:sub>
                        <m:r>
                          <a:rPr lang="es-ES" i="1">
                            <a:latin typeface="Cambria Math" charset="0"/>
                          </a:rPr>
                          <m:t>𝑖𝑗</m:t>
                        </m:r>
                      </m:sub>
                    </m:sSub>
                  </m:oMath>
                </a14:m>
                <a:r>
                  <a:rPr lang="ca-ES" dirty="0"/>
                  <a:t> = d</a:t>
                </a:r>
              </a:p>
            </p:txBody>
          </p:sp>
        </mc:Choice>
        <mc:Fallback xmlns="">
          <p:sp>
            <p:nvSpPr>
              <p:cNvPr id="9" name="Rectángulo 8"/>
              <p:cNvSpPr>
                <a:spLocks noRot="1" noChangeAspect="1" noMove="1" noResize="1" noEditPoints="1" noAdjustHandles="1" noChangeArrowheads="1" noChangeShapeType="1" noTextEdit="1"/>
              </p:cNvSpPr>
              <p:nvPr/>
            </p:nvSpPr>
            <p:spPr>
              <a:xfrm>
                <a:off x="4600802" y="1327267"/>
                <a:ext cx="850041" cy="391646"/>
              </a:xfrm>
              <a:prstGeom prst="rect">
                <a:avLst/>
              </a:prstGeom>
              <a:blipFill rotWithShape="0">
                <a:blip r:embed="rId3"/>
                <a:stretch>
                  <a:fillRect l="-3597" t="-90625" r="-5036" b="-110938"/>
                </a:stretch>
              </a:blipFill>
            </p:spPr>
            <p:txBody>
              <a:bodyPr/>
              <a:lstStyle/>
              <a:p>
                <a:r>
                  <a:rPr lang="en-US">
                    <a:noFill/>
                  </a:rPr>
                  <a:t> </a:t>
                </a:r>
              </a:p>
            </p:txBody>
          </p:sp>
        </mc:Fallback>
      </mc:AlternateContent>
      <p:graphicFrame>
        <p:nvGraphicFramePr>
          <p:cNvPr id="10" name="Tabla 9"/>
          <p:cNvGraphicFramePr>
            <a:graphicFrameLocks noGrp="1"/>
          </p:cNvGraphicFramePr>
          <p:nvPr>
            <p:extLst>
              <p:ext uri="{D42A27DB-BD31-4B8C-83A1-F6EECF244321}">
                <p14:modId xmlns:p14="http://schemas.microsoft.com/office/powerpoint/2010/main" val="1618676709"/>
              </p:ext>
            </p:extLst>
          </p:nvPr>
        </p:nvGraphicFramePr>
        <p:xfrm>
          <a:off x="4144080" y="1787310"/>
          <a:ext cx="1763487" cy="980493"/>
        </p:xfrm>
        <a:graphic>
          <a:graphicData uri="http://schemas.openxmlformats.org/drawingml/2006/table">
            <a:tbl>
              <a:tblPr>
                <a:tableStyleId>{5C22544A-7EE6-4342-B048-85BDC9FD1C3A}</a:tableStyleId>
              </a:tblPr>
              <a:tblGrid>
                <a:gridCol w="587829">
                  <a:extLst>
                    <a:ext uri="{9D8B030D-6E8A-4147-A177-3AD203B41FA5}">
                      <a16:colId xmlns:a16="http://schemas.microsoft.com/office/drawing/2014/main" val="20000"/>
                    </a:ext>
                  </a:extLst>
                </a:gridCol>
                <a:gridCol w="587829">
                  <a:extLst>
                    <a:ext uri="{9D8B030D-6E8A-4147-A177-3AD203B41FA5}">
                      <a16:colId xmlns:a16="http://schemas.microsoft.com/office/drawing/2014/main" val="20001"/>
                    </a:ext>
                  </a:extLst>
                </a:gridCol>
                <a:gridCol w="587829">
                  <a:extLst>
                    <a:ext uri="{9D8B030D-6E8A-4147-A177-3AD203B41FA5}">
                      <a16:colId xmlns:a16="http://schemas.microsoft.com/office/drawing/2014/main" val="20002"/>
                    </a:ext>
                  </a:extLst>
                </a:gridCol>
              </a:tblGrid>
              <a:tr h="326831">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10</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10</a:t>
                      </a:r>
                    </a:p>
                  </a:txBody>
                  <a:tcPr marL="12700" marR="12700" marT="12700" marB="0" anchor="b">
                    <a:solidFill>
                      <a:schemeClr val="accent1"/>
                    </a:solidFill>
                  </a:tcPr>
                </a:tc>
                <a:extLst>
                  <a:ext uri="{0D108BD9-81ED-4DB2-BD59-A6C34878D82A}">
                    <a16:rowId xmlns:a16="http://schemas.microsoft.com/office/drawing/2014/main" val="10000"/>
                  </a:ext>
                </a:extLst>
              </a:tr>
              <a:tr h="326831">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alpha val="50000"/>
                      </a:schemeClr>
                    </a:solidFill>
                  </a:tcPr>
                </a:tc>
                <a:tc>
                  <a:txBody>
                    <a:bodyPr/>
                    <a:lstStyle/>
                    <a:p>
                      <a:pPr marL="0" algn="ctr" defTabSz="914400" rtl="0" eaLnBrk="1" fontAlgn="b" latinLnBrk="0" hangingPunct="1"/>
                      <a:r>
                        <a:rPr lang="is-IS" sz="1800" u="none" strike="noStrike" kern="1200" dirty="0">
                          <a:solidFill>
                            <a:schemeClr val="dk1"/>
                          </a:solidFill>
                          <a:effectLst/>
                          <a:latin typeface="+mn-lt"/>
                          <a:ea typeface="+mn-ea"/>
                          <a:cs typeface="+mn-cs"/>
                        </a:rPr>
                        <a:t>12</a:t>
                      </a:r>
                    </a:p>
                  </a:txBody>
                  <a:tcPr marL="12700" marR="12700" marT="12700" marB="0" anchor="b">
                    <a:solidFill>
                      <a:schemeClr val="accent1">
                        <a:alpha val="50000"/>
                      </a:schemeClr>
                    </a:solidFill>
                  </a:tcPr>
                </a:tc>
                <a:extLst>
                  <a:ext uri="{0D108BD9-81ED-4DB2-BD59-A6C34878D82A}">
                    <a16:rowId xmlns:a16="http://schemas.microsoft.com/office/drawing/2014/main" val="10001"/>
                  </a:ext>
                </a:extLst>
              </a:tr>
              <a:tr h="326831">
                <a:tc>
                  <a:txBody>
                    <a:bodyPr/>
                    <a:lstStyle/>
                    <a:p>
                      <a:pPr marL="0" algn="ctr" defTabSz="914400" rtl="0" eaLnBrk="1" fontAlgn="b" latinLnBrk="0" hangingPunct="1"/>
                      <a:r>
                        <a:rPr lang="is-IS" sz="1800" u="none" strike="noStrike" kern="1200" dirty="0">
                          <a:solidFill>
                            <a:schemeClr val="dk1"/>
                          </a:solidFill>
                          <a:effectLst/>
                          <a:latin typeface="+mn-lt"/>
                          <a:ea typeface="+mn-ea"/>
                          <a:cs typeface="+mn-cs"/>
                        </a:rPr>
                        <a:t>20</a:t>
                      </a:r>
                    </a:p>
                  </a:txBody>
                  <a:tcPr marL="12700" marR="12700" marT="12700" marB="0" anchor="b">
                    <a:solidFill>
                      <a:schemeClr val="accent1"/>
                    </a:solidFill>
                  </a:tcPr>
                </a:tc>
                <a:tc>
                  <a:txBody>
                    <a:bodyPr/>
                    <a:lstStyle/>
                    <a:p>
                      <a:pPr marL="0" algn="ctr" defTabSz="914400" rtl="0" eaLnBrk="1" fontAlgn="b" latinLnBrk="0" hangingPunct="1"/>
                      <a:r>
                        <a:rPr lang="is-IS" sz="1800" u="none" strike="noStrike" kern="1200" dirty="0">
                          <a:solidFill>
                            <a:schemeClr val="dk1"/>
                          </a:solidFill>
                          <a:effectLst/>
                          <a:latin typeface="+mn-lt"/>
                          <a:ea typeface="+mn-ea"/>
                          <a:cs typeface="+mn-cs"/>
                        </a:rPr>
                        <a:t>20</a:t>
                      </a:r>
                    </a:p>
                  </a:txBody>
                  <a:tcPr marL="12700" marR="12700" marT="12700" marB="0" anchor="b">
                    <a:solidFill>
                      <a:schemeClr val="accent1">
                        <a:alpha val="50000"/>
                      </a:schemeClr>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alpha val="50000"/>
                      </a:schemeClr>
                    </a:solidFill>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12" name="Rectángulo 11"/>
              <p:cNvSpPr/>
              <p:nvPr/>
            </p:nvSpPr>
            <p:spPr>
              <a:xfrm>
                <a:off x="4144077" y="3004454"/>
                <a:ext cx="1676548"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𝑒</m:t>
                              </m:r>
                            </m:e>
                            <m:sub>
                              <m:r>
                                <a:rPr lang="es-ES" i="1">
                                  <a:latin typeface="Cambria Math" charset="0"/>
                                </a:rPr>
                                <m:t>𝑖𝑗</m:t>
                              </m:r>
                            </m:sub>
                          </m:sSub>
                          <m:r>
                            <a:rPr lang="es-ES" i="1">
                              <a:latin typeface="Cambria Math" charset="0"/>
                            </a:rPr>
                            <m:t>=</m:t>
                          </m:r>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𝑃</m:t>
                              </m:r>
                            </m:e>
                            <m:sub>
                              <m:r>
                                <a:rPr lang="es-ES" i="1">
                                  <a:latin typeface="Cambria Math" charset="0"/>
                                </a:rPr>
                                <m:t>𝑖𝑗</m:t>
                              </m:r>
                            </m:sub>
                          </m:sSub>
                          <m:r>
                            <a:rPr lang="es-ES" i="1">
                              <a:latin typeface="Cambria Math" charset="0"/>
                            </a:rPr>
                            <m:t> − </m:t>
                          </m:r>
                          <m:r>
                            <a:rPr lang="es-ES" i="1">
                              <a:latin typeface="Cambria Math" charset="0"/>
                            </a:rPr>
                            <m:t>𝑋</m:t>
                          </m:r>
                        </m:e>
                        <m:sub>
                          <m:r>
                            <a:rPr lang="es-ES" i="1">
                              <a:latin typeface="Cambria Math" charset="0"/>
                            </a:rPr>
                            <m:t>𝑖𝑗</m:t>
                          </m:r>
                        </m:sub>
                      </m:sSub>
                    </m:oMath>
                  </m:oMathPara>
                </a14:m>
                <a:endParaRPr lang="ca-ES" dirty="0"/>
              </a:p>
            </p:txBody>
          </p:sp>
        </mc:Choice>
        <mc:Fallback xmlns="">
          <p:sp>
            <p:nvSpPr>
              <p:cNvPr id="12" name="Rectángulo 11"/>
              <p:cNvSpPr>
                <a:spLocks noRot="1" noChangeAspect="1" noMove="1" noResize="1" noEditPoints="1" noAdjustHandles="1" noChangeArrowheads="1" noChangeShapeType="1" noTextEdit="1"/>
              </p:cNvSpPr>
              <p:nvPr/>
            </p:nvSpPr>
            <p:spPr>
              <a:xfrm>
                <a:off x="4144077" y="3004454"/>
                <a:ext cx="1676548" cy="391646"/>
              </a:xfrm>
              <a:prstGeom prst="rect">
                <a:avLst/>
              </a:prstGeom>
              <a:blipFill rotWithShape="0">
                <a:blip r:embed="rId4"/>
                <a:stretch>
                  <a:fillRect t="-90625" b="-110938"/>
                </a:stretch>
              </a:blipFill>
            </p:spPr>
            <p:txBody>
              <a:bodyPr/>
              <a:lstStyle/>
              <a:p>
                <a:r>
                  <a:rPr lang="ca-ES">
                    <a:noFill/>
                  </a:rPr>
                  <a:t> </a:t>
                </a:r>
              </a:p>
            </p:txBody>
          </p:sp>
        </mc:Fallback>
      </mc:AlternateContent>
      <p:graphicFrame>
        <p:nvGraphicFramePr>
          <p:cNvPr id="14" name="Tabla 13"/>
          <p:cNvGraphicFramePr>
            <a:graphicFrameLocks noGrp="1"/>
          </p:cNvGraphicFramePr>
          <p:nvPr>
            <p:extLst>
              <p:ext uri="{D42A27DB-BD31-4B8C-83A1-F6EECF244321}">
                <p14:modId xmlns:p14="http://schemas.microsoft.com/office/powerpoint/2010/main" val="776607967"/>
              </p:ext>
            </p:extLst>
          </p:nvPr>
        </p:nvGraphicFramePr>
        <p:xfrm>
          <a:off x="4144077" y="3500442"/>
          <a:ext cx="1763490" cy="980493"/>
        </p:xfrm>
        <a:graphic>
          <a:graphicData uri="http://schemas.openxmlformats.org/drawingml/2006/table">
            <a:tbl>
              <a:tblPr>
                <a:tableStyleId>{5C22544A-7EE6-4342-B048-85BDC9FD1C3A}</a:tableStyleId>
              </a:tblPr>
              <a:tblGrid>
                <a:gridCol w="587830">
                  <a:extLst>
                    <a:ext uri="{9D8B030D-6E8A-4147-A177-3AD203B41FA5}">
                      <a16:colId xmlns:a16="http://schemas.microsoft.com/office/drawing/2014/main" val="20000"/>
                    </a:ext>
                  </a:extLst>
                </a:gridCol>
                <a:gridCol w="587830">
                  <a:extLst>
                    <a:ext uri="{9D8B030D-6E8A-4147-A177-3AD203B41FA5}">
                      <a16:colId xmlns:a16="http://schemas.microsoft.com/office/drawing/2014/main" val="20001"/>
                    </a:ext>
                  </a:extLst>
                </a:gridCol>
                <a:gridCol w="587830">
                  <a:extLst>
                    <a:ext uri="{9D8B030D-6E8A-4147-A177-3AD203B41FA5}">
                      <a16:colId xmlns:a16="http://schemas.microsoft.com/office/drawing/2014/main" val="20002"/>
                    </a:ext>
                  </a:extLst>
                </a:gridCol>
              </a:tblGrid>
              <a:tr h="326831">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10</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10</a:t>
                      </a:r>
                    </a:p>
                  </a:txBody>
                  <a:tcPr marL="12700" marR="12700" marT="12700" marB="0" anchor="b">
                    <a:solidFill>
                      <a:schemeClr val="accent1"/>
                    </a:solidFill>
                  </a:tcPr>
                </a:tc>
                <a:extLst>
                  <a:ext uri="{0D108BD9-81ED-4DB2-BD59-A6C34878D82A}">
                    <a16:rowId xmlns:a16="http://schemas.microsoft.com/office/drawing/2014/main" val="10000"/>
                  </a:ext>
                </a:extLst>
              </a:tr>
              <a:tr h="326831">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3</a:t>
                      </a:r>
                    </a:p>
                  </a:txBody>
                  <a:tcPr marL="12700" marR="12700" marT="12700" marB="0" anchor="b">
                    <a:solidFill>
                      <a:schemeClr val="accent1">
                        <a:alpha val="50000"/>
                      </a:schemeClr>
                    </a:solidFill>
                  </a:tcPr>
                </a:tc>
                <a:tc>
                  <a:txBody>
                    <a:bodyPr/>
                    <a:lstStyle/>
                    <a:p>
                      <a:pPr marL="0" algn="ctr" defTabSz="914400" rtl="0" eaLnBrk="1" fontAlgn="b" latinLnBrk="0" hangingPunct="1"/>
                      <a:r>
                        <a:rPr lang="is-IS" sz="1800" u="none" strike="noStrike" kern="1200" dirty="0">
                          <a:solidFill>
                            <a:schemeClr val="dk1"/>
                          </a:solidFill>
                          <a:effectLst/>
                          <a:latin typeface="+mn-lt"/>
                          <a:ea typeface="+mn-ea"/>
                          <a:cs typeface="+mn-cs"/>
                        </a:rPr>
                        <a:t>2</a:t>
                      </a:r>
                    </a:p>
                  </a:txBody>
                  <a:tcPr marL="12700" marR="12700" marT="12700" marB="0" anchor="b">
                    <a:solidFill>
                      <a:schemeClr val="accent1">
                        <a:alpha val="50000"/>
                      </a:schemeClr>
                    </a:solidFill>
                  </a:tcPr>
                </a:tc>
                <a:extLst>
                  <a:ext uri="{0D108BD9-81ED-4DB2-BD59-A6C34878D82A}">
                    <a16:rowId xmlns:a16="http://schemas.microsoft.com/office/drawing/2014/main" val="10001"/>
                  </a:ext>
                </a:extLst>
              </a:tr>
              <a:tr h="326831">
                <a:tc>
                  <a:txBody>
                    <a:bodyPr/>
                    <a:lstStyle/>
                    <a:p>
                      <a:pPr marL="0" algn="ctr" defTabSz="914400" rtl="0" eaLnBrk="1" fontAlgn="b" latinLnBrk="0" hangingPunct="1"/>
                      <a:r>
                        <a:rPr lang="is-IS" sz="1800" u="none" strike="noStrike" kern="1200">
                          <a:solidFill>
                            <a:schemeClr val="dk1"/>
                          </a:solidFill>
                          <a:effectLst/>
                          <a:latin typeface="+mn-lt"/>
                          <a:ea typeface="+mn-ea"/>
                          <a:cs typeface="+mn-cs"/>
                        </a:rPr>
                        <a:t>20</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5</a:t>
                      </a:r>
                    </a:p>
                  </a:txBody>
                  <a:tcPr marL="12700" marR="12700" marT="12700" marB="0" anchor="b">
                    <a:solidFill>
                      <a:schemeClr val="accent1">
                        <a:alpha val="50000"/>
                      </a:schemeClr>
                    </a:solidFill>
                  </a:tcPr>
                </a:tc>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5</a:t>
                      </a:r>
                    </a:p>
                  </a:txBody>
                  <a:tcPr marL="12700" marR="12700" marT="12700" marB="0" anchor="b">
                    <a:solidFill>
                      <a:schemeClr val="accent1">
                        <a:alpha val="50000"/>
                      </a:schemeClr>
                    </a:solidFill>
                  </a:tcPr>
                </a:tc>
                <a:extLst>
                  <a:ext uri="{0D108BD9-81ED-4DB2-BD59-A6C34878D82A}">
                    <a16:rowId xmlns:a16="http://schemas.microsoft.com/office/drawing/2014/main" val="10002"/>
                  </a:ext>
                </a:extLst>
              </a:tr>
            </a:tbl>
          </a:graphicData>
        </a:graphic>
      </p:graphicFrame>
      <p:sp>
        <p:nvSpPr>
          <p:cNvPr id="16" name="Rectángulo 15"/>
          <p:cNvSpPr/>
          <p:nvPr/>
        </p:nvSpPr>
        <p:spPr>
          <a:xfrm>
            <a:off x="4363620" y="4651770"/>
            <a:ext cx="1021433" cy="369332"/>
          </a:xfrm>
          <a:prstGeom prst="rect">
            <a:avLst/>
          </a:prstGeom>
        </p:spPr>
        <p:txBody>
          <a:bodyPr wrap="none">
            <a:spAutoFit/>
          </a:bodyPr>
          <a:lstStyle/>
          <a:p>
            <a:r>
              <a:rPr lang="es-ES" kern="0" dirty="0">
                <a:solidFill>
                  <a:srgbClr val="00002B"/>
                </a:solidFill>
                <a:latin typeface="Calibri" pitchFamily="34" charset="0"/>
                <a:cs typeface="Calibri" pitchFamily="34" charset="0"/>
              </a:rPr>
              <a:t>SAD = 85</a:t>
            </a:r>
            <a:endParaRPr lang="ca-ES" dirty="0"/>
          </a:p>
        </p:txBody>
      </p:sp>
      <mc:AlternateContent xmlns:mc="http://schemas.openxmlformats.org/markup-compatibility/2006" xmlns:a14="http://schemas.microsoft.com/office/drawing/2010/main">
        <mc:Choice Requires="a14">
          <p:sp>
            <p:nvSpPr>
              <p:cNvPr id="17" name="Rectángulo 16"/>
              <p:cNvSpPr/>
              <p:nvPr/>
            </p:nvSpPr>
            <p:spPr>
              <a:xfrm>
                <a:off x="6957437" y="1362769"/>
                <a:ext cx="1540935" cy="391646"/>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𝑃</m:t>
                        </m:r>
                      </m:e>
                      <m:sub>
                        <m:r>
                          <a:rPr lang="es-ES" i="1">
                            <a:latin typeface="Cambria Math" charset="0"/>
                          </a:rPr>
                          <m:t>𝑖𝑗</m:t>
                        </m:r>
                      </m:sub>
                    </m:sSub>
                  </m:oMath>
                </a14:m>
                <a:r>
                  <a:rPr lang="ca-ES" dirty="0"/>
                  <a:t> = (</a:t>
                </a:r>
                <a:r>
                  <a:rPr lang="ca-ES" dirty="0" err="1"/>
                  <a:t>b+d</a:t>
                </a:r>
                <a:r>
                  <a:rPr lang="ca-ES" dirty="0"/>
                  <a:t>) / 2</a:t>
                </a:r>
              </a:p>
            </p:txBody>
          </p:sp>
        </mc:Choice>
        <mc:Fallback xmlns="">
          <p:sp>
            <p:nvSpPr>
              <p:cNvPr id="17" name="Rectángulo 16"/>
              <p:cNvSpPr>
                <a:spLocks noRot="1" noChangeAspect="1" noMove="1" noResize="1" noEditPoints="1" noAdjustHandles="1" noChangeArrowheads="1" noChangeShapeType="1" noTextEdit="1"/>
              </p:cNvSpPr>
              <p:nvPr/>
            </p:nvSpPr>
            <p:spPr>
              <a:xfrm>
                <a:off x="6957437" y="1362769"/>
                <a:ext cx="1540935" cy="391646"/>
              </a:xfrm>
              <a:prstGeom prst="rect">
                <a:avLst/>
              </a:prstGeom>
              <a:blipFill rotWithShape="0">
                <a:blip r:embed="rId5"/>
                <a:stretch>
                  <a:fillRect l="-1581" t="-90625" r="-2372" b="-110938"/>
                </a:stretch>
              </a:blipFill>
            </p:spPr>
            <p:txBody>
              <a:bodyPr/>
              <a:lstStyle/>
              <a:p>
                <a:r>
                  <a:rPr lang="ca-ES">
                    <a:noFill/>
                  </a:rPr>
                  <a:t> </a:t>
                </a:r>
              </a:p>
            </p:txBody>
          </p:sp>
        </mc:Fallback>
      </mc:AlternateContent>
      <p:graphicFrame>
        <p:nvGraphicFramePr>
          <p:cNvPr id="18" name="Tabla 17"/>
          <p:cNvGraphicFramePr>
            <a:graphicFrameLocks noGrp="1"/>
          </p:cNvGraphicFramePr>
          <p:nvPr>
            <p:extLst>
              <p:ext uri="{D42A27DB-BD31-4B8C-83A1-F6EECF244321}">
                <p14:modId xmlns:p14="http://schemas.microsoft.com/office/powerpoint/2010/main" val="44494903"/>
              </p:ext>
            </p:extLst>
          </p:nvPr>
        </p:nvGraphicFramePr>
        <p:xfrm>
          <a:off x="6865901" y="1820205"/>
          <a:ext cx="1763487" cy="980493"/>
        </p:xfrm>
        <a:graphic>
          <a:graphicData uri="http://schemas.openxmlformats.org/drawingml/2006/table">
            <a:tbl>
              <a:tblPr>
                <a:tableStyleId>{5C22544A-7EE6-4342-B048-85BDC9FD1C3A}</a:tableStyleId>
              </a:tblPr>
              <a:tblGrid>
                <a:gridCol w="587829">
                  <a:extLst>
                    <a:ext uri="{9D8B030D-6E8A-4147-A177-3AD203B41FA5}">
                      <a16:colId xmlns:a16="http://schemas.microsoft.com/office/drawing/2014/main" val="20000"/>
                    </a:ext>
                  </a:extLst>
                </a:gridCol>
                <a:gridCol w="587829">
                  <a:extLst>
                    <a:ext uri="{9D8B030D-6E8A-4147-A177-3AD203B41FA5}">
                      <a16:colId xmlns:a16="http://schemas.microsoft.com/office/drawing/2014/main" val="20001"/>
                    </a:ext>
                  </a:extLst>
                </a:gridCol>
                <a:gridCol w="587829">
                  <a:extLst>
                    <a:ext uri="{9D8B030D-6E8A-4147-A177-3AD203B41FA5}">
                      <a16:colId xmlns:a16="http://schemas.microsoft.com/office/drawing/2014/main" val="20002"/>
                    </a:ext>
                  </a:extLst>
                </a:gridCol>
              </a:tblGrid>
              <a:tr h="326831">
                <a:tc>
                  <a:txBody>
                    <a:bodyPr/>
                    <a:lstStyle/>
                    <a:p>
                      <a:pPr algn="ctr" fontAlgn="b"/>
                      <a:r>
                        <a:rPr lang="es-ES_tradnl" sz="1800" u="none" strike="noStrike" dirty="0">
                          <a:effectLst/>
                        </a:rPr>
                        <a:t>15</a:t>
                      </a:r>
                      <a:endParaRPr lang="es-ES_tradnl"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10</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10</a:t>
                      </a:r>
                      <a:endParaRPr lang="es-ES_tradnl" sz="1800" b="0" i="0" u="none" strike="noStrike">
                        <a:effectLst/>
                        <a:latin typeface="Verdana" charset="0"/>
                      </a:endParaRPr>
                    </a:p>
                  </a:txBody>
                  <a:tcPr marL="12700" marR="12700" marT="12700" marB="0" anchor="b">
                    <a:solidFill>
                      <a:schemeClr val="accent1"/>
                    </a:solidFill>
                  </a:tcPr>
                </a:tc>
                <a:extLst>
                  <a:ext uri="{0D108BD9-81ED-4DB2-BD59-A6C34878D82A}">
                    <a16:rowId xmlns:a16="http://schemas.microsoft.com/office/drawing/2014/main" val="10000"/>
                  </a:ext>
                </a:extLst>
              </a:tr>
              <a:tr h="326831">
                <a:tc>
                  <a:txBody>
                    <a:bodyPr/>
                    <a:lstStyle/>
                    <a:p>
                      <a:pPr algn="ctr" fontAlgn="b"/>
                      <a:r>
                        <a:rPr lang="es-ES_tradnl" sz="1800" u="none" strike="noStrike" dirty="0">
                          <a:effectLst/>
                        </a:rPr>
                        <a:t>15</a:t>
                      </a:r>
                      <a:endParaRPr lang="es-ES_tradnl"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hr-HR" sz="1800" u="none" strike="noStrike" dirty="0">
                          <a:effectLst/>
                        </a:rPr>
                        <a:t>12.5</a:t>
                      </a:r>
                      <a:endParaRPr lang="hr-HR" sz="1800" b="0" i="0" u="none" strike="noStrike" dirty="0">
                        <a:effectLst/>
                        <a:latin typeface="Verdana" charset="0"/>
                      </a:endParaRPr>
                    </a:p>
                  </a:txBody>
                  <a:tcPr marL="12700" marR="12700" marT="12700" marB="0" anchor="b">
                    <a:solidFill>
                      <a:schemeClr val="accent1">
                        <a:alpha val="50000"/>
                      </a:schemeClr>
                    </a:solidFill>
                  </a:tcPr>
                </a:tc>
                <a:tc>
                  <a:txBody>
                    <a:bodyPr/>
                    <a:lstStyle/>
                    <a:p>
                      <a:pPr algn="ctr" fontAlgn="b"/>
                      <a:r>
                        <a:rPr lang="cs-CZ" sz="1800" u="none" strike="noStrike" dirty="0">
                          <a:effectLst/>
                        </a:rPr>
                        <a:t>11</a:t>
                      </a:r>
                      <a:endParaRPr lang="cs-CZ" sz="1800" b="0" i="0" u="none" strike="noStrike" dirty="0">
                        <a:effectLst/>
                        <a:latin typeface="Verdana" charset="0"/>
                      </a:endParaRPr>
                    </a:p>
                  </a:txBody>
                  <a:tcPr marL="12700" marR="12700" marT="12700" marB="0" anchor="b">
                    <a:solidFill>
                      <a:schemeClr val="accent1">
                        <a:alpha val="50000"/>
                      </a:schemeClr>
                    </a:solidFill>
                  </a:tcPr>
                </a:tc>
                <a:extLst>
                  <a:ext uri="{0D108BD9-81ED-4DB2-BD59-A6C34878D82A}">
                    <a16:rowId xmlns:a16="http://schemas.microsoft.com/office/drawing/2014/main" val="10001"/>
                  </a:ext>
                </a:extLst>
              </a:tr>
              <a:tr h="326831">
                <a:tc>
                  <a:txBody>
                    <a:bodyPr/>
                    <a:lstStyle/>
                    <a:p>
                      <a:pPr algn="ctr" fontAlgn="b"/>
                      <a:r>
                        <a:rPr lang="is-IS" sz="1800" u="none" strike="noStrike">
                          <a:effectLst/>
                        </a:rPr>
                        <a:t>20</a:t>
                      </a:r>
                      <a:endParaRPr lang="is-IS" sz="1800" b="0" i="0" u="none" strike="noStrike">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16</a:t>
                      </a:r>
                      <a:endParaRPr lang="es-ES_tradnl" sz="1800" b="0" i="0" u="none" strike="noStrike">
                        <a:effectLst/>
                        <a:latin typeface="Verdana" charset="0"/>
                      </a:endParaRPr>
                    </a:p>
                  </a:txBody>
                  <a:tcPr marL="12700" marR="12700" marT="12700" marB="0" anchor="b">
                    <a:solidFill>
                      <a:schemeClr val="accent1">
                        <a:alpha val="50000"/>
                      </a:schemeClr>
                    </a:solidFill>
                  </a:tcPr>
                </a:tc>
                <a:tc>
                  <a:txBody>
                    <a:bodyPr/>
                    <a:lstStyle/>
                    <a:p>
                      <a:pPr algn="ctr" fontAlgn="b"/>
                      <a:r>
                        <a:rPr lang="hr-HR" sz="1800" u="none" strike="noStrike" dirty="0">
                          <a:effectLst/>
                        </a:rPr>
                        <a:t>12.5</a:t>
                      </a:r>
                      <a:endParaRPr lang="hr-HR" sz="1800" b="0" i="0" u="none" strike="noStrike" dirty="0">
                        <a:effectLst/>
                        <a:latin typeface="Verdana" charset="0"/>
                      </a:endParaRPr>
                    </a:p>
                  </a:txBody>
                  <a:tcPr marL="12700" marR="12700" marT="12700" marB="0" anchor="b">
                    <a:solidFill>
                      <a:schemeClr val="accent1">
                        <a:alpha val="50000"/>
                      </a:schemeClr>
                    </a:solidFill>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19" name="Rectángulo 18"/>
              <p:cNvSpPr/>
              <p:nvPr/>
            </p:nvSpPr>
            <p:spPr>
              <a:xfrm>
                <a:off x="6812493" y="3043006"/>
                <a:ext cx="1676548"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𝑒</m:t>
                              </m:r>
                            </m:e>
                            <m:sub>
                              <m:r>
                                <a:rPr lang="es-ES" i="1">
                                  <a:latin typeface="Cambria Math" charset="0"/>
                                </a:rPr>
                                <m:t>𝑖𝑗</m:t>
                              </m:r>
                            </m:sub>
                          </m:sSub>
                          <m:r>
                            <a:rPr lang="es-ES" i="1">
                              <a:latin typeface="Cambria Math" charset="0"/>
                            </a:rPr>
                            <m:t>=</m:t>
                          </m:r>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𝑃</m:t>
                              </m:r>
                            </m:e>
                            <m:sub>
                              <m:r>
                                <a:rPr lang="es-ES" i="1">
                                  <a:latin typeface="Cambria Math" charset="0"/>
                                </a:rPr>
                                <m:t>𝑖𝑗</m:t>
                              </m:r>
                            </m:sub>
                          </m:sSub>
                          <m:r>
                            <a:rPr lang="es-ES" i="1">
                              <a:latin typeface="Cambria Math" charset="0"/>
                            </a:rPr>
                            <m:t> − </m:t>
                          </m:r>
                          <m:r>
                            <a:rPr lang="es-ES" i="1">
                              <a:latin typeface="Cambria Math" charset="0"/>
                            </a:rPr>
                            <m:t>𝑋</m:t>
                          </m:r>
                        </m:e>
                        <m:sub>
                          <m:r>
                            <a:rPr lang="es-ES" i="1">
                              <a:latin typeface="Cambria Math" charset="0"/>
                            </a:rPr>
                            <m:t>𝑖𝑗</m:t>
                          </m:r>
                        </m:sub>
                      </m:sSub>
                    </m:oMath>
                  </m:oMathPara>
                </a14:m>
                <a:endParaRPr lang="ca-ES" dirty="0"/>
              </a:p>
            </p:txBody>
          </p:sp>
        </mc:Choice>
        <mc:Fallback xmlns="">
          <p:sp>
            <p:nvSpPr>
              <p:cNvPr id="19" name="Rectángulo 18"/>
              <p:cNvSpPr>
                <a:spLocks noRot="1" noChangeAspect="1" noMove="1" noResize="1" noEditPoints="1" noAdjustHandles="1" noChangeArrowheads="1" noChangeShapeType="1" noTextEdit="1"/>
              </p:cNvSpPr>
              <p:nvPr/>
            </p:nvSpPr>
            <p:spPr>
              <a:xfrm>
                <a:off x="6812493" y="3043006"/>
                <a:ext cx="1676548" cy="391646"/>
              </a:xfrm>
              <a:prstGeom prst="rect">
                <a:avLst/>
              </a:prstGeom>
              <a:blipFill rotWithShape="0">
                <a:blip r:embed="rId4"/>
                <a:stretch>
                  <a:fillRect t="-90625" b="-110938"/>
                </a:stretch>
              </a:blipFill>
            </p:spPr>
            <p:txBody>
              <a:bodyPr/>
              <a:lstStyle/>
              <a:p>
                <a:r>
                  <a:rPr lang="ca-ES">
                    <a:noFill/>
                  </a:rPr>
                  <a:t> </a:t>
                </a:r>
              </a:p>
            </p:txBody>
          </p:sp>
        </mc:Fallback>
      </mc:AlternateContent>
      <p:graphicFrame>
        <p:nvGraphicFramePr>
          <p:cNvPr id="20" name="Tabla 19"/>
          <p:cNvGraphicFramePr>
            <a:graphicFrameLocks noGrp="1"/>
          </p:cNvGraphicFramePr>
          <p:nvPr>
            <p:extLst>
              <p:ext uri="{D42A27DB-BD31-4B8C-83A1-F6EECF244321}">
                <p14:modId xmlns:p14="http://schemas.microsoft.com/office/powerpoint/2010/main" val="501525565"/>
              </p:ext>
            </p:extLst>
          </p:nvPr>
        </p:nvGraphicFramePr>
        <p:xfrm>
          <a:off x="6842582" y="3500442"/>
          <a:ext cx="1763340" cy="980493"/>
        </p:xfrm>
        <a:graphic>
          <a:graphicData uri="http://schemas.openxmlformats.org/drawingml/2006/table">
            <a:tbl>
              <a:tblPr>
                <a:tableStyleId>{5C22544A-7EE6-4342-B048-85BDC9FD1C3A}</a:tableStyleId>
              </a:tblPr>
              <a:tblGrid>
                <a:gridCol w="587780">
                  <a:extLst>
                    <a:ext uri="{9D8B030D-6E8A-4147-A177-3AD203B41FA5}">
                      <a16:colId xmlns:a16="http://schemas.microsoft.com/office/drawing/2014/main" val="20000"/>
                    </a:ext>
                  </a:extLst>
                </a:gridCol>
                <a:gridCol w="587780">
                  <a:extLst>
                    <a:ext uri="{9D8B030D-6E8A-4147-A177-3AD203B41FA5}">
                      <a16:colId xmlns:a16="http://schemas.microsoft.com/office/drawing/2014/main" val="20001"/>
                    </a:ext>
                  </a:extLst>
                </a:gridCol>
                <a:gridCol w="587780">
                  <a:extLst>
                    <a:ext uri="{9D8B030D-6E8A-4147-A177-3AD203B41FA5}">
                      <a16:colId xmlns:a16="http://schemas.microsoft.com/office/drawing/2014/main" val="20002"/>
                    </a:ext>
                  </a:extLst>
                </a:gridCol>
              </a:tblGrid>
              <a:tr h="326831">
                <a:tc>
                  <a:txBody>
                    <a:bodyPr/>
                    <a:lstStyle/>
                    <a:p>
                      <a:pPr algn="ctr" fontAlgn="b"/>
                      <a:r>
                        <a:rPr lang="es-ES_tradnl" sz="1800" u="none" strike="noStrike">
                          <a:effectLst/>
                        </a:rPr>
                        <a:t>15</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es-ES_tradnl" sz="1800" u="none" strike="noStrike" dirty="0">
                          <a:effectLst/>
                        </a:rPr>
                        <a:t>10</a:t>
                      </a:r>
                      <a:endParaRPr lang="es-ES_tradnl"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b="0" i="0" u="none" strike="noStrike" dirty="0">
                          <a:effectLst/>
                          <a:latin typeface="+mn-lt"/>
                        </a:rPr>
                        <a:t>10</a:t>
                      </a:r>
                      <a:endParaRPr lang="es-ES_tradnl" sz="1800" b="0" i="0" u="none" strike="noStrike" dirty="0">
                        <a:effectLst/>
                        <a:latin typeface="Verdana" charset="0"/>
                      </a:endParaRPr>
                    </a:p>
                  </a:txBody>
                  <a:tcPr marL="12700" marR="12700" marT="12700" marB="0" anchor="b">
                    <a:solidFill>
                      <a:schemeClr val="accent1"/>
                    </a:solidFill>
                  </a:tcPr>
                </a:tc>
                <a:extLst>
                  <a:ext uri="{0D108BD9-81ED-4DB2-BD59-A6C34878D82A}">
                    <a16:rowId xmlns:a16="http://schemas.microsoft.com/office/drawing/2014/main" val="10000"/>
                  </a:ext>
                </a:extLst>
              </a:tr>
              <a:tr h="326831">
                <a:tc>
                  <a:txBody>
                    <a:bodyPr/>
                    <a:lstStyle/>
                    <a:p>
                      <a:pPr algn="ctr" fontAlgn="b"/>
                      <a:r>
                        <a:rPr lang="es-ES_tradnl" sz="1800" u="none" strike="noStrike">
                          <a:effectLst/>
                        </a:rPr>
                        <a:t>15</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nb-NO" sz="1800" u="none" strike="noStrike" dirty="0">
                          <a:effectLst/>
                        </a:rPr>
                        <a:t>0.5</a:t>
                      </a:r>
                      <a:endParaRPr lang="nb-NO" sz="1800" b="0" i="0" u="none" strike="noStrike" dirty="0">
                        <a:effectLst/>
                        <a:latin typeface="Verdana" charset="0"/>
                      </a:endParaRPr>
                    </a:p>
                  </a:txBody>
                  <a:tcPr marL="12700" marR="12700" marT="12700" marB="0" anchor="b">
                    <a:solidFill>
                      <a:schemeClr val="accent1">
                        <a:alpha val="50000"/>
                      </a:schemeClr>
                    </a:solidFill>
                  </a:tcPr>
                </a:tc>
                <a:tc>
                  <a:txBody>
                    <a:bodyPr/>
                    <a:lstStyle/>
                    <a:p>
                      <a:pPr algn="ctr" fontAlgn="b"/>
                      <a:r>
                        <a:rPr lang="es-ES_tradnl" sz="1800" u="none" strike="noStrike" dirty="0">
                          <a:effectLst/>
                        </a:rPr>
                        <a:t>1</a:t>
                      </a:r>
                      <a:endParaRPr lang="es-ES_tradnl" sz="1800" b="0" i="0" u="none" strike="noStrike" dirty="0">
                        <a:effectLst/>
                        <a:latin typeface="Verdana" charset="0"/>
                      </a:endParaRPr>
                    </a:p>
                  </a:txBody>
                  <a:tcPr marL="12700" marR="12700" marT="12700" marB="0" anchor="b">
                    <a:solidFill>
                      <a:schemeClr val="accent1">
                        <a:alpha val="50000"/>
                      </a:schemeClr>
                    </a:solidFill>
                  </a:tcPr>
                </a:tc>
                <a:extLst>
                  <a:ext uri="{0D108BD9-81ED-4DB2-BD59-A6C34878D82A}">
                    <a16:rowId xmlns:a16="http://schemas.microsoft.com/office/drawing/2014/main" val="10001"/>
                  </a:ext>
                </a:extLst>
              </a:tr>
              <a:tr h="326831">
                <a:tc>
                  <a:txBody>
                    <a:bodyPr/>
                    <a:lstStyle/>
                    <a:p>
                      <a:pPr algn="ctr" fontAlgn="b"/>
                      <a:r>
                        <a:rPr lang="is-IS" sz="1800" u="none" strike="noStrike" dirty="0">
                          <a:effectLst/>
                        </a:rPr>
                        <a:t>20</a:t>
                      </a:r>
                      <a:endParaRPr lang="is-IS" sz="1800" b="0" i="0" u="none" strike="noStrike" dirty="0">
                        <a:effectLst/>
                        <a:latin typeface="Verdana" charset="0"/>
                      </a:endParaRPr>
                    </a:p>
                  </a:txBody>
                  <a:tcPr marL="12700" marR="12700" marT="12700" marB="0" anchor="b">
                    <a:solidFill>
                      <a:schemeClr val="accent1"/>
                    </a:solidFill>
                  </a:tcPr>
                </a:tc>
                <a:tc>
                  <a:txBody>
                    <a:bodyPr/>
                    <a:lstStyle/>
                    <a:p>
                      <a:pPr algn="ctr" fontAlgn="b"/>
                      <a:r>
                        <a:rPr lang="es-ES_tradnl" sz="1800" u="none" strike="noStrike" dirty="0">
                          <a:effectLst/>
                        </a:rPr>
                        <a:t>1</a:t>
                      </a:r>
                      <a:endParaRPr lang="es-ES_tradnl" sz="1800" b="0" i="0" u="none" strike="noStrike" dirty="0">
                        <a:effectLst/>
                        <a:latin typeface="Verdana" charset="0"/>
                      </a:endParaRPr>
                    </a:p>
                  </a:txBody>
                  <a:tcPr marL="12700" marR="12700" marT="12700" marB="0" anchor="b">
                    <a:solidFill>
                      <a:schemeClr val="accent1">
                        <a:alpha val="50000"/>
                      </a:schemeClr>
                    </a:solidFill>
                  </a:tcPr>
                </a:tc>
                <a:tc>
                  <a:txBody>
                    <a:bodyPr/>
                    <a:lstStyle/>
                    <a:p>
                      <a:pPr algn="ctr" fontAlgn="b"/>
                      <a:r>
                        <a:rPr lang="hr-HR" sz="1800" u="none" strike="noStrike" dirty="0">
                          <a:effectLst/>
                        </a:rPr>
                        <a:t>2.5</a:t>
                      </a:r>
                      <a:endParaRPr lang="hr-HR" sz="1800" b="0" i="0" u="none" strike="noStrike" dirty="0">
                        <a:effectLst/>
                        <a:latin typeface="Verdana" charset="0"/>
                      </a:endParaRPr>
                    </a:p>
                  </a:txBody>
                  <a:tcPr marL="12700" marR="12700" marT="12700" marB="0" anchor="b">
                    <a:solidFill>
                      <a:schemeClr val="accent1">
                        <a:alpha val="50000"/>
                      </a:schemeClr>
                    </a:solidFill>
                  </a:tcPr>
                </a:tc>
                <a:extLst>
                  <a:ext uri="{0D108BD9-81ED-4DB2-BD59-A6C34878D82A}">
                    <a16:rowId xmlns:a16="http://schemas.microsoft.com/office/drawing/2014/main" val="10002"/>
                  </a:ext>
                </a:extLst>
              </a:tr>
            </a:tbl>
          </a:graphicData>
        </a:graphic>
      </p:graphicFrame>
      <p:sp>
        <p:nvSpPr>
          <p:cNvPr id="21" name="Rectángulo 20"/>
          <p:cNvSpPr/>
          <p:nvPr/>
        </p:nvSpPr>
        <p:spPr>
          <a:xfrm>
            <a:off x="7073893" y="4651770"/>
            <a:ext cx="1021433" cy="369332"/>
          </a:xfrm>
          <a:prstGeom prst="rect">
            <a:avLst/>
          </a:prstGeom>
        </p:spPr>
        <p:txBody>
          <a:bodyPr wrap="none">
            <a:spAutoFit/>
          </a:bodyPr>
          <a:lstStyle/>
          <a:p>
            <a:r>
              <a:rPr lang="es-ES" kern="0" dirty="0">
                <a:solidFill>
                  <a:srgbClr val="00002B"/>
                </a:solidFill>
                <a:latin typeface="Calibri" pitchFamily="34" charset="0"/>
                <a:cs typeface="Calibri" pitchFamily="34" charset="0"/>
              </a:rPr>
              <a:t>SAD = 75</a:t>
            </a:r>
            <a:endParaRPr lang="ca-ES" dirty="0"/>
          </a:p>
        </p:txBody>
      </p:sp>
      <mc:AlternateContent xmlns:mc="http://schemas.openxmlformats.org/markup-compatibility/2006" xmlns:a14="http://schemas.microsoft.com/office/drawing/2010/main">
        <mc:Choice Requires="a14">
          <p:sp>
            <p:nvSpPr>
              <p:cNvPr id="22" name="Rectángulo 21"/>
              <p:cNvSpPr/>
              <p:nvPr/>
            </p:nvSpPr>
            <p:spPr>
              <a:xfrm>
                <a:off x="9358514" y="1362769"/>
                <a:ext cx="1980157" cy="391646"/>
              </a:xfrm>
              <a:prstGeom prst="rect">
                <a:avLst/>
              </a:prstGeom>
            </p:spPr>
            <p:txBody>
              <a:bodyPr wrap="none">
                <a:spAutoFit/>
              </a:bodyPr>
              <a:lstStyle/>
              <a:p>
                <a14:m>
                  <m:oMath xmlns:m="http://schemas.openxmlformats.org/officeDocument/2006/math">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𝑃</m:t>
                        </m:r>
                      </m:e>
                      <m:sub>
                        <m:r>
                          <a:rPr lang="es-ES" i="1">
                            <a:latin typeface="Cambria Math" charset="0"/>
                          </a:rPr>
                          <m:t>𝑖𝑗</m:t>
                        </m:r>
                      </m:sub>
                    </m:sSub>
                  </m:oMath>
                </a14:m>
                <a:r>
                  <a:rPr lang="ca-ES" dirty="0"/>
                  <a:t> = (</a:t>
                </a:r>
                <a:r>
                  <a:rPr lang="ca-ES" dirty="0" err="1"/>
                  <a:t>a+b+c+d</a:t>
                </a:r>
                <a:r>
                  <a:rPr lang="ca-ES" dirty="0"/>
                  <a:t>) / 4</a:t>
                </a:r>
              </a:p>
            </p:txBody>
          </p:sp>
        </mc:Choice>
        <mc:Fallback xmlns="">
          <p:sp>
            <p:nvSpPr>
              <p:cNvPr id="22" name="Rectángulo 21"/>
              <p:cNvSpPr>
                <a:spLocks noRot="1" noChangeAspect="1" noMove="1" noResize="1" noEditPoints="1" noAdjustHandles="1" noChangeArrowheads="1" noChangeShapeType="1" noTextEdit="1"/>
              </p:cNvSpPr>
              <p:nvPr/>
            </p:nvSpPr>
            <p:spPr>
              <a:xfrm>
                <a:off x="9358514" y="1362769"/>
                <a:ext cx="1980157" cy="391646"/>
              </a:xfrm>
              <a:prstGeom prst="rect">
                <a:avLst/>
              </a:prstGeom>
              <a:blipFill rotWithShape="0">
                <a:blip r:embed="rId6"/>
                <a:stretch>
                  <a:fillRect l="-1231" t="-90625" r="-1538" b="-110938"/>
                </a:stretch>
              </a:blipFill>
            </p:spPr>
            <p:txBody>
              <a:bodyPr/>
              <a:lstStyle/>
              <a:p>
                <a:r>
                  <a:rPr lang="ca-ES">
                    <a:noFill/>
                  </a:rPr>
                  <a:t> </a:t>
                </a:r>
              </a:p>
            </p:txBody>
          </p:sp>
        </mc:Fallback>
      </mc:AlternateContent>
      <p:graphicFrame>
        <p:nvGraphicFramePr>
          <p:cNvPr id="23" name="Tabla 22"/>
          <p:cNvGraphicFramePr>
            <a:graphicFrameLocks noGrp="1"/>
          </p:cNvGraphicFramePr>
          <p:nvPr>
            <p:extLst>
              <p:ext uri="{D42A27DB-BD31-4B8C-83A1-F6EECF244321}">
                <p14:modId xmlns:p14="http://schemas.microsoft.com/office/powerpoint/2010/main" val="266856480"/>
              </p:ext>
            </p:extLst>
          </p:nvPr>
        </p:nvGraphicFramePr>
        <p:xfrm>
          <a:off x="9499853" y="1820205"/>
          <a:ext cx="1763340" cy="980493"/>
        </p:xfrm>
        <a:graphic>
          <a:graphicData uri="http://schemas.openxmlformats.org/drawingml/2006/table">
            <a:tbl>
              <a:tblPr>
                <a:tableStyleId>{5C22544A-7EE6-4342-B048-85BDC9FD1C3A}</a:tableStyleId>
              </a:tblPr>
              <a:tblGrid>
                <a:gridCol w="587780">
                  <a:extLst>
                    <a:ext uri="{9D8B030D-6E8A-4147-A177-3AD203B41FA5}">
                      <a16:colId xmlns:a16="http://schemas.microsoft.com/office/drawing/2014/main" val="20000"/>
                    </a:ext>
                  </a:extLst>
                </a:gridCol>
                <a:gridCol w="587780">
                  <a:extLst>
                    <a:ext uri="{9D8B030D-6E8A-4147-A177-3AD203B41FA5}">
                      <a16:colId xmlns:a16="http://schemas.microsoft.com/office/drawing/2014/main" val="20001"/>
                    </a:ext>
                  </a:extLst>
                </a:gridCol>
                <a:gridCol w="587780">
                  <a:extLst>
                    <a:ext uri="{9D8B030D-6E8A-4147-A177-3AD203B41FA5}">
                      <a16:colId xmlns:a16="http://schemas.microsoft.com/office/drawing/2014/main" val="20002"/>
                    </a:ext>
                  </a:extLst>
                </a:gridCol>
              </a:tblGrid>
              <a:tr h="326831">
                <a:tc>
                  <a:txBody>
                    <a:bodyPr/>
                    <a:lstStyle/>
                    <a:p>
                      <a:pPr algn="ctr" fontAlgn="b"/>
                      <a:r>
                        <a:rPr lang="es-ES_tradnl" sz="1800" u="none" strike="noStrike">
                          <a:effectLst/>
                        </a:rPr>
                        <a:t>15</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10</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es-ES_tradnl" sz="1800" u="none" strike="noStrike">
                          <a:effectLst/>
                        </a:rPr>
                        <a:t>10</a:t>
                      </a:r>
                      <a:endParaRPr lang="es-ES_tradnl" sz="1800" b="0" i="0" u="none" strike="noStrike">
                        <a:effectLst/>
                        <a:latin typeface="Verdana" charset="0"/>
                      </a:endParaRPr>
                    </a:p>
                  </a:txBody>
                  <a:tcPr marL="12700" marR="12700" marT="12700" marB="0" anchor="b">
                    <a:solidFill>
                      <a:schemeClr val="accent1"/>
                    </a:solidFill>
                  </a:tcPr>
                </a:tc>
                <a:extLst>
                  <a:ext uri="{0D108BD9-81ED-4DB2-BD59-A6C34878D82A}">
                    <a16:rowId xmlns:a16="http://schemas.microsoft.com/office/drawing/2014/main" val="10000"/>
                  </a:ext>
                </a:extLst>
              </a:tr>
              <a:tr h="326831">
                <a:tc>
                  <a:txBody>
                    <a:bodyPr/>
                    <a:lstStyle/>
                    <a:p>
                      <a:pPr algn="ctr" fontAlgn="b"/>
                      <a:r>
                        <a:rPr lang="es-ES_tradnl" sz="1800" u="none" strike="noStrike">
                          <a:effectLst/>
                        </a:rPr>
                        <a:t>15</a:t>
                      </a:r>
                      <a:endParaRPr lang="es-ES_tradnl" sz="1800" b="0" i="0" u="none" strike="noStrike">
                        <a:effectLst/>
                        <a:latin typeface="Verdana" charset="0"/>
                      </a:endParaRPr>
                    </a:p>
                  </a:txBody>
                  <a:tcPr marL="12700" marR="12700" marT="12700" marB="0" anchor="b">
                    <a:solidFill>
                      <a:schemeClr val="accent1"/>
                    </a:solidFill>
                  </a:tcPr>
                </a:tc>
                <a:tc>
                  <a:txBody>
                    <a:bodyPr/>
                    <a:lstStyle/>
                    <a:p>
                      <a:pPr algn="ctr" fontAlgn="b"/>
                      <a:r>
                        <a:rPr lang="hr-HR" sz="1800" u="none" strike="noStrike" dirty="0">
                          <a:effectLst/>
                        </a:rPr>
                        <a:t>12.5</a:t>
                      </a:r>
                      <a:endParaRPr lang="hr-HR" sz="1800" b="0" i="0" u="none" strike="noStrike" dirty="0">
                        <a:effectLst/>
                        <a:latin typeface="Verdana" charset="0"/>
                      </a:endParaRPr>
                    </a:p>
                  </a:txBody>
                  <a:tcPr marL="12700" marR="12700" marT="12700" marB="0" anchor="b">
                    <a:solidFill>
                      <a:schemeClr val="accent1">
                        <a:alpha val="50000"/>
                      </a:schemeClr>
                    </a:solidFill>
                  </a:tcPr>
                </a:tc>
                <a:tc>
                  <a:txBody>
                    <a:bodyPr/>
                    <a:lstStyle/>
                    <a:p>
                      <a:pPr algn="ctr" fontAlgn="b"/>
                      <a:r>
                        <a:rPr lang="es-ES_tradnl" sz="1800" u="none" strike="noStrike">
                          <a:effectLst/>
                        </a:rPr>
                        <a:t>8</a:t>
                      </a:r>
                      <a:endParaRPr lang="es-ES_tradnl" sz="1800" b="0" i="0" u="none" strike="noStrike">
                        <a:effectLst/>
                        <a:latin typeface="Verdana" charset="0"/>
                      </a:endParaRPr>
                    </a:p>
                  </a:txBody>
                  <a:tcPr marL="12700" marR="12700" marT="12700" marB="0" anchor="b">
                    <a:solidFill>
                      <a:schemeClr val="accent1">
                        <a:alpha val="50000"/>
                      </a:schemeClr>
                    </a:solidFill>
                  </a:tcPr>
                </a:tc>
                <a:extLst>
                  <a:ext uri="{0D108BD9-81ED-4DB2-BD59-A6C34878D82A}">
                    <a16:rowId xmlns:a16="http://schemas.microsoft.com/office/drawing/2014/main" val="10001"/>
                  </a:ext>
                </a:extLst>
              </a:tr>
              <a:tr h="326831">
                <a:tc>
                  <a:txBody>
                    <a:bodyPr/>
                    <a:lstStyle/>
                    <a:p>
                      <a:pPr algn="ctr" fontAlgn="b"/>
                      <a:r>
                        <a:rPr lang="is-IS" sz="1800" u="none" strike="noStrike">
                          <a:effectLst/>
                        </a:rPr>
                        <a:t>20</a:t>
                      </a:r>
                      <a:endParaRPr lang="is-IS" sz="1800" b="0" i="0" u="none" strike="noStrike">
                        <a:effectLst/>
                        <a:latin typeface="Verdana" charset="0"/>
                      </a:endParaRPr>
                    </a:p>
                  </a:txBody>
                  <a:tcPr marL="12700" marR="12700" marT="12700" marB="0" anchor="b">
                    <a:solidFill>
                      <a:schemeClr val="accent1"/>
                    </a:solidFill>
                  </a:tcPr>
                </a:tc>
                <a:tc>
                  <a:txBody>
                    <a:bodyPr/>
                    <a:lstStyle/>
                    <a:p>
                      <a:pPr algn="ctr" fontAlgn="b"/>
                      <a:r>
                        <a:rPr lang="hr-HR" sz="1800" u="none" strike="noStrike">
                          <a:effectLst/>
                        </a:rPr>
                        <a:t>14.25</a:t>
                      </a:r>
                      <a:endParaRPr lang="hr-HR" sz="1800" b="0" i="0" u="none" strike="noStrike">
                        <a:effectLst/>
                        <a:latin typeface="Verdana" charset="0"/>
                      </a:endParaRPr>
                    </a:p>
                  </a:txBody>
                  <a:tcPr marL="12700" marR="12700" marT="12700" marB="0" anchor="b">
                    <a:solidFill>
                      <a:schemeClr val="accent1">
                        <a:alpha val="50000"/>
                      </a:schemeClr>
                    </a:solidFill>
                  </a:tcPr>
                </a:tc>
                <a:tc>
                  <a:txBody>
                    <a:bodyPr/>
                    <a:lstStyle/>
                    <a:p>
                      <a:pPr algn="ctr" fontAlgn="b"/>
                      <a:r>
                        <a:rPr lang="hr-HR" sz="1800" u="none" strike="noStrike" dirty="0">
                          <a:effectLst/>
                        </a:rPr>
                        <a:t>9.25</a:t>
                      </a:r>
                      <a:endParaRPr lang="hr-HR" sz="1800" b="0" i="0" u="none" strike="noStrike" dirty="0">
                        <a:effectLst/>
                        <a:latin typeface="Verdana" charset="0"/>
                      </a:endParaRPr>
                    </a:p>
                  </a:txBody>
                  <a:tcPr marL="12700" marR="12700" marT="12700" marB="0" anchor="b">
                    <a:solidFill>
                      <a:schemeClr val="accent1">
                        <a:alpha val="50000"/>
                      </a:schemeClr>
                    </a:solidFill>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sp>
            <p:nvSpPr>
              <p:cNvPr id="24" name="Rectángulo 23"/>
              <p:cNvSpPr/>
              <p:nvPr/>
            </p:nvSpPr>
            <p:spPr>
              <a:xfrm>
                <a:off x="9480909" y="3066458"/>
                <a:ext cx="1676548"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𝑒</m:t>
                              </m:r>
                            </m:e>
                            <m:sub>
                              <m:r>
                                <a:rPr lang="es-ES" i="1">
                                  <a:latin typeface="Cambria Math" charset="0"/>
                                </a:rPr>
                                <m:t>𝑖𝑗</m:t>
                              </m:r>
                            </m:sub>
                          </m:sSub>
                          <m:r>
                            <a:rPr lang="es-ES" i="1">
                              <a:latin typeface="Cambria Math" charset="0"/>
                            </a:rPr>
                            <m:t>=</m:t>
                          </m:r>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𝑃</m:t>
                              </m:r>
                            </m:e>
                            <m:sub>
                              <m:r>
                                <a:rPr lang="es-ES" i="1">
                                  <a:latin typeface="Cambria Math" charset="0"/>
                                </a:rPr>
                                <m:t>𝑖𝑗</m:t>
                              </m:r>
                            </m:sub>
                          </m:sSub>
                          <m:r>
                            <a:rPr lang="es-ES" i="1">
                              <a:latin typeface="Cambria Math" charset="0"/>
                            </a:rPr>
                            <m:t> − </m:t>
                          </m:r>
                          <m:r>
                            <a:rPr lang="es-ES" i="1">
                              <a:latin typeface="Cambria Math" charset="0"/>
                            </a:rPr>
                            <m:t>𝑋</m:t>
                          </m:r>
                        </m:e>
                        <m:sub>
                          <m:r>
                            <a:rPr lang="es-ES" i="1">
                              <a:latin typeface="Cambria Math" charset="0"/>
                            </a:rPr>
                            <m:t>𝑖𝑗</m:t>
                          </m:r>
                        </m:sub>
                      </m:sSub>
                    </m:oMath>
                  </m:oMathPara>
                </a14:m>
                <a:endParaRPr lang="ca-ES" dirty="0"/>
              </a:p>
            </p:txBody>
          </p:sp>
        </mc:Choice>
        <mc:Fallback xmlns="">
          <p:sp>
            <p:nvSpPr>
              <p:cNvPr id="24" name="Rectángulo 23"/>
              <p:cNvSpPr>
                <a:spLocks noRot="1" noChangeAspect="1" noMove="1" noResize="1" noEditPoints="1" noAdjustHandles="1" noChangeArrowheads="1" noChangeShapeType="1" noTextEdit="1"/>
              </p:cNvSpPr>
              <p:nvPr/>
            </p:nvSpPr>
            <p:spPr>
              <a:xfrm>
                <a:off x="9480909" y="3066458"/>
                <a:ext cx="1676548" cy="391646"/>
              </a:xfrm>
              <a:prstGeom prst="rect">
                <a:avLst/>
              </a:prstGeom>
              <a:blipFill rotWithShape="0">
                <a:blip r:embed="rId7"/>
                <a:stretch>
                  <a:fillRect t="-90625" b="-110938"/>
                </a:stretch>
              </a:blipFill>
            </p:spPr>
            <p:txBody>
              <a:bodyPr/>
              <a:lstStyle/>
              <a:p>
                <a:r>
                  <a:rPr lang="ca-ES">
                    <a:noFill/>
                  </a:rPr>
                  <a:t> </a:t>
                </a:r>
              </a:p>
            </p:txBody>
          </p:sp>
        </mc:Fallback>
      </mc:AlternateContent>
      <p:graphicFrame>
        <p:nvGraphicFramePr>
          <p:cNvPr id="25" name="Tabla 24"/>
          <p:cNvGraphicFramePr>
            <a:graphicFrameLocks noGrp="1"/>
          </p:cNvGraphicFramePr>
          <p:nvPr>
            <p:extLst>
              <p:ext uri="{D42A27DB-BD31-4B8C-83A1-F6EECF244321}">
                <p14:modId xmlns:p14="http://schemas.microsoft.com/office/powerpoint/2010/main" val="1111004424"/>
              </p:ext>
            </p:extLst>
          </p:nvPr>
        </p:nvGraphicFramePr>
        <p:xfrm>
          <a:off x="9499853" y="3487213"/>
          <a:ext cx="1753758" cy="985548"/>
        </p:xfrm>
        <a:graphic>
          <a:graphicData uri="http://schemas.openxmlformats.org/drawingml/2006/table">
            <a:tbl>
              <a:tblPr>
                <a:tableStyleId>{5C22544A-7EE6-4342-B048-85BDC9FD1C3A}</a:tableStyleId>
              </a:tblPr>
              <a:tblGrid>
                <a:gridCol w="584586">
                  <a:extLst>
                    <a:ext uri="{9D8B030D-6E8A-4147-A177-3AD203B41FA5}">
                      <a16:colId xmlns:a16="http://schemas.microsoft.com/office/drawing/2014/main" val="20000"/>
                    </a:ext>
                  </a:extLst>
                </a:gridCol>
                <a:gridCol w="584586">
                  <a:extLst>
                    <a:ext uri="{9D8B030D-6E8A-4147-A177-3AD203B41FA5}">
                      <a16:colId xmlns:a16="http://schemas.microsoft.com/office/drawing/2014/main" val="20001"/>
                    </a:ext>
                  </a:extLst>
                </a:gridCol>
                <a:gridCol w="584586">
                  <a:extLst>
                    <a:ext uri="{9D8B030D-6E8A-4147-A177-3AD203B41FA5}">
                      <a16:colId xmlns:a16="http://schemas.microsoft.com/office/drawing/2014/main" val="20002"/>
                    </a:ext>
                  </a:extLst>
                </a:gridCol>
              </a:tblGrid>
              <a:tr h="328516">
                <a:tc>
                  <a:txBody>
                    <a:bodyPr/>
                    <a:lstStyle/>
                    <a:p>
                      <a:pPr marL="0" algn="ctr" defTabSz="914400" rtl="0" eaLnBrk="1" fontAlgn="b" latinLnBrk="0" hangingPunct="1"/>
                      <a:r>
                        <a:rPr lang="es-ES_tradnl" sz="1800" u="none" strike="noStrike" kern="1200" dirty="0">
                          <a:solidFill>
                            <a:schemeClr val="dk1"/>
                          </a:solidFill>
                          <a:effectLst/>
                          <a:latin typeface="+mn-lt"/>
                          <a:ea typeface="+mn-ea"/>
                          <a:cs typeface="+mn-cs"/>
                        </a:rPr>
                        <a:t>15</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a:solidFill>
                            <a:schemeClr val="dk1"/>
                          </a:solidFill>
                          <a:effectLst/>
                          <a:latin typeface="+mn-lt"/>
                          <a:ea typeface="+mn-ea"/>
                          <a:cs typeface="+mn-cs"/>
                        </a:rPr>
                        <a:t>10</a:t>
                      </a:r>
                    </a:p>
                  </a:txBody>
                  <a:tcPr marL="12700" marR="12700" marT="12700" marB="0" anchor="b">
                    <a:solidFill>
                      <a:schemeClr val="accent1"/>
                    </a:solidFill>
                  </a:tcPr>
                </a:tc>
                <a:tc>
                  <a:txBody>
                    <a:bodyPr/>
                    <a:lstStyle/>
                    <a:p>
                      <a:pPr marL="0" algn="ctr" defTabSz="914400" rtl="0" eaLnBrk="1" fontAlgn="b" latinLnBrk="0" hangingPunct="1"/>
                      <a:r>
                        <a:rPr lang="es-ES_tradnl" sz="1800" u="none" strike="noStrike" kern="1200">
                          <a:solidFill>
                            <a:schemeClr val="dk1"/>
                          </a:solidFill>
                          <a:effectLst/>
                          <a:latin typeface="+mn-lt"/>
                          <a:ea typeface="+mn-ea"/>
                          <a:cs typeface="+mn-cs"/>
                        </a:rPr>
                        <a:t>10</a:t>
                      </a:r>
                    </a:p>
                  </a:txBody>
                  <a:tcPr marL="12700" marR="12700" marT="12700" marB="0" anchor="b">
                    <a:solidFill>
                      <a:schemeClr val="accent1"/>
                    </a:solidFill>
                  </a:tcPr>
                </a:tc>
                <a:extLst>
                  <a:ext uri="{0D108BD9-81ED-4DB2-BD59-A6C34878D82A}">
                    <a16:rowId xmlns:a16="http://schemas.microsoft.com/office/drawing/2014/main" val="10000"/>
                  </a:ext>
                </a:extLst>
              </a:tr>
              <a:tr h="328516">
                <a:tc>
                  <a:txBody>
                    <a:bodyPr/>
                    <a:lstStyle/>
                    <a:p>
                      <a:pPr marL="0" algn="ctr" defTabSz="914400" rtl="0" eaLnBrk="1" fontAlgn="b" latinLnBrk="0" hangingPunct="1"/>
                      <a:r>
                        <a:rPr lang="es-ES_tradnl" sz="1800" u="none" strike="noStrike" kern="1200">
                          <a:solidFill>
                            <a:schemeClr val="dk1"/>
                          </a:solidFill>
                          <a:effectLst/>
                          <a:latin typeface="+mn-lt"/>
                          <a:ea typeface="+mn-ea"/>
                          <a:cs typeface="+mn-cs"/>
                        </a:rPr>
                        <a:t>15</a:t>
                      </a:r>
                    </a:p>
                  </a:txBody>
                  <a:tcPr marL="12700" marR="12700" marT="12700" marB="0" anchor="b">
                    <a:solidFill>
                      <a:schemeClr val="accent1"/>
                    </a:solidFill>
                  </a:tcPr>
                </a:tc>
                <a:tc>
                  <a:txBody>
                    <a:bodyPr/>
                    <a:lstStyle/>
                    <a:p>
                      <a:pPr marL="0" algn="ctr" defTabSz="914400" rtl="0" eaLnBrk="1" fontAlgn="b" latinLnBrk="0" hangingPunct="1"/>
                      <a:r>
                        <a:rPr lang="nb-NO" sz="1800" u="none" strike="noStrike" kern="1200" dirty="0">
                          <a:solidFill>
                            <a:schemeClr val="dk1"/>
                          </a:solidFill>
                          <a:effectLst/>
                          <a:latin typeface="+mn-lt"/>
                          <a:ea typeface="+mn-ea"/>
                          <a:cs typeface="+mn-cs"/>
                        </a:rPr>
                        <a:t>0.5</a:t>
                      </a:r>
                    </a:p>
                  </a:txBody>
                  <a:tcPr marL="12700" marR="12700" marT="12700" marB="0" anchor="b">
                    <a:solidFill>
                      <a:schemeClr val="accent1">
                        <a:alpha val="50000"/>
                      </a:schemeClr>
                    </a:solidFill>
                  </a:tcPr>
                </a:tc>
                <a:tc>
                  <a:txBody>
                    <a:bodyPr/>
                    <a:lstStyle/>
                    <a:p>
                      <a:pPr marL="0" algn="ctr" defTabSz="914400" rtl="0" eaLnBrk="1" fontAlgn="b" latinLnBrk="0" hangingPunct="1"/>
                      <a:r>
                        <a:rPr lang="is-IS" sz="1800" u="none" strike="noStrike" kern="1200">
                          <a:solidFill>
                            <a:schemeClr val="dk1"/>
                          </a:solidFill>
                          <a:effectLst/>
                          <a:latin typeface="+mn-lt"/>
                          <a:ea typeface="+mn-ea"/>
                          <a:cs typeface="+mn-cs"/>
                        </a:rPr>
                        <a:t>2</a:t>
                      </a:r>
                    </a:p>
                  </a:txBody>
                  <a:tcPr marL="12700" marR="12700" marT="12700" marB="0" anchor="b">
                    <a:solidFill>
                      <a:schemeClr val="accent1">
                        <a:alpha val="50000"/>
                      </a:schemeClr>
                    </a:solidFill>
                  </a:tcPr>
                </a:tc>
                <a:extLst>
                  <a:ext uri="{0D108BD9-81ED-4DB2-BD59-A6C34878D82A}">
                    <a16:rowId xmlns:a16="http://schemas.microsoft.com/office/drawing/2014/main" val="10001"/>
                  </a:ext>
                </a:extLst>
              </a:tr>
              <a:tr h="328516">
                <a:tc>
                  <a:txBody>
                    <a:bodyPr/>
                    <a:lstStyle/>
                    <a:p>
                      <a:pPr marL="0" algn="ctr" defTabSz="914400" rtl="0" eaLnBrk="1" fontAlgn="b" latinLnBrk="0" hangingPunct="1"/>
                      <a:r>
                        <a:rPr lang="is-IS" sz="1800" u="none" strike="noStrike" kern="1200" dirty="0">
                          <a:solidFill>
                            <a:schemeClr val="dk1"/>
                          </a:solidFill>
                          <a:effectLst/>
                          <a:latin typeface="+mn-lt"/>
                          <a:ea typeface="+mn-ea"/>
                          <a:cs typeface="+mn-cs"/>
                        </a:rPr>
                        <a:t>20</a:t>
                      </a:r>
                    </a:p>
                  </a:txBody>
                  <a:tcPr marL="12700" marR="12700" marT="12700" marB="0" anchor="b">
                    <a:solidFill>
                      <a:schemeClr val="accent1"/>
                    </a:solidFill>
                  </a:tcPr>
                </a:tc>
                <a:tc>
                  <a:txBody>
                    <a:bodyPr/>
                    <a:lstStyle/>
                    <a:p>
                      <a:pPr marL="0" algn="ctr" defTabSz="914400" rtl="0" eaLnBrk="1" fontAlgn="b" latinLnBrk="0" hangingPunct="1"/>
                      <a:r>
                        <a:rPr lang="nb-NO" sz="1800" u="none" strike="noStrike" kern="1200" dirty="0">
                          <a:solidFill>
                            <a:schemeClr val="dk1"/>
                          </a:solidFill>
                          <a:effectLst/>
                          <a:latin typeface="+mn-lt"/>
                          <a:ea typeface="+mn-ea"/>
                          <a:cs typeface="+mn-cs"/>
                        </a:rPr>
                        <a:t>0.75</a:t>
                      </a:r>
                    </a:p>
                  </a:txBody>
                  <a:tcPr marL="12700" marR="12700" marT="12700" marB="0" anchor="b">
                    <a:solidFill>
                      <a:schemeClr val="accent1">
                        <a:alpha val="50000"/>
                      </a:schemeClr>
                    </a:solidFill>
                  </a:tcPr>
                </a:tc>
                <a:tc>
                  <a:txBody>
                    <a:bodyPr/>
                    <a:lstStyle/>
                    <a:p>
                      <a:pPr marL="0" algn="ctr" defTabSz="914400" rtl="0" eaLnBrk="1" fontAlgn="b" latinLnBrk="0" hangingPunct="1"/>
                      <a:r>
                        <a:rPr lang="nb-NO" sz="1800" u="none" strike="noStrike" kern="1200" dirty="0">
                          <a:solidFill>
                            <a:schemeClr val="dk1"/>
                          </a:solidFill>
                          <a:effectLst/>
                          <a:latin typeface="+mn-lt"/>
                          <a:ea typeface="+mn-ea"/>
                          <a:cs typeface="+mn-cs"/>
                        </a:rPr>
                        <a:t>0.75</a:t>
                      </a:r>
                    </a:p>
                  </a:txBody>
                  <a:tcPr marL="12700" marR="12700" marT="12700" marB="0" anchor="b">
                    <a:solidFill>
                      <a:schemeClr val="accent1">
                        <a:alpha val="50000"/>
                      </a:schemeClr>
                    </a:solidFill>
                  </a:tcPr>
                </a:tc>
                <a:extLst>
                  <a:ext uri="{0D108BD9-81ED-4DB2-BD59-A6C34878D82A}">
                    <a16:rowId xmlns:a16="http://schemas.microsoft.com/office/drawing/2014/main" val="10002"/>
                  </a:ext>
                </a:extLst>
              </a:tr>
            </a:tbl>
          </a:graphicData>
        </a:graphic>
      </p:graphicFrame>
      <p:sp>
        <p:nvSpPr>
          <p:cNvPr id="26" name="Rectángulo 25"/>
          <p:cNvSpPr/>
          <p:nvPr/>
        </p:nvSpPr>
        <p:spPr>
          <a:xfrm>
            <a:off x="9866015" y="4649796"/>
            <a:ext cx="1021433" cy="369332"/>
          </a:xfrm>
          <a:prstGeom prst="rect">
            <a:avLst/>
          </a:prstGeom>
        </p:spPr>
        <p:txBody>
          <a:bodyPr wrap="none">
            <a:spAutoFit/>
          </a:bodyPr>
          <a:lstStyle/>
          <a:p>
            <a:r>
              <a:rPr lang="es-ES" kern="0" dirty="0">
                <a:solidFill>
                  <a:srgbClr val="00002B"/>
                </a:solidFill>
                <a:latin typeface="Calibri" pitchFamily="34" charset="0"/>
                <a:cs typeface="Calibri" pitchFamily="34" charset="0"/>
              </a:rPr>
              <a:t>SAD = 74</a:t>
            </a:r>
            <a:endParaRPr lang="ca-ES" dirty="0"/>
          </a:p>
        </p:txBody>
      </p:sp>
      <p:sp>
        <p:nvSpPr>
          <p:cNvPr id="27" name="Rectángulo 26"/>
          <p:cNvSpPr/>
          <p:nvPr/>
        </p:nvSpPr>
        <p:spPr>
          <a:xfrm>
            <a:off x="411709" y="690637"/>
            <a:ext cx="2794355" cy="430887"/>
          </a:xfrm>
          <a:prstGeom prst="rect">
            <a:avLst/>
          </a:prstGeom>
        </p:spPr>
        <p:txBody>
          <a:bodyPr wrap="none">
            <a:spAutoFit/>
          </a:bodyPr>
          <a:lstStyle/>
          <a:p>
            <a:r>
              <a:rPr lang="es-ES" sz="2200" b="1" kern="0" dirty="0">
                <a:solidFill>
                  <a:srgbClr val="00002B"/>
                </a:solidFill>
                <a:latin typeface="Calibri" pitchFamily="34" charset="0"/>
                <a:cs typeface="Calibri" pitchFamily="34" charset="0"/>
              </a:rPr>
              <a:t>Basados en predicción</a:t>
            </a:r>
            <a:endParaRPr lang="ca-ES" sz="2200" dirty="0"/>
          </a:p>
        </p:txBody>
      </p:sp>
      <p:pic>
        <p:nvPicPr>
          <p:cNvPr id="28" name="Imagen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Tree>
    <p:extLst>
      <p:ext uri="{BB962C8B-B14F-4D97-AF65-F5344CB8AC3E}">
        <p14:creationId xmlns:p14="http://schemas.microsoft.com/office/powerpoint/2010/main" val="671309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21</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
        <p:nvSpPr>
          <p:cNvPr id="9" name="Rectángulo 8"/>
          <p:cNvSpPr/>
          <p:nvPr/>
        </p:nvSpPr>
        <p:spPr>
          <a:xfrm>
            <a:off x="411709" y="690637"/>
            <a:ext cx="3174267" cy="430887"/>
          </a:xfrm>
          <a:prstGeom prst="rect">
            <a:avLst/>
          </a:prstGeom>
        </p:spPr>
        <p:txBody>
          <a:bodyPr wrap="none">
            <a:spAutoFit/>
          </a:bodyPr>
          <a:lstStyle/>
          <a:p>
            <a:r>
              <a:rPr lang="es-ES" sz="2200" b="1" kern="0" dirty="0">
                <a:solidFill>
                  <a:srgbClr val="00002B"/>
                </a:solidFill>
                <a:latin typeface="Calibri" pitchFamily="34" charset="0"/>
                <a:cs typeface="Calibri" pitchFamily="34" charset="0"/>
              </a:rPr>
              <a:t>Basados en transformada</a:t>
            </a:r>
            <a:endParaRPr lang="ca-ES" sz="2200" dirty="0"/>
          </a:p>
        </p:txBody>
      </p: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
        <p:nvSpPr>
          <p:cNvPr id="11" name="Marcador de contenido 2"/>
          <p:cNvSpPr txBox="1">
            <a:spLocks/>
          </p:cNvSpPr>
          <p:nvPr/>
        </p:nvSpPr>
        <p:spPr>
          <a:xfrm>
            <a:off x="333398" y="1121524"/>
            <a:ext cx="11189616" cy="20602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Los sistemas basados en transformada utilizan formulación matemática para transformar la señal y comprimir la señal transformada. Estas transformada tienen como objetivo reducir de la señal.</a:t>
            </a: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a:p>
            <a:pPr>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Las transformadas wavelets se han hecho un hueco muy importante en los sistemas de compresión, debido a su alta capacidad de </a:t>
            </a:r>
            <a:r>
              <a:rPr lang="es-ES" sz="1800" kern="0" dirty="0" err="1">
                <a:solidFill>
                  <a:srgbClr val="00002B"/>
                </a:solidFill>
                <a:latin typeface="Calibri" pitchFamily="34" charset="0"/>
                <a:cs typeface="Calibri" pitchFamily="34" charset="0"/>
              </a:rPr>
              <a:t>decorrelación</a:t>
            </a:r>
            <a:r>
              <a:rPr lang="es-ES" sz="1800" kern="0" dirty="0">
                <a:solidFill>
                  <a:srgbClr val="00002B"/>
                </a:solidFill>
                <a:latin typeface="Calibri" pitchFamily="34" charset="0"/>
                <a:cs typeface="Calibri" pitchFamily="34" charset="0"/>
              </a:rPr>
              <a:t> y la descomposición por niveles de resolución.</a:t>
            </a:r>
          </a:p>
          <a:p>
            <a:pPr marL="0" indent="0">
              <a:lnSpc>
                <a:spcPct val="114000"/>
              </a:lnSpc>
              <a:spcBef>
                <a:spcPts val="0"/>
              </a:spcBef>
              <a:spcAft>
                <a:spcPts val="600"/>
              </a:spcAft>
              <a:buNone/>
            </a:pPr>
            <a:endParaRPr lang="es-ES" sz="1800" i="1" kern="0" dirty="0">
              <a:solidFill>
                <a:srgbClr val="00002B"/>
              </a:solidFill>
              <a:latin typeface="Calibri" pitchFamily="34" charset="0"/>
              <a:cs typeface="Calibri" pitchFamily="34" charset="0"/>
            </a:endParaRPr>
          </a:p>
          <a:p>
            <a:pPr>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p:txBody>
      </p:sp>
      <p:pic>
        <p:nvPicPr>
          <p:cNvPr id="12" name="Imagen 11"/>
          <p:cNvPicPr>
            <a:picLocks noChangeAspect="1"/>
          </p:cNvPicPr>
          <p:nvPr/>
        </p:nvPicPr>
        <p:blipFill>
          <a:blip r:embed="rId4"/>
          <a:stretch>
            <a:fillRect/>
          </a:stretch>
        </p:blipFill>
        <p:spPr>
          <a:xfrm>
            <a:off x="4370014" y="2985633"/>
            <a:ext cx="3249420" cy="3249420"/>
          </a:xfrm>
          <a:prstGeom prst="rect">
            <a:avLst/>
          </a:prstGeom>
        </p:spPr>
      </p:pic>
      <p:cxnSp>
        <p:nvCxnSpPr>
          <p:cNvPr id="14" name="Conector recto 13"/>
          <p:cNvCxnSpPr>
            <a:endCxn id="12" idx="2"/>
          </p:cNvCxnSpPr>
          <p:nvPr/>
        </p:nvCxnSpPr>
        <p:spPr>
          <a:xfrm>
            <a:off x="5994724" y="2985633"/>
            <a:ext cx="0" cy="324942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Conector recto 15"/>
          <p:cNvCxnSpPr>
            <a:stCxn id="12" idx="1"/>
            <a:endCxn id="12" idx="3"/>
          </p:cNvCxnSpPr>
          <p:nvPr/>
        </p:nvCxnSpPr>
        <p:spPr>
          <a:xfrm>
            <a:off x="4370014" y="4610343"/>
            <a:ext cx="3249420"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Conector recto 18"/>
          <p:cNvCxnSpPr/>
          <p:nvPr/>
        </p:nvCxnSpPr>
        <p:spPr>
          <a:xfrm flipV="1">
            <a:off x="4370014" y="3788229"/>
            <a:ext cx="1624710" cy="4131"/>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Conector recto 20"/>
          <p:cNvCxnSpPr/>
          <p:nvPr/>
        </p:nvCxnSpPr>
        <p:spPr>
          <a:xfrm>
            <a:off x="5182369" y="2985633"/>
            <a:ext cx="0" cy="162471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5629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430690"/>
            <a:ext cx="2743200" cy="365125"/>
          </a:xfrm>
        </p:spPr>
        <p:txBody>
          <a:bodyPr/>
          <a:lstStyle/>
          <a:p>
            <a:fld id="{1522F7EF-7E44-4028-8A97-0B0A3C80CA9B}" type="slidenum">
              <a:rPr lang="en-US" b="1" smtClean="0">
                <a:solidFill>
                  <a:srgbClr val="548235"/>
                </a:solidFill>
              </a:rPr>
              <a:t>22</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
        <p:nvSpPr>
          <p:cNvPr id="9" name="Rectángulo 8"/>
          <p:cNvSpPr/>
          <p:nvPr/>
        </p:nvSpPr>
        <p:spPr>
          <a:xfrm>
            <a:off x="411709" y="690637"/>
            <a:ext cx="3174267" cy="430887"/>
          </a:xfrm>
          <a:prstGeom prst="rect">
            <a:avLst/>
          </a:prstGeom>
        </p:spPr>
        <p:txBody>
          <a:bodyPr wrap="none">
            <a:spAutoFit/>
          </a:bodyPr>
          <a:lstStyle/>
          <a:p>
            <a:r>
              <a:rPr lang="es-ES" sz="2200" b="1" kern="0" dirty="0">
                <a:solidFill>
                  <a:srgbClr val="00002B"/>
                </a:solidFill>
                <a:latin typeface="Calibri" pitchFamily="34" charset="0"/>
                <a:cs typeface="Calibri" pitchFamily="34" charset="0"/>
              </a:rPr>
              <a:t>Basados en transformada</a:t>
            </a:r>
            <a:endParaRPr lang="ca-ES" sz="2200" dirty="0"/>
          </a:p>
        </p:txBody>
      </p:sp>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graphicFrame>
        <p:nvGraphicFramePr>
          <p:cNvPr id="3" name="Tabla 2"/>
          <p:cNvGraphicFramePr>
            <a:graphicFrameLocks noGrp="1"/>
          </p:cNvGraphicFramePr>
          <p:nvPr>
            <p:extLst>
              <p:ext uri="{D42A27DB-BD31-4B8C-83A1-F6EECF244321}">
                <p14:modId xmlns:p14="http://schemas.microsoft.com/office/powerpoint/2010/main" val="697361954"/>
              </p:ext>
            </p:extLst>
          </p:nvPr>
        </p:nvGraphicFramePr>
        <p:xfrm>
          <a:off x="4038600" y="1512769"/>
          <a:ext cx="4425304"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5" name="Tabla 14"/>
          <p:cNvGraphicFramePr>
            <a:graphicFrameLocks noGrp="1"/>
          </p:cNvGraphicFramePr>
          <p:nvPr>
            <p:extLst>
              <p:ext uri="{D42A27DB-BD31-4B8C-83A1-F6EECF244321}">
                <p14:modId xmlns:p14="http://schemas.microsoft.com/office/powerpoint/2010/main" val="223860239"/>
              </p:ext>
            </p:extLst>
          </p:nvPr>
        </p:nvGraphicFramePr>
        <p:xfrm>
          <a:off x="4038600" y="2969448"/>
          <a:ext cx="4425304"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cxnSp>
        <p:nvCxnSpPr>
          <p:cNvPr id="8" name="Conector recto 7"/>
          <p:cNvCxnSpPr/>
          <p:nvPr/>
        </p:nvCxnSpPr>
        <p:spPr>
          <a:xfrm>
            <a:off x="6251252" y="2836202"/>
            <a:ext cx="0" cy="6438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CuadroTexto 12"/>
          <p:cNvSpPr txBox="1"/>
          <p:nvPr/>
        </p:nvSpPr>
        <p:spPr>
          <a:xfrm>
            <a:off x="7208286" y="2353855"/>
            <a:ext cx="452145" cy="369332"/>
          </a:xfrm>
          <a:prstGeom prst="rect">
            <a:avLst/>
          </a:prstGeom>
          <a:noFill/>
        </p:spPr>
        <p:txBody>
          <a:bodyPr wrap="square" rtlCol="0">
            <a:spAutoFit/>
          </a:bodyPr>
          <a:lstStyle/>
          <a:p>
            <a:r>
              <a:rPr lang="ca-ES" dirty="0"/>
              <a:t>H1</a:t>
            </a:r>
          </a:p>
        </p:txBody>
      </p:sp>
      <p:sp>
        <p:nvSpPr>
          <p:cNvPr id="20" name="CuadroTexto 19"/>
          <p:cNvSpPr txBox="1"/>
          <p:nvPr/>
        </p:nvSpPr>
        <p:spPr>
          <a:xfrm>
            <a:off x="4925803" y="2361101"/>
            <a:ext cx="452144" cy="369332"/>
          </a:xfrm>
          <a:prstGeom prst="rect">
            <a:avLst/>
          </a:prstGeom>
          <a:noFill/>
        </p:spPr>
        <p:txBody>
          <a:bodyPr wrap="square" rtlCol="0">
            <a:spAutoFit/>
          </a:bodyPr>
          <a:lstStyle/>
          <a:p>
            <a:r>
              <a:rPr lang="ca-ES" dirty="0"/>
              <a:t>L1</a:t>
            </a:r>
          </a:p>
        </p:txBody>
      </p:sp>
      <p:graphicFrame>
        <p:nvGraphicFramePr>
          <p:cNvPr id="22" name="Tabla 21"/>
          <p:cNvGraphicFramePr>
            <a:graphicFrameLocks noGrp="1"/>
          </p:cNvGraphicFramePr>
          <p:nvPr>
            <p:extLst>
              <p:ext uri="{D42A27DB-BD31-4B8C-83A1-F6EECF244321}">
                <p14:modId xmlns:p14="http://schemas.microsoft.com/office/powerpoint/2010/main" val="3147653923"/>
              </p:ext>
            </p:extLst>
          </p:nvPr>
        </p:nvGraphicFramePr>
        <p:xfrm>
          <a:off x="4038600" y="4397719"/>
          <a:ext cx="2212652"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tblGrid>
              <a:tr h="370840">
                <a:tc>
                  <a:txBody>
                    <a:bodyPr/>
                    <a:lstStyle/>
                    <a:p>
                      <a:pPr algn="ctr"/>
                      <a:r>
                        <a:rPr lang="ca-ES"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cxnSp>
        <p:nvCxnSpPr>
          <p:cNvPr id="23" name="Conector recto 22"/>
          <p:cNvCxnSpPr/>
          <p:nvPr/>
        </p:nvCxnSpPr>
        <p:spPr>
          <a:xfrm>
            <a:off x="5144926" y="4261233"/>
            <a:ext cx="0" cy="6438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CuadroTexto 23"/>
          <p:cNvSpPr txBox="1"/>
          <p:nvPr/>
        </p:nvSpPr>
        <p:spPr>
          <a:xfrm>
            <a:off x="5496254" y="3751521"/>
            <a:ext cx="452145" cy="369332"/>
          </a:xfrm>
          <a:prstGeom prst="rect">
            <a:avLst/>
          </a:prstGeom>
          <a:noFill/>
        </p:spPr>
        <p:txBody>
          <a:bodyPr wrap="square" rtlCol="0">
            <a:spAutoFit/>
          </a:bodyPr>
          <a:lstStyle/>
          <a:p>
            <a:r>
              <a:rPr lang="ca-ES" dirty="0"/>
              <a:t>H2</a:t>
            </a:r>
          </a:p>
        </p:txBody>
      </p:sp>
      <p:sp>
        <p:nvSpPr>
          <p:cNvPr id="25" name="CuadroTexto 24"/>
          <p:cNvSpPr txBox="1"/>
          <p:nvPr/>
        </p:nvSpPr>
        <p:spPr>
          <a:xfrm>
            <a:off x="4390452" y="3751521"/>
            <a:ext cx="452144" cy="369332"/>
          </a:xfrm>
          <a:prstGeom prst="rect">
            <a:avLst/>
          </a:prstGeom>
          <a:noFill/>
        </p:spPr>
        <p:txBody>
          <a:bodyPr wrap="square" rtlCol="0">
            <a:spAutoFit/>
          </a:bodyPr>
          <a:lstStyle/>
          <a:p>
            <a:r>
              <a:rPr lang="ca-ES" dirty="0"/>
              <a:t>L2</a:t>
            </a:r>
          </a:p>
        </p:txBody>
      </p:sp>
      <p:graphicFrame>
        <p:nvGraphicFramePr>
          <p:cNvPr id="26" name="Tabla 25"/>
          <p:cNvGraphicFramePr>
            <a:graphicFrameLocks noGrp="1"/>
          </p:cNvGraphicFramePr>
          <p:nvPr>
            <p:extLst>
              <p:ext uri="{D42A27DB-BD31-4B8C-83A1-F6EECF244321}">
                <p14:modId xmlns:p14="http://schemas.microsoft.com/office/powerpoint/2010/main" val="1222847726"/>
              </p:ext>
            </p:extLst>
          </p:nvPr>
        </p:nvGraphicFramePr>
        <p:xfrm>
          <a:off x="4038600" y="5864890"/>
          <a:ext cx="1106326"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tblGrid>
              <a:tr h="370840">
                <a:tc>
                  <a:txBody>
                    <a:bodyPr/>
                    <a:lstStyle/>
                    <a:p>
                      <a:pPr algn="ctr"/>
                      <a:r>
                        <a:rPr lang="ca-E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cxnSp>
        <p:nvCxnSpPr>
          <p:cNvPr id="27" name="Conector recto 26"/>
          <p:cNvCxnSpPr/>
          <p:nvPr/>
        </p:nvCxnSpPr>
        <p:spPr>
          <a:xfrm>
            <a:off x="4591763" y="5728404"/>
            <a:ext cx="0" cy="6438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CuadroTexto 27"/>
          <p:cNvSpPr txBox="1"/>
          <p:nvPr/>
        </p:nvSpPr>
        <p:spPr>
          <a:xfrm>
            <a:off x="4674119" y="5255405"/>
            <a:ext cx="452145" cy="369332"/>
          </a:xfrm>
          <a:prstGeom prst="rect">
            <a:avLst/>
          </a:prstGeom>
          <a:noFill/>
        </p:spPr>
        <p:txBody>
          <a:bodyPr wrap="square" rtlCol="0">
            <a:spAutoFit/>
          </a:bodyPr>
          <a:lstStyle/>
          <a:p>
            <a:r>
              <a:rPr lang="ca-ES" dirty="0"/>
              <a:t>H3</a:t>
            </a:r>
          </a:p>
        </p:txBody>
      </p:sp>
      <p:sp>
        <p:nvSpPr>
          <p:cNvPr id="29" name="CuadroTexto 28"/>
          <p:cNvSpPr txBox="1"/>
          <p:nvPr/>
        </p:nvSpPr>
        <p:spPr>
          <a:xfrm>
            <a:off x="4131908" y="5270913"/>
            <a:ext cx="452144" cy="369332"/>
          </a:xfrm>
          <a:prstGeom prst="rect">
            <a:avLst/>
          </a:prstGeom>
          <a:noFill/>
        </p:spPr>
        <p:txBody>
          <a:bodyPr wrap="square" rtlCol="0">
            <a:spAutoFit/>
          </a:bodyPr>
          <a:lstStyle/>
          <a:p>
            <a:r>
              <a:rPr lang="ca-ES" dirty="0"/>
              <a:t>L3</a:t>
            </a:r>
          </a:p>
        </p:txBody>
      </p:sp>
      <mc:AlternateContent xmlns:mc="http://schemas.openxmlformats.org/markup-compatibility/2006" xmlns:a14="http://schemas.microsoft.com/office/drawing/2010/main">
        <mc:Choice Requires="a14">
          <p:sp>
            <p:nvSpPr>
              <p:cNvPr id="30" name="Rectángulo 29"/>
              <p:cNvSpPr/>
              <p:nvPr/>
            </p:nvSpPr>
            <p:spPr>
              <a:xfrm>
                <a:off x="1148268" y="1539187"/>
                <a:ext cx="1919628" cy="579005"/>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charset="0"/>
                          </a:rPr>
                          <m:t>+1</m:t>
                        </m:r>
                      </m:sup>
                    </m:sSubSup>
                    <m:r>
                      <a:rPr lang="es-ES" b="0" i="1" smtClean="0">
                        <a:latin typeface="Cambria Math" charset="0"/>
                      </a:rPr>
                      <m:t>= </m:t>
                    </m:r>
                    <m:f>
                      <m:fPr>
                        <m:ctrlPr>
                          <a:rPr lang="mr-IN" b="0" i="1" smtClean="0">
                            <a:latin typeface="Cambria Math" panose="02040503050406030204" pitchFamily="18" charset="0"/>
                          </a:rPr>
                        </m:ctrlPr>
                      </m:fPr>
                      <m:num>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i="1">
                            <a:latin typeface="Cambria Math" charset="0"/>
                          </a:rPr>
                          <m:t>+</m:t>
                        </m:r>
                        <m:sSubSup>
                          <m:sSubSupPr>
                            <m:ctrlPr>
                              <a:rPr lang="en-US" i="1">
                                <a:latin typeface="Cambria Math" panose="02040503050406030204" pitchFamily="18" charset="0"/>
                              </a:rPr>
                            </m:ctrlPr>
                          </m:sSubSupPr>
                          <m:e>
                            <m:r>
                              <a:rPr lang="es-ES" b="0" i="1" smtClean="0">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num>
                      <m:den>
                        <m:r>
                          <a:rPr lang="es-ES" b="0" i="1" smtClean="0">
                            <a:latin typeface="Cambria Math" charset="0"/>
                          </a:rPr>
                          <m:t>2</m:t>
                        </m:r>
                      </m:den>
                    </m:f>
                  </m:oMath>
                </a14:m>
                <a:r>
                  <a:rPr lang="ca-ES" dirty="0"/>
                  <a:t> </a:t>
                </a:r>
              </a:p>
            </p:txBody>
          </p:sp>
        </mc:Choice>
        <mc:Fallback xmlns="">
          <p:sp>
            <p:nvSpPr>
              <p:cNvPr id="30" name="Rectángulo 29"/>
              <p:cNvSpPr>
                <a:spLocks noRot="1" noChangeAspect="1" noMove="1" noResize="1" noEditPoints="1" noAdjustHandles="1" noChangeArrowheads="1" noChangeShapeType="1" noTextEdit="1"/>
              </p:cNvSpPr>
              <p:nvPr/>
            </p:nvSpPr>
            <p:spPr>
              <a:xfrm>
                <a:off x="1148268" y="1539187"/>
                <a:ext cx="1919628" cy="579005"/>
              </a:xfrm>
              <a:prstGeom prst="rect">
                <a:avLst/>
              </a:prstGeom>
              <a:blipFill>
                <a:blip r:embed="rId4"/>
                <a:stretch>
                  <a:fillRect b="-2128"/>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31" name="Rectángulo 30"/>
              <p:cNvSpPr/>
              <p:nvPr/>
            </p:nvSpPr>
            <p:spPr>
              <a:xfrm>
                <a:off x="1110946" y="2332717"/>
                <a:ext cx="1984518" cy="579005"/>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charset="0"/>
                          </a:rPr>
                          <m:t>𝐻</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charset="0"/>
                          </a:rPr>
                          <m:t>+1</m:t>
                        </m:r>
                      </m:sup>
                    </m:sSubSup>
                    <m:r>
                      <a:rPr lang="es-ES" b="0" i="1" smtClean="0">
                        <a:latin typeface="Cambria Math" charset="0"/>
                      </a:rPr>
                      <m:t>= </m:t>
                    </m:r>
                    <m:f>
                      <m:fPr>
                        <m:ctrlPr>
                          <a:rPr lang="mr-IN" b="0" i="1" smtClean="0">
                            <a:latin typeface="Cambria Math" panose="02040503050406030204" pitchFamily="18" charset="0"/>
                          </a:rPr>
                        </m:ctrlPr>
                      </m:fPr>
                      <m:num>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b="0" i="1" smtClean="0">
                            <a:latin typeface="Cambria Math" charset="0"/>
                          </a:rPr>
                          <m:t>−</m:t>
                        </m:r>
                        <m:sSubSup>
                          <m:sSubSupPr>
                            <m:ctrlPr>
                              <a:rPr lang="en-US" i="1">
                                <a:latin typeface="Cambria Math" panose="02040503050406030204" pitchFamily="18" charset="0"/>
                              </a:rPr>
                            </m:ctrlPr>
                          </m:sSubSupPr>
                          <m:e>
                            <m:r>
                              <a:rPr lang="es-ES" b="0" i="1" smtClean="0">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num>
                      <m:den>
                        <m:r>
                          <a:rPr lang="es-ES" b="0" i="1" smtClean="0">
                            <a:latin typeface="Cambria Math" charset="0"/>
                          </a:rPr>
                          <m:t>2</m:t>
                        </m:r>
                      </m:den>
                    </m:f>
                  </m:oMath>
                </a14:m>
                <a:r>
                  <a:rPr lang="ca-ES" dirty="0"/>
                  <a:t> </a:t>
                </a:r>
              </a:p>
            </p:txBody>
          </p:sp>
        </mc:Choice>
        <mc:Fallback xmlns="">
          <p:sp>
            <p:nvSpPr>
              <p:cNvPr id="31" name="Rectángulo 30"/>
              <p:cNvSpPr>
                <a:spLocks noRot="1" noChangeAspect="1" noMove="1" noResize="1" noEditPoints="1" noAdjustHandles="1" noChangeArrowheads="1" noChangeShapeType="1" noTextEdit="1"/>
              </p:cNvSpPr>
              <p:nvPr/>
            </p:nvSpPr>
            <p:spPr>
              <a:xfrm>
                <a:off x="1110946" y="2332717"/>
                <a:ext cx="1984518" cy="579005"/>
              </a:xfrm>
              <a:prstGeom prst="rect">
                <a:avLst/>
              </a:prstGeom>
              <a:blipFill>
                <a:blip r:embed="rId5"/>
                <a:stretch>
                  <a:fillRect/>
                </a:stretch>
              </a:blipFill>
            </p:spPr>
            <p:txBody>
              <a:bodyPr/>
              <a:lstStyle/>
              <a:p>
                <a:r>
                  <a:rPr lang="en-ES">
                    <a:noFill/>
                  </a:rPr>
                  <a:t> </a:t>
                </a:r>
              </a:p>
            </p:txBody>
          </p:sp>
        </mc:Fallback>
      </mc:AlternateContent>
      <p:cxnSp>
        <p:nvCxnSpPr>
          <p:cNvPr id="32" name="Conector angular 31"/>
          <p:cNvCxnSpPr>
            <a:cxnSpLocks/>
          </p:cNvCxnSpPr>
          <p:nvPr/>
        </p:nvCxnSpPr>
        <p:spPr>
          <a:xfrm rot="16200000" flipH="1">
            <a:off x="4889100" y="2149180"/>
            <a:ext cx="510291" cy="35963"/>
          </a:xfrm>
          <a:prstGeom prst="bentConnector3">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Conector angular 34"/>
          <p:cNvCxnSpPr>
            <a:cxnSpLocks/>
            <a:endCxn id="13" idx="0"/>
          </p:cNvCxnSpPr>
          <p:nvPr/>
        </p:nvCxnSpPr>
        <p:spPr>
          <a:xfrm>
            <a:off x="5168575" y="2245783"/>
            <a:ext cx="2265784" cy="108072"/>
          </a:xfrm>
          <a:prstGeom prst="bentConnector2">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Conector angular 39"/>
          <p:cNvCxnSpPr>
            <a:cxnSpLocks/>
            <a:endCxn id="25" idx="0"/>
          </p:cNvCxnSpPr>
          <p:nvPr/>
        </p:nvCxnSpPr>
        <p:spPr>
          <a:xfrm rot="16200000" flipH="1">
            <a:off x="4395560" y="3530557"/>
            <a:ext cx="417168" cy="24760"/>
          </a:xfrm>
          <a:prstGeom prst="bentConnector3">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Conector angular 40"/>
          <p:cNvCxnSpPr>
            <a:endCxn id="24" idx="0"/>
          </p:cNvCxnSpPr>
          <p:nvPr/>
        </p:nvCxnSpPr>
        <p:spPr>
          <a:xfrm>
            <a:off x="4591763" y="3426280"/>
            <a:ext cx="1130564" cy="325241"/>
          </a:xfrm>
          <a:prstGeom prst="bentConnector2">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3" name="Conector angular 42"/>
          <p:cNvCxnSpPr>
            <a:cxnSpLocks/>
          </p:cNvCxnSpPr>
          <p:nvPr/>
        </p:nvCxnSpPr>
        <p:spPr>
          <a:xfrm rot="5400000">
            <a:off x="4178901" y="4966733"/>
            <a:ext cx="423102" cy="12700"/>
          </a:xfrm>
          <a:prstGeom prst="bentConnector3">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Conector angular 43"/>
          <p:cNvCxnSpPr>
            <a:endCxn id="28" idx="0"/>
          </p:cNvCxnSpPr>
          <p:nvPr/>
        </p:nvCxnSpPr>
        <p:spPr>
          <a:xfrm>
            <a:off x="4390450" y="4857605"/>
            <a:ext cx="509742" cy="397800"/>
          </a:xfrm>
          <a:prstGeom prst="bentConnector2">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6" name="Imagen 45"/>
          <p:cNvPicPr>
            <a:picLocks noChangeAspect="1"/>
          </p:cNvPicPr>
          <p:nvPr/>
        </p:nvPicPr>
        <p:blipFill>
          <a:blip r:embed="rId6"/>
          <a:stretch>
            <a:fillRect/>
          </a:stretch>
        </p:blipFill>
        <p:spPr>
          <a:xfrm>
            <a:off x="11597268" y="17066"/>
            <a:ext cx="573712" cy="573712"/>
          </a:xfrm>
          <a:prstGeom prst="rect">
            <a:avLst/>
          </a:prstGeom>
        </p:spPr>
      </p:pic>
      <p:sp>
        <p:nvSpPr>
          <p:cNvPr id="4" name="Left Brace 3">
            <a:extLst>
              <a:ext uri="{FF2B5EF4-FFF2-40B4-BE49-F238E27FC236}">
                <a16:creationId xmlns:a16="http://schemas.microsoft.com/office/drawing/2014/main" id="{086CFCF8-1EB1-6445-380A-AB069162E485}"/>
              </a:ext>
            </a:extLst>
          </p:cNvPr>
          <p:cNvSpPr/>
          <p:nvPr/>
        </p:nvSpPr>
        <p:spPr>
          <a:xfrm>
            <a:off x="985900" y="1438958"/>
            <a:ext cx="250092" cy="1555261"/>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6" name="TextBox 5">
            <a:extLst>
              <a:ext uri="{FF2B5EF4-FFF2-40B4-BE49-F238E27FC236}">
                <a16:creationId xmlns:a16="http://schemas.microsoft.com/office/drawing/2014/main" id="{E141EDEF-2223-55F3-8E74-DF866E202043}"/>
              </a:ext>
            </a:extLst>
          </p:cNvPr>
          <p:cNvSpPr txBox="1"/>
          <p:nvPr/>
        </p:nvSpPr>
        <p:spPr>
          <a:xfrm>
            <a:off x="20229" y="2046626"/>
            <a:ext cx="962508" cy="369332"/>
          </a:xfrm>
          <a:prstGeom prst="rect">
            <a:avLst/>
          </a:prstGeom>
          <a:noFill/>
        </p:spPr>
        <p:txBody>
          <a:bodyPr wrap="none" rtlCol="0">
            <a:spAutoFit/>
          </a:bodyPr>
          <a:lstStyle/>
          <a:p>
            <a:r>
              <a:rPr lang="en-ES" dirty="0"/>
              <a:t>Forward</a:t>
            </a:r>
          </a:p>
        </p:txBody>
      </p:sp>
      <p:graphicFrame>
        <p:nvGraphicFramePr>
          <p:cNvPr id="12" name="Tabla 21">
            <a:extLst>
              <a:ext uri="{FF2B5EF4-FFF2-40B4-BE49-F238E27FC236}">
                <a16:creationId xmlns:a16="http://schemas.microsoft.com/office/drawing/2014/main" id="{939315E8-79CE-7A3F-7A6D-A65714416C30}"/>
              </a:ext>
            </a:extLst>
          </p:cNvPr>
          <p:cNvGraphicFramePr>
            <a:graphicFrameLocks noGrp="1"/>
          </p:cNvGraphicFramePr>
          <p:nvPr>
            <p:extLst>
              <p:ext uri="{D42A27DB-BD31-4B8C-83A1-F6EECF244321}">
                <p14:modId xmlns:p14="http://schemas.microsoft.com/office/powerpoint/2010/main" val="1341261263"/>
              </p:ext>
            </p:extLst>
          </p:nvPr>
        </p:nvGraphicFramePr>
        <p:xfrm>
          <a:off x="7593454" y="5864890"/>
          <a:ext cx="1106326"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tblGrid>
              <a:tr h="370840">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4" name="Tabla 25">
            <a:extLst>
              <a:ext uri="{FF2B5EF4-FFF2-40B4-BE49-F238E27FC236}">
                <a16:creationId xmlns:a16="http://schemas.microsoft.com/office/drawing/2014/main" id="{520EFF02-FC12-E5C7-BD0F-EDC609B4080D}"/>
              </a:ext>
            </a:extLst>
          </p:cNvPr>
          <p:cNvGraphicFramePr>
            <a:graphicFrameLocks noGrp="1"/>
          </p:cNvGraphicFramePr>
          <p:nvPr>
            <p:extLst>
              <p:ext uri="{D42A27DB-BD31-4B8C-83A1-F6EECF244321}">
                <p14:modId xmlns:p14="http://schemas.microsoft.com/office/powerpoint/2010/main" val="2298459674"/>
              </p:ext>
            </p:extLst>
          </p:nvPr>
        </p:nvGraphicFramePr>
        <p:xfrm>
          <a:off x="6487128" y="5865984"/>
          <a:ext cx="1106326"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tblGrid>
              <a:tr h="370840">
                <a:tc>
                  <a:txBody>
                    <a:bodyPr/>
                    <a:lstStyle/>
                    <a:p>
                      <a:pPr algn="ctr"/>
                      <a:r>
                        <a:rPr lang="ca-E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6" name="Tabla 14">
            <a:extLst>
              <a:ext uri="{FF2B5EF4-FFF2-40B4-BE49-F238E27FC236}">
                <a16:creationId xmlns:a16="http://schemas.microsoft.com/office/drawing/2014/main" id="{CF756955-83BB-67E1-3D45-A7F5A11000DA}"/>
              </a:ext>
            </a:extLst>
          </p:cNvPr>
          <p:cNvGraphicFramePr>
            <a:graphicFrameLocks noGrp="1"/>
          </p:cNvGraphicFramePr>
          <p:nvPr>
            <p:extLst>
              <p:ext uri="{D42A27DB-BD31-4B8C-83A1-F6EECF244321}">
                <p14:modId xmlns:p14="http://schemas.microsoft.com/office/powerpoint/2010/main" val="3410214697"/>
              </p:ext>
            </p:extLst>
          </p:nvPr>
        </p:nvGraphicFramePr>
        <p:xfrm>
          <a:off x="8699780" y="5862887"/>
          <a:ext cx="2212652"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7" name="CuadroTexto 12">
            <a:extLst>
              <a:ext uri="{FF2B5EF4-FFF2-40B4-BE49-F238E27FC236}">
                <a16:creationId xmlns:a16="http://schemas.microsoft.com/office/drawing/2014/main" id="{67B82BBF-1170-0C3F-7D6F-2A18FB63C95C}"/>
              </a:ext>
            </a:extLst>
          </p:cNvPr>
          <p:cNvSpPr txBox="1"/>
          <p:nvPr/>
        </p:nvSpPr>
        <p:spPr>
          <a:xfrm>
            <a:off x="9607592" y="5124718"/>
            <a:ext cx="452145" cy="369332"/>
          </a:xfrm>
          <a:prstGeom prst="rect">
            <a:avLst/>
          </a:prstGeom>
          <a:noFill/>
        </p:spPr>
        <p:txBody>
          <a:bodyPr wrap="square" rtlCol="0">
            <a:spAutoFit/>
          </a:bodyPr>
          <a:lstStyle/>
          <a:p>
            <a:r>
              <a:rPr lang="ca-ES" dirty="0"/>
              <a:t>H1</a:t>
            </a:r>
          </a:p>
        </p:txBody>
      </p:sp>
      <p:sp>
        <p:nvSpPr>
          <p:cNvPr id="18" name="CuadroTexto 23">
            <a:extLst>
              <a:ext uri="{FF2B5EF4-FFF2-40B4-BE49-F238E27FC236}">
                <a16:creationId xmlns:a16="http://schemas.microsoft.com/office/drawing/2014/main" id="{42436317-514B-F522-450A-96409BDF1E74}"/>
              </a:ext>
            </a:extLst>
          </p:cNvPr>
          <p:cNvSpPr txBox="1"/>
          <p:nvPr/>
        </p:nvSpPr>
        <p:spPr>
          <a:xfrm>
            <a:off x="7975665" y="5124718"/>
            <a:ext cx="452145" cy="369332"/>
          </a:xfrm>
          <a:prstGeom prst="rect">
            <a:avLst/>
          </a:prstGeom>
          <a:noFill/>
        </p:spPr>
        <p:txBody>
          <a:bodyPr wrap="square" rtlCol="0">
            <a:spAutoFit/>
          </a:bodyPr>
          <a:lstStyle/>
          <a:p>
            <a:r>
              <a:rPr lang="ca-ES" dirty="0"/>
              <a:t>H2</a:t>
            </a:r>
          </a:p>
        </p:txBody>
      </p:sp>
      <p:sp>
        <p:nvSpPr>
          <p:cNvPr id="19" name="CuadroTexto 27">
            <a:extLst>
              <a:ext uri="{FF2B5EF4-FFF2-40B4-BE49-F238E27FC236}">
                <a16:creationId xmlns:a16="http://schemas.microsoft.com/office/drawing/2014/main" id="{E0650A02-E95B-1FBF-C227-B042DD09253A}"/>
              </a:ext>
            </a:extLst>
          </p:cNvPr>
          <p:cNvSpPr txBox="1"/>
          <p:nvPr/>
        </p:nvSpPr>
        <p:spPr>
          <a:xfrm>
            <a:off x="7141309" y="5124718"/>
            <a:ext cx="452145" cy="369332"/>
          </a:xfrm>
          <a:prstGeom prst="rect">
            <a:avLst/>
          </a:prstGeom>
          <a:noFill/>
        </p:spPr>
        <p:txBody>
          <a:bodyPr wrap="square" rtlCol="0">
            <a:spAutoFit/>
          </a:bodyPr>
          <a:lstStyle/>
          <a:p>
            <a:r>
              <a:rPr lang="ca-ES" dirty="0"/>
              <a:t>H3</a:t>
            </a:r>
          </a:p>
        </p:txBody>
      </p:sp>
      <p:sp>
        <p:nvSpPr>
          <p:cNvPr id="21" name="CuadroTexto 28">
            <a:extLst>
              <a:ext uri="{FF2B5EF4-FFF2-40B4-BE49-F238E27FC236}">
                <a16:creationId xmlns:a16="http://schemas.microsoft.com/office/drawing/2014/main" id="{09CFDB55-60FA-AE0E-1DF6-FC391E97D3E0}"/>
              </a:ext>
            </a:extLst>
          </p:cNvPr>
          <p:cNvSpPr txBox="1"/>
          <p:nvPr/>
        </p:nvSpPr>
        <p:spPr>
          <a:xfrm>
            <a:off x="6581340" y="5124718"/>
            <a:ext cx="452144" cy="369332"/>
          </a:xfrm>
          <a:prstGeom prst="rect">
            <a:avLst/>
          </a:prstGeom>
          <a:noFill/>
        </p:spPr>
        <p:txBody>
          <a:bodyPr wrap="square" rtlCol="0">
            <a:spAutoFit/>
          </a:bodyPr>
          <a:lstStyle/>
          <a:p>
            <a:r>
              <a:rPr lang="ca-ES" dirty="0"/>
              <a:t>L3</a:t>
            </a:r>
          </a:p>
        </p:txBody>
      </p:sp>
      <p:sp>
        <p:nvSpPr>
          <p:cNvPr id="33" name="Left Brace 32">
            <a:extLst>
              <a:ext uri="{FF2B5EF4-FFF2-40B4-BE49-F238E27FC236}">
                <a16:creationId xmlns:a16="http://schemas.microsoft.com/office/drawing/2014/main" id="{52080578-DCC7-C28A-4F71-A7D4D5DC009E}"/>
              </a:ext>
            </a:extLst>
          </p:cNvPr>
          <p:cNvSpPr/>
          <p:nvPr/>
        </p:nvSpPr>
        <p:spPr>
          <a:xfrm rot="5400000">
            <a:off x="9671475" y="4592160"/>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4" name="Left Brace 33">
            <a:extLst>
              <a:ext uri="{FF2B5EF4-FFF2-40B4-BE49-F238E27FC236}">
                <a16:creationId xmlns:a16="http://schemas.microsoft.com/office/drawing/2014/main" id="{33215414-3EA9-ED0E-5597-CE257D188573}"/>
              </a:ext>
            </a:extLst>
          </p:cNvPr>
          <p:cNvSpPr/>
          <p:nvPr/>
        </p:nvSpPr>
        <p:spPr>
          <a:xfrm rot="5400000">
            <a:off x="8031695" y="5164634"/>
            <a:ext cx="269262" cy="1011788"/>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6" name="Left Brace 35">
            <a:extLst>
              <a:ext uri="{FF2B5EF4-FFF2-40B4-BE49-F238E27FC236}">
                <a16:creationId xmlns:a16="http://schemas.microsoft.com/office/drawing/2014/main" id="{B4944C91-11B4-95F1-D134-9BFA0C0C5938}"/>
              </a:ext>
            </a:extLst>
          </p:cNvPr>
          <p:cNvSpPr/>
          <p:nvPr/>
        </p:nvSpPr>
        <p:spPr>
          <a:xfrm rot="5400000">
            <a:off x="6898853" y="5126307"/>
            <a:ext cx="269262" cy="1106326"/>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7" name="Left Brace 36">
            <a:extLst>
              <a:ext uri="{FF2B5EF4-FFF2-40B4-BE49-F238E27FC236}">
                <a16:creationId xmlns:a16="http://schemas.microsoft.com/office/drawing/2014/main" id="{64FB6825-B54C-6A1E-85D0-007FC56389DA}"/>
              </a:ext>
            </a:extLst>
          </p:cNvPr>
          <p:cNvSpPr/>
          <p:nvPr/>
        </p:nvSpPr>
        <p:spPr>
          <a:xfrm rot="5400000">
            <a:off x="6083621" y="-883303"/>
            <a:ext cx="299168" cy="4389210"/>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8" name="CuadroTexto 28">
            <a:extLst>
              <a:ext uri="{FF2B5EF4-FFF2-40B4-BE49-F238E27FC236}">
                <a16:creationId xmlns:a16="http://schemas.microsoft.com/office/drawing/2014/main" id="{1CA5519E-2E6A-E828-AEE0-953FACD70C10}"/>
              </a:ext>
            </a:extLst>
          </p:cNvPr>
          <p:cNvSpPr txBox="1"/>
          <p:nvPr/>
        </p:nvSpPr>
        <p:spPr>
          <a:xfrm>
            <a:off x="6007133" y="819020"/>
            <a:ext cx="452144" cy="369332"/>
          </a:xfrm>
          <a:prstGeom prst="rect">
            <a:avLst/>
          </a:prstGeom>
          <a:noFill/>
        </p:spPr>
        <p:txBody>
          <a:bodyPr wrap="square" rtlCol="0">
            <a:spAutoFit/>
          </a:bodyPr>
          <a:lstStyle/>
          <a:p>
            <a:r>
              <a:rPr lang="ca-ES" dirty="0"/>
              <a:t>L0</a:t>
            </a:r>
          </a:p>
        </p:txBody>
      </p:sp>
      <p:sp>
        <p:nvSpPr>
          <p:cNvPr id="48" name="Left Brace 47">
            <a:extLst>
              <a:ext uri="{FF2B5EF4-FFF2-40B4-BE49-F238E27FC236}">
                <a16:creationId xmlns:a16="http://schemas.microsoft.com/office/drawing/2014/main" id="{4926852B-D187-A97A-3121-D3DEDFC5D563}"/>
              </a:ext>
            </a:extLst>
          </p:cNvPr>
          <p:cNvSpPr/>
          <p:nvPr/>
        </p:nvSpPr>
        <p:spPr>
          <a:xfrm rot="5400000">
            <a:off x="4982735" y="1718354"/>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49" name="Left Brace 48">
            <a:extLst>
              <a:ext uri="{FF2B5EF4-FFF2-40B4-BE49-F238E27FC236}">
                <a16:creationId xmlns:a16="http://schemas.microsoft.com/office/drawing/2014/main" id="{33722650-3080-E17B-29F3-DDCA5871B414}"/>
              </a:ext>
            </a:extLst>
          </p:cNvPr>
          <p:cNvSpPr/>
          <p:nvPr/>
        </p:nvSpPr>
        <p:spPr>
          <a:xfrm rot="5400000">
            <a:off x="7232750" y="1705156"/>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51" name="Left Brace 50">
            <a:extLst>
              <a:ext uri="{FF2B5EF4-FFF2-40B4-BE49-F238E27FC236}">
                <a16:creationId xmlns:a16="http://schemas.microsoft.com/office/drawing/2014/main" id="{62F1EA79-E4C4-B00F-C8C6-577F4AE01113}"/>
              </a:ext>
            </a:extLst>
          </p:cNvPr>
          <p:cNvSpPr/>
          <p:nvPr/>
        </p:nvSpPr>
        <p:spPr>
          <a:xfrm rot="5400000">
            <a:off x="4456451" y="3641682"/>
            <a:ext cx="269262" cy="1106326"/>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52" name="Left Brace 51">
            <a:extLst>
              <a:ext uri="{FF2B5EF4-FFF2-40B4-BE49-F238E27FC236}">
                <a16:creationId xmlns:a16="http://schemas.microsoft.com/office/drawing/2014/main" id="{0A368233-B957-3813-5361-0753AB272132}"/>
              </a:ext>
            </a:extLst>
          </p:cNvPr>
          <p:cNvSpPr/>
          <p:nvPr/>
        </p:nvSpPr>
        <p:spPr>
          <a:xfrm rot="5400000">
            <a:off x="5531269" y="3683202"/>
            <a:ext cx="269262" cy="1011788"/>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54" name="Left Brace 53">
            <a:extLst>
              <a:ext uri="{FF2B5EF4-FFF2-40B4-BE49-F238E27FC236}">
                <a16:creationId xmlns:a16="http://schemas.microsoft.com/office/drawing/2014/main" id="{AB6B2322-230C-2A56-0636-0C343DBC9B9D}"/>
              </a:ext>
            </a:extLst>
          </p:cNvPr>
          <p:cNvSpPr/>
          <p:nvPr/>
        </p:nvSpPr>
        <p:spPr>
          <a:xfrm rot="5400000">
            <a:off x="4179869" y="5419701"/>
            <a:ext cx="269262" cy="553163"/>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55" name="Left Brace 54">
            <a:extLst>
              <a:ext uri="{FF2B5EF4-FFF2-40B4-BE49-F238E27FC236}">
                <a16:creationId xmlns:a16="http://schemas.microsoft.com/office/drawing/2014/main" id="{CBB0994C-7E3F-36E8-7D58-192CCD4B8A1A}"/>
              </a:ext>
            </a:extLst>
          </p:cNvPr>
          <p:cNvSpPr/>
          <p:nvPr/>
        </p:nvSpPr>
        <p:spPr>
          <a:xfrm rot="5400000">
            <a:off x="4740662" y="5421294"/>
            <a:ext cx="269262" cy="553163"/>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781258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AF4AA-7BEA-C0C6-0EA1-5468D262819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F664A78-28EA-592E-9356-8EC6E8232E34}"/>
              </a:ext>
            </a:extLst>
          </p:cNvPr>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a:extLst>
              <a:ext uri="{FF2B5EF4-FFF2-40B4-BE49-F238E27FC236}">
                <a16:creationId xmlns:a16="http://schemas.microsoft.com/office/drawing/2014/main" id="{F73044F5-39C8-36AF-797B-164338CB8AE2}"/>
              </a:ext>
            </a:extLst>
          </p:cNvPr>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23</a:t>
            </a:fld>
            <a:endParaRPr lang="en-US" b="1" dirty="0">
              <a:solidFill>
                <a:srgbClr val="548235"/>
              </a:solidFill>
            </a:endParaRPr>
          </a:p>
        </p:txBody>
      </p:sp>
      <p:sp>
        <p:nvSpPr>
          <p:cNvPr id="7" name="CuadroTexto 6">
            <a:extLst>
              <a:ext uri="{FF2B5EF4-FFF2-40B4-BE49-F238E27FC236}">
                <a16:creationId xmlns:a16="http://schemas.microsoft.com/office/drawing/2014/main" id="{9617FA55-6D91-291A-4C4F-54F8B5068E82}"/>
              </a:ext>
            </a:extLst>
          </p:cNvPr>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sp>
        <p:nvSpPr>
          <p:cNvPr id="9" name="Rectángulo 8">
            <a:extLst>
              <a:ext uri="{FF2B5EF4-FFF2-40B4-BE49-F238E27FC236}">
                <a16:creationId xmlns:a16="http://schemas.microsoft.com/office/drawing/2014/main" id="{0733F6AE-506D-F536-8C90-01EF1F9BF5C5}"/>
              </a:ext>
            </a:extLst>
          </p:cNvPr>
          <p:cNvSpPr/>
          <p:nvPr/>
        </p:nvSpPr>
        <p:spPr>
          <a:xfrm>
            <a:off x="411709" y="690637"/>
            <a:ext cx="3174267" cy="430887"/>
          </a:xfrm>
          <a:prstGeom prst="rect">
            <a:avLst/>
          </a:prstGeom>
        </p:spPr>
        <p:txBody>
          <a:bodyPr wrap="none">
            <a:spAutoFit/>
          </a:bodyPr>
          <a:lstStyle/>
          <a:p>
            <a:r>
              <a:rPr lang="es-ES" sz="2200" b="1" kern="0" dirty="0">
                <a:solidFill>
                  <a:srgbClr val="00002B"/>
                </a:solidFill>
                <a:latin typeface="Calibri" pitchFamily="34" charset="0"/>
                <a:cs typeface="Calibri" pitchFamily="34" charset="0"/>
              </a:rPr>
              <a:t>Basados en transformada</a:t>
            </a:r>
            <a:endParaRPr lang="ca-ES" sz="2200" dirty="0"/>
          </a:p>
        </p:txBody>
      </p:sp>
      <p:pic>
        <p:nvPicPr>
          <p:cNvPr id="10" name="Imagen 9">
            <a:extLst>
              <a:ext uri="{FF2B5EF4-FFF2-40B4-BE49-F238E27FC236}">
                <a16:creationId xmlns:a16="http://schemas.microsoft.com/office/drawing/2014/main" id="{E1CF2C49-996D-2DF1-B104-5E1AA47CC0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graphicFrame>
        <p:nvGraphicFramePr>
          <p:cNvPr id="3" name="Tabla 2">
            <a:extLst>
              <a:ext uri="{FF2B5EF4-FFF2-40B4-BE49-F238E27FC236}">
                <a16:creationId xmlns:a16="http://schemas.microsoft.com/office/drawing/2014/main" id="{D61F36AD-6C01-CC6E-A64C-AA2E4C83CA4F}"/>
              </a:ext>
            </a:extLst>
          </p:cNvPr>
          <p:cNvGraphicFramePr>
            <a:graphicFrameLocks noGrp="1"/>
          </p:cNvGraphicFramePr>
          <p:nvPr>
            <p:extLst>
              <p:ext uri="{D42A27DB-BD31-4B8C-83A1-F6EECF244321}">
                <p14:modId xmlns:p14="http://schemas.microsoft.com/office/powerpoint/2010/main" val="3670461938"/>
              </p:ext>
            </p:extLst>
          </p:nvPr>
        </p:nvGraphicFramePr>
        <p:xfrm>
          <a:off x="-6080173" y="2911722"/>
          <a:ext cx="4425304"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5" name="Tabla 14">
            <a:extLst>
              <a:ext uri="{FF2B5EF4-FFF2-40B4-BE49-F238E27FC236}">
                <a16:creationId xmlns:a16="http://schemas.microsoft.com/office/drawing/2014/main" id="{464C9DE8-4E0A-A22D-0210-DA422C472F49}"/>
              </a:ext>
            </a:extLst>
          </p:cNvPr>
          <p:cNvGraphicFramePr>
            <a:graphicFrameLocks noGrp="1"/>
          </p:cNvGraphicFramePr>
          <p:nvPr>
            <p:extLst>
              <p:ext uri="{D42A27DB-BD31-4B8C-83A1-F6EECF244321}">
                <p14:modId xmlns:p14="http://schemas.microsoft.com/office/powerpoint/2010/main" val="3155535037"/>
              </p:ext>
            </p:extLst>
          </p:nvPr>
        </p:nvGraphicFramePr>
        <p:xfrm>
          <a:off x="-6080173" y="4294061"/>
          <a:ext cx="4425304"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cxnSp>
        <p:nvCxnSpPr>
          <p:cNvPr id="8" name="Conector recto 7">
            <a:extLst>
              <a:ext uri="{FF2B5EF4-FFF2-40B4-BE49-F238E27FC236}">
                <a16:creationId xmlns:a16="http://schemas.microsoft.com/office/drawing/2014/main" id="{9414622C-9622-D1D9-E737-00F6D0C9917C}"/>
              </a:ext>
            </a:extLst>
          </p:cNvPr>
          <p:cNvCxnSpPr/>
          <p:nvPr/>
        </p:nvCxnSpPr>
        <p:spPr>
          <a:xfrm>
            <a:off x="-3867521" y="4160815"/>
            <a:ext cx="0" cy="6438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38300151-DA5D-A33D-5370-2DD7DF6B61D7}"/>
              </a:ext>
            </a:extLst>
          </p:cNvPr>
          <p:cNvSpPr txBox="1"/>
          <p:nvPr/>
        </p:nvSpPr>
        <p:spPr>
          <a:xfrm>
            <a:off x="-2910486" y="3924729"/>
            <a:ext cx="452145" cy="369332"/>
          </a:xfrm>
          <a:prstGeom prst="rect">
            <a:avLst/>
          </a:prstGeom>
          <a:noFill/>
        </p:spPr>
        <p:txBody>
          <a:bodyPr wrap="square" rtlCol="0">
            <a:spAutoFit/>
          </a:bodyPr>
          <a:lstStyle/>
          <a:p>
            <a:r>
              <a:rPr lang="ca-ES"/>
              <a:t>H1</a:t>
            </a:r>
          </a:p>
        </p:txBody>
      </p:sp>
      <p:sp>
        <p:nvSpPr>
          <p:cNvPr id="20" name="CuadroTexto 19">
            <a:extLst>
              <a:ext uri="{FF2B5EF4-FFF2-40B4-BE49-F238E27FC236}">
                <a16:creationId xmlns:a16="http://schemas.microsoft.com/office/drawing/2014/main" id="{0A0142CE-94AF-5504-09B9-36666DAE7CD1}"/>
              </a:ext>
            </a:extLst>
          </p:cNvPr>
          <p:cNvSpPr txBox="1"/>
          <p:nvPr/>
        </p:nvSpPr>
        <p:spPr>
          <a:xfrm>
            <a:off x="-5123137" y="3924729"/>
            <a:ext cx="452144" cy="369332"/>
          </a:xfrm>
          <a:prstGeom prst="rect">
            <a:avLst/>
          </a:prstGeom>
          <a:noFill/>
        </p:spPr>
        <p:txBody>
          <a:bodyPr wrap="square" rtlCol="0">
            <a:spAutoFit/>
          </a:bodyPr>
          <a:lstStyle/>
          <a:p>
            <a:r>
              <a:rPr lang="ca-ES" dirty="0"/>
              <a:t>L1</a:t>
            </a:r>
          </a:p>
        </p:txBody>
      </p:sp>
      <p:graphicFrame>
        <p:nvGraphicFramePr>
          <p:cNvPr id="22" name="Tabla 21">
            <a:extLst>
              <a:ext uri="{FF2B5EF4-FFF2-40B4-BE49-F238E27FC236}">
                <a16:creationId xmlns:a16="http://schemas.microsoft.com/office/drawing/2014/main" id="{2074A6AD-ABE7-B32C-18F2-910FAE62BDDB}"/>
              </a:ext>
            </a:extLst>
          </p:cNvPr>
          <p:cNvGraphicFramePr>
            <a:graphicFrameLocks noGrp="1"/>
          </p:cNvGraphicFramePr>
          <p:nvPr>
            <p:extLst>
              <p:ext uri="{D42A27DB-BD31-4B8C-83A1-F6EECF244321}">
                <p14:modId xmlns:p14="http://schemas.microsoft.com/office/powerpoint/2010/main" val="507593584"/>
              </p:ext>
            </p:extLst>
          </p:nvPr>
        </p:nvGraphicFramePr>
        <p:xfrm>
          <a:off x="-6080173" y="5722332"/>
          <a:ext cx="2212652"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tblGrid>
              <a:tr h="370840">
                <a:tc>
                  <a:txBody>
                    <a:bodyPr/>
                    <a:lstStyle/>
                    <a:p>
                      <a:pPr algn="ctr"/>
                      <a:r>
                        <a:rPr lang="ca-ES" dirty="0"/>
                        <a:t>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cxnSp>
        <p:nvCxnSpPr>
          <p:cNvPr id="23" name="Conector recto 22">
            <a:extLst>
              <a:ext uri="{FF2B5EF4-FFF2-40B4-BE49-F238E27FC236}">
                <a16:creationId xmlns:a16="http://schemas.microsoft.com/office/drawing/2014/main" id="{08FFDC8D-4D99-1435-8E7B-1C4507F3E4C8}"/>
              </a:ext>
            </a:extLst>
          </p:cNvPr>
          <p:cNvCxnSpPr/>
          <p:nvPr/>
        </p:nvCxnSpPr>
        <p:spPr>
          <a:xfrm>
            <a:off x="-4973847" y="5585846"/>
            <a:ext cx="0" cy="6438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CuadroTexto 23">
            <a:extLst>
              <a:ext uri="{FF2B5EF4-FFF2-40B4-BE49-F238E27FC236}">
                <a16:creationId xmlns:a16="http://schemas.microsoft.com/office/drawing/2014/main" id="{E4430A5F-C648-22FD-91CF-C34603E5FBD8}"/>
              </a:ext>
            </a:extLst>
          </p:cNvPr>
          <p:cNvSpPr txBox="1"/>
          <p:nvPr/>
        </p:nvSpPr>
        <p:spPr>
          <a:xfrm>
            <a:off x="-4622519" y="5299154"/>
            <a:ext cx="452145" cy="369332"/>
          </a:xfrm>
          <a:prstGeom prst="rect">
            <a:avLst/>
          </a:prstGeom>
          <a:noFill/>
        </p:spPr>
        <p:txBody>
          <a:bodyPr wrap="square" rtlCol="0">
            <a:spAutoFit/>
          </a:bodyPr>
          <a:lstStyle/>
          <a:p>
            <a:r>
              <a:rPr lang="ca-ES" dirty="0"/>
              <a:t>H2</a:t>
            </a:r>
          </a:p>
        </p:txBody>
      </p:sp>
      <p:sp>
        <p:nvSpPr>
          <p:cNvPr id="25" name="CuadroTexto 24">
            <a:extLst>
              <a:ext uri="{FF2B5EF4-FFF2-40B4-BE49-F238E27FC236}">
                <a16:creationId xmlns:a16="http://schemas.microsoft.com/office/drawing/2014/main" id="{4F78DEE3-68EF-719F-33E4-660CFF911AE1}"/>
              </a:ext>
            </a:extLst>
          </p:cNvPr>
          <p:cNvSpPr txBox="1"/>
          <p:nvPr/>
        </p:nvSpPr>
        <p:spPr>
          <a:xfrm>
            <a:off x="-5728321" y="5299154"/>
            <a:ext cx="452144" cy="369332"/>
          </a:xfrm>
          <a:prstGeom prst="rect">
            <a:avLst/>
          </a:prstGeom>
          <a:noFill/>
        </p:spPr>
        <p:txBody>
          <a:bodyPr wrap="square" rtlCol="0">
            <a:spAutoFit/>
          </a:bodyPr>
          <a:lstStyle/>
          <a:p>
            <a:r>
              <a:rPr lang="ca-ES" dirty="0"/>
              <a:t>L3</a:t>
            </a:r>
          </a:p>
        </p:txBody>
      </p:sp>
      <p:graphicFrame>
        <p:nvGraphicFramePr>
          <p:cNvPr id="26" name="Tabla 25">
            <a:extLst>
              <a:ext uri="{FF2B5EF4-FFF2-40B4-BE49-F238E27FC236}">
                <a16:creationId xmlns:a16="http://schemas.microsoft.com/office/drawing/2014/main" id="{17B88B25-2217-105F-BC8F-24C1D96513FD}"/>
              </a:ext>
            </a:extLst>
          </p:cNvPr>
          <p:cNvGraphicFramePr>
            <a:graphicFrameLocks noGrp="1"/>
          </p:cNvGraphicFramePr>
          <p:nvPr>
            <p:extLst>
              <p:ext uri="{D42A27DB-BD31-4B8C-83A1-F6EECF244321}">
                <p14:modId xmlns:p14="http://schemas.microsoft.com/office/powerpoint/2010/main" val="3247882614"/>
              </p:ext>
            </p:extLst>
          </p:nvPr>
        </p:nvGraphicFramePr>
        <p:xfrm>
          <a:off x="-6080173" y="7189503"/>
          <a:ext cx="1106326"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tblGrid>
              <a:tr h="370840">
                <a:tc>
                  <a:txBody>
                    <a:bodyPr/>
                    <a:lstStyle/>
                    <a:p>
                      <a:pPr algn="ctr"/>
                      <a:r>
                        <a:rPr lang="ca-E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cxnSp>
        <p:nvCxnSpPr>
          <p:cNvPr id="27" name="Conector recto 26">
            <a:extLst>
              <a:ext uri="{FF2B5EF4-FFF2-40B4-BE49-F238E27FC236}">
                <a16:creationId xmlns:a16="http://schemas.microsoft.com/office/drawing/2014/main" id="{E8F2E5B8-D958-F442-FCCF-B5ED3FED305E}"/>
              </a:ext>
            </a:extLst>
          </p:cNvPr>
          <p:cNvCxnSpPr/>
          <p:nvPr/>
        </p:nvCxnSpPr>
        <p:spPr>
          <a:xfrm>
            <a:off x="-5527010" y="7053017"/>
            <a:ext cx="0" cy="6438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CuadroTexto 27">
            <a:extLst>
              <a:ext uri="{FF2B5EF4-FFF2-40B4-BE49-F238E27FC236}">
                <a16:creationId xmlns:a16="http://schemas.microsoft.com/office/drawing/2014/main" id="{5F199A7E-93C9-3AF7-045E-7A4A47B27EBC}"/>
              </a:ext>
            </a:extLst>
          </p:cNvPr>
          <p:cNvSpPr txBox="1"/>
          <p:nvPr/>
        </p:nvSpPr>
        <p:spPr>
          <a:xfrm>
            <a:off x="-5444654" y="6810475"/>
            <a:ext cx="452145" cy="369332"/>
          </a:xfrm>
          <a:prstGeom prst="rect">
            <a:avLst/>
          </a:prstGeom>
          <a:noFill/>
        </p:spPr>
        <p:txBody>
          <a:bodyPr wrap="square" rtlCol="0">
            <a:spAutoFit/>
          </a:bodyPr>
          <a:lstStyle/>
          <a:p>
            <a:r>
              <a:rPr lang="ca-ES" dirty="0"/>
              <a:t>H3</a:t>
            </a:r>
          </a:p>
        </p:txBody>
      </p:sp>
      <p:sp>
        <p:nvSpPr>
          <p:cNvPr id="29" name="CuadroTexto 28">
            <a:extLst>
              <a:ext uri="{FF2B5EF4-FFF2-40B4-BE49-F238E27FC236}">
                <a16:creationId xmlns:a16="http://schemas.microsoft.com/office/drawing/2014/main" id="{9FB4E5AA-DDC5-3E47-2895-67A543943A94}"/>
              </a:ext>
            </a:extLst>
          </p:cNvPr>
          <p:cNvSpPr txBox="1"/>
          <p:nvPr/>
        </p:nvSpPr>
        <p:spPr>
          <a:xfrm>
            <a:off x="-5986865" y="6825983"/>
            <a:ext cx="452144" cy="369332"/>
          </a:xfrm>
          <a:prstGeom prst="rect">
            <a:avLst/>
          </a:prstGeom>
          <a:noFill/>
        </p:spPr>
        <p:txBody>
          <a:bodyPr wrap="square" rtlCol="0">
            <a:spAutoFit/>
          </a:bodyPr>
          <a:lstStyle/>
          <a:p>
            <a:r>
              <a:rPr lang="ca-ES" dirty="0"/>
              <a:t>L3</a:t>
            </a:r>
          </a:p>
        </p:txBody>
      </p:sp>
      <mc:AlternateContent xmlns:mc="http://schemas.openxmlformats.org/markup-compatibility/2006" xmlns:a14="http://schemas.microsoft.com/office/drawing/2010/main">
        <mc:Choice Requires="a14">
          <p:sp>
            <p:nvSpPr>
              <p:cNvPr id="30" name="Rectángulo 29">
                <a:extLst>
                  <a:ext uri="{FF2B5EF4-FFF2-40B4-BE49-F238E27FC236}">
                    <a16:creationId xmlns:a16="http://schemas.microsoft.com/office/drawing/2014/main" id="{562BC3A5-B704-C630-5BFA-29B3BB827274}"/>
                  </a:ext>
                </a:extLst>
              </p:cNvPr>
              <p:cNvSpPr/>
              <p:nvPr/>
            </p:nvSpPr>
            <p:spPr>
              <a:xfrm>
                <a:off x="1148043" y="1225962"/>
                <a:ext cx="1919628" cy="579005"/>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charset="0"/>
                          </a:rPr>
                          <m:t>+1</m:t>
                        </m:r>
                      </m:sup>
                    </m:sSubSup>
                    <m:r>
                      <a:rPr lang="es-ES" b="0" i="1" smtClean="0">
                        <a:latin typeface="Cambria Math" charset="0"/>
                      </a:rPr>
                      <m:t>= </m:t>
                    </m:r>
                    <m:f>
                      <m:fPr>
                        <m:ctrlPr>
                          <a:rPr lang="mr-IN" b="0" i="1" smtClean="0">
                            <a:latin typeface="Cambria Math" panose="02040503050406030204" pitchFamily="18" charset="0"/>
                          </a:rPr>
                        </m:ctrlPr>
                      </m:fPr>
                      <m:num>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i="1">
                            <a:latin typeface="Cambria Math" charset="0"/>
                          </a:rPr>
                          <m:t>+</m:t>
                        </m:r>
                        <m:sSubSup>
                          <m:sSubSupPr>
                            <m:ctrlPr>
                              <a:rPr lang="en-US" i="1">
                                <a:latin typeface="Cambria Math" panose="02040503050406030204" pitchFamily="18" charset="0"/>
                              </a:rPr>
                            </m:ctrlPr>
                          </m:sSubSupPr>
                          <m:e>
                            <m:r>
                              <a:rPr lang="es-ES" b="0" i="1" smtClean="0">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num>
                      <m:den>
                        <m:r>
                          <a:rPr lang="es-ES" b="0" i="1" smtClean="0">
                            <a:latin typeface="Cambria Math" charset="0"/>
                          </a:rPr>
                          <m:t>2</m:t>
                        </m:r>
                      </m:den>
                    </m:f>
                  </m:oMath>
                </a14:m>
                <a:r>
                  <a:rPr lang="ca-ES" dirty="0"/>
                  <a:t> </a:t>
                </a:r>
              </a:p>
            </p:txBody>
          </p:sp>
        </mc:Choice>
        <mc:Fallback xmlns="">
          <p:sp>
            <p:nvSpPr>
              <p:cNvPr id="30" name="Rectángulo 29">
                <a:extLst>
                  <a:ext uri="{FF2B5EF4-FFF2-40B4-BE49-F238E27FC236}">
                    <a16:creationId xmlns:a16="http://schemas.microsoft.com/office/drawing/2014/main" id="{562BC3A5-B704-C630-5BFA-29B3BB827274}"/>
                  </a:ext>
                </a:extLst>
              </p:cNvPr>
              <p:cNvSpPr>
                <a:spLocks noRot="1" noChangeAspect="1" noMove="1" noResize="1" noEditPoints="1" noAdjustHandles="1" noChangeArrowheads="1" noChangeShapeType="1" noTextEdit="1"/>
              </p:cNvSpPr>
              <p:nvPr/>
            </p:nvSpPr>
            <p:spPr>
              <a:xfrm>
                <a:off x="1148043" y="1225962"/>
                <a:ext cx="1919628" cy="579005"/>
              </a:xfrm>
              <a:prstGeom prst="rect">
                <a:avLst/>
              </a:prstGeom>
              <a:blipFill>
                <a:blip r:embed="rId4"/>
                <a:stretch>
                  <a:fillRect/>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31" name="Rectángulo 30">
                <a:extLst>
                  <a:ext uri="{FF2B5EF4-FFF2-40B4-BE49-F238E27FC236}">
                    <a16:creationId xmlns:a16="http://schemas.microsoft.com/office/drawing/2014/main" id="{8A4E450A-DD74-DA1E-9EA5-E59C7BF9D10D}"/>
                  </a:ext>
                </a:extLst>
              </p:cNvPr>
              <p:cNvSpPr/>
              <p:nvPr/>
            </p:nvSpPr>
            <p:spPr>
              <a:xfrm>
                <a:off x="1107835" y="1804967"/>
                <a:ext cx="1984518" cy="579005"/>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charset="0"/>
                          </a:rPr>
                          <m:t>𝐻</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charset="0"/>
                          </a:rPr>
                          <m:t>+1</m:t>
                        </m:r>
                      </m:sup>
                    </m:sSubSup>
                    <m:r>
                      <a:rPr lang="es-ES" b="0" i="1" smtClean="0">
                        <a:latin typeface="Cambria Math" charset="0"/>
                      </a:rPr>
                      <m:t>= </m:t>
                    </m:r>
                    <m:f>
                      <m:fPr>
                        <m:ctrlPr>
                          <a:rPr lang="mr-IN" b="0" i="1" smtClean="0">
                            <a:latin typeface="Cambria Math" panose="02040503050406030204" pitchFamily="18" charset="0"/>
                          </a:rPr>
                        </m:ctrlPr>
                      </m:fPr>
                      <m:num>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b="0" i="1" smtClean="0">
                            <a:latin typeface="Cambria Math" charset="0"/>
                          </a:rPr>
                          <m:t>−</m:t>
                        </m:r>
                        <m:sSubSup>
                          <m:sSubSupPr>
                            <m:ctrlPr>
                              <a:rPr lang="en-US" i="1">
                                <a:latin typeface="Cambria Math" panose="02040503050406030204" pitchFamily="18" charset="0"/>
                              </a:rPr>
                            </m:ctrlPr>
                          </m:sSubSupPr>
                          <m:e>
                            <m:r>
                              <a:rPr lang="es-ES" b="0" i="1" smtClean="0">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num>
                      <m:den>
                        <m:r>
                          <a:rPr lang="es-ES" b="0" i="1" smtClean="0">
                            <a:latin typeface="Cambria Math" charset="0"/>
                          </a:rPr>
                          <m:t>2</m:t>
                        </m:r>
                      </m:den>
                    </m:f>
                  </m:oMath>
                </a14:m>
                <a:r>
                  <a:rPr lang="ca-ES" dirty="0"/>
                  <a:t> </a:t>
                </a:r>
              </a:p>
            </p:txBody>
          </p:sp>
        </mc:Choice>
        <mc:Fallback xmlns="">
          <p:sp>
            <p:nvSpPr>
              <p:cNvPr id="31" name="Rectángulo 30">
                <a:extLst>
                  <a:ext uri="{FF2B5EF4-FFF2-40B4-BE49-F238E27FC236}">
                    <a16:creationId xmlns:a16="http://schemas.microsoft.com/office/drawing/2014/main" id="{8A4E450A-DD74-DA1E-9EA5-E59C7BF9D10D}"/>
                  </a:ext>
                </a:extLst>
              </p:cNvPr>
              <p:cNvSpPr>
                <a:spLocks noRot="1" noChangeAspect="1" noMove="1" noResize="1" noEditPoints="1" noAdjustHandles="1" noChangeArrowheads="1" noChangeShapeType="1" noTextEdit="1"/>
              </p:cNvSpPr>
              <p:nvPr/>
            </p:nvSpPr>
            <p:spPr>
              <a:xfrm>
                <a:off x="1107835" y="1804967"/>
                <a:ext cx="1984518" cy="579005"/>
              </a:xfrm>
              <a:prstGeom prst="rect">
                <a:avLst/>
              </a:prstGeom>
              <a:blipFill>
                <a:blip r:embed="rId5"/>
                <a:stretch>
                  <a:fillRect b="-2174"/>
                </a:stretch>
              </a:blipFill>
            </p:spPr>
            <p:txBody>
              <a:bodyPr/>
              <a:lstStyle/>
              <a:p>
                <a:r>
                  <a:rPr lang="en-ES">
                    <a:noFill/>
                  </a:rPr>
                  <a:t> </a:t>
                </a:r>
              </a:p>
            </p:txBody>
          </p:sp>
        </mc:Fallback>
      </mc:AlternateContent>
      <p:cxnSp>
        <p:nvCxnSpPr>
          <p:cNvPr id="32" name="Conector angular 31">
            <a:extLst>
              <a:ext uri="{FF2B5EF4-FFF2-40B4-BE49-F238E27FC236}">
                <a16:creationId xmlns:a16="http://schemas.microsoft.com/office/drawing/2014/main" id="{751B2F60-46E9-2BAC-8948-2FAF64356BF6}"/>
              </a:ext>
            </a:extLst>
          </p:cNvPr>
          <p:cNvCxnSpPr/>
          <p:nvPr/>
        </p:nvCxnSpPr>
        <p:spPr>
          <a:xfrm rot="5400000">
            <a:off x="-5273258" y="3615541"/>
            <a:ext cx="646122" cy="2"/>
          </a:xfrm>
          <a:prstGeom prst="bentConnector3">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Conector angular 34">
            <a:extLst>
              <a:ext uri="{FF2B5EF4-FFF2-40B4-BE49-F238E27FC236}">
                <a16:creationId xmlns:a16="http://schemas.microsoft.com/office/drawing/2014/main" id="{236E7E6B-C07B-B491-2CED-73944A0B45F4}"/>
              </a:ext>
            </a:extLst>
          </p:cNvPr>
          <p:cNvCxnSpPr>
            <a:endCxn id="13" idx="0"/>
          </p:cNvCxnSpPr>
          <p:nvPr/>
        </p:nvCxnSpPr>
        <p:spPr>
          <a:xfrm>
            <a:off x="-4950198" y="3644736"/>
            <a:ext cx="2265785" cy="279993"/>
          </a:xfrm>
          <a:prstGeom prst="bentConnector2">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Conector angular 39">
            <a:extLst>
              <a:ext uri="{FF2B5EF4-FFF2-40B4-BE49-F238E27FC236}">
                <a16:creationId xmlns:a16="http://schemas.microsoft.com/office/drawing/2014/main" id="{35993E54-C891-2A7B-ED97-7CFA551C31E1}"/>
              </a:ext>
            </a:extLst>
          </p:cNvPr>
          <p:cNvCxnSpPr/>
          <p:nvPr/>
        </p:nvCxnSpPr>
        <p:spPr>
          <a:xfrm rot="5400000">
            <a:off x="-5850070" y="4982027"/>
            <a:ext cx="646122" cy="2"/>
          </a:xfrm>
          <a:prstGeom prst="bentConnector3">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Conector angular 40">
            <a:extLst>
              <a:ext uri="{FF2B5EF4-FFF2-40B4-BE49-F238E27FC236}">
                <a16:creationId xmlns:a16="http://schemas.microsoft.com/office/drawing/2014/main" id="{90E7869B-D160-4AFD-969F-1520CFA0A6F0}"/>
              </a:ext>
            </a:extLst>
          </p:cNvPr>
          <p:cNvCxnSpPr>
            <a:endCxn id="24" idx="0"/>
          </p:cNvCxnSpPr>
          <p:nvPr/>
        </p:nvCxnSpPr>
        <p:spPr>
          <a:xfrm>
            <a:off x="-5527010" y="4973913"/>
            <a:ext cx="1130564" cy="325241"/>
          </a:xfrm>
          <a:prstGeom prst="bentConnector2">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3" name="Conector angular 42">
            <a:extLst>
              <a:ext uri="{FF2B5EF4-FFF2-40B4-BE49-F238E27FC236}">
                <a16:creationId xmlns:a16="http://schemas.microsoft.com/office/drawing/2014/main" id="{E24C554A-26EE-D244-D830-3C15C83F3586}"/>
              </a:ext>
            </a:extLst>
          </p:cNvPr>
          <p:cNvCxnSpPr/>
          <p:nvPr/>
        </p:nvCxnSpPr>
        <p:spPr>
          <a:xfrm rot="5400000">
            <a:off x="-6051383" y="6402855"/>
            <a:ext cx="646122" cy="2"/>
          </a:xfrm>
          <a:prstGeom prst="bentConnector3">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Conector angular 43">
            <a:extLst>
              <a:ext uri="{FF2B5EF4-FFF2-40B4-BE49-F238E27FC236}">
                <a16:creationId xmlns:a16="http://schemas.microsoft.com/office/drawing/2014/main" id="{74FE885B-AF70-8A6F-8F76-0E9F1FF504C0}"/>
              </a:ext>
            </a:extLst>
          </p:cNvPr>
          <p:cNvCxnSpPr>
            <a:endCxn id="28" idx="0"/>
          </p:cNvCxnSpPr>
          <p:nvPr/>
        </p:nvCxnSpPr>
        <p:spPr>
          <a:xfrm>
            <a:off x="-5728323" y="6412675"/>
            <a:ext cx="509742" cy="397800"/>
          </a:xfrm>
          <a:prstGeom prst="bentConnector2">
            <a:avLst/>
          </a:prstGeom>
          <a:ln w="25400" cmpd="sng">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6" name="Imagen 45">
            <a:extLst>
              <a:ext uri="{FF2B5EF4-FFF2-40B4-BE49-F238E27FC236}">
                <a16:creationId xmlns:a16="http://schemas.microsoft.com/office/drawing/2014/main" id="{1D1800CF-8E74-A227-2A15-46C32662BB5B}"/>
              </a:ext>
            </a:extLst>
          </p:cNvPr>
          <p:cNvPicPr>
            <a:picLocks noChangeAspect="1"/>
          </p:cNvPicPr>
          <p:nvPr/>
        </p:nvPicPr>
        <p:blipFill>
          <a:blip r:embed="rId6"/>
          <a:stretch>
            <a:fillRect/>
          </a:stretch>
        </p:blipFill>
        <p:spPr>
          <a:xfrm>
            <a:off x="11552137" y="15026"/>
            <a:ext cx="579005" cy="579005"/>
          </a:xfrm>
          <a:prstGeom prst="rect">
            <a:avLst/>
          </a:prstGeom>
        </p:spPr>
      </p:pic>
      <p:sp>
        <p:nvSpPr>
          <p:cNvPr id="4" name="Left Brace 3">
            <a:extLst>
              <a:ext uri="{FF2B5EF4-FFF2-40B4-BE49-F238E27FC236}">
                <a16:creationId xmlns:a16="http://schemas.microsoft.com/office/drawing/2014/main" id="{295E39F9-2CA5-A19C-1704-DC3B645947D6}"/>
              </a:ext>
            </a:extLst>
          </p:cNvPr>
          <p:cNvSpPr/>
          <p:nvPr/>
        </p:nvSpPr>
        <p:spPr>
          <a:xfrm>
            <a:off x="985675" y="1125733"/>
            <a:ext cx="250092" cy="1258239"/>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6" name="TextBox 5">
            <a:extLst>
              <a:ext uri="{FF2B5EF4-FFF2-40B4-BE49-F238E27FC236}">
                <a16:creationId xmlns:a16="http://schemas.microsoft.com/office/drawing/2014/main" id="{99145DE6-4B12-1E27-69E5-4E9D9F1BC00F}"/>
              </a:ext>
            </a:extLst>
          </p:cNvPr>
          <p:cNvSpPr txBox="1"/>
          <p:nvPr/>
        </p:nvSpPr>
        <p:spPr>
          <a:xfrm>
            <a:off x="20004" y="1733401"/>
            <a:ext cx="962508" cy="369332"/>
          </a:xfrm>
          <a:prstGeom prst="rect">
            <a:avLst/>
          </a:prstGeom>
          <a:noFill/>
        </p:spPr>
        <p:txBody>
          <a:bodyPr wrap="none" rtlCol="0">
            <a:spAutoFit/>
          </a:bodyPr>
          <a:lstStyle/>
          <a:p>
            <a:r>
              <a:rPr lang="en-ES" dirty="0"/>
              <a:t>Forward</a:t>
            </a:r>
          </a:p>
        </p:txBody>
      </p:sp>
      <p:graphicFrame>
        <p:nvGraphicFramePr>
          <p:cNvPr id="11" name="Tabla 21">
            <a:extLst>
              <a:ext uri="{FF2B5EF4-FFF2-40B4-BE49-F238E27FC236}">
                <a16:creationId xmlns:a16="http://schemas.microsoft.com/office/drawing/2014/main" id="{5B32E8CF-C958-7416-1AF1-7D9A0BECE1D3}"/>
              </a:ext>
            </a:extLst>
          </p:cNvPr>
          <p:cNvGraphicFramePr>
            <a:graphicFrameLocks noGrp="1"/>
          </p:cNvGraphicFramePr>
          <p:nvPr>
            <p:extLst>
              <p:ext uri="{D42A27DB-BD31-4B8C-83A1-F6EECF244321}">
                <p14:modId xmlns:p14="http://schemas.microsoft.com/office/powerpoint/2010/main" val="2833914647"/>
              </p:ext>
            </p:extLst>
          </p:nvPr>
        </p:nvGraphicFramePr>
        <p:xfrm>
          <a:off x="7887347" y="1672677"/>
          <a:ext cx="1106326"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tblGrid>
              <a:tr h="370840">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2" name="Tabla 25">
            <a:extLst>
              <a:ext uri="{FF2B5EF4-FFF2-40B4-BE49-F238E27FC236}">
                <a16:creationId xmlns:a16="http://schemas.microsoft.com/office/drawing/2014/main" id="{DADA865D-3D99-7DC6-5C42-5C258A98B2F0}"/>
              </a:ext>
            </a:extLst>
          </p:cNvPr>
          <p:cNvGraphicFramePr>
            <a:graphicFrameLocks noGrp="1"/>
          </p:cNvGraphicFramePr>
          <p:nvPr>
            <p:extLst>
              <p:ext uri="{D42A27DB-BD31-4B8C-83A1-F6EECF244321}">
                <p14:modId xmlns:p14="http://schemas.microsoft.com/office/powerpoint/2010/main" val="1555290592"/>
              </p:ext>
            </p:extLst>
          </p:nvPr>
        </p:nvGraphicFramePr>
        <p:xfrm>
          <a:off x="6781021" y="1673771"/>
          <a:ext cx="1106326"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tblGrid>
              <a:tr h="370840">
                <a:tc>
                  <a:txBody>
                    <a:bodyPr/>
                    <a:lstStyle/>
                    <a:p>
                      <a:pPr algn="ctr"/>
                      <a:r>
                        <a:rPr lang="ca-ES"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4" name="Tabla 14">
            <a:extLst>
              <a:ext uri="{FF2B5EF4-FFF2-40B4-BE49-F238E27FC236}">
                <a16:creationId xmlns:a16="http://schemas.microsoft.com/office/drawing/2014/main" id="{5A5F01BF-498E-B498-1425-B6462368BAFD}"/>
              </a:ext>
            </a:extLst>
          </p:cNvPr>
          <p:cNvGraphicFramePr>
            <a:graphicFrameLocks noGrp="1"/>
          </p:cNvGraphicFramePr>
          <p:nvPr>
            <p:extLst>
              <p:ext uri="{D42A27DB-BD31-4B8C-83A1-F6EECF244321}">
                <p14:modId xmlns:p14="http://schemas.microsoft.com/office/powerpoint/2010/main" val="2798090146"/>
              </p:ext>
            </p:extLst>
          </p:nvPr>
        </p:nvGraphicFramePr>
        <p:xfrm>
          <a:off x="8993673" y="1670674"/>
          <a:ext cx="2212652"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6" name="CuadroTexto 12">
            <a:extLst>
              <a:ext uri="{FF2B5EF4-FFF2-40B4-BE49-F238E27FC236}">
                <a16:creationId xmlns:a16="http://schemas.microsoft.com/office/drawing/2014/main" id="{3B8B1748-4D6D-B067-5494-51AE1CA7898D}"/>
              </a:ext>
            </a:extLst>
          </p:cNvPr>
          <p:cNvSpPr txBox="1"/>
          <p:nvPr/>
        </p:nvSpPr>
        <p:spPr>
          <a:xfrm>
            <a:off x="9901485" y="932505"/>
            <a:ext cx="452145" cy="369332"/>
          </a:xfrm>
          <a:prstGeom prst="rect">
            <a:avLst/>
          </a:prstGeom>
          <a:noFill/>
        </p:spPr>
        <p:txBody>
          <a:bodyPr wrap="square" rtlCol="0">
            <a:spAutoFit/>
          </a:bodyPr>
          <a:lstStyle/>
          <a:p>
            <a:r>
              <a:rPr lang="ca-ES" dirty="0"/>
              <a:t>H1</a:t>
            </a:r>
          </a:p>
        </p:txBody>
      </p:sp>
      <p:sp>
        <p:nvSpPr>
          <p:cNvPr id="17" name="CuadroTexto 23">
            <a:extLst>
              <a:ext uri="{FF2B5EF4-FFF2-40B4-BE49-F238E27FC236}">
                <a16:creationId xmlns:a16="http://schemas.microsoft.com/office/drawing/2014/main" id="{15E1C48B-0737-4791-3A00-1B657556FCE3}"/>
              </a:ext>
            </a:extLst>
          </p:cNvPr>
          <p:cNvSpPr txBox="1"/>
          <p:nvPr/>
        </p:nvSpPr>
        <p:spPr>
          <a:xfrm>
            <a:off x="8269558" y="932505"/>
            <a:ext cx="452145" cy="369332"/>
          </a:xfrm>
          <a:prstGeom prst="rect">
            <a:avLst/>
          </a:prstGeom>
          <a:noFill/>
        </p:spPr>
        <p:txBody>
          <a:bodyPr wrap="square" rtlCol="0">
            <a:spAutoFit/>
          </a:bodyPr>
          <a:lstStyle/>
          <a:p>
            <a:r>
              <a:rPr lang="ca-ES" dirty="0"/>
              <a:t>H2</a:t>
            </a:r>
          </a:p>
        </p:txBody>
      </p:sp>
      <p:sp>
        <p:nvSpPr>
          <p:cNvPr id="18" name="CuadroTexto 27">
            <a:extLst>
              <a:ext uri="{FF2B5EF4-FFF2-40B4-BE49-F238E27FC236}">
                <a16:creationId xmlns:a16="http://schemas.microsoft.com/office/drawing/2014/main" id="{3D91B7E3-3B7F-4F9D-EE45-A91110996AEA}"/>
              </a:ext>
            </a:extLst>
          </p:cNvPr>
          <p:cNvSpPr txBox="1"/>
          <p:nvPr/>
        </p:nvSpPr>
        <p:spPr>
          <a:xfrm>
            <a:off x="7435202" y="932505"/>
            <a:ext cx="452145" cy="369332"/>
          </a:xfrm>
          <a:prstGeom prst="rect">
            <a:avLst/>
          </a:prstGeom>
          <a:noFill/>
        </p:spPr>
        <p:txBody>
          <a:bodyPr wrap="square" rtlCol="0">
            <a:spAutoFit/>
          </a:bodyPr>
          <a:lstStyle/>
          <a:p>
            <a:r>
              <a:rPr lang="ca-ES" dirty="0"/>
              <a:t>H3</a:t>
            </a:r>
          </a:p>
        </p:txBody>
      </p:sp>
      <p:sp>
        <p:nvSpPr>
          <p:cNvPr id="19" name="CuadroTexto 28">
            <a:extLst>
              <a:ext uri="{FF2B5EF4-FFF2-40B4-BE49-F238E27FC236}">
                <a16:creationId xmlns:a16="http://schemas.microsoft.com/office/drawing/2014/main" id="{8CD2F44D-7A6F-834A-0335-B8A342937547}"/>
              </a:ext>
            </a:extLst>
          </p:cNvPr>
          <p:cNvSpPr txBox="1"/>
          <p:nvPr/>
        </p:nvSpPr>
        <p:spPr>
          <a:xfrm>
            <a:off x="6875233" y="932505"/>
            <a:ext cx="452144" cy="369332"/>
          </a:xfrm>
          <a:prstGeom prst="rect">
            <a:avLst/>
          </a:prstGeom>
          <a:noFill/>
        </p:spPr>
        <p:txBody>
          <a:bodyPr wrap="square" rtlCol="0">
            <a:spAutoFit/>
          </a:bodyPr>
          <a:lstStyle/>
          <a:p>
            <a:r>
              <a:rPr lang="ca-ES" dirty="0"/>
              <a:t>L3</a:t>
            </a:r>
          </a:p>
        </p:txBody>
      </p:sp>
      <p:sp>
        <p:nvSpPr>
          <p:cNvPr id="21" name="Left Brace 20">
            <a:extLst>
              <a:ext uri="{FF2B5EF4-FFF2-40B4-BE49-F238E27FC236}">
                <a16:creationId xmlns:a16="http://schemas.microsoft.com/office/drawing/2014/main" id="{C61F9A99-2CAA-023F-2F9C-58A3411677E6}"/>
              </a:ext>
            </a:extLst>
          </p:cNvPr>
          <p:cNvSpPr/>
          <p:nvPr/>
        </p:nvSpPr>
        <p:spPr>
          <a:xfrm rot="5400000">
            <a:off x="9965368" y="399947"/>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3" name="Left Brace 32">
            <a:extLst>
              <a:ext uri="{FF2B5EF4-FFF2-40B4-BE49-F238E27FC236}">
                <a16:creationId xmlns:a16="http://schemas.microsoft.com/office/drawing/2014/main" id="{7B43AA08-AEDD-EB9D-04A7-1C4008600262}"/>
              </a:ext>
            </a:extLst>
          </p:cNvPr>
          <p:cNvSpPr/>
          <p:nvPr/>
        </p:nvSpPr>
        <p:spPr>
          <a:xfrm rot="5400000">
            <a:off x="8325588" y="972421"/>
            <a:ext cx="269262" cy="1011788"/>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4" name="Left Brace 33">
            <a:extLst>
              <a:ext uri="{FF2B5EF4-FFF2-40B4-BE49-F238E27FC236}">
                <a16:creationId xmlns:a16="http://schemas.microsoft.com/office/drawing/2014/main" id="{51F78919-94BB-F4BC-0150-2F3A20C989CA}"/>
              </a:ext>
            </a:extLst>
          </p:cNvPr>
          <p:cNvSpPr/>
          <p:nvPr/>
        </p:nvSpPr>
        <p:spPr>
          <a:xfrm rot="5400000">
            <a:off x="6915786" y="1211223"/>
            <a:ext cx="269262" cy="553163"/>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mc:AlternateContent xmlns:mc="http://schemas.openxmlformats.org/markup-compatibility/2006" xmlns:a14="http://schemas.microsoft.com/office/drawing/2010/main">
        <mc:Choice Requires="a14">
          <p:sp>
            <p:nvSpPr>
              <p:cNvPr id="36" name="Rectángulo 29">
                <a:extLst>
                  <a:ext uri="{FF2B5EF4-FFF2-40B4-BE49-F238E27FC236}">
                    <a16:creationId xmlns:a16="http://schemas.microsoft.com/office/drawing/2014/main" id="{3C2B641B-1E7E-2CC7-5423-8E1C54120F55}"/>
                  </a:ext>
                </a:extLst>
              </p:cNvPr>
              <p:cNvSpPr/>
              <p:nvPr/>
            </p:nvSpPr>
            <p:spPr>
              <a:xfrm>
                <a:off x="1172725" y="2400309"/>
                <a:ext cx="1919628" cy="579005"/>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charset="0"/>
                      </a:rPr>
                      <m:t>= </m:t>
                    </m:r>
                    <m:f>
                      <m:fPr>
                        <m:ctrlPr>
                          <a:rPr lang="mr-IN" b="0" i="1" smtClean="0">
                            <a:latin typeface="Cambria Math" panose="02040503050406030204" pitchFamily="18" charset="0"/>
                          </a:rPr>
                        </m:ctrlPr>
                      </m:fPr>
                      <m:num>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i="1">
                            <a:latin typeface="Cambria Math" charset="0"/>
                          </a:rPr>
                          <m:t>+</m:t>
                        </m:r>
                        <m:sSubSup>
                          <m:sSubSupPr>
                            <m:ctrlPr>
                              <a:rPr lang="en-US" i="1">
                                <a:latin typeface="Cambria Math" panose="02040503050406030204" pitchFamily="18" charset="0"/>
                              </a:rPr>
                            </m:ctrlPr>
                          </m:sSubSupPr>
                          <m:e>
                            <m:r>
                              <a:rPr lang="es-ES" b="0" i="1" smtClean="0">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num>
                      <m:den>
                        <m:r>
                          <a:rPr lang="es-ES" b="0" i="1" smtClean="0">
                            <a:latin typeface="Cambria Math" charset="0"/>
                          </a:rPr>
                          <m:t>2</m:t>
                        </m:r>
                      </m:den>
                    </m:f>
                  </m:oMath>
                </a14:m>
                <a:r>
                  <a:rPr lang="ca-ES" dirty="0"/>
                  <a:t> </a:t>
                </a:r>
              </a:p>
            </p:txBody>
          </p:sp>
        </mc:Choice>
        <mc:Fallback xmlns="">
          <p:sp>
            <p:nvSpPr>
              <p:cNvPr id="36" name="Rectángulo 29">
                <a:extLst>
                  <a:ext uri="{FF2B5EF4-FFF2-40B4-BE49-F238E27FC236}">
                    <a16:creationId xmlns:a16="http://schemas.microsoft.com/office/drawing/2014/main" id="{3C2B641B-1E7E-2CC7-5423-8E1C54120F55}"/>
                  </a:ext>
                </a:extLst>
              </p:cNvPr>
              <p:cNvSpPr>
                <a:spLocks noRot="1" noChangeAspect="1" noMove="1" noResize="1" noEditPoints="1" noAdjustHandles="1" noChangeArrowheads="1" noChangeShapeType="1" noTextEdit="1"/>
              </p:cNvSpPr>
              <p:nvPr/>
            </p:nvSpPr>
            <p:spPr>
              <a:xfrm>
                <a:off x="1172725" y="2400309"/>
                <a:ext cx="1919628" cy="579005"/>
              </a:xfrm>
              <a:prstGeom prst="rect">
                <a:avLst/>
              </a:prstGeom>
              <a:blipFill>
                <a:blip r:embed="rId7"/>
                <a:stretch>
                  <a:fillRect/>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37" name="Rectángulo 30">
                <a:extLst>
                  <a:ext uri="{FF2B5EF4-FFF2-40B4-BE49-F238E27FC236}">
                    <a16:creationId xmlns:a16="http://schemas.microsoft.com/office/drawing/2014/main" id="{BA484428-61B6-05CE-50B6-561C79CC6A6C}"/>
                  </a:ext>
                </a:extLst>
              </p:cNvPr>
              <p:cNvSpPr/>
              <p:nvPr/>
            </p:nvSpPr>
            <p:spPr>
              <a:xfrm>
                <a:off x="1148043" y="3014149"/>
                <a:ext cx="1984518" cy="579005"/>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charset="0"/>
                          </a:rPr>
                          <m:t>𝐻</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charset="0"/>
                          </a:rPr>
                          <m:t>+1</m:t>
                        </m:r>
                      </m:sup>
                    </m:sSubSup>
                    <m:r>
                      <a:rPr lang="es-ES" b="0" i="1" smtClean="0">
                        <a:latin typeface="Cambria Math" charset="0"/>
                      </a:rPr>
                      <m:t>= </m:t>
                    </m:r>
                    <m:f>
                      <m:fPr>
                        <m:ctrlPr>
                          <a:rPr lang="mr-IN" b="0" i="1" smtClean="0">
                            <a:latin typeface="Cambria Math" panose="02040503050406030204" pitchFamily="18" charset="0"/>
                          </a:rPr>
                        </m:ctrlPr>
                      </m:fPr>
                      <m:num>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b="0" i="1" smtClean="0">
                            <a:latin typeface="Cambria Math" charset="0"/>
                          </a:rPr>
                          <m:t>−</m:t>
                        </m:r>
                        <m:sSubSup>
                          <m:sSubSupPr>
                            <m:ctrlPr>
                              <a:rPr lang="en-US" i="1">
                                <a:latin typeface="Cambria Math" panose="02040503050406030204" pitchFamily="18" charset="0"/>
                              </a:rPr>
                            </m:ctrlPr>
                          </m:sSubSupPr>
                          <m:e>
                            <m:r>
                              <a:rPr lang="es-ES" b="0" i="1" smtClean="0">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num>
                      <m:den>
                        <m:r>
                          <a:rPr lang="es-ES" b="0" i="1" smtClean="0">
                            <a:latin typeface="Cambria Math" charset="0"/>
                          </a:rPr>
                          <m:t>2</m:t>
                        </m:r>
                      </m:den>
                    </m:f>
                  </m:oMath>
                </a14:m>
                <a:r>
                  <a:rPr lang="ca-ES" dirty="0"/>
                  <a:t> </a:t>
                </a:r>
              </a:p>
            </p:txBody>
          </p:sp>
        </mc:Choice>
        <mc:Fallback xmlns="">
          <p:sp>
            <p:nvSpPr>
              <p:cNvPr id="37" name="Rectángulo 30">
                <a:extLst>
                  <a:ext uri="{FF2B5EF4-FFF2-40B4-BE49-F238E27FC236}">
                    <a16:creationId xmlns:a16="http://schemas.microsoft.com/office/drawing/2014/main" id="{BA484428-61B6-05CE-50B6-561C79CC6A6C}"/>
                  </a:ext>
                </a:extLst>
              </p:cNvPr>
              <p:cNvSpPr>
                <a:spLocks noRot="1" noChangeAspect="1" noMove="1" noResize="1" noEditPoints="1" noAdjustHandles="1" noChangeArrowheads="1" noChangeShapeType="1" noTextEdit="1"/>
              </p:cNvSpPr>
              <p:nvPr/>
            </p:nvSpPr>
            <p:spPr>
              <a:xfrm>
                <a:off x="1148043" y="3014149"/>
                <a:ext cx="1984518" cy="579005"/>
              </a:xfrm>
              <a:prstGeom prst="rect">
                <a:avLst/>
              </a:prstGeom>
              <a:blipFill>
                <a:blip r:embed="rId8"/>
                <a:stretch>
                  <a:fillRect b="-2174"/>
                </a:stretch>
              </a:blipFill>
            </p:spPr>
            <p:txBody>
              <a:bodyPr/>
              <a:lstStyle/>
              <a:p>
                <a:r>
                  <a:rPr lang="en-ES">
                    <a:noFill/>
                  </a:rPr>
                  <a:t> </a:t>
                </a:r>
              </a:p>
            </p:txBody>
          </p:sp>
        </mc:Fallback>
      </mc:AlternateContent>
      <p:sp>
        <p:nvSpPr>
          <p:cNvPr id="38" name="Left Brace 37">
            <a:extLst>
              <a:ext uri="{FF2B5EF4-FFF2-40B4-BE49-F238E27FC236}">
                <a16:creationId xmlns:a16="http://schemas.microsoft.com/office/drawing/2014/main" id="{523890BC-87A4-D8BA-BD08-5BED1971051E}"/>
              </a:ext>
            </a:extLst>
          </p:cNvPr>
          <p:cNvSpPr/>
          <p:nvPr/>
        </p:nvSpPr>
        <p:spPr>
          <a:xfrm>
            <a:off x="985675" y="2501459"/>
            <a:ext cx="250092" cy="115728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39" name="TextBox 38">
            <a:extLst>
              <a:ext uri="{FF2B5EF4-FFF2-40B4-BE49-F238E27FC236}">
                <a16:creationId xmlns:a16="http://schemas.microsoft.com/office/drawing/2014/main" id="{EE2D22F1-3111-05E6-4F62-28110AB49580}"/>
              </a:ext>
            </a:extLst>
          </p:cNvPr>
          <p:cNvSpPr txBox="1"/>
          <p:nvPr/>
        </p:nvSpPr>
        <p:spPr>
          <a:xfrm>
            <a:off x="41933" y="2895435"/>
            <a:ext cx="918649" cy="369332"/>
          </a:xfrm>
          <a:prstGeom prst="rect">
            <a:avLst/>
          </a:prstGeom>
          <a:noFill/>
        </p:spPr>
        <p:txBody>
          <a:bodyPr wrap="none" rtlCol="0">
            <a:spAutoFit/>
          </a:bodyPr>
          <a:lstStyle/>
          <a:p>
            <a:r>
              <a:rPr lang="en-ES" dirty="0"/>
              <a:t>Reverse</a:t>
            </a:r>
          </a:p>
        </p:txBody>
      </p:sp>
      <mc:AlternateContent xmlns:mc="http://schemas.openxmlformats.org/markup-compatibility/2006" xmlns:a14="http://schemas.microsoft.com/office/drawing/2010/main">
        <mc:Choice Requires="a14">
          <p:sp>
            <p:nvSpPr>
              <p:cNvPr id="49" name="Rectángulo 29">
                <a:extLst>
                  <a:ext uri="{FF2B5EF4-FFF2-40B4-BE49-F238E27FC236}">
                    <a16:creationId xmlns:a16="http://schemas.microsoft.com/office/drawing/2014/main" id="{5FFDF544-B32D-64C4-8161-9716CBBB543C}"/>
                  </a:ext>
                </a:extLst>
              </p:cNvPr>
              <p:cNvSpPr/>
              <p:nvPr/>
            </p:nvSpPr>
            <p:spPr>
              <a:xfrm>
                <a:off x="3370401" y="2387274"/>
                <a:ext cx="2212657" cy="430887"/>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panose="02040503050406030204" pitchFamily="18" charset="0"/>
                          </a:rPr>
                          <m:t>2</m:t>
                        </m:r>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charset="0"/>
                      </a:rPr>
                      <m:t>=</m:t>
                    </m:r>
                  </m:oMath>
                </a14:m>
                <a:r>
                  <a:rPr lang="en-US" dirty="0"/>
                  <a:t> </a:t>
                </a:r>
                <a14:m>
                  <m:oMath xmlns:m="http://schemas.openxmlformats.org/officeDocument/2006/math">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i="1">
                        <a:latin typeface="Cambria Math" charset="0"/>
                      </a:rPr>
                      <m:t>+</m:t>
                    </m:r>
                    <m:sSubSup>
                      <m:sSubSupPr>
                        <m:ctrlPr>
                          <a:rPr lang="en-US" i="1">
                            <a:latin typeface="Cambria Math" panose="02040503050406030204" pitchFamily="18" charset="0"/>
                          </a:rPr>
                        </m:ctrlPr>
                      </m:sSubSupPr>
                      <m:e>
                        <m:r>
                          <a:rPr lang="es-ES" i="1">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oMath>
                </a14:m>
                <a:endParaRPr lang="ca-ES" dirty="0"/>
              </a:p>
            </p:txBody>
          </p:sp>
        </mc:Choice>
        <mc:Fallback xmlns="">
          <p:sp>
            <p:nvSpPr>
              <p:cNvPr id="49" name="Rectángulo 29">
                <a:extLst>
                  <a:ext uri="{FF2B5EF4-FFF2-40B4-BE49-F238E27FC236}">
                    <a16:creationId xmlns:a16="http://schemas.microsoft.com/office/drawing/2014/main" id="{5FFDF544-B32D-64C4-8161-9716CBBB543C}"/>
                  </a:ext>
                </a:extLst>
              </p:cNvPr>
              <p:cNvSpPr>
                <a:spLocks noRot="1" noChangeAspect="1" noMove="1" noResize="1" noEditPoints="1" noAdjustHandles="1" noChangeArrowheads="1" noChangeShapeType="1" noTextEdit="1"/>
              </p:cNvSpPr>
              <p:nvPr/>
            </p:nvSpPr>
            <p:spPr>
              <a:xfrm>
                <a:off x="3370401" y="2387274"/>
                <a:ext cx="2212657" cy="430887"/>
              </a:xfrm>
              <a:prstGeom prst="rect">
                <a:avLst/>
              </a:prstGeom>
              <a:blipFill>
                <a:blip r:embed="rId9"/>
                <a:stretch>
                  <a:fillRect b="-11765"/>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50" name="Rectángulo 29">
                <a:extLst>
                  <a:ext uri="{FF2B5EF4-FFF2-40B4-BE49-F238E27FC236}">
                    <a16:creationId xmlns:a16="http://schemas.microsoft.com/office/drawing/2014/main" id="{18B54D5D-2FDB-DE2D-A06F-A723D24F71EB}"/>
                  </a:ext>
                </a:extLst>
              </p:cNvPr>
              <p:cNvSpPr/>
              <p:nvPr/>
            </p:nvSpPr>
            <p:spPr>
              <a:xfrm>
                <a:off x="3386045" y="3014149"/>
                <a:ext cx="2277547" cy="430887"/>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panose="02040503050406030204" pitchFamily="18" charset="0"/>
                          </a:rPr>
                          <m:t>2</m:t>
                        </m:r>
                        <m:r>
                          <a:rPr lang="es-ES" b="0" i="1" smtClean="0">
                            <a:latin typeface="Cambria Math" panose="02040503050406030204" pitchFamily="18" charset="0"/>
                          </a:rPr>
                          <m:t>𝐻</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charset="0"/>
                      </a:rPr>
                      <m:t>=</m:t>
                    </m:r>
                  </m:oMath>
                </a14:m>
                <a:r>
                  <a:rPr lang="en-US" dirty="0"/>
                  <a:t> </a:t>
                </a:r>
                <a14:m>
                  <m:oMath xmlns:m="http://schemas.openxmlformats.org/officeDocument/2006/math">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b="0" i="1" smtClean="0">
                        <a:latin typeface="Cambria Math" panose="02040503050406030204" pitchFamily="18" charset="0"/>
                      </a:rPr>
                      <m:t>−</m:t>
                    </m:r>
                    <m:sSubSup>
                      <m:sSubSupPr>
                        <m:ctrlPr>
                          <a:rPr lang="en-US" i="1">
                            <a:latin typeface="Cambria Math" panose="02040503050406030204" pitchFamily="18" charset="0"/>
                          </a:rPr>
                        </m:ctrlPr>
                      </m:sSubSupPr>
                      <m:e>
                        <m:r>
                          <a:rPr lang="es-ES" i="1">
                            <a:latin typeface="Cambria Math" charset="0"/>
                          </a:rPr>
                          <m:t> </m:t>
                        </m:r>
                        <m:r>
                          <a:rPr lang="es-ES" i="1">
                            <a:latin typeface="Cambria Math" charset="0"/>
                          </a:rPr>
                          <m:t>𝐿</m:t>
                        </m:r>
                      </m:e>
                      <m:sub>
                        <m:r>
                          <a:rPr lang="es-ES" i="1">
                            <a:latin typeface="Cambria Math" charset="0"/>
                          </a:rPr>
                          <m:t>2</m:t>
                        </m:r>
                        <m:r>
                          <a:rPr lang="es-ES" i="1">
                            <a:latin typeface="Cambria Math" charset="0"/>
                          </a:rPr>
                          <m:t>𝑛</m:t>
                        </m:r>
                        <m:r>
                          <a:rPr lang="es-ES" i="1">
                            <a:latin typeface="Cambria Math" charset="0"/>
                          </a:rPr>
                          <m:t>+1</m:t>
                        </m:r>
                      </m:sub>
                      <m:sup>
                        <m:r>
                          <a:rPr lang="es-ES" i="1">
                            <a:latin typeface="Cambria Math" charset="0"/>
                          </a:rPr>
                          <m:t>𝑗</m:t>
                        </m:r>
                      </m:sup>
                    </m:sSubSup>
                  </m:oMath>
                </a14:m>
                <a:endParaRPr lang="ca-ES" dirty="0"/>
              </a:p>
            </p:txBody>
          </p:sp>
        </mc:Choice>
        <mc:Fallback xmlns="">
          <p:sp>
            <p:nvSpPr>
              <p:cNvPr id="50" name="Rectángulo 29">
                <a:extLst>
                  <a:ext uri="{FF2B5EF4-FFF2-40B4-BE49-F238E27FC236}">
                    <a16:creationId xmlns:a16="http://schemas.microsoft.com/office/drawing/2014/main" id="{18B54D5D-2FDB-DE2D-A06F-A723D24F71EB}"/>
                  </a:ext>
                </a:extLst>
              </p:cNvPr>
              <p:cNvSpPr>
                <a:spLocks noRot="1" noChangeAspect="1" noMove="1" noResize="1" noEditPoints="1" noAdjustHandles="1" noChangeArrowheads="1" noChangeShapeType="1" noTextEdit="1"/>
              </p:cNvSpPr>
              <p:nvPr/>
            </p:nvSpPr>
            <p:spPr>
              <a:xfrm>
                <a:off x="3386045" y="3014149"/>
                <a:ext cx="2277547" cy="430887"/>
              </a:xfrm>
              <a:prstGeom prst="rect">
                <a:avLst/>
              </a:prstGeom>
              <a:blipFill>
                <a:blip r:embed="rId10"/>
                <a:stretch>
                  <a:fillRect b="-11429"/>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51" name="Rectángulo 29">
                <a:extLst>
                  <a:ext uri="{FF2B5EF4-FFF2-40B4-BE49-F238E27FC236}">
                    <a16:creationId xmlns:a16="http://schemas.microsoft.com/office/drawing/2014/main" id="{9D2D5FDB-8FDA-44E0-70F2-D3EB652166FD}"/>
                  </a:ext>
                </a:extLst>
              </p:cNvPr>
              <p:cNvSpPr/>
              <p:nvPr/>
            </p:nvSpPr>
            <p:spPr>
              <a:xfrm>
                <a:off x="3300393" y="3781259"/>
                <a:ext cx="2400722" cy="430887"/>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panose="02040503050406030204" pitchFamily="18" charset="0"/>
                          </a:rPr>
                          <m:t>2</m:t>
                        </m:r>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panose="02040503050406030204" pitchFamily="18" charset="0"/>
                      </a:rPr>
                      <m:t>+</m:t>
                    </m:r>
                    <m:sSubSup>
                      <m:sSubSupPr>
                        <m:ctrlPr>
                          <a:rPr lang="en-US" i="1">
                            <a:latin typeface="Cambria Math" panose="02040503050406030204" pitchFamily="18" charset="0"/>
                          </a:rPr>
                        </m:ctrlPr>
                      </m:sSubSupPr>
                      <m:e>
                        <m:r>
                          <a:rPr lang="es-ES" i="1">
                            <a:latin typeface="Cambria Math" panose="02040503050406030204" pitchFamily="18" charset="0"/>
                          </a:rPr>
                          <m:t>2</m:t>
                        </m:r>
                        <m:r>
                          <a:rPr lang="es-ES" b="0" i="1" smtClean="0">
                            <a:latin typeface="Cambria Math" panose="02040503050406030204" pitchFamily="18" charset="0"/>
                          </a:rPr>
                          <m:t>𝐻</m:t>
                        </m:r>
                      </m:e>
                      <m:sub>
                        <m:r>
                          <a:rPr lang="es-ES" i="1">
                            <a:latin typeface="Cambria Math" charset="0"/>
                          </a:rPr>
                          <m:t>2</m:t>
                        </m:r>
                        <m:r>
                          <a:rPr lang="es-ES" i="1">
                            <a:latin typeface="Cambria Math" charset="0"/>
                          </a:rPr>
                          <m:t>𝑛</m:t>
                        </m:r>
                      </m:sub>
                      <m:sup>
                        <m:r>
                          <a:rPr lang="es-ES" i="1">
                            <a:latin typeface="Cambria Math" charset="0"/>
                          </a:rPr>
                          <m:t>𝑗</m:t>
                        </m:r>
                        <m:r>
                          <a:rPr lang="es-ES" i="1">
                            <a:latin typeface="Cambria Math" panose="02040503050406030204" pitchFamily="18" charset="0"/>
                          </a:rPr>
                          <m:t>+1</m:t>
                        </m:r>
                      </m:sup>
                    </m:sSubSup>
                    <m:r>
                      <a:rPr lang="es-ES" b="0" i="1" smtClean="0">
                        <a:latin typeface="Cambria Math" charset="0"/>
                      </a:rPr>
                      <m:t>=</m:t>
                    </m:r>
                  </m:oMath>
                </a14:m>
                <a:r>
                  <a:rPr lang="en-US" dirty="0"/>
                  <a:t> </a:t>
                </a:r>
                <a14:m>
                  <m:oMath xmlns:m="http://schemas.openxmlformats.org/officeDocument/2006/math">
                    <m:r>
                      <a:rPr lang="es-ES" b="0" i="0" smtClean="0">
                        <a:latin typeface="Cambria Math" panose="02040503050406030204" pitchFamily="18" charset="0"/>
                      </a:rPr>
                      <m:t>2</m:t>
                    </m:r>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oMath>
                </a14:m>
                <a:endParaRPr lang="ca-ES" dirty="0"/>
              </a:p>
            </p:txBody>
          </p:sp>
        </mc:Choice>
        <mc:Fallback xmlns="">
          <p:sp>
            <p:nvSpPr>
              <p:cNvPr id="51" name="Rectángulo 29">
                <a:extLst>
                  <a:ext uri="{FF2B5EF4-FFF2-40B4-BE49-F238E27FC236}">
                    <a16:creationId xmlns:a16="http://schemas.microsoft.com/office/drawing/2014/main" id="{9D2D5FDB-8FDA-44E0-70F2-D3EB652166FD}"/>
                  </a:ext>
                </a:extLst>
              </p:cNvPr>
              <p:cNvSpPr>
                <a:spLocks noRot="1" noChangeAspect="1" noMove="1" noResize="1" noEditPoints="1" noAdjustHandles="1" noChangeArrowheads="1" noChangeShapeType="1" noTextEdit="1"/>
              </p:cNvSpPr>
              <p:nvPr/>
            </p:nvSpPr>
            <p:spPr>
              <a:xfrm>
                <a:off x="3300393" y="3781259"/>
                <a:ext cx="2400722" cy="430887"/>
              </a:xfrm>
              <a:prstGeom prst="rect">
                <a:avLst/>
              </a:prstGeom>
              <a:blipFill>
                <a:blip r:embed="rId11"/>
                <a:stretch>
                  <a:fillRect b="-2857"/>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52" name="Rectángulo 29">
                <a:extLst>
                  <a:ext uri="{FF2B5EF4-FFF2-40B4-BE49-F238E27FC236}">
                    <a16:creationId xmlns:a16="http://schemas.microsoft.com/office/drawing/2014/main" id="{F13F293C-43AE-90EB-3D17-1E6080B49B1D}"/>
                  </a:ext>
                </a:extLst>
              </p:cNvPr>
              <p:cNvSpPr/>
              <p:nvPr/>
            </p:nvSpPr>
            <p:spPr>
              <a:xfrm>
                <a:off x="3300393" y="4324417"/>
                <a:ext cx="2620333" cy="430887"/>
              </a:xfrm>
              <a:prstGeom prst="rect">
                <a:avLst/>
              </a:prstGeom>
            </p:spPr>
            <p:txBody>
              <a:bodyPr wrap="none">
                <a:spAutoFit/>
              </a:bodyPr>
              <a:lstStyle/>
              <a:p>
                <a14:m>
                  <m:oMath xmlns:m="http://schemas.openxmlformats.org/officeDocument/2006/math">
                    <m:sSubSup>
                      <m:sSubSupPr>
                        <m:ctrlPr>
                          <a:rPr lang="en-US" b="0" i="1" smtClean="0">
                            <a:latin typeface="Cambria Math" panose="02040503050406030204" pitchFamily="18" charset="0"/>
                          </a:rPr>
                        </m:ctrlPr>
                      </m:sSubSupPr>
                      <m:e>
                        <m:r>
                          <a:rPr lang="es-ES" b="0" i="1" smtClean="0">
                            <a:latin typeface="Cambria Math" panose="02040503050406030204" pitchFamily="18" charset="0"/>
                          </a:rPr>
                          <m:t>2</m:t>
                        </m:r>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panose="02040503050406030204" pitchFamily="18" charset="0"/>
                      </a:rPr>
                      <m:t>−</m:t>
                    </m:r>
                    <m:sSubSup>
                      <m:sSubSupPr>
                        <m:ctrlPr>
                          <a:rPr lang="en-US" i="1">
                            <a:latin typeface="Cambria Math" panose="02040503050406030204" pitchFamily="18" charset="0"/>
                          </a:rPr>
                        </m:ctrlPr>
                      </m:sSubSupPr>
                      <m:e>
                        <m:r>
                          <a:rPr lang="es-ES" i="1">
                            <a:latin typeface="Cambria Math" panose="02040503050406030204" pitchFamily="18" charset="0"/>
                          </a:rPr>
                          <m:t>2</m:t>
                        </m:r>
                        <m:r>
                          <a:rPr lang="es-ES" b="0" i="1" smtClean="0">
                            <a:latin typeface="Cambria Math" panose="02040503050406030204" pitchFamily="18" charset="0"/>
                          </a:rPr>
                          <m:t>𝐻</m:t>
                        </m:r>
                      </m:e>
                      <m:sub>
                        <m:r>
                          <a:rPr lang="es-ES" i="1">
                            <a:latin typeface="Cambria Math" charset="0"/>
                          </a:rPr>
                          <m:t>2</m:t>
                        </m:r>
                        <m:r>
                          <a:rPr lang="es-ES" i="1">
                            <a:latin typeface="Cambria Math" charset="0"/>
                          </a:rPr>
                          <m:t>𝑛</m:t>
                        </m:r>
                      </m:sub>
                      <m:sup>
                        <m:r>
                          <a:rPr lang="es-ES" i="1">
                            <a:latin typeface="Cambria Math" charset="0"/>
                          </a:rPr>
                          <m:t>𝑗</m:t>
                        </m:r>
                        <m:r>
                          <a:rPr lang="es-ES" i="1">
                            <a:latin typeface="Cambria Math" panose="02040503050406030204" pitchFamily="18" charset="0"/>
                          </a:rPr>
                          <m:t>+1</m:t>
                        </m:r>
                      </m:sup>
                    </m:sSubSup>
                    <m:r>
                      <a:rPr lang="es-ES" b="0" i="1" smtClean="0">
                        <a:latin typeface="Cambria Math" charset="0"/>
                      </a:rPr>
                      <m:t>=</m:t>
                    </m:r>
                  </m:oMath>
                </a14:m>
                <a:r>
                  <a:rPr lang="en-US" dirty="0"/>
                  <a:t> </a:t>
                </a:r>
                <a14:m>
                  <m:oMath xmlns:m="http://schemas.openxmlformats.org/officeDocument/2006/math">
                    <m:r>
                      <a:rPr lang="es-ES" b="0" i="0" smtClean="0">
                        <a:latin typeface="Cambria Math" panose="02040503050406030204" pitchFamily="18" charset="0"/>
                      </a:rPr>
                      <m:t>2</m:t>
                    </m:r>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r>
                          <a:rPr lang="es-ES" b="0" i="1" smtClean="0">
                            <a:latin typeface="Cambria Math" panose="02040503050406030204" pitchFamily="18" charset="0"/>
                          </a:rPr>
                          <m:t>+1</m:t>
                        </m:r>
                      </m:sub>
                      <m:sup>
                        <m:r>
                          <a:rPr lang="es-ES" i="1">
                            <a:latin typeface="Cambria Math" charset="0"/>
                          </a:rPr>
                          <m:t>𝑗</m:t>
                        </m:r>
                      </m:sup>
                    </m:sSubSup>
                  </m:oMath>
                </a14:m>
                <a:endParaRPr lang="ca-ES" dirty="0"/>
              </a:p>
            </p:txBody>
          </p:sp>
        </mc:Choice>
        <mc:Fallback xmlns="">
          <p:sp>
            <p:nvSpPr>
              <p:cNvPr id="52" name="Rectángulo 29">
                <a:extLst>
                  <a:ext uri="{FF2B5EF4-FFF2-40B4-BE49-F238E27FC236}">
                    <a16:creationId xmlns:a16="http://schemas.microsoft.com/office/drawing/2014/main" id="{F13F293C-43AE-90EB-3D17-1E6080B49B1D}"/>
                  </a:ext>
                </a:extLst>
              </p:cNvPr>
              <p:cNvSpPr>
                <a:spLocks noRot="1" noChangeAspect="1" noMove="1" noResize="1" noEditPoints="1" noAdjustHandles="1" noChangeArrowheads="1" noChangeShapeType="1" noTextEdit="1"/>
              </p:cNvSpPr>
              <p:nvPr/>
            </p:nvSpPr>
            <p:spPr>
              <a:xfrm>
                <a:off x="3300393" y="4324417"/>
                <a:ext cx="2620333" cy="430887"/>
              </a:xfrm>
              <a:prstGeom prst="rect">
                <a:avLst/>
              </a:prstGeom>
              <a:blipFill>
                <a:blip r:embed="rId12"/>
                <a:stretch>
                  <a:fillRect b="-2857"/>
                </a:stretch>
              </a:blipFill>
            </p:spPr>
            <p:txBody>
              <a:bodyPr/>
              <a:lstStyle/>
              <a:p>
                <a:r>
                  <a:rPr lang="en-ES">
                    <a:noFill/>
                  </a:rPr>
                  <a:t> </a:t>
                </a:r>
              </a:p>
            </p:txBody>
          </p:sp>
        </mc:Fallback>
      </mc:AlternateContent>
      <p:sp>
        <p:nvSpPr>
          <p:cNvPr id="53" name="TextBox 52">
            <a:extLst>
              <a:ext uri="{FF2B5EF4-FFF2-40B4-BE49-F238E27FC236}">
                <a16:creationId xmlns:a16="http://schemas.microsoft.com/office/drawing/2014/main" id="{C0B3E108-4735-79DF-D47B-E587559714D9}"/>
              </a:ext>
            </a:extLst>
          </p:cNvPr>
          <p:cNvSpPr txBox="1"/>
          <p:nvPr/>
        </p:nvSpPr>
        <p:spPr>
          <a:xfrm>
            <a:off x="2290855" y="3858843"/>
            <a:ext cx="771365" cy="369332"/>
          </a:xfrm>
          <a:prstGeom prst="rect">
            <a:avLst/>
          </a:prstGeom>
          <a:noFill/>
        </p:spPr>
        <p:txBody>
          <a:bodyPr wrap="none" rtlCol="0">
            <a:spAutoFit/>
          </a:bodyPr>
          <a:lstStyle/>
          <a:p>
            <a:r>
              <a:rPr lang="en-ES" dirty="0"/>
              <a:t>sumar</a:t>
            </a:r>
          </a:p>
        </p:txBody>
      </p:sp>
      <p:sp>
        <p:nvSpPr>
          <p:cNvPr id="54" name="TextBox 53">
            <a:extLst>
              <a:ext uri="{FF2B5EF4-FFF2-40B4-BE49-F238E27FC236}">
                <a16:creationId xmlns:a16="http://schemas.microsoft.com/office/drawing/2014/main" id="{A00F89C3-2582-1C61-17C6-9F1BB13C5C86}"/>
              </a:ext>
            </a:extLst>
          </p:cNvPr>
          <p:cNvSpPr txBox="1"/>
          <p:nvPr/>
        </p:nvSpPr>
        <p:spPr>
          <a:xfrm>
            <a:off x="2303149" y="4337065"/>
            <a:ext cx="729302" cy="369332"/>
          </a:xfrm>
          <a:prstGeom prst="rect">
            <a:avLst/>
          </a:prstGeom>
          <a:noFill/>
        </p:spPr>
        <p:txBody>
          <a:bodyPr wrap="none" rtlCol="0">
            <a:spAutoFit/>
          </a:bodyPr>
          <a:lstStyle/>
          <a:p>
            <a:r>
              <a:rPr lang="en-ES" dirty="0"/>
              <a:t>restar</a:t>
            </a:r>
          </a:p>
        </p:txBody>
      </p:sp>
      <mc:AlternateContent xmlns:mc="http://schemas.openxmlformats.org/markup-compatibility/2006" xmlns:a14="http://schemas.microsoft.com/office/drawing/2010/main">
        <mc:Choice Requires="a14">
          <p:sp>
            <p:nvSpPr>
              <p:cNvPr id="55" name="Rectángulo 29">
                <a:extLst>
                  <a:ext uri="{FF2B5EF4-FFF2-40B4-BE49-F238E27FC236}">
                    <a16:creationId xmlns:a16="http://schemas.microsoft.com/office/drawing/2014/main" id="{7594BA8D-66EB-F796-3F0B-7DE363E89C7E}"/>
                  </a:ext>
                </a:extLst>
              </p:cNvPr>
              <p:cNvSpPr/>
              <p:nvPr/>
            </p:nvSpPr>
            <p:spPr>
              <a:xfrm>
                <a:off x="2340880" y="5278937"/>
                <a:ext cx="2131417"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sub>
                        <m:sup>
                          <m:r>
                            <a:rPr lang="es-ES" i="1">
                              <a:latin typeface="Cambria Math" charset="0"/>
                            </a:rPr>
                            <m:t>𝑗</m:t>
                          </m:r>
                        </m:sup>
                      </m:sSubSup>
                      <m:r>
                        <a:rPr lang="es-ES" b="0" i="1" smtClean="0">
                          <a:latin typeface="Cambria Math" panose="02040503050406030204" pitchFamily="18" charset="0"/>
                        </a:rPr>
                        <m:t>= </m:t>
                      </m:r>
                      <m:sSubSup>
                        <m:sSubSupPr>
                          <m:ctrlPr>
                            <a:rPr lang="en-US" b="0" i="1" smtClean="0">
                              <a:latin typeface="Cambria Math" panose="02040503050406030204" pitchFamily="18" charset="0"/>
                            </a:rPr>
                          </m:ctrlPr>
                        </m:sSubSupPr>
                        <m:e>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panose="02040503050406030204" pitchFamily="18" charset="0"/>
                        </a:rPr>
                        <m:t>+</m:t>
                      </m:r>
                      <m:sSubSup>
                        <m:sSubSupPr>
                          <m:ctrlPr>
                            <a:rPr lang="en-US" i="1">
                              <a:latin typeface="Cambria Math" panose="02040503050406030204" pitchFamily="18" charset="0"/>
                            </a:rPr>
                          </m:ctrlPr>
                        </m:sSubSupPr>
                        <m:e>
                          <m:r>
                            <a:rPr lang="es-ES" b="0" i="1" smtClean="0">
                              <a:latin typeface="Cambria Math" panose="02040503050406030204" pitchFamily="18" charset="0"/>
                            </a:rPr>
                            <m:t>𝐻</m:t>
                          </m:r>
                        </m:e>
                        <m:sub>
                          <m:r>
                            <a:rPr lang="es-ES" i="1">
                              <a:latin typeface="Cambria Math" charset="0"/>
                            </a:rPr>
                            <m:t>2</m:t>
                          </m:r>
                          <m:r>
                            <a:rPr lang="es-ES" i="1">
                              <a:latin typeface="Cambria Math" charset="0"/>
                            </a:rPr>
                            <m:t>𝑛</m:t>
                          </m:r>
                        </m:sub>
                        <m:sup>
                          <m:r>
                            <a:rPr lang="es-ES" i="1">
                              <a:latin typeface="Cambria Math" charset="0"/>
                            </a:rPr>
                            <m:t>𝑗</m:t>
                          </m:r>
                          <m:r>
                            <a:rPr lang="es-ES" i="1">
                              <a:latin typeface="Cambria Math" panose="02040503050406030204" pitchFamily="18" charset="0"/>
                            </a:rPr>
                            <m:t>+1</m:t>
                          </m:r>
                        </m:sup>
                      </m:sSubSup>
                    </m:oMath>
                  </m:oMathPara>
                </a14:m>
                <a:endParaRPr lang="ca-ES" dirty="0"/>
              </a:p>
            </p:txBody>
          </p:sp>
        </mc:Choice>
        <mc:Fallback xmlns="">
          <p:sp>
            <p:nvSpPr>
              <p:cNvPr id="55" name="Rectángulo 29">
                <a:extLst>
                  <a:ext uri="{FF2B5EF4-FFF2-40B4-BE49-F238E27FC236}">
                    <a16:creationId xmlns:a16="http://schemas.microsoft.com/office/drawing/2014/main" id="{7594BA8D-66EB-F796-3F0B-7DE363E89C7E}"/>
                  </a:ext>
                </a:extLst>
              </p:cNvPr>
              <p:cNvSpPr>
                <a:spLocks noRot="1" noChangeAspect="1" noMove="1" noResize="1" noEditPoints="1" noAdjustHandles="1" noChangeArrowheads="1" noChangeShapeType="1" noTextEdit="1"/>
              </p:cNvSpPr>
              <p:nvPr/>
            </p:nvSpPr>
            <p:spPr>
              <a:xfrm>
                <a:off x="2340880" y="5278937"/>
                <a:ext cx="2131417" cy="430887"/>
              </a:xfrm>
              <a:prstGeom prst="rect">
                <a:avLst/>
              </a:prstGeom>
              <a:blipFill>
                <a:blip r:embed="rId13"/>
                <a:stretch>
                  <a:fillRect b="-11429"/>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56" name="Rectángulo 29">
                <a:extLst>
                  <a:ext uri="{FF2B5EF4-FFF2-40B4-BE49-F238E27FC236}">
                    <a16:creationId xmlns:a16="http://schemas.microsoft.com/office/drawing/2014/main" id="{3350FECA-6335-774A-76A6-E7A0FB852849}"/>
                  </a:ext>
                </a:extLst>
              </p:cNvPr>
              <p:cNvSpPr/>
              <p:nvPr/>
            </p:nvSpPr>
            <p:spPr>
              <a:xfrm>
                <a:off x="2328019" y="5787236"/>
                <a:ext cx="2351028"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b="0" i="1" smtClean="0">
                              <a:latin typeface="Cambria Math" panose="02040503050406030204" pitchFamily="18" charset="0"/>
                            </a:rPr>
                          </m:ctrlPr>
                        </m:sSubSupPr>
                        <m:e>
                          <m:sSubSup>
                            <m:sSubSupPr>
                              <m:ctrlPr>
                                <a:rPr lang="en-US" i="1">
                                  <a:latin typeface="Cambria Math" panose="02040503050406030204" pitchFamily="18" charset="0"/>
                                </a:rPr>
                              </m:ctrlPr>
                            </m:sSubSupPr>
                            <m:e>
                              <m:r>
                                <a:rPr lang="es-ES" i="1">
                                  <a:latin typeface="Cambria Math" charset="0"/>
                                </a:rPr>
                                <m:t>𝐿</m:t>
                              </m:r>
                            </m:e>
                            <m:sub>
                              <m:r>
                                <a:rPr lang="es-ES" i="1">
                                  <a:latin typeface="Cambria Math" charset="0"/>
                                </a:rPr>
                                <m:t>2</m:t>
                              </m:r>
                              <m:r>
                                <a:rPr lang="es-ES" i="1">
                                  <a:latin typeface="Cambria Math" charset="0"/>
                                </a:rPr>
                                <m:t>𝑛</m:t>
                              </m:r>
                              <m:r>
                                <a:rPr lang="es-ES" i="1">
                                  <a:latin typeface="Cambria Math" panose="02040503050406030204" pitchFamily="18" charset="0"/>
                                </a:rPr>
                                <m:t>+1</m:t>
                              </m:r>
                            </m:sub>
                            <m:sup>
                              <m:r>
                                <a:rPr lang="es-ES" i="1">
                                  <a:latin typeface="Cambria Math" charset="0"/>
                                </a:rPr>
                                <m:t>𝑗</m:t>
                              </m:r>
                            </m:sup>
                          </m:sSubSup>
                          <m:r>
                            <a:rPr lang="es-ES" b="0" i="1" smtClean="0">
                              <a:latin typeface="Cambria Math" panose="02040503050406030204" pitchFamily="18" charset="0"/>
                            </a:rPr>
                            <m:t>= </m:t>
                          </m:r>
                          <m:r>
                            <a:rPr lang="es-ES" b="0" i="1" smtClean="0">
                              <a:latin typeface="Cambria Math" charset="0"/>
                            </a:rPr>
                            <m:t>𝐿</m:t>
                          </m:r>
                        </m:e>
                        <m:sub>
                          <m:r>
                            <a:rPr lang="es-ES" b="0" i="1" smtClean="0">
                              <a:latin typeface="Cambria Math" charset="0"/>
                            </a:rPr>
                            <m:t>2</m:t>
                          </m:r>
                          <m:r>
                            <a:rPr lang="es-ES" b="0" i="1" smtClean="0">
                              <a:latin typeface="Cambria Math" charset="0"/>
                            </a:rPr>
                            <m:t>𝑛</m:t>
                          </m:r>
                        </m:sub>
                        <m:sup>
                          <m:r>
                            <a:rPr lang="es-ES" b="0" i="1" smtClean="0">
                              <a:latin typeface="Cambria Math" charset="0"/>
                            </a:rPr>
                            <m:t>𝑗</m:t>
                          </m:r>
                          <m:r>
                            <a:rPr lang="es-ES" b="0" i="1" smtClean="0">
                              <a:latin typeface="Cambria Math" panose="02040503050406030204" pitchFamily="18" charset="0"/>
                            </a:rPr>
                            <m:t>+1</m:t>
                          </m:r>
                        </m:sup>
                      </m:sSubSup>
                      <m:r>
                        <a:rPr lang="es-ES" b="0" i="1" smtClean="0">
                          <a:latin typeface="Cambria Math" panose="02040503050406030204" pitchFamily="18" charset="0"/>
                        </a:rPr>
                        <m:t>−</m:t>
                      </m:r>
                      <m:sSubSup>
                        <m:sSubSupPr>
                          <m:ctrlPr>
                            <a:rPr lang="en-US" i="1">
                              <a:latin typeface="Cambria Math" panose="02040503050406030204" pitchFamily="18" charset="0"/>
                            </a:rPr>
                          </m:ctrlPr>
                        </m:sSubSupPr>
                        <m:e>
                          <m:r>
                            <a:rPr lang="es-ES" b="0" i="1" smtClean="0">
                              <a:latin typeface="Cambria Math" panose="02040503050406030204" pitchFamily="18" charset="0"/>
                            </a:rPr>
                            <m:t>𝐻</m:t>
                          </m:r>
                        </m:e>
                        <m:sub>
                          <m:r>
                            <a:rPr lang="es-ES" i="1">
                              <a:latin typeface="Cambria Math" charset="0"/>
                            </a:rPr>
                            <m:t>2</m:t>
                          </m:r>
                          <m:r>
                            <a:rPr lang="es-ES" i="1">
                              <a:latin typeface="Cambria Math" charset="0"/>
                            </a:rPr>
                            <m:t>𝑛</m:t>
                          </m:r>
                        </m:sub>
                        <m:sup>
                          <m:r>
                            <a:rPr lang="es-ES" i="1">
                              <a:latin typeface="Cambria Math" charset="0"/>
                            </a:rPr>
                            <m:t>𝑗</m:t>
                          </m:r>
                          <m:r>
                            <a:rPr lang="es-ES" i="1">
                              <a:latin typeface="Cambria Math" panose="02040503050406030204" pitchFamily="18" charset="0"/>
                            </a:rPr>
                            <m:t>+1</m:t>
                          </m:r>
                        </m:sup>
                      </m:sSubSup>
                    </m:oMath>
                  </m:oMathPara>
                </a14:m>
                <a:endParaRPr lang="ca-ES" dirty="0"/>
              </a:p>
            </p:txBody>
          </p:sp>
        </mc:Choice>
        <mc:Fallback xmlns="">
          <p:sp>
            <p:nvSpPr>
              <p:cNvPr id="56" name="Rectángulo 29">
                <a:extLst>
                  <a:ext uri="{FF2B5EF4-FFF2-40B4-BE49-F238E27FC236}">
                    <a16:creationId xmlns:a16="http://schemas.microsoft.com/office/drawing/2014/main" id="{3350FECA-6335-774A-76A6-E7A0FB852849}"/>
                  </a:ext>
                </a:extLst>
              </p:cNvPr>
              <p:cNvSpPr>
                <a:spLocks noRot="1" noChangeAspect="1" noMove="1" noResize="1" noEditPoints="1" noAdjustHandles="1" noChangeArrowheads="1" noChangeShapeType="1" noTextEdit="1"/>
              </p:cNvSpPr>
              <p:nvPr/>
            </p:nvSpPr>
            <p:spPr>
              <a:xfrm>
                <a:off x="2328019" y="5787236"/>
                <a:ext cx="2351028" cy="430887"/>
              </a:xfrm>
              <a:prstGeom prst="rect">
                <a:avLst/>
              </a:prstGeom>
              <a:blipFill>
                <a:blip r:embed="rId14"/>
                <a:stretch>
                  <a:fillRect b="-11429"/>
                </a:stretch>
              </a:blipFill>
            </p:spPr>
            <p:txBody>
              <a:bodyPr/>
              <a:lstStyle/>
              <a:p>
                <a:r>
                  <a:rPr lang="en-ES">
                    <a:noFill/>
                  </a:rPr>
                  <a:t> </a:t>
                </a:r>
              </a:p>
            </p:txBody>
          </p:sp>
        </mc:Fallback>
      </mc:AlternateContent>
      <p:sp>
        <p:nvSpPr>
          <p:cNvPr id="57" name="Left Brace 56">
            <a:extLst>
              <a:ext uri="{FF2B5EF4-FFF2-40B4-BE49-F238E27FC236}">
                <a16:creationId xmlns:a16="http://schemas.microsoft.com/office/drawing/2014/main" id="{A877420B-0583-7247-3D52-08F92B155ED4}"/>
              </a:ext>
            </a:extLst>
          </p:cNvPr>
          <p:cNvSpPr/>
          <p:nvPr/>
        </p:nvSpPr>
        <p:spPr>
          <a:xfrm>
            <a:off x="2154416" y="5161259"/>
            <a:ext cx="250092" cy="115728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58" name="TextBox 57">
            <a:extLst>
              <a:ext uri="{FF2B5EF4-FFF2-40B4-BE49-F238E27FC236}">
                <a16:creationId xmlns:a16="http://schemas.microsoft.com/office/drawing/2014/main" id="{996FF0CF-8BE0-48DC-8BE0-C5F9A92E3AEC}"/>
              </a:ext>
            </a:extLst>
          </p:cNvPr>
          <p:cNvSpPr txBox="1"/>
          <p:nvPr/>
        </p:nvSpPr>
        <p:spPr>
          <a:xfrm>
            <a:off x="1235767" y="5556785"/>
            <a:ext cx="918649" cy="369332"/>
          </a:xfrm>
          <a:prstGeom prst="rect">
            <a:avLst/>
          </a:prstGeom>
          <a:noFill/>
        </p:spPr>
        <p:txBody>
          <a:bodyPr wrap="none" rtlCol="0">
            <a:spAutoFit/>
          </a:bodyPr>
          <a:lstStyle/>
          <a:p>
            <a:r>
              <a:rPr lang="en-ES" dirty="0"/>
              <a:t>Reverse</a:t>
            </a:r>
          </a:p>
        </p:txBody>
      </p:sp>
      <p:sp>
        <p:nvSpPr>
          <p:cNvPr id="59" name="Right Arrow 58">
            <a:extLst>
              <a:ext uri="{FF2B5EF4-FFF2-40B4-BE49-F238E27FC236}">
                <a16:creationId xmlns:a16="http://schemas.microsoft.com/office/drawing/2014/main" id="{A45D07F9-AAAD-FC5A-FAA4-285D8C2D8A17}"/>
              </a:ext>
            </a:extLst>
          </p:cNvPr>
          <p:cNvSpPr/>
          <p:nvPr/>
        </p:nvSpPr>
        <p:spPr>
          <a:xfrm>
            <a:off x="3013120" y="2822032"/>
            <a:ext cx="277699" cy="19598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S"/>
          </a:p>
        </p:txBody>
      </p:sp>
      <p:cxnSp>
        <p:nvCxnSpPr>
          <p:cNvPr id="61" name="Straight Connector 60">
            <a:extLst>
              <a:ext uri="{FF2B5EF4-FFF2-40B4-BE49-F238E27FC236}">
                <a16:creationId xmlns:a16="http://schemas.microsoft.com/office/drawing/2014/main" id="{2BFFD537-E429-4C59-8249-E8953B54C45E}"/>
              </a:ext>
            </a:extLst>
          </p:cNvPr>
          <p:cNvCxnSpPr/>
          <p:nvPr/>
        </p:nvCxnSpPr>
        <p:spPr>
          <a:xfrm>
            <a:off x="3300393" y="3644736"/>
            <a:ext cx="2453636" cy="14006"/>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2" name="Tabla 21">
            <a:extLst>
              <a:ext uri="{FF2B5EF4-FFF2-40B4-BE49-F238E27FC236}">
                <a16:creationId xmlns:a16="http://schemas.microsoft.com/office/drawing/2014/main" id="{66A5ED64-107B-62A0-C171-6B79D5E16F89}"/>
              </a:ext>
            </a:extLst>
          </p:cNvPr>
          <p:cNvGraphicFramePr>
            <a:graphicFrameLocks noGrp="1"/>
          </p:cNvGraphicFramePr>
          <p:nvPr>
            <p:extLst>
              <p:ext uri="{D42A27DB-BD31-4B8C-83A1-F6EECF244321}">
                <p14:modId xmlns:p14="http://schemas.microsoft.com/office/powerpoint/2010/main" val="4003781186"/>
              </p:ext>
            </p:extLst>
          </p:nvPr>
        </p:nvGraphicFramePr>
        <p:xfrm>
          <a:off x="6774214" y="2802975"/>
          <a:ext cx="2212652"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tblGrid>
              <a:tr h="370840">
                <a:tc>
                  <a:txBody>
                    <a:bodyPr/>
                    <a:lstStyle/>
                    <a:p>
                      <a:pPr algn="ctr"/>
                      <a:r>
                        <a:rPr lang="ca-ES" dirty="0"/>
                        <a:t>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64" name="Tabla 14">
            <a:extLst>
              <a:ext uri="{FF2B5EF4-FFF2-40B4-BE49-F238E27FC236}">
                <a16:creationId xmlns:a16="http://schemas.microsoft.com/office/drawing/2014/main" id="{24399F79-F897-46EE-96B7-360A580B3D5F}"/>
              </a:ext>
            </a:extLst>
          </p:cNvPr>
          <p:cNvGraphicFramePr>
            <a:graphicFrameLocks noGrp="1"/>
          </p:cNvGraphicFramePr>
          <p:nvPr>
            <p:extLst>
              <p:ext uri="{D42A27DB-BD31-4B8C-83A1-F6EECF244321}">
                <p14:modId xmlns:p14="http://schemas.microsoft.com/office/powerpoint/2010/main" val="1079122185"/>
              </p:ext>
            </p:extLst>
          </p:nvPr>
        </p:nvGraphicFramePr>
        <p:xfrm>
          <a:off x="8986939" y="2802975"/>
          <a:ext cx="2212652"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65" name="Left Brace 64">
            <a:extLst>
              <a:ext uri="{FF2B5EF4-FFF2-40B4-BE49-F238E27FC236}">
                <a16:creationId xmlns:a16="http://schemas.microsoft.com/office/drawing/2014/main" id="{3215A1BC-8DBA-E4B8-3CDC-0F76BC28EA9D}"/>
              </a:ext>
            </a:extLst>
          </p:cNvPr>
          <p:cNvSpPr/>
          <p:nvPr/>
        </p:nvSpPr>
        <p:spPr>
          <a:xfrm rot="5400000">
            <a:off x="8251803" y="2109918"/>
            <a:ext cx="269262" cy="1011788"/>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66" name="CuadroTexto 23">
            <a:extLst>
              <a:ext uri="{FF2B5EF4-FFF2-40B4-BE49-F238E27FC236}">
                <a16:creationId xmlns:a16="http://schemas.microsoft.com/office/drawing/2014/main" id="{315FE793-320A-8EE1-E479-0862053980DB}"/>
              </a:ext>
            </a:extLst>
          </p:cNvPr>
          <p:cNvSpPr txBox="1"/>
          <p:nvPr/>
        </p:nvSpPr>
        <p:spPr>
          <a:xfrm>
            <a:off x="8160361" y="2132127"/>
            <a:ext cx="452145" cy="369332"/>
          </a:xfrm>
          <a:prstGeom prst="rect">
            <a:avLst/>
          </a:prstGeom>
          <a:noFill/>
        </p:spPr>
        <p:txBody>
          <a:bodyPr wrap="square" rtlCol="0">
            <a:spAutoFit/>
          </a:bodyPr>
          <a:lstStyle/>
          <a:p>
            <a:r>
              <a:rPr lang="ca-ES" dirty="0"/>
              <a:t>H2</a:t>
            </a:r>
          </a:p>
        </p:txBody>
      </p:sp>
      <p:sp>
        <p:nvSpPr>
          <p:cNvPr id="67" name="Left Brace 66">
            <a:extLst>
              <a:ext uri="{FF2B5EF4-FFF2-40B4-BE49-F238E27FC236}">
                <a16:creationId xmlns:a16="http://schemas.microsoft.com/office/drawing/2014/main" id="{9BEBACE1-CDD0-BEEF-3B94-1E5280EF03B7}"/>
              </a:ext>
            </a:extLst>
          </p:cNvPr>
          <p:cNvSpPr/>
          <p:nvPr/>
        </p:nvSpPr>
        <p:spPr>
          <a:xfrm rot="5400000">
            <a:off x="9958634" y="1523951"/>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68" name="CuadroTexto 12">
            <a:extLst>
              <a:ext uri="{FF2B5EF4-FFF2-40B4-BE49-F238E27FC236}">
                <a16:creationId xmlns:a16="http://schemas.microsoft.com/office/drawing/2014/main" id="{64592154-2413-7C20-5B4B-A680359A708E}"/>
              </a:ext>
            </a:extLst>
          </p:cNvPr>
          <p:cNvSpPr txBox="1"/>
          <p:nvPr/>
        </p:nvSpPr>
        <p:spPr>
          <a:xfrm>
            <a:off x="9867192" y="2111849"/>
            <a:ext cx="452145" cy="369332"/>
          </a:xfrm>
          <a:prstGeom prst="rect">
            <a:avLst/>
          </a:prstGeom>
          <a:noFill/>
        </p:spPr>
        <p:txBody>
          <a:bodyPr wrap="square" rtlCol="0">
            <a:spAutoFit/>
          </a:bodyPr>
          <a:lstStyle/>
          <a:p>
            <a:r>
              <a:rPr lang="ca-ES" dirty="0"/>
              <a:t>H1</a:t>
            </a:r>
          </a:p>
        </p:txBody>
      </p:sp>
      <p:sp>
        <p:nvSpPr>
          <p:cNvPr id="69" name="Left Brace 68">
            <a:extLst>
              <a:ext uri="{FF2B5EF4-FFF2-40B4-BE49-F238E27FC236}">
                <a16:creationId xmlns:a16="http://schemas.microsoft.com/office/drawing/2014/main" id="{0BA0CEB8-17AA-0089-B960-C763C92F3B31}"/>
              </a:ext>
            </a:extLst>
          </p:cNvPr>
          <p:cNvSpPr/>
          <p:nvPr/>
        </p:nvSpPr>
        <p:spPr>
          <a:xfrm rot="5400000">
            <a:off x="7199553" y="2110323"/>
            <a:ext cx="269262" cy="1011788"/>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70" name="CuadroTexto 23">
            <a:extLst>
              <a:ext uri="{FF2B5EF4-FFF2-40B4-BE49-F238E27FC236}">
                <a16:creationId xmlns:a16="http://schemas.microsoft.com/office/drawing/2014/main" id="{5B6F5DAE-1A86-08D0-BB23-012297615E2A}"/>
              </a:ext>
            </a:extLst>
          </p:cNvPr>
          <p:cNvSpPr txBox="1"/>
          <p:nvPr/>
        </p:nvSpPr>
        <p:spPr>
          <a:xfrm>
            <a:off x="7100927" y="2138925"/>
            <a:ext cx="452145" cy="369332"/>
          </a:xfrm>
          <a:prstGeom prst="rect">
            <a:avLst/>
          </a:prstGeom>
          <a:noFill/>
        </p:spPr>
        <p:txBody>
          <a:bodyPr wrap="square" rtlCol="0">
            <a:spAutoFit/>
          </a:bodyPr>
          <a:lstStyle/>
          <a:p>
            <a:r>
              <a:rPr lang="ca-ES" dirty="0"/>
              <a:t>L2</a:t>
            </a:r>
          </a:p>
        </p:txBody>
      </p:sp>
      <p:graphicFrame>
        <p:nvGraphicFramePr>
          <p:cNvPr id="71" name="Tabla 14">
            <a:extLst>
              <a:ext uri="{FF2B5EF4-FFF2-40B4-BE49-F238E27FC236}">
                <a16:creationId xmlns:a16="http://schemas.microsoft.com/office/drawing/2014/main" id="{AA5DFDA1-5044-1BFF-13F2-1BCA0B836EE4}"/>
              </a:ext>
            </a:extLst>
          </p:cNvPr>
          <p:cNvGraphicFramePr>
            <a:graphicFrameLocks noGrp="1"/>
          </p:cNvGraphicFramePr>
          <p:nvPr>
            <p:extLst>
              <p:ext uri="{D42A27DB-BD31-4B8C-83A1-F6EECF244321}">
                <p14:modId xmlns:p14="http://schemas.microsoft.com/office/powerpoint/2010/main" val="1205830982"/>
              </p:ext>
            </p:extLst>
          </p:nvPr>
        </p:nvGraphicFramePr>
        <p:xfrm>
          <a:off x="6753461" y="3963007"/>
          <a:ext cx="4425304"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72" name="CuadroTexto 19">
            <a:extLst>
              <a:ext uri="{FF2B5EF4-FFF2-40B4-BE49-F238E27FC236}">
                <a16:creationId xmlns:a16="http://schemas.microsoft.com/office/drawing/2014/main" id="{E3D6A402-B316-5A80-42EA-4E55549A39D4}"/>
              </a:ext>
            </a:extLst>
          </p:cNvPr>
          <p:cNvSpPr txBox="1"/>
          <p:nvPr/>
        </p:nvSpPr>
        <p:spPr>
          <a:xfrm>
            <a:off x="7661275" y="3273624"/>
            <a:ext cx="452144" cy="369332"/>
          </a:xfrm>
          <a:prstGeom prst="rect">
            <a:avLst/>
          </a:prstGeom>
          <a:noFill/>
        </p:spPr>
        <p:txBody>
          <a:bodyPr wrap="square" rtlCol="0">
            <a:spAutoFit/>
          </a:bodyPr>
          <a:lstStyle/>
          <a:p>
            <a:r>
              <a:rPr lang="ca-ES" dirty="0"/>
              <a:t>L1</a:t>
            </a:r>
          </a:p>
        </p:txBody>
      </p:sp>
      <p:sp>
        <p:nvSpPr>
          <p:cNvPr id="73" name="Left Brace 72">
            <a:extLst>
              <a:ext uri="{FF2B5EF4-FFF2-40B4-BE49-F238E27FC236}">
                <a16:creationId xmlns:a16="http://schemas.microsoft.com/office/drawing/2014/main" id="{AA427717-21FE-CF86-AF66-8DC315FA2914}"/>
              </a:ext>
            </a:extLst>
          </p:cNvPr>
          <p:cNvSpPr/>
          <p:nvPr/>
        </p:nvSpPr>
        <p:spPr>
          <a:xfrm rot="5400000">
            <a:off x="7725156" y="2692969"/>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74" name="Left Brace 73">
            <a:extLst>
              <a:ext uri="{FF2B5EF4-FFF2-40B4-BE49-F238E27FC236}">
                <a16:creationId xmlns:a16="http://schemas.microsoft.com/office/drawing/2014/main" id="{6ECE66D2-D6E4-FD3F-5C93-5DD186FCB7A7}"/>
              </a:ext>
            </a:extLst>
          </p:cNvPr>
          <p:cNvSpPr/>
          <p:nvPr/>
        </p:nvSpPr>
        <p:spPr>
          <a:xfrm rot="5400000">
            <a:off x="9931001" y="2691712"/>
            <a:ext cx="269262" cy="2157532"/>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75" name="CuadroTexto 12">
            <a:extLst>
              <a:ext uri="{FF2B5EF4-FFF2-40B4-BE49-F238E27FC236}">
                <a16:creationId xmlns:a16="http://schemas.microsoft.com/office/drawing/2014/main" id="{EB240A7A-D742-9CD2-CD7F-DA09FA0D7C2C}"/>
              </a:ext>
            </a:extLst>
          </p:cNvPr>
          <p:cNvSpPr txBox="1"/>
          <p:nvPr/>
        </p:nvSpPr>
        <p:spPr>
          <a:xfrm>
            <a:off x="9856403" y="3324340"/>
            <a:ext cx="452145" cy="369332"/>
          </a:xfrm>
          <a:prstGeom prst="rect">
            <a:avLst/>
          </a:prstGeom>
          <a:noFill/>
        </p:spPr>
        <p:txBody>
          <a:bodyPr wrap="square" rtlCol="0">
            <a:spAutoFit/>
          </a:bodyPr>
          <a:lstStyle/>
          <a:p>
            <a:r>
              <a:rPr lang="ca-ES" dirty="0"/>
              <a:t>H1</a:t>
            </a:r>
          </a:p>
        </p:txBody>
      </p:sp>
      <p:graphicFrame>
        <p:nvGraphicFramePr>
          <p:cNvPr id="81" name="Tabla 2">
            <a:extLst>
              <a:ext uri="{FF2B5EF4-FFF2-40B4-BE49-F238E27FC236}">
                <a16:creationId xmlns:a16="http://schemas.microsoft.com/office/drawing/2014/main" id="{7ADB6B15-67D2-0AF3-16A1-45A2CC382C78}"/>
              </a:ext>
            </a:extLst>
          </p:cNvPr>
          <p:cNvGraphicFramePr>
            <a:graphicFrameLocks noGrp="1"/>
          </p:cNvGraphicFramePr>
          <p:nvPr>
            <p:extLst>
              <p:ext uri="{D42A27DB-BD31-4B8C-83A1-F6EECF244321}">
                <p14:modId xmlns:p14="http://schemas.microsoft.com/office/powerpoint/2010/main" val="2134860071"/>
              </p:ext>
            </p:extLst>
          </p:nvPr>
        </p:nvGraphicFramePr>
        <p:xfrm>
          <a:off x="6736029" y="5161272"/>
          <a:ext cx="4425304" cy="370840"/>
        </p:xfrm>
        <a:graphic>
          <a:graphicData uri="http://schemas.openxmlformats.org/drawingml/2006/table">
            <a:tbl>
              <a:tblPr firstRow="1" bandRow="1">
                <a:tableStyleId>{2D5ABB26-0587-4C30-8999-92F81FD0307C}</a:tableStyleId>
              </a:tblPr>
              <a:tblGrid>
                <a:gridCol w="553163">
                  <a:extLst>
                    <a:ext uri="{9D8B030D-6E8A-4147-A177-3AD203B41FA5}">
                      <a16:colId xmlns:a16="http://schemas.microsoft.com/office/drawing/2014/main" val="20000"/>
                    </a:ext>
                  </a:extLst>
                </a:gridCol>
                <a:gridCol w="553163">
                  <a:extLst>
                    <a:ext uri="{9D8B030D-6E8A-4147-A177-3AD203B41FA5}">
                      <a16:colId xmlns:a16="http://schemas.microsoft.com/office/drawing/2014/main" val="20001"/>
                    </a:ext>
                  </a:extLst>
                </a:gridCol>
                <a:gridCol w="553163">
                  <a:extLst>
                    <a:ext uri="{9D8B030D-6E8A-4147-A177-3AD203B41FA5}">
                      <a16:colId xmlns:a16="http://schemas.microsoft.com/office/drawing/2014/main" val="20002"/>
                    </a:ext>
                  </a:extLst>
                </a:gridCol>
                <a:gridCol w="553163">
                  <a:extLst>
                    <a:ext uri="{9D8B030D-6E8A-4147-A177-3AD203B41FA5}">
                      <a16:colId xmlns:a16="http://schemas.microsoft.com/office/drawing/2014/main" val="20003"/>
                    </a:ext>
                  </a:extLst>
                </a:gridCol>
                <a:gridCol w="553163">
                  <a:extLst>
                    <a:ext uri="{9D8B030D-6E8A-4147-A177-3AD203B41FA5}">
                      <a16:colId xmlns:a16="http://schemas.microsoft.com/office/drawing/2014/main" val="20004"/>
                    </a:ext>
                  </a:extLst>
                </a:gridCol>
                <a:gridCol w="553163">
                  <a:extLst>
                    <a:ext uri="{9D8B030D-6E8A-4147-A177-3AD203B41FA5}">
                      <a16:colId xmlns:a16="http://schemas.microsoft.com/office/drawing/2014/main" val="20005"/>
                    </a:ext>
                  </a:extLst>
                </a:gridCol>
                <a:gridCol w="553163">
                  <a:extLst>
                    <a:ext uri="{9D8B030D-6E8A-4147-A177-3AD203B41FA5}">
                      <a16:colId xmlns:a16="http://schemas.microsoft.com/office/drawing/2014/main" val="20006"/>
                    </a:ext>
                  </a:extLst>
                </a:gridCol>
                <a:gridCol w="553163">
                  <a:extLst>
                    <a:ext uri="{9D8B030D-6E8A-4147-A177-3AD203B41FA5}">
                      <a16:colId xmlns:a16="http://schemas.microsoft.com/office/drawing/2014/main" val="20007"/>
                    </a:ext>
                  </a:extLst>
                </a:gridCol>
              </a:tblGrid>
              <a:tr h="370840">
                <a:tc>
                  <a:txBody>
                    <a:bodyPr/>
                    <a:lstStyle/>
                    <a:p>
                      <a:pPr algn="ctr"/>
                      <a:r>
                        <a:rPr lang="ca-ES"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82" name="Left Brace 81">
            <a:extLst>
              <a:ext uri="{FF2B5EF4-FFF2-40B4-BE49-F238E27FC236}">
                <a16:creationId xmlns:a16="http://schemas.microsoft.com/office/drawing/2014/main" id="{5279F4B2-0CF3-8047-DF1B-673F640852D4}"/>
              </a:ext>
            </a:extLst>
          </p:cNvPr>
          <p:cNvSpPr/>
          <p:nvPr/>
        </p:nvSpPr>
        <p:spPr>
          <a:xfrm rot="5400000">
            <a:off x="8802446" y="2709083"/>
            <a:ext cx="275515" cy="4408351"/>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
        <p:nvSpPr>
          <p:cNvPr id="83" name="CuadroTexto 19">
            <a:extLst>
              <a:ext uri="{FF2B5EF4-FFF2-40B4-BE49-F238E27FC236}">
                <a16:creationId xmlns:a16="http://schemas.microsoft.com/office/drawing/2014/main" id="{5C126634-E3F7-47DC-8239-04E6ACDB5C9B}"/>
              </a:ext>
            </a:extLst>
          </p:cNvPr>
          <p:cNvSpPr txBox="1"/>
          <p:nvPr/>
        </p:nvSpPr>
        <p:spPr>
          <a:xfrm>
            <a:off x="8750976" y="4435295"/>
            <a:ext cx="452144" cy="369332"/>
          </a:xfrm>
          <a:prstGeom prst="rect">
            <a:avLst/>
          </a:prstGeom>
          <a:noFill/>
        </p:spPr>
        <p:txBody>
          <a:bodyPr wrap="square" rtlCol="0">
            <a:spAutoFit/>
          </a:bodyPr>
          <a:lstStyle/>
          <a:p>
            <a:r>
              <a:rPr lang="ca-ES" dirty="0"/>
              <a:t>L0</a:t>
            </a:r>
          </a:p>
        </p:txBody>
      </p:sp>
      <p:sp>
        <p:nvSpPr>
          <p:cNvPr id="84" name="Left Brace 83">
            <a:extLst>
              <a:ext uri="{FF2B5EF4-FFF2-40B4-BE49-F238E27FC236}">
                <a16:creationId xmlns:a16="http://schemas.microsoft.com/office/drawing/2014/main" id="{5835944C-DDF7-D907-79F2-03A38F55D656}"/>
              </a:ext>
            </a:extLst>
          </p:cNvPr>
          <p:cNvSpPr/>
          <p:nvPr/>
        </p:nvSpPr>
        <p:spPr>
          <a:xfrm rot="5400000">
            <a:off x="7501607" y="1207863"/>
            <a:ext cx="269262" cy="553163"/>
          </a:xfrm>
          <a:prstGeom prst="leftBrace">
            <a:avLst>
              <a:gd name="adj1" fmla="val 0"/>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ES">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76991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24</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pic>
        <p:nvPicPr>
          <p:cNvPr id="16" name="angio_3.186_512_512_2_0_12_1_0_0">
            <a:hlinkClick r:id="" action="ppaction://media"/>
          </p:cNvPr>
          <p:cNvPicPr>
            <a:picLocks noChangeAspect="1"/>
          </p:cNvPicPr>
          <p:nvPr>
            <a:videoFile r:link="rId2"/>
            <p:extLst>
              <p:ext uri="{DAA4B4D4-6D71-4841-9C94-3DE7FCFB9230}">
                <p14:media xmlns:p14="http://schemas.microsoft.com/office/powerpoint/2010/main" r:embed="rId1">
                  <p14:bmkLst>
                    <p14:bmk name="Marcador 1" time="0"/>
                  </p14:bmkLst>
                </p14:media>
              </p:ext>
            </p:extLst>
          </p:nvPr>
        </p:nvPicPr>
        <p:blipFill>
          <a:blip r:embed="rId5">
            <a:lum bright="-2000" contrast="21000"/>
          </a:blip>
          <a:stretch>
            <a:fillRect/>
          </a:stretch>
        </p:blipFill>
        <p:spPr>
          <a:xfrm>
            <a:off x="71320" y="736795"/>
            <a:ext cx="299771" cy="299771"/>
          </a:xfrm>
          <a:prstGeom prst="rect">
            <a:avLst/>
          </a:prstGeom>
        </p:spPr>
      </p:pic>
      <p:sp>
        <p:nvSpPr>
          <p:cNvPr id="23" name="Marcador de contenido 2"/>
          <p:cNvSpPr txBox="1">
            <a:spLocks/>
          </p:cNvSpPr>
          <p:nvPr/>
        </p:nvSpPr>
        <p:spPr>
          <a:xfrm>
            <a:off x="749558" y="886680"/>
            <a:ext cx="10605797" cy="1464634"/>
          </a:xfrm>
          <a:prstGeom prst="rect">
            <a:avLst/>
          </a:prstGeom>
          <a:solidFill>
            <a:schemeClr val="accent1">
              <a:lumMod val="40000"/>
              <a:lumOff val="60000"/>
            </a:schemeClr>
          </a:solidFill>
          <a:ln>
            <a:solidFill>
              <a:schemeClr val="tx2"/>
            </a:solidFill>
            <a:round/>
          </a:ln>
          <a:effectLst>
            <a:softEdge rad="0"/>
          </a:effectLst>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600"/>
              </a:spcAft>
              <a:buFont typeface="Arial" panose="020B0604020202020204" pitchFamily="34" charset="0"/>
              <a:buNone/>
            </a:pPr>
            <a:r>
              <a:rPr lang="es-ES" sz="2000" kern="0" dirty="0">
                <a:solidFill>
                  <a:schemeClr val="accent6">
                    <a:lumMod val="75000"/>
                  </a:schemeClr>
                </a:solidFill>
                <a:latin typeface="Calibri" pitchFamily="34" charset="0"/>
                <a:cs typeface="Calibri" pitchFamily="34" charset="0"/>
              </a:rPr>
              <a:t>La compresión de video se basa en dos principios:</a:t>
            </a:r>
          </a:p>
          <a:p>
            <a:pPr marL="0" indent="0">
              <a:lnSpc>
                <a:spcPct val="114000"/>
              </a:lnSpc>
              <a:spcBef>
                <a:spcPts val="0"/>
              </a:spcBef>
              <a:spcAft>
                <a:spcPts val="600"/>
              </a:spcAft>
              <a:buNone/>
            </a:pPr>
            <a:r>
              <a:rPr lang="es-ES" sz="2000" b="1" i="1" kern="0" dirty="0">
                <a:solidFill>
                  <a:schemeClr val="accent6">
                    <a:lumMod val="75000"/>
                  </a:schemeClr>
                </a:solidFill>
                <a:latin typeface="Avenir Next Condensed" charset="0"/>
                <a:ea typeface="Avenir Next Condensed" charset="0"/>
                <a:cs typeface="Avenir Next Condensed" charset="0"/>
              </a:rPr>
              <a:t>1) existe un alta redundancia espacial en cada fotograma (redundancia  </a:t>
            </a:r>
            <a:r>
              <a:rPr lang="es-ES" sz="2000" b="1" i="1" kern="0" dirty="0" err="1">
                <a:solidFill>
                  <a:schemeClr val="accent6">
                    <a:lumMod val="75000"/>
                  </a:schemeClr>
                </a:solidFill>
                <a:latin typeface="Avenir Next Condensed" charset="0"/>
                <a:ea typeface="Avenir Next Condensed" charset="0"/>
                <a:cs typeface="Avenir Next Condensed" charset="0"/>
              </a:rPr>
              <a:t>intra-frame</a:t>
            </a:r>
            <a:r>
              <a:rPr lang="es-ES" sz="2000" b="1" i="1" kern="0" dirty="0">
                <a:solidFill>
                  <a:schemeClr val="accent6">
                    <a:lumMod val="75000"/>
                  </a:schemeClr>
                </a:solidFill>
                <a:latin typeface="Avenir Next Condensed" charset="0"/>
                <a:ea typeface="Avenir Next Condensed" charset="0"/>
                <a:cs typeface="Avenir Next Condensed" charset="0"/>
              </a:rPr>
              <a:t>)</a:t>
            </a:r>
          </a:p>
          <a:p>
            <a:pPr marL="0" indent="0">
              <a:lnSpc>
                <a:spcPct val="114000"/>
              </a:lnSpc>
              <a:spcBef>
                <a:spcPts val="0"/>
              </a:spcBef>
              <a:spcAft>
                <a:spcPts val="600"/>
              </a:spcAft>
              <a:buFont typeface="Arial" panose="020B0604020202020204" pitchFamily="34" charset="0"/>
              <a:buNone/>
            </a:pPr>
            <a:r>
              <a:rPr lang="es-ES" sz="2000" b="1" i="1" kern="0" dirty="0">
                <a:solidFill>
                  <a:schemeClr val="accent6">
                    <a:lumMod val="75000"/>
                  </a:schemeClr>
                </a:solidFill>
                <a:latin typeface="Avenir Next Condensed" charset="0"/>
                <a:ea typeface="Avenir Next Condensed" charset="0"/>
                <a:cs typeface="Avenir Next Condensed" charset="0"/>
              </a:rPr>
              <a:t>2) un fotograma guarda una alta similitud con los inmediatamente anteriores (redundancia inter-</a:t>
            </a:r>
            <a:r>
              <a:rPr lang="es-ES" sz="2000" b="1" i="1" kern="0" dirty="0" err="1">
                <a:solidFill>
                  <a:schemeClr val="accent6">
                    <a:lumMod val="75000"/>
                  </a:schemeClr>
                </a:solidFill>
                <a:latin typeface="Avenir Next Condensed" charset="0"/>
                <a:ea typeface="Avenir Next Condensed" charset="0"/>
                <a:cs typeface="Avenir Next Condensed" charset="0"/>
              </a:rPr>
              <a:t>frame</a:t>
            </a:r>
            <a:r>
              <a:rPr lang="es-ES" sz="2000" b="1" i="1" kern="0" dirty="0">
                <a:solidFill>
                  <a:schemeClr val="accent6">
                    <a:lumMod val="75000"/>
                  </a:schemeClr>
                </a:solidFill>
                <a:latin typeface="Avenir Next Condensed" charset="0"/>
                <a:ea typeface="Avenir Next Condensed" charset="0"/>
                <a:cs typeface="Avenir Next Condensed" charset="0"/>
              </a:rPr>
              <a:t>)</a:t>
            </a:r>
            <a:endParaRPr lang="es-ES" sz="2000" i="1" kern="0" dirty="0">
              <a:solidFill>
                <a:schemeClr val="accent6">
                  <a:lumMod val="75000"/>
                </a:schemeClr>
              </a:solidFill>
              <a:latin typeface="Avenir Next Condensed" charset="0"/>
              <a:ea typeface="Avenir Next Condensed" charset="0"/>
              <a:cs typeface="Avenir Next Condensed" charset="0"/>
            </a:endParaRPr>
          </a:p>
        </p:txBody>
      </p:sp>
      <p:sp>
        <p:nvSpPr>
          <p:cNvPr id="24" name="Marcador de contenido 2"/>
          <p:cNvSpPr txBox="1">
            <a:spLocks/>
          </p:cNvSpPr>
          <p:nvPr/>
        </p:nvSpPr>
        <p:spPr>
          <a:xfrm>
            <a:off x="546677" y="2865763"/>
            <a:ext cx="11189616" cy="77317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b="1" kern="0" dirty="0" err="1">
                <a:solidFill>
                  <a:srgbClr val="00002B"/>
                </a:solidFill>
                <a:latin typeface="Calibri" pitchFamily="34" charset="0"/>
                <a:cs typeface="Calibri" pitchFamily="34" charset="0"/>
              </a:rPr>
              <a:t>Subsampling</a:t>
            </a:r>
            <a:r>
              <a:rPr lang="es-ES" sz="1800" b="1" kern="0" dirty="0">
                <a:solidFill>
                  <a:srgbClr val="00002B"/>
                </a:solidFill>
                <a:latin typeface="Calibri" pitchFamily="34" charset="0"/>
                <a:cs typeface="Calibri" pitchFamily="34" charset="0"/>
              </a:rPr>
              <a:t>: </a:t>
            </a:r>
            <a:r>
              <a:rPr lang="es-ES" sz="1800" kern="0" dirty="0">
                <a:solidFill>
                  <a:srgbClr val="00002B"/>
                </a:solidFill>
                <a:latin typeface="Calibri" pitchFamily="34" charset="0"/>
                <a:cs typeface="Calibri" pitchFamily="34" charset="0"/>
              </a:rPr>
              <a:t>el compresor comprime 1 de cada 2 fotogramas. El descompresor añada de forma artificial los fotogramas eliminados.</a:t>
            </a: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11" name="Parallelogram 10"/>
          <p:cNvSpPr/>
          <p:nvPr/>
        </p:nvSpPr>
        <p:spPr>
          <a:xfrm rot="19636790">
            <a:off x="2364168" y="4384440"/>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11"/>
          <p:cNvSpPr/>
          <p:nvPr/>
        </p:nvSpPr>
        <p:spPr>
          <a:xfrm rot="19636790">
            <a:off x="2806497" y="4380729"/>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arallelogram 14"/>
          <p:cNvSpPr/>
          <p:nvPr/>
        </p:nvSpPr>
        <p:spPr>
          <a:xfrm rot="19636790">
            <a:off x="3252546" y="4380726"/>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arallelogram 16"/>
          <p:cNvSpPr/>
          <p:nvPr/>
        </p:nvSpPr>
        <p:spPr>
          <a:xfrm rot="19636790">
            <a:off x="3694875" y="4377015"/>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p:cNvSpPr/>
          <p:nvPr/>
        </p:nvSpPr>
        <p:spPr>
          <a:xfrm rot="19636790">
            <a:off x="4140926" y="4377012"/>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rallelogram 18"/>
          <p:cNvSpPr/>
          <p:nvPr/>
        </p:nvSpPr>
        <p:spPr>
          <a:xfrm rot="19636790">
            <a:off x="4583255" y="4373301"/>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rallelogram 19"/>
          <p:cNvSpPr/>
          <p:nvPr/>
        </p:nvSpPr>
        <p:spPr>
          <a:xfrm rot="19636790">
            <a:off x="5021581" y="4377520"/>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arallelogram 20"/>
          <p:cNvSpPr/>
          <p:nvPr/>
        </p:nvSpPr>
        <p:spPr>
          <a:xfrm rot="19636790">
            <a:off x="5463910" y="4373809"/>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rallelogram 21"/>
          <p:cNvSpPr/>
          <p:nvPr/>
        </p:nvSpPr>
        <p:spPr>
          <a:xfrm rot="19636790">
            <a:off x="5909959" y="4373806"/>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rallelogram 24"/>
          <p:cNvSpPr/>
          <p:nvPr/>
        </p:nvSpPr>
        <p:spPr>
          <a:xfrm rot="19636790">
            <a:off x="6352288" y="4370095"/>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arallelogram 25"/>
          <p:cNvSpPr/>
          <p:nvPr/>
        </p:nvSpPr>
        <p:spPr>
          <a:xfrm rot="19636790">
            <a:off x="6798339" y="4370092"/>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p:cNvSpPr/>
          <p:nvPr/>
        </p:nvSpPr>
        <p:spPr>
          <a:xfrm rot="19636790">
            <a:off x="7240668" y="4366381"/>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arallelogram 27"/>
          <p:cNvSpPr/>
          <p:nvPr/>
        </p:nvSpPr>
        <p:spPr>
          <a:xfrm rot="19636790">
            <a:off x="7682999" y="4407268"/>
            <a:ext cx="2253757" cy="1222171"/>
          </a:xfrm>
          <a:prstGeom prst="parallelogram">
            <a:avLst>
              <a:gd name="adj" fmla="val 64776"/>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0243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12"/>
                                        </p:tgtEl>
                                        <p:attrNameLst>
                                          <p:attrName>ppt_x</p:attrName>
                                        </p:attrNameLst>
                                      </p:cBhvr>
                                      <p:tavLst>
                                        <p:tav tm="0">
                                          <p:val>
                                            <p:strVal val="ppt_x"/>
                                          </p:val>
                                        </p:tav>
                                        <p:tav tm="100000">
                                          <p:val>
                                            <p:strVal val="ppt_x"/>
                                          </p:val>
                                        </p:tav>
                                      </p:tavLst>
                                    </p:anim>
                                    <p:anim calcmode="lin" valueType="num">
                                      <p:cBhvr additive="base">
                                        <p:cTn id="7" dur="500"/>
                                        <p:tgtEl>
                                          <p:spTgt spid="12"/>
                                        </p:tgtEl>
                                        <p:attrNameLst>
                                          <p:attrName>ppt_y</p:attrName>
                                        </p:attrNameLst>
                                      </p:cBhvr>
                                      <p:tavLst>
                                        <p:tav tm="0">
                                          <p:val>
                                            <p:strVal val="ppt_y"/>
                                          </p:val>
                                        </p:tav>
                                        <p:tav tm="100000">
                                          <p:val>
                                            <p:strVal val="0-ppt_h/2"/>
                                          </p:val>
                                        </p:tav>
                                      </p:tavLst>
                                    </p:anim>
                                    <p:set>
                                      <p:cBhvr>
                                        <p:cTn id="8" dur="1" fill="hold">
                                          <p:stCondLst>
                                            <p:cond delay="499"/>
                                          </p:stCondLst>
                                        </p:cTn>
                                        <p:tgtEl>
                                          <p:spTgt spid="12"/>
                                        </p:tgtEl>
                                        <p:attrNameLst>
                                          <p:attrName>style.visibility</p:attrName>
                                        </p:attrNameLst>
                                      </p:cBhvr>
                                      <p:to>
                                        <p:strVal val="hidden"/>
                                      </p:to>
                                    </p:set>
                                  </p:childTnLst>
                                </p:cTn>
                              </p:par>
                              <p:par>
                                <p:cTn id="9" presetID="2" presetClass="exit" presetSubtype="1" fill="hold" grpId="0" nodeType="withEffect">
                                  <p:stCondLst>
                                    <p:cond delay="0"/>
                                  </p:stCondLst>
                                  <p:childTnLst>
                                    <p:anim calcmode="lin" valueType="num">
                                      <p:cBhvr additive="base">
                                        <p:cTn id="10" dur="500"/>
                                        <p:tgtEl>
                                          <p:spTgt spid="17"/>
                                        </p:tgtEl>
                                        <p:attrNameLst>
                                          <p:attrName>ppt_x</p:attrName>
                                        </p:attrNameLst>
                                      </p:cBhvr>
                                      <p:tavLst>
                                        <p:tav tm="0">
                                          <p:val>
                                            <p:strVal val="ppt_x"/>
                                          </p:val>
                                        </p:tav>
                                        <p:tav tm="100000">
                                          <p:val>
                                            <p:strVal val="ppt_x"/>
                                          </p:val>
                                        </p:tav>
                                      </p:tavLst>
                                    </p:anim>
                                    <p:anim calcmode="lin" valueType="num">
                                      <p:cBhvr additive="base">
                                        <p:cTn id="11" dur="500"/>
                                        <p:tgtEl>
                                          <p:spTgt spid="17"/>
                                        </p:tgtEl>
                                        <p:attrNameLst>
                                          <p:attrName>ppt_y</p:attrName>
                                        </p:attrNameLst>
                                      </p:cBhvr>
                                      <p:tavLst>
                                        <p:tav tm="0">
                                          <p:val>
                                            <p:strVal val="ppt_y"/>
                                          </p:val>
                                        </p:tav>
                                        <p:tav tm="100000">
                                          <p:val>
                                            <p:strVal val="0-ppt_h/2"/>
                                          </p:val>
                                        </p:tav>
                                      </p:tavLst>
                                    </p:anim>
                                    <p:set>
                                      <p:cBhvr>
                                        <p:cTn id="12" dur="1" fill="hold">
                                          <p:stCondLst>
                                            <p:cond delay="499"/>
                                          </p:stCondLst>
                                        </p:cTn>
                                        <p:tgtEl>
                                          <p:spTgt spid="17"/>
                                        </p:tgtEl>
                                        <p:attrNameLst>
                                          <p:attrName>style.visibility</p:attrName>
                                        </p:attrNameLst>
                                      </p:cBhvr>
                                      <p:to>
                                        <p:strVal val="hidden"/>
                                      </p:to>
                                    </p:set>
                                  </p:childTnLst>
                                </p:cTn>
                              </p:par>
                              <p:par>
                                <p:cTn id="13" presetID="2" presetClass="exit" presetSubtype="1" fill="hold" grpId="0" nodeType="withEffect">
                                  <p:stCondLst>
                                    <p:cond delay="0"/>
                                  </p:stCondLst>
                                  <p:childTnLst>
                                    <p:anim calcmode="lin" valueType="num">
                                      <p:cBhvr additive="base">
                                        <p:cTn id="14" dur="500"/>
                                        <p:tgtEl>
                                          <p:spTgt spid="19"/>
                                        </p:tgtEl>
                                        <p:attrNameLst>
                                          <p:attrName>ppt_x</p:attrName>
                                        </p:attrNameLst>
                                      </p:cBhvr>
                                      <p:tavLst>
                                        <p:tav tm="0">
                                          <p:val>
                                            <p:strVal val="ppt_x"/>
                                          </p:val>
                                        </p:tav>
                                        <p:tav tm="100000">
                                          <p:val>
                                            <p:strVal val="ppt_x"/>
                                          </p:val>
                                        </p:tav>
                                      </p:tavLst>
                                    </p:anim>
                                    <p:anim calcmode="lin" valueType="num">
                                      <p:cBhvr additive="base">
                                        <p:cTn id="15" dur="500"/>
                                        <p:tgtEl>
                                          <p:spTgt spid="19"/>
                                        </p:tgtEl>
                                        <p:attrNameLst>
                                          <p:attrName>ppt_y</p:attrName>
                                        </p:attrNameLst>
                                      </p:cBhvr>
                                      <p:tavLst>
                                        <p:tav tm="0">
                                          <p:val>
                                            <p:strVal val="ppt_y"/>
                                          </p:val>
                                        </p:tav>
                                        <p:tav tm="100000">
                                          <p:val>
                                            <p:strVal val="0-ppt_h/2"/>
                                          </p:val>
                                        </p:tav>
                                      </p:tavLst>
                                    </p:anim>
                                    <p:set>
                                      <p:cBhvr>
                                        <p:cTn id="16" dur="1" fill="hold">
                                          <p:stCondLst>
                                            <p:cond delay="499"/>
                                          </p:stCondLst>
                                        </p:cTn>
                                        <p:tgtEl>
                                          <p:spTgt spid="19"/>
                                        </p:tgtEl>
                                        <p:attrNameLst>
                                          <p:attrName>style.visibility</p:attrName>
                                        </p:attrNameLst>
                                      </p:cBhvr>
                                      <p:to>
                                        <p:strVal val="hidden"/>
                                      </p:to>
                                    </p:set>
                                  </p:childTnLst>
                                </p:cTn>
                              </p:par>
                              <p:par>
                                <p:cTn id="17" presetID="2" presetClass="exit" presetSubtype="1" fill="hold" grpId="0" nodeType="withEffect">
                                  <p:stCondLst>
                                    <p:cond delay="0"/>
                                  </p:stCondLst>
                                  <p:childTnLst>
                                    <p:anim calcmode="lin" valueType="num">
                                      <p:cBhvr additive="base">
                                        <p:cTn id="18" dur="500"/>
                                        <p:tgtEl>
                                          <p:spTgt spid="21"/>
                                        </p:tgtEl>
                                        <p:attrNameLst>
                                          <p:attrName>ppt_x</p:attrName>
                                        </p:attrNameLst>
                                      </p:cBhvr>
                                      <p:tavLst>
                                        <p:tav tm="0">
                                          <p:val>
                                            <p:strVal val="ppt_x"/>
                                          </p:val>
                                        </p:tav>
                                        <p:tav tm="100000">
                                          <p:val>
                                            <p:strVal val="ppt_x"/>
                                          </p:val>
                                        </p:tav>
                                      </p:tavLst>
                                    </p:anim>
                                    <p:anim calcmode="lin" valueType="num">
                                      <p:cBhvr additive="base">
                                        <p:cTn id="19" dur="500"/>
                                        <p:tgtEl>
                                          <p:spTgt spid="21"/>
                                        </p:tgtEl>
                                        <p:attrNameLst>
                                          <p:attrName>ppt_y</p:attrName>
                                        </p:attrNameLst>
                                      </p:cBhvr>
                                      <p:tavLst>
                                        <p:tav tm="0">
                                          <p:val>
                                            <p:strVal val="ppt_y"/>
                                          </p:val>
                                        </p:tav>
                                        <p:tav tm="100000">
                                          <p:val>
                                            <p:strVal val="0-ppt_h/2"/>
                                          </p:val>
                                        </p:tav>
                                      </p:tavLst>
                                    </p:anim>
                                    <p:set>
                                      <p:cBhvr>
                                        <p:cTn id="20" dur="1" fill="hold">
                                          <p:stCondLst>
                                            <p:cond delay="499"/>
                                          </p:stCondLst>
                                        </p:cTn>
                                        <p:tgtEl>
                                          <p:spTgt spid="21"/>
                                        </p:tgtEl>
                                        <p:attrNameLst>
                                          <p:attrName>style.visibility</p:attrName>
                                        </p:attrNameLst>
                                      </p:cBhvr>
                                      <p:to>
                                        <p:strVal val="hidden"/>
                                      </p:to>
                                    </p:set>
                                  </p:childTnLst>
                                </p:cTn>
                              </p:par>
                              <p:par>
                                <p:cTn id="21" presetID="2" presetClass="exit" presetSubtype="1" fill="hold" grpId="0" nodeType="withEffect">
                                  <p:stCondLst>
                                    <p:cond delay="0"/>
                                  </p:stCondLst>
                                  <p:childTnLst>
                                    <p:anim calcmode="lin" valueType="num">
                                      <p:cBhvr additive="base">
                                        <p:cTn id="22" dur="500"/>
                                        <p:tgtEl>
                                          <p:spTgt spid="25"/>
                                        </p:tgtEl>
                                        <p:attrNameLst>
                                          <p:attrName>ppt_x</p:attrName>
                                        </p:attrNameLst>
                                      </p:cBhvr>
                                      <p:tavLst>
                                        <p:tav tm="0">
                                          <p:val>
                                            <p:strVal val="ppt_x"/>
                                          </p:val>
                                        </p:tav>
                                        <p:tav tm="100000">
                                          <p:val>
                                            <p:strVal val="ppt_x"/>
                                          </p:val>
                                        </p:tav>
                                      </p:tavLst>
                                    </p:anim>
                                    <p:anim calcmode="lin" valueType="num">
                                      <p:cBhvr additive="base">
                                        <p:cTn id="23" dur="500"/>
                                        <p:tgtEl>
                                          <p:spTgt spid="25"/>
                                        </p:tgtEl>
                                        <p:attrNameLst>
                                          <p:attrName>ppt_y</p:attrName>
                                        </p:attrNameLst>
                                      </p:cBhvr>
                                      <p:tavLst>
                                        <p:tav tm="0">
                                          <p:val>
                                            <p:strVal val="ppt_y"/>
                                          </p:val>
                                        </p:tav>
                                        <p:tav tm="100000">
                                          <p:val>
                                            <p:strVal val="0-ppt_h/2"/>
                                          </p:val>
                                        </p:tav>
                                      </p:tavLst>
                                    </p:anim>
                                    <p:set>
                                      <p:cBhvr>
                                        <p:cTn id="24" dur="1" fill="hold">
                                          <p:stCondLst>
                                            <p:cond delay="499"/>
                                          </p:stCondLst>
                                        </p:cTn>
                                        <p:tgtEl>
                                          <p:spTgt spid="25"/>
                                        </p:tgtEl>
                                        <p:attrNameLst>
                                          <p:attrName>style.visibility</p:attrName>
                                        </p:attrNameLst>
                                      </p:cBhvr>
                                      <p:to>
                                        <p:strVal val="hidden"/>
                                      </p:to>
                                    </p:set>
                                  </p:childTnLst>
                                </p:cTn>
                              </p:par>
                              <p:par>
                                <p:cTn id="25" presetID="2" presetClass="exit" presetSubtype="1" fill="hold" grpId="0" nodeType="withEffect">
                                  <p:stCondLst>
                                    <p:cond delay="0"/>
                                  </p:stCondLst>
                                  <p:childTnLst>
                                    <p:anim calcmode="lin" valueType="num">
                                      <p:cBhvr additive="base">
                                        <p:cTn id="26" dur="500"/>
                                        <p:tgtEl>
                                          <p:spTgt spid="27"/>
                                        </p:tgtEl>
                                        <p:attrNameLst>
                                          <p:attrName>ppt_x</p:attrName>
                                        </p:attrNameLst>
                                      </p:cBhvr>
                                      <p:tavLst>
                                        <p:tav tm="0">
                                          <p:val>
                                            <p:strVal val="ppt_x"/>
                                          </p:val>
                                        </p:tav>
                                        <p:tav tm="100000">
                                          <p:val>
                                            <p:strVal val="ppt_x"/>
                                          </p:val>
                                        </p:tav>
                                      </p:tavLst>
                                    </p:anim>
                                    <p:anim calcmode="lin" valueType="num">
                                      <p:cBhvr additive="base">
                                        <p:cTn id="27" dur="500"/>
                                        <p:tgtEl>
                                          <p:spTgt spid="27"/>
                                        </p:tgtEl>
                                        <p:attrNameLst>
                                          <p:attrName>ppt_y</p:attrName>
                                        </p:attrNameLst>
                                      </p:cBhvr>
                                      <p:tavLst>
                                        <p:tav tm="0">
                                          <p:val>
                                            <p:strVal val="ppt_y"/>
                                          </p:val>
                                        </p:tav>
                                        <p:tav tm="100000">
                                          <p:val>
                                            <p:strVal val="0-ppt_h/2"/>
                                          </p:val>
                                        </p:tav>
                                      </p:tavLst>
                                    </p:anim>
                                    <p:set>
                                      <p:cBhvr>
                                        <p:cTn id="28"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16"/>
                    </p:tgtEl>
                  </p:cond>
                </p:stCondLst>
                <p:endSync evt="end" delay="0">
                  <p:rtn val="all"/>
                </p:endSync>
                <p:childTnLst>
                  <p:par>
                    <p:cTn id="30" fill="hold">
                      <p:stCondLst>
                        <p:cond delay="0"/>
                      </p:stCondLst>
                      <p:childTnLst>
                        <p:par>
                          <p:cTn id="31" fill="hold">
                            <p:stCondLst>
                              <p:cond delay="0"/>
                            </p:stCondLst>
                            <p:childTnLst>
                              <p:par>
                                <p:cTn id="32" presetID="2" presetClass="mediacall" presetSubtype="0" fill="hold" nodeType="clickEffect">
                                  <p:stCondLst>
                                    <p:cond delay="0"/>
                                  </p:stCondLst>
                                  <p:childTnLst>
                                    <p:cmd type="call" cmd="togglePause">
                                      <p:cBhvr>
                                        <p:cTn id="33" dur="1" fill="hold"/>
                                        <p:tgtEl>
                                          <p:spTgt spid="16"/>
                                        </p:tgtEl>
                                      </p:cBhvr>
                                    </p:cmd>
                                  </p:childTnLst>
                                </p:cTn>
                              </p:par>
                            </p:childTnLst>
                          </p:cTn>
                        </p:par>
                      </p:childTnLst>
                    </p:cTn>
                  </p:par>
                </p:childTnLst>
              </p:cTn>
              <p:nextCondLst>
                <p:cond evt="onClick" delay="0">
                  <p:tgtEl>
                    <p:spTgt spid="16"/>
                  </p:tgtEl>
                </p:cond>
              </p:nextCondLst>
            </p:seq>
            <p:video>
              <p:cMediaNode vol="80000">
                <p:cTn id="34" repeatCount="indefinite" fill="hold" display="0">
                  <p:stCondLst>
                    <p:cond delay="indefinite"/>
                  </p:stCondLst>
                </p:cTn>
                <p:tgtEl>
                  <p:spTgt spid="16"/>
                </p:tgtEl>
              </p:cMediaNode>
            </p:video>
          </p:childTnLst>
        </p:cTn>
      </p:par>
    </p:tnLst>
    <p:bldLst>
      <p:bldP spid="12" grpId="0" animBg="1"/>
      <p:bldP spid="17" grpId="0" animBg="1"/>
      <p:bldP spid="19" grpId="0" animBg="1"/>
      <p:bldP spid="21" grpId="0" animBg="1"/>
      <p:bldP spid="25"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25</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pic>
        <p:nvPicPr>
          <p:cNvPr id="16" name="angio_3.186_512_512_2_0_12_1_0_0">
            <a:hlinkClick r:id="" action="ppaction://media"/>
          </p:cNvPr>
          <p:cNvPicPr>
            <a:picLocks noChangeAspect="1"/>
          </p:cNvPicPr>
          <p:nvPr>
            <a:videoFile r:link="rId2"/>
            <p:extLst>
              <p:ext uri="{DAA4B4D4-6D71-4841-9C94-3DE7FCFB9230}">
                <p14:media xmlns:p14="http://schemas.microsoft.com/office/powerpoint/2010/main" r:embed="rId1">
                  <p14:bmkLst>
                    <p14:bmk name="Marcador 1" time="0"/>
                  </p14:bmkLst>
                </p14:media>
              </p:ext>
            </p:extLst>
          </p:nvPr>
        </p:nvPicPr>
        <p:blipFill>
          <a:blip r:embed="rId5">
            <a:lum bright="-2000" contrast="21000"/>
          </a:blip>
          <a:stretch>
            <a:fillRect/>
          </a:stretch>
        </p:blipFill>
        <p:spPr>
          <a:xfrm>
            <a:off x="71320" y="736795"/>
            <a:ext cx="299771" cy="299771"/>
          </a:xfrm>
          <a:prstGeom prst="rect">
            <a:avLst/>
          </a:prstGeom>
        </p:spPr>
      </p:pic>
      <p:sp>
        <p:nvSpPr>
          <p:cNvPr id="24" name="Marcador de contenido 2"/>
          <p:cNvSpPr txBox="1">
            <a:spLocks/>
          </p:cNvSpPr>
          <p:nvPr/>
        </p:nvSpPr>
        <p:spPr>
          <a:xfrm>
            <a:off x="501192" y="886680"/>
            <a:ext cx="11189616" cy="1147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b="1" kern="0" dirty="0">
                <a:solidFill>
                  <a:srgbClr val="00002B"/>
                </a:solidFill>
                <a:latin typeface="Calibri" pitchFamily="34" charset="0"/>
                <a:cs typeface="Calibri" pitchFamily="34" charset="0"/>
              </a:rPr>
              <a:t>Diferencia de bloque: </a:t>
            </a:r>
            <a:r>
              <a:rPr lang="es-ES" sz="1800" kern="0" dirty="0">
                <a:solidFill>
                  <a:srgbClr val="00002B"/>
                </a:solidFill>
                <a:latin typeface="Calibri" pitchFamily="34" charset="0"/>
                <a:cs typeface="Calibri" pitchFamily="34" charset="0"/>
              </a:rPr>
              <a:t>Los fotogramas se dividen en bloques (B), cada bloque se compara con su correspondiente bloque del fotograma anterior. Si la diferencia (SAD) es pequeña, el bloque B se comprime indicando sus coordenadas y los valores de sus diferencias.</a:t>
            </a:r>
          </a:p>
          <a:p>
            <a:pPr algn="just">
              <a:lnSpc>
                <a:spcPct val="114000"/>
              </a:lnSpc>
              <a:spcBef>
                <a:spcPts val="0"/>
              </a:spcBef>
              <a:spcAft>
                <a:spcPts val="600"/>
              </a:spcAft>
              <a:buFont typeface="Wingdings" charset="2"/>
              <a:buChar char="§"/>
            </a:pPr>
            <a:endParaRPr lang="es-ES" sz="1800" b="1"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pic>
        <p:nvPicPr>
          <p:cNvPr id="8" name="Imagen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7582" y="2429549"/>
            <a:ext cx="2991636" cy="2991636"/>
          </a:xfrm>
          <a:prstGeom prst="rect">
            <a:avLst/>
          </a:prstGeom>
        </p:spPr>
      </p:pic>
      <p:pic>
        <p:nvPicPr>
          <p:cNvPr id="9" name="Imagen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01740" y="2422037"/>
            <a:ext cx="2978669" cy="2978669"/>
          </a:xfrm>
          <a:prstGeom prst="rect">
            <a:avLst/>
          </a:prstGeom>
        </p:spPr>
      </p:pic>
      <p:graphicFrame>
        <p:nvGraphicFramePr>
          <p:cNvPr id="10" name="Tabla 7"/>
          <p:cNvGraphicFramePr>
            <a:graphicFrameLocks noGrp="1"/>
          </p:cNvGraphicFramePr>
          <p:nvPr>
            <p:extLst>
              <p:ext uri="{D42A27DB-BD31-4B8C-83A1-F6EECF244321}">
                <p14:modId xmlns:p14="http://schemas.microsoft.com/office/powerpoint/2010/main" val="60386273"/>
              </p:ext>
            </p:extLst>
          </p:nvPr>
        </p:nvGraphicFramePr>
        <p:xfrm>
          <a:off x="2295258" y="2422037"/>
          <a:ext cx="2978672" cy="2978672"/>
        </p:xfrm>
        <a:graphic>
          <a:graphicData uri="http://schemas.openxmlformats.org/drawingml/2006/table">
            <a:tbl>
              <a:tblPr firstRow="1" bandRow="1">
                <a:tableStyleId>{2D5ABB26-0587-4C30-8999-92F81FD0307C}</a:tableStyleId>
              </a:tblPr>
              <a:tblGrid>
                <a:gridCol w="372334">
                  <a:extLst>
                    <a:ext uri="{9D8B030D-6E8A-4147-A177-3AD203B41FA5}">
                      <a16:colId xmlns:a16="http://schemas.microsoft.com/office/drawing/2014/main" val="20000"/>
                    </a:ext>
                  </a:extLst>
                </a:gridCol>
                <a:gridCol w="372334">
                  <a:extLst>
                    <a:ext uri="{9D8B030D-6E8A-4147-A177-3AD203B41FA5}">
                      <a16:colId xmlns:a16="http://schemas.microsoft.com/office/drawing/2014/main" val="20001"/>
                    </a:ext>
                  </a:extLst>
                </a:gridCol>
                <a:gridCol w="372334">
                  <a:extLst>
                    <a:ext uri="{9D8B030D-6E8A-4147-A177-3AD203B41FA5}">
                      <a16:colId xmlns:a16="http://schemas.microsoft.com/office/drawing/2014/main" val="20002"/>
                    </a:ext>
                  </a:extLst>
                </a:gridCol>
                <a:gridCol w="372334">
                  <a:extLst>
                    <a:ext uri="{9D8B030D-6E8A-4147-A177-3AD203B41FA5}">
                      <a16:colId xmlns:a16="http://schemas.microsoft.com/office/drawing/2014/main" val="20003"/>
                    </a:ext>
                  </a:extLst>
                </a:gridCol>
                <a:gridCol w="372334">
                  <a:extLst>
                    <a:ext uri="{9D8B030D-6E8A-4147-A177-3AD203B41FA5}">
                      <a16:colId xmlns:a16="http://schemas.microsoft.com/office/drawing/2014/main" val="20004"/>
                    </a:ext>
                  </a:extLst>
                </a:gridCol>
                <a:gridCol w="372334">
                  <a:extLst>
                    <a:ext uri="{9D8B030D-6E8A-4147-A177-3AD203B41FA5}">
                      <a16:colId xmlns:a16="http://schemas.microsoft.com/office/drawing/2014/main" val="20005"/>
                    </a:ext>
                  </a:extLst>
                </a:gridCol>
                <a:gridCol w="372334">
                  <a:extLst>
                    <a:ext uri="{9D8B030D-6E8A-4147-A177-3AD203B41FA5}">
                      <a16:colId xmlns:a16="http://schemas.microsoft.com/office/drawing/2014/main" val="20006"/>
                    </a:ext>
                  </a:extLst>
                </a:gridCol>
                <a:gridCol w="372334">
                  <a:extLst>
                    <a:ext uri="{9D8B030D-6E8A-4147-A177-3AD203B41FA5}">
                      <a16:colId xmlns:a16="http://schemas.microsoft.com/office/drawing/2014/main" val="20007"/>
                    </a:ext>
                  </a:extLst>
                </a:gridCol>
              </a:tblGrid>
              <a:tr h="372334">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11" name="Tabla 12"/>
          <p:cNvGraphicFramePr>
            <a:graphicFrameLocks noGrp="1"/>
          </p:cNvGraphicFramePr>
          <p:nvPr>
            <p:extLst>
              <p:ext uri="{D42A27DB-BD31-4B8C-83A1-F6EECF244321}">
                <p14:modId xmlns:p14="http://schemas.microsoft.com/office/powerpoint/2010/main" val="1299808927"/>
              </p:ext>
            </p:extLst>
          </p:nvPr>
        </p:nvGraphicFramePr>
        <p:xfrm>
          <a:off x="6664064" y="2448208"/>
          <a:ext cx="2978672" cy="2972976"/>
        </p:xfrm>
        <a:graphic>
          <a:graphicData uri="http://schemas.openxmlformats.org/drawingml/2006/table">
            <a:tbl>
              <a:tblPr firstRow="1" bandRow="1">
                <a:tableStyleId>{2D5ABB26-0587-4C30-8999-92F81FD0307C}</a:tableStyleId>
              </a:tblPr>
              <a:tblGrid>
                <a:gridCol w="372334">
                  <a:extLst>
                    <a:ext uri="{9D8B030D-6E8A-4147-A177-3AD203B41FA5}">
                      <a16:colId xmlns:a16="http://schemas.microsoft.com/office/drawing/2014/main" val="20000"/>
                    </a:ext>
                  </a:extLst>
                </a:gridCol>
                <a:gridCol w="372334">
                  <a:extLst>
                    <a:ext uri="{9D8B030D-6E8A-4147-A177-3AD203B41FA5}">
                      <a16:colId xmlns:a16="http://schemas.microsoft.com/office/drawing/2014/main" val="20001"/>
                    </a:ext>
                  </a:extLst>
                </a:gridCol>
                <a:gridCol w="372334">
                  <a:extLst>
                    <a:ext uri="{9D8B030D-6E8A-4147-A177-3AD203B41FA5}">
                      <a16:colId xmlns:a16="http://schemas.microsoft.com/office/drawing/2014/main" val="20002"/>
                    </a:ext>
                  </a:extLst>
                </a:gridCol>
                <a:gridCol w="372334">
                  <a:extLst>
                    <a:ext uri="{9D8B030D-6E8A-4147-A177-3AD203B41FA5}">
                      <a16:colId xmlns:a16="http://schemas.microsoft.com/office/drawing/2014/main" val="20003"/>
                    </a:ext>
                  </a:extLst>
                </a:gridCol>
                <a:gridCol w="372334">
                  <a:extLst>
                    <a:ext uri="{9D8B030D-6E8A-4147-A177-3AD203B41FA5}">
                      <a16:colId xmlns:a16="http://schemas.microsoft.com/office/drawing/2014/main" val="20004"/>
                    </a:ext>
                  </a:extLst>
                </a:gridCol>
                <a:gridCol w="372334">
                  <a:extLst>
                    <a:ext uri="{9D8B030D-6E8A-4147-A177-3AD203B41FA5}">
                      <a16:colId xmlns:a16="http://schemas.microsoft.com/office/drawing/2014/main" val="20005"/>
                    </a:ext>
                  </a:extLst>
                </a:gridCol>
                <a:gridCol w="372334">
                  <a:extLst>
                    <a:ext uri="{9D8B030D-6E8A-4147-A177-3AD203B41FA5}">
                      <a16:colId xmlns:a16="http://schemas.microsoft.com/office/drawing/2014/main" val="20006"/>
                    </a:ext>
                  </a:extLst>
                </a:gridCol>
                <a:gridCol w="372334">
                  <a:extLst>
                    <a:ext uri="{9D8B030D-6E8A-4147-A177-3AD203B41FA5}">
                      <a16:colId xmlns:a16="http://schemas.microsoft.com/office/drawing/2014/main" val="20007"/>
                    </a:ext>
                  </a:extLst>
                </a:gridCol>
              </a:tblGrid>
              <a:tr h="371622">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 name="Rectangle 2"/>
          <p:cNvSpPr/>
          <p:nvPr/>
        </p:nvSpPr>
        <p:spPr>
          <a:xfrm>
            <a:off x="3411933" y="3162300"/>
            <a:ext cx="372667" cy="3810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80733" y="3162300"/>
            <a:ext cx="372667" cy="3810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232144" y="5531992"/>
            <a:ext cx="1104900" cy="369332"/>
          </a:xfrm>
          <a:prstGeom prst="rect">
            <a:avLst/>
          </a:prstGeom>
          <a:noFill/>
        </p:spPr>
        <p:txBody>
          <a:bodyPr wrap="square" rtlCol="0">
            <a:spAutoFit/>
          </a:bodyPr>
          <a:lstStyle/>
          <a:p>
            <a:r>
              <a:rPr lang="en-US" i="1" dirty="0">
                <a:latin typeface="+mj-lt"/>
              </a:rPr>
              <a:t>frame </a:t>
            </a:r>
            <a:r>
              <a:rPr lang="en-US" i="1" dirty="0" err="1">
                <a:latin typeface="+mj-lt"/>
              </a:rPr>
              <a:t>i</a:t>
            </a:r>
            <a:endParaRPr lang="en-US" i="1" dirty="0">
              <a:latin typeface="+mj-lt"/>
            </a:endParaRPr>
          </a:p>
        </p:txBody>
      </p:sp>
      <p:sp>
        <p:nvSpPr>
          <p:cNvPr id="15" name="TextBox 14"/>
          <p:cNvSpPr txBox="1"/>
          <p:nvPr/>
        </p:nvSpPr>
        <p:spPr>
          <a:xfrm>
            <a:off x="7600950" y="5539770"/>
            <a:ext cx="1104900" cy="369332"/>
          </a:xfrm>
          <a:prstGeom prst="rect">
            <a:avLst/>
          </a:prstGeom>
          <a:noFill/>
        </p:spPr>
        <p:txBody>
          <a:bodyPr wrap="square" rtlCol="0">
            <a:spAutoFit/>
          </a:bodyPr>
          <a:lstStyle/>
          <a:p>
            <a:r>
              <a:rPr lang="en-US" i="1" dirty="0">
                <a:latin typeface="+mj-lt"/>
              </a:rPr>
              <a:t>frame i+1</a:t>
            </a:r>
          </a:p>
        </p:txBody>
      </p:sp>
    </p:spTree>
    <p:extLst>
      <p:ext uri="{BB962C8B-B14F-4D97-AF65-F5344CB8AC3E}">
        <p14:creationId xmlns:p14="http://schemas.microsoft.com/office/powerpoint/2010/main" val="743138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6"/>
                                        </p:tgtEl>
                                      </p:cBhvr>
                                    </p:cmd>
                                  </p:childTnLst>
                                </p:cTn>
                              </p:par>
                            </p:childTnLst>
                          </p:cTn>
                        </p:par>
                      </p:childTnLst>
                    </p:cTn>
                  </p:par>
                </p:childTnLst>
              </p:cTn>
              <p:nextCondLst>
                <p:cond evt="onClick" delay="0">
                  <p:tgtEl>
                    <p:spTgt spid="16"/>
                  </p:tgtEl>
                </p:cond>
              </p:nextCondLst>
            </p:seq>
            <p:video>
              <p:cMediaNode vol="80000">
                <p:cTn id="7" repeatCount="indefinite" fill="hold" display="0">
                  <p:stCondLst>
                    <p:cond delay="indefinite"/>
                  </p:stCondLst>
                </p:cTn>
                <p:tgtEl>
                  <p:spTgt spid="16"/>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26</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pic>
        <p:nvPicPr>
          <p:cNvPr id="16" name="angio_3.186_512_512_2_0_12_1_0_0">
            <a:hlinkClick r:id="" action="ppaction://media"/>
          </p:cNvPr>
          <p:cNvPicPr>
            <a:picLocks noChangeAspect="1"/>
          </p:cNvPicPr>
          <p:nvPr>
            <a:videoFile r:link="rId2"/>
            <p:extLst>
              <p:ext uri="{DAA4B4D4-6D71-4841-9C94-3DE7FCFB9230}">
                <p14:media xmlns:p14="http://schemas.microsoft.com/office/powerpoint/2010/main" r:embed="rId1">
                  <p14:bmkLst>
                    <p14:bmk name="Marcador 1" time="0"/>
                  </p14:bmkLst>
                </p14:media>
              </p:ext>
            </p:extLst>
          </p:nvPr>
        </p:nvPicPr>
        <p:blipFill>
          <a:blip r:embed="rId5">
            <a:lum bright="-2000" contrast="21000"/>
          </a:blip>
          <a:stretch>
            <a:fillRect/>
          </a:stretch>
        </p:blipFill>
        <p:spPr>
          <a:xfrm>
            <a:off x="71320" y="736795"/>
            <a:ext cx="299771" cy="299771"/>
          </a:xfrm>
          <a:prstGeom prst="rect">
            <a:avLst/>
          </a:prstGeom>
        </p:spPr>
      </p:pic>
      <p:sp>
        <p:nvSpPr>
          <p:cNvPr id="9" name="Marcador de contenido 2"/>
          <p:cNvSpPr txBox="1">
            <a:spLocks/>
          </p:cNvSpPr>
          <p:nvPr/>
        </p:nvSpPr>
        <p:spPr>
          <a:xfrm>
            <a:off x="548232" y="813778"/>
            <a:ext cx="11189616" cy="98703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b="1" kern="0" dirty="0">
                <a:solidFill>
                  <a:srgbClr val="00002B"/>
                </a:solidFill>
                <a:latin typeface="Calibri" pitchFamily="34" charset="0"/>
                <a:cs typeface="Calibri" pitchFamily="34" charset="0"/>
              </a:rPr>
              <a:t>Compensación de movimiento: </a:t>
            </a:r>
            <a:r>
              <a:rPr lang="es-ES" sz="1800" kern="0" dirty="0">
                <a:solidFill>
                  <a:srgbClr val="00002B"/>
                </a:solidFill>
                <a:latin typeface="Calibri" pitchFamily="34" charset="0"/>
                <a:cs typeface="Calibri" pitchFamily="34" charset="0"/>
              </a:rPr>
              <a:t>en una película se puede observar que la diferencia entre fotogramas consecutivos la diferencia es mínima, debido a que sólo se mueven algunos objetos de la escena, la cámara o ambos a la vez. El objetivo de esta técnica es buscar donde se han movido los objetos entre fotogramas consecutivos. </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pic>
        <p:nvPicPr>
          <p:cNvPr id="14" name="Imagen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7582" y="1972349"/>
            <a:ext cx="2991636" cy="2991636"/>
          </a:xfrm>
          <a:prstGeom prst="rect">
            <a:avLst/>
          </a:prstGeom>
        </p:spPr>
      </p:pic>
      <p:pic>
        <p:nvPicPr>
          <p:cNvPr id="15" name="Imagen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01740" y="1964837"/>
            <a:ext cx="2978669" cy="2978669"/>
          </a:xfrm>
          <a:prstGeom prst="rect">
            <a:avLst/>
          </a:prstGeom>
        </p:spPr>
      </p:pic>
      <p:graphicFrame>
        <p:nvGraphicFramePr>
          <p:cNvPr id="17" name="Tabla 7"/>
          <p:cNvGraphicFramePr>
            <a:graphicFrameLocks noGrp="1"/>
          </p:cNvGraphicFramePr>
          <p:nvPr>
            <p:extLst>
              <p:ext uri="{D42A27DB-BD31-4B8C-83A1-F6EECF244321}">
                <p14:modId xmlns:p14="http://schemas.microsoft.com/office/powerpoint/2010/main" val="1091198159"/>
              </p:ext>
            </p:extLst>
          </p:nvPr>
        </p:nvGraphicFramePr>
        <p:xfrm>
          <a:off x="2295258" y="1964837"/>
          <a:ext cx="2978672" cy="2978672"/>
        </p:xfrm>
        <a:graphic>
          <a:graphicData uri="http://schemas.openxmlformats.org/drawingml/2006/table">
            <a:tbl>
              <a:tblPr firstRow="1" bandRow="1">
                <a:tableStyleId>{2D5ABB26-0587-4C30-8999-92F81FD0307C}</a:tableStyleId>
              </a:tblPr>
              <a:tblGrid>
                <a:gridCol w="372334">
                  <a:extLst>
                    <a:ext uri="{9D8B030D-6E8A-4147-A177-3AD203B41FA5}">
                      <a16:colId xmlns:a16="http://schemas.microsoft.com/office/drawing/2014/main" val="20000"/>
                    </a:ext>
                  </a:extLst>
                </a:gridCol>
                <a:gridCol w="372334">
                  <a:extLst>
                    <a:ext uri="{9D8B030D-6E8A-4147-A177-3AD203B41FA5}">
                      <a16:colId xmlns:a16="http://schemas.microsoft.com/office/drawing/2014/main" val="20001"/>
                    </a:ext>
                  </a:extLst>
                </a:gridCol>
                <a:gridCol w="372334">
                  <a:extLst>
                    <a:ext uri="{9D8B030D-6E8A-4147-A177-3AD203B41FA5}">
                      <a16:colId xmlns:a16="http://schemas.microsoft.com/office/drawing/2014/main" val="20002"/>
                    </a:ext>
                  </a:extLst>
                </a:gridCol>
                <a:gridCol w="372334">
                  <a:extLst>
                    <a:ext uri="{9D8B030D-6E8A-4147-A177-3AD203B41FA5}">
                      <a16:colId xmlns:a16="http://schemas.microsoft.com/office/drawing/2014/main" val="20003"/>
                    </a:ext>
                  </a:extLst>
                </a:gridCol>
                <a:gridCol w="372334">
                  <a:extLst>
                    <a:ext uri="{9D8B030D-6E8A-4147-A177-3AD203B41FA5}">
                      <a16:colId xmlns:a16="http://schemas.microsoft.com/office/drawing/2014/main" val="20004"/>
                    </a:ext>
                  </a:extLst>
                </a:gridCol>
                <a:gridCol w="372334">
                  <a:extLst>
                    <a:ext uri="{9D8B030D-6E8A-4147-A177-3AD203B41FA5}">
                      <a16:colId xmlns:a16="http://schemas.microsoft.com/office/drawing/2014/main" val="20005"/>
                    </a:ext>
                  </a:extLst>
                </a:gridCol>
                <a:gridCol w="372334">
                  <a:extLst>
                    <a:ext uri="{9D8B030D-6E8A-4147-A177-3AD203B41FA5}">
                      <a16:colId xmlns:a16="http://schemas.microsoft.com/office/drawing/2014/main" val="20006"/>
                    </a:ext>
                  </a:extLst>
                </a:gridCol>
                <a:gridCol w="372334">
                  <a:extLst>
                    <a:ext uri="{9D8B030D-6E8A-4147-A177-3AD203B41FA5}">
                      <a16:colId xmlns:a16="http://schemas.microsoft.com/office/drawing/2014/main" val="20007"/>
                    </a:ext>
                  </a:extLst>
                </a:gridCol>
              </a:tblGrid>
              <a:tr h="372334">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18" name="Tabla 12"/>
          <p:cNvGraphicFramePr>
            <a:graphicFrameLocks noGrp="1"/>
          </p:cNvGraphicFramePr>
          <p:nvPr>
            <p:extLst>
              <p:ext uri="{D42A27DB-BD31-4B8C-83A1-F6EECF244321}">
                <p14:modId xmlns:p14="http://schemas.microsoft.com/office/powerpoint/2010/main" val="257112933"/>
              </p:ext>
            </p:extLst>
          </p:nvPr>
        </p:nvGraphicFramePr>
        <p:xfrm>
          <a:off x="6664064" y="1991008"/>
          <a:ext cx="2978672" cy="2972976"/>
        </p:xfrm>
        <a:graphic>
          <a:graphicData uri="http://schemas.openxmlformats.org/drawingml/2006/table">
            <a:tbl>
              <a:tblPr firstRow="1" bandRow="1">
                <a:tableStyleId>{2D5ABB26-0587-4C30-8999-92F81FD0307C}</a:tableStyleId>
              </a:tblPr>
              <a:tblGrid>
                <a:gridCol w="372334">
                  <a:extLst>
                    <a:ext uri="{9D8B030D-6E8A-4147-A177-3AD203B41FA5}">
                      <a16:colId xmlns:a16="http://schemas.microsoft.com/office/drawing/2014/main" val="20000"/>
                    </a:ext>
                  </a:extLst>
                </a:gridCol>
                <a:gridCol w="372334">
                  <a:extLst>
                    <a:ext uri="{9D8B030D-6E8A-4147-A177-3AD203B41FA5}">
                      <a16:colId xmlns:a16="http://schemas.microsoft.com/office/drawing/2014/main" val="20001"/>
                    </a:ext>
                  </a:extLst>
                </a:gridCol>
                <a:gridCol w="372334">
                  <a:extLst>
                    <a:ext uri="{9D8B030D-6E8A-4147-A177-3AD203B41FA5}">
                      <a16:colId xmlns:a16="http://schemas.microsoft.com/office/drawing/2014/main" val="20002"/>
                    </a:ext>
                  </a:extLst>
                </a:gridCol>
                <a:gridCol w="372334">
                  <a:extLst>
                    <a:ext uri="{9D8B030D-6E8A-4147-A177-3AD203B41FA5}">
                      <a16:colId xmlns:a16="http://schemas.microsoft.com/office/drawing/2014/main" val="20003"/>
                    </a:ext>
                  </a:extLst>
                </a:gridCol>
                <a:gridCol w="372334">
                  <a:extLst>
                    <a:ext uri="{9D8B030D-6E8A-4147-A177-3AD203B41FA5}">
                      <a16:colId xmlns:a16="http://schemas.microsoft.com/office/drawing/2014/main" val="20004"/>
                    </a:ext>
                  </a:extLst>
                </a:gridCol>
                <a:gridCol w="372334">
                  <a:extLst>
                    <a:ext uri="{9D8B030D-6E8A-4147-A177-3AD203B41FA5}">
                      <a16:colId xmlns:a16="http://schemas.microsoft.com/office/drawing/2014/main" val="20005"/>
                    </a:ext>
                  </a:extLst>
                </a:gridCol>
                <a:gridCol w="372334">
                  <a:extLst>
                    <a:ext uri="{9D8B030D-6E8A-4147-A177-3AD203B41FA5}">
                      <a16:colId xmlns:a16="http://schemas.microsoft.com/office/drawing/2014/main" val="20006"/>
                    </a:ext>
                  </a:extLst>
                </a:gridCol>
                <a:gridCol w="372334">
                  <a:extLst>
                    <a:ext uri="{9D8B030D-6E8A-4147-A177-3AD203B41FA5}">
                      <a16:colId xmlns:a16="http://schemas.microsoft.com/office/drawing/2014/main" val="20007"/>
                    </a:ext>
                  </a:extLst>
                </a:gridCol>
              </a:tblGrid>
              <a:tr h="371622">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19" name="Rectangle 18"/>
          <p:cNvSpPr/>
          <p:nvPr/>
        </p:nvSpPr>
        <p:spPr>
          <a:xfrm>
            <a:off x="2675333" y="3430879"/>
            <a:ext cx="372667" cy="3810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031433" y="3098375"/>
            <a:ext cx="372667" cy="3810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914224" y="4603812"/>
            <a:ext cx="372667" cy="381000"/>
          </a:xfrm>
          <a:prstGeom prst="rect">
            <a:avLst/>
          </a:prstGeom>
          <a:noFill/>
          <a:ln w="476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262466" y="4601643"/>
            <a:ext cx="372667" cy="381000"/>
          </a:xfrm>
          <a:prstGeom prst="rect">
            <a:avLst/>
          </a:prstGeom>
          <a:noFill/>
          <a:ln w="47625">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2861666" y="3240379"/>
            <a:ext cx="0" cy="38100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Marcador de contenido 2"/>
          <p:cNvSpPr txBox="1">
            <a:spLocks/>
          </p:cNvSpPr>
          <p:nvPr/>
        </p:nvSpPr>
        <p:spPr>
          <a:xfrm>
            <a:off x="548232" y="5530692"/>
            <a:ext cx="11189616" cy="77125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spcBef>
                <a:spcPts val="0"/>
              </a:spcBef>
              <a:spcAft>
                <a:spcPts val="600"/>
              </a:spcAft>
              <a:buNone/>
            </a:pPr>
            <a:r>
              <a:rPr lang="es-ES" sz="1800" kern="0" dirty="0">
                <a:solidFill>
                  <a:srgbClr val="00002B"/>
                </a:solidFill>
                <a:latin typeface="Calibri" pitchFamily="34" charset="0"/>
                <a:cs typeface="Calibri" pitchFamily="34" charset="0"/>
              </a:rPr>
              <a:t>Esta es una técnica efectiva si los objetos sólo han sido trasladados. Si os objetos son rotados o escaldos la técnica deja de ser efectiva.</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25" name="TextBox 24"/>
          <p:cNvSpPr txBox="1"/>
          <p:nvPr/>
        </p:nvSpPr>
        <p:spPr>
          <a:xfrm>
            <a:off x="3346444" y="4960492"/>
            <a:ext cx="1104900" cy="369332"/>
          </a:xfrm>
          <a:prstGeom prst="rect">
            <a:avLst/>
          </a:prstGeom>
          <a:noFill/>
        </p:spPr>
        <p:txBody>
          <a:bodyPr wrap="square" rtlCol="0">
            <a:spAutoFit/>
          </a:bodyPr>
          <a:lstStyle/>
          <a:p>
            <a:r>
              <a:rPr lang="en-US" i="1" dirty="0">
                <a:latin typeface="+mj-lt"/>
              </a:rPr>
              <a:t>frame </a:t>
            </a:r>
            <a:r>
              <a:rPr lang="en-US" i="1" dirty="0" err="1">
                <a:latin typeface="+mj-lt"/>
              </a:rPr>
              <a:t>i</a:t>
            </a:r>
            <a:endParaRPr lang="en-US" i="1" dirty="0">
              <a:latin typeface="+mj-lt"/>
            </a:endParaRPr>
          </a:p>
        </p:txBody>
      </p:sp>
      <p:sp>
        <p:nvSpPr>
          <p:cNvPr id="26" name="TextBox 25"/>
          <p:cNvSpPr txBox="1"/>
          <p:nvPr/>
        </p:nvSpPr>
        <p:spPr>
          <a:xfrm>
            <a:off x="7600950" y="4968270"/>
            <a:ext cx="1104900" cy="369332"/>
          </a:xfrm>
          <a:prstGeom prst="rect">
            <a:avLst/>
          </a:prstGeom>
          <a:noFill/>
        </p:spPr>
        <p:txBody>
          <a:bodyPr wrap="square" rtlCol="0">
            <a:spAutoFit/>
          </a:bodyPr>
          <a:lstStyle/>
          <a:p>
            <a:r>
              <a:rPr lang="en-US" i="1" dirty="0">
                <a:latin typeface="+mj-lt"/>
              </a:rPr>
              <a:t>frame i+1</a:t>
            </a:r>
          </a:p>
        </p:txBody>
      </p:sp>
    </p:spTree>
    <p:extLst>
      <p:ext uri="{BB962C8B-B14F-4D97-AF65-F5344CB8AC3E}">
        <p14:creationId xmlns:p14="http://schemas.microsoft.com/office/powerpoint/2010/main" val="1514316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06"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6"/>
                                        </p:tgtEl>
                                      </p:cBhvr>
                                    </p:cmd>
                                  </p:childTnLst>
                                </p:cTn>
                              </p:par>
                            </p:childTnLst>
                          </p:cTn>
                        </p:par>
                      </p:childTnLst>
                    </p:cTn>
                  </p:par>
                </p:childTnLst>
              </p:cTn>
              <p:nextCondLst>
                <p:cond evt="onClick" delay="0">
                  <p:tgtEl>
                    <p:spTgt spid="16"/>
                  </p:tgtEl>
                </p:cond>
              </p:nextCondLst>
            </p:seq>
            <p:video>
              <p:cMediaNode vol="80000">
                <p:cTn id="12" repeatCount="indefinite" fill="hold" display="0">
                  <p:stCondLst>
                    <p:cond delay="indefinite"/>
                  </p:stCondLst>
                </p:cTn>
                <p:tgtEl>
                  <p:spTgt spid="16"/>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27</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pic>
        <p:nvPicPr>
          <p:cNvPr id="16" name="angio_3.186_512_512_2_0_12_1_0_0">
            <a:hlinkClick r:id="" action="ppaction://media"/>
          </p:cNvPr>
          <p:cNvPicPr>
            <a:picLocks noChangeAspect="1"/>
          </p:cNvPicPr>
          <p:nvPr>
            <a:videoFile r:link="rId2"/>
            <p:extLst>
              <p:ext uri="{DAA4B4D4-6D71-4841-9C94-3DE7FCFB9230}">
                <p14:media xmlns:p14="http://schemas.microsoft.com/office/powerpoint/2010/main" r:embed="rId1">
                  <p14:bmkLst>
                    <p14:bmk name="Marcador 1" time="0"/>
                  </p14:bmkLst>
                </p14:media>
              </p:ext>
            </p:extLst>
          </p:nvPr>
        </p:nvPicPr>
        <p:blipFill>
          <a:blip r:embed="rId5">
            <a:lum bright="-2000" contrast="21000"/>
          </a:blip>
          <a:stretch>
            <a:fillRect/>
          </a:stretch>
        </p:blipFill>
        <p:spPr>
          <a:xfrm>
            <a:off x="71320" y="736795"/>
            <a:ext cx="299771" cy="299771"/>
          </a:xfrm>
          <a:prstGeom prst="rect">
            <a:avLst/>
          </a:prstGeom>
        </p:spPr>
      </p:pic>
      <p:sp>
        <p:nvSpPr>
          <p:cNvPr id="9" name="Marcador de contenido 2"/>
          <p:cNvSpPr txBox="1">
            <a:spLocks/>
          </p:cNvSpPr>
          <p:nvPr/>
        </p:nvSpPr>
        <p:spPr>
          <a:xfrm>
            <a:off x="548232" y="813777"/>
            <a:ext cx="11189616" cy="12873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b="1" kern="0" dirty="0">
                <a:solidFill>
                  <a:srgbClr val="00002B"/>
                </a:solidFill>
                <a:latin typeface="Calibri" pitchFamily="34" charset="0"/>
                <a:cs typeface="Calibri" pitchFamily="34" charset="0"/>
              </a:rPr>
              <a:t>Búsqueda de bloque: </a:t>
            </a:r>
            <a:r>
              <a:rPr lang="es-ES" sz="1800" kern="0" dirty="0">
                <a:solidFill>
                  <a:srgbClr val="00002B"/>
                </a:solidFill>
                <a:latin typeface="Calibri" pitchFamily="34" charset="0"/>
                <a:cs typeface="Calibri" pitchFamily="34" charset="0"/>
              </a:rPr>
              <a:t>esta una técnica muy costosa. </a:t>
            </a:r>
            <a:r>
              <a:rPr lang="es-ES" sz="1800" b="1" kern="0" dirty="0">
                <a:solidFill>
                  <a:srgbClr val="00002B"/>
                </a:solidFill>
                <a:latin typeface="Calibri" pitchFamily="34" charset="0"/>
                <a:cs typeface="Calibri" pitchFamily="34" charset="0"/>
              </a:rPr>
              <a:t>B </a:t>
            </a:r>
            <a:r>
              <a:rPr lang="es-ES" sz="1800" kern="0" dirty="0">
                <a:solidFill>
                  <a:srgbClr val="00002B"/>
                </a:solidFill>
                <a:latin typeface="Calibri" pitchFamily="34" charset="0"/>
                <a:cs typeface="Calibri" pitchFamily="34" charset="0"/>
              </a:rPr>
              <a:t>es el bloque actual a comprimir, entonces se busca en el </a:t>
            </a:r>
            <a:r>
              <a:rPr lang="es-ES" sz="1800" i="1" kern="0" dirty="0" err="1">
                <a:solidFill>
                  <a:srgbClr val="00002B"/>
                </a:solidFill>
                <a:latin typeface="+mj-lt"/>
                <a:cs typeface="Calibri" pitchFamily="34" charset="0"/>
              </a:rPr>
              <a:t>frame</a:t>
            </a:r>
            <a:r>
              <a:rPr lang="es-ES" sz="1800" i="1" kern="0" dirty="0">
                <a:solidFill>
                  <a:srgbClr val="00002B"/>
                </a:solidFill>
                <a:latin typeface="+mj-lt"/>
                <a:cs typeface="Calibri" pitchFamily="34" charset="0"/>
              </a:rPr>
              <a:t> i-1  </a:t>
            </a:r>
            <a:r>
              <a:rPr lang="es-ES" sz="1800" kern="0" dirty="0">
                <a:solidFill>
                  <a:srgbClr val="00002B"/>
                </a:solidFill>
                <a:cs typeface="Calibri" pitchFamily="34" charset="0"/>
              </a:rPr>
              <a:t>un bloque lo más parecido a B posible. La búsqueda en el </a:t>
            </a:r>
            <a:r>
              <a:rPr lang="es-ES" sz="1800" i="1" kern="0" dirty="0" err="1">
                <a:solidFill>
                  <a:srgbClr val="00002B"/>
                </a:solidFill>
                <a:latin typeface="+mj-lt"/>
                <a:cs typeface="Calibri" pitchFamily="34" charset="0"/>
              </a:rPr>
              <a:t>frame</a:t>
            </a:r>
            <a:r>
              <a:rPr lang="es-ES" sz="1800" i="1" kern="0" dirty="0">
                <a:solidFill>
                  <a:srgbClr val="00002B"/>
                </a:solidFill>
                <a:latin typeface="+mj-lt"/>
                <a:cs typeface="Calibri" pitchFamily="34" charset="0"/>
              </a:rPr>
              <a:t> i-1  </a:t>
            </a:r>
            <a:r>
              <a:rPr lang="es-ES" sz="1800" kern="0" dirty="0">
                <a:solidFill>
                  <a:srgbClr val="00002B"/>
                </a:solidFill>
                <a:cs typeface="Calibri" pitchFamily="34" charset="0"/>
              </a:rPr>
              <a:t>esta restringida a una área determinada llamada área de búsqueda.</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pic>
        <p:nvPicPr>
          <p:cNvPr id="14" name="Imagen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7582" y="2988349"/>
            <a:ext cx="2991636" cy="2991636"/>
          </a:xfrm>
          <a:prstGeom prst="rect">
            <a:avLst/>
          </a:prstGeom>
        </p:spPr>
      </p:pic>
      <p:pic>
        <p:nvPicPr>
          <p:cNvPr id="15" name="Imagen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01740" y="2980837"/>
            <a:ext cx="2978669" cy="2978669"/>
          </a:xfrm>
          <a:prstGeom prst="rect">
            <a:avLst/>
          </a:prstGeom>
        </p:spPr>
      </p:pic>
      <p:graphicFrame>
        <p:nvGraphicFramePr>
          <p:cNvPr id="17" name="Tabla 7"/>
          <p:cNvGraphicFramePr>
            <a:graphicFrameLocks noGrp="1"/>
          </p:cNvGraphicFramePr>
          <p:nvPr>
            <p:extLst>
              <p:ext uri="{D42A27DB-BD31-4B8C-83A1-F6EECF244321}">
                <p14:modId xmlns:p14="http://schemas.microsoft.com/office/powerpoint/2010/main" val="1024679425"/>
              </p:ext>
            </p:extLst>
          </p:nvPr>
        </p:nvGraphicFramePr>
        <p:xfrm>
          <a:off x="2295258" y="2980837"/>
          <a:ext cx="2978672" cy="2978672"/>
        </p:xfrm>
        <a:graphic>
          <a:graphicData uri="http://schemas.openxmlformats.org/drawingml/2006/table">
            <a:tbl>
              <a:tblPr firstRow="1" bandRow="1">
                <a:tableStyleId>{2D5ABB26-0587-4C30-8999-92F81FD0307C}</a:tableStyleId>
              </a:tblPr>
              <a:tblGrid>
                <a:gridCol w="372334">
                  <a:extLst>
                    <a:ext uri="{9D8B030D-6E8A-4147-A177-3AD203B41FA5}">
                      <a16:colId xmlns:a16="http://schemas.microsoft.com/office/drawing/2014/main" val="20000"/>
                    </a:ext>
                  </a:extLst>
                </a:gridCol>
                <a:gridCol w="372334">
                  <a:extLst>
                    <a:ext uri="{9D8B030D-6E8A-4147-A177-3AD203B41FA5}">
                      <a16:colId xmlns:a16="http://schemas.microsoft.com/office/drawing/2014/main" val="20001"/>
                    </a:ext>
                  </a:extLst>
                </a:gridCol>
                <a:gridCol w="372334">
                  <a:extLst>
                    <a:ext uri="{9D8B030D-6E8A-4147-A177-3AD203B41FA5}">
                      <a16:colId xmlns:a16="http://schemas.microsoft.com/office/drawing/2014/main" val="20002"/>
                    </a:ext>
                  </a:extLst>
                </a:gridCol>
                <a:gridCol w="372334">
                  <a:extLst>
                    <a:ext uri="{9D8B030D-6E8A-4147-A177-3AD203B41FA5}">
                      <a16:colId xmlns:a16="http://schemas.microsoft.com/office/drawing/2014/main" val="20003"/>
                    </a:ext>
                  </a:extLst>
                </a:gridCol>
                <a:gridCol w="372334">
                  <a:extLst>
                    <a:ext uri="{9D8B030D-6E8A-4147-A177-3AD203B41FA5}">
                      <a16:colId xmlns:a16="http://schemas.microsoft.com/office/drawing/2014/main" val="20004"/>
                    </a:ext>
                  </a:extLst>
                </a:gridCol>
                <a:gridCol w="372334">
                  <a:extLst>
                    <a:ext uri="{9D8B030D-6E8A-4147-A177-3AD203B41FA5}">
                      <a16:colId xmlns:a16="http://schemas.microsoft.com/office/drawing/2014/main" val="20005"/>
                    </a:ext>
                  </a:extLst>
                </a:gridCol>
                <a:gridCol w="372334">
                  <a:extLst>
                    <a:ext uri="{9D8B030D-6E8A-4147-A177-3AD203B41FA5}">
                      <a16:colId xmlns:a16="http://schemas.microsoft.com/office/drawing/2014/main" val="20006"/>
                    </a:ext>
                  </a:extLst>
                </a:gridCol>
                <a:gridCol w="372334">
                  <a:extLst>
                    <a:ext uri="{9D8B030D-6E8A-4147-A177-3AD203B41FA5}">
                      <a16:colId xmlns:a16="http://schemas.microsoft.com/office/drawing/2014/main" val="20007"/>
                    </a:ext>
                  </a:extLst>
                </a:gridCol>
              </a:tblGrid>
              <a:tr h="372334">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2334">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dirty="0">
                        <a:ln>
                          <a:solidFill>
                            <a:schemeClr val="tx1"/>
                          </a:solidFill>
                        </a:ln>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graphicFrame>
        <p:nvGraphicFramePr>
          <p:cNvPr id="18" name="Tabla 12"/>
          <p:cNvGraphicFramePr>
            <a:graphicFrameLocks noGrp="1"/>
          </p:cNvGraphicFramePr>
          <p:nvPr>
            <p:extLst>
              <p:ext uri="{D42A27DB-BD31-4B8C-83A1-F6EECF244321}">
                <p14:modId xmlns:p14="http://schemas.microsoft.com/office/powerpoint/2010/main" val="1115730682"/>
              </p:ext>
            </p:extLst>
          </p:nvPr>
        </p:nvGraphicFramePr>
        <p:xfrm>
          <a:off x="6664064" y="3007008"/>
          <a:ext cx="2978672" cy="2972976"/>
        </p:xfrm>
        <a:graphic>
          <a:graphicData uri="http://schemas.openxmlformats.org/drawingml/2006/table">
            <a:tbl>
              <a:tblPr firstRow="1" bandRow="1">
                <a:tableStyleId>{2D5ABB26-0587-4C30-8999-92F81FD0307C}</a:tableStyleId>
              </a:tblPr>
              <a:tblGrid>
                <a:gridCol w="372334">
                  <a:extLst>
                    <a:ext uri="{9D8B030D-6E8A-4147-A177-3AD203B41FA5}">
                      <a16:colId xmlns:a16="http://schemas.microsoft.com/office/drawing/2014/main" val="20000"/>
                    </a:ext>
                  </a:extLst>
                </a:gridCol>
                <a:gridCol w="372334">
                  <a:extLst>
                    <a:ext uri="{9D8B030D-6E8A-4147-A177-3AD203B41FA5}">
                      <a16:colId xmlns:a16="http://schemas.microsoft.com/office/drawing/2014/main" val="20001"/>
                    </a:ext>
                  </a:extLst>
                </a:gridCol>
                <a:gridCol w="372334">
                  <a:extLst>
                    <a:ext uri="{9D8B030D-6E8A-4147-A177-3AD203B41FA5}">
                      <a16:colId xmlns:a16="http://schemas.microsoft.com/office/drawing/2014/main" val="20002"/>
                    </a:ext>
                  </a:extLst>
                </a:gridCol>
                <a:gridCol w="372334">
                  <a:extLst>
                    <a:ext uri="{9D8B030D-6E8A-4147-A177-3AD203B41FA5}">
                      <a16:colId xmlns:a16="http://schemas.microsoft.com/office/drawing/2014/main" val="20003"/>
                    </a:ext>
                  </a:extLst>
                </a:gridCol>
                <a:gridCol w="372334">
                  <a:extLst>
                    <a:ext uri="{9D8B030D-6E8A-4147-A177-3AD203B41FA5}">
                      <a16:colId xmlns:a16="http://schemas.microsoft.com/office/drawing/2014/main" val="20004"/>
                    </a:ext>
                  </a:extLst>
                </a:gridCol>
                <a:gridCol w="372334">
                  <a:extLst>
                    <a:ext uri="{9D8B030D-6E8A-4147-A177-3AD203B41FA5}">
                      <a16:colId xmlns:a16="http://schemas.microsoft.com/office/drawing/2014/main" val="20005"/>
                    </a:ext>
                  </a:extLst>
                </a:gridCol>
                <a:gridCol w="372334">
                  <a:extLst>
                    <a:ext uri="{9D8B030D-6E8A-4147-A177-3AD203B41FA5}">
                      <a16:colId xmlns:a16="http://schemas.microsoft.com/office/drawing/2014/main" val="20006"/>
                    </a:ext>
                  </a:extLst>
                </a:gridCol>
                <a:gridCol w="372334">
                  <a:extLst>
                    <a:ext uri="{9D8B030D-6E8A-4147-A177-3AD203B41FA5}">
                      <a16:colId xmlns:a16="http://schemas.microsoft.com/office/drawing/2014/main" val="20007"/>
                    </a:ext>
                  </a:extLst>
                </a:gridCol>
              </a:tblGrid>
              <a:tr h="371622">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1622">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ca-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19" name="Rectangle 18"/>
          <p:cNvSpPr/>
          <p:nvPr/>
        </p:nvSpPr>
        <p:spPr>
          <a:xfrm>
            <a:off x="2675332" y="4281552"/>
            <a:ext cx="372667" cy="3810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038916" y="4114800"/>
            <a:ext cx="372667" cy="381000"/>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346444" y="5976492"/>
            <a:ext cx="1104900" cy="369332"/>
          </a:xfrm>
          <a:prstGeom prst="rect">
            <a:avLst/>
          </a:prstGeom>
          <a:noFill/>
        </p:spPr>
        <p:txBody>
          <a:bodyPr wrap="square" rtlCol="0">
            <a:spAutoFit/>
          </a:bodyPr>
          <a:lstStyle/>
          <a:p>
            <a:r>
              <a:rPr lang="en-US" i="1" dirty="0">
                <a:latin typeface="+mj-lt"/>
              </a:rPr>
              <a:t>frame i-1</a:t>
            </a:r>
          </a:p>
        </p:txBody>
      </p:sp>
      <p:sp>
        <p:nvSpPr>
          <p:cNvPr id="26" name="TextBox 25"/>
          <p:cNvSpPr txBox="1"/>
          <p:nvPr/>
        </p:nvSpPr>
        <p:spPr>
          <a:xfrm>
            <a:off x="7740650" y="6007167"/>
            <a:ext cx="1104900" cy="369332"/>
          </a:xfrm>
          <a:prstGeom prst="rect">
            <a:avLst/>
          </a:prstGeom>
          <a:noFill/>
        </p:spPr>
        <p:txBody>
          <a:bodyPr wrap="square" rtlCol="0">
            <a:spAutoFit/>
          </a:bodyPr>
          <a:lstStyle/>
          <a:p>
            <a:r>
              <a:rPr lang="en-US" i="1" dirty="0">
                <a:latin typeface="+mj-lt"/>
              </a:rPr>
              <a:t>frame </a:t>
            </a:r>
            <a:r>
              <a:rPr lang="en-US" i="1" dirty="0" err="1">
                <a:latin typeface="+mj-lt"/>
              </a:rPr>
              <a:t>i</a:t>
            </a:r>
            <a:endParaRPr lang="en-US" i="1" dirty="0">
              <a:latin typeface="+mj-lt"/>
            </a:endParaRPr>
          </a:p>
        </p:txBody>
      </p:sp>
      <p:sp>
        <p:nvSpPr>
          <p:cNvPr id="22" name="Rectangle 21"/>
          <p:cNvSpPr/>
          <p:nvPr/>
        </p:nvSpPr>
        <p:spPr>
          <a:xfrm>
            <a:off x="2278854" y="3748379"/>
            <a:ext cx="1165624" cy="1079500"/>
          </a:xfrm>
          <a:prstGeom prst="rect">
            <a:avLst/>
          </a:prstGeom>
          <a:noFill/>
          <a:ln w="476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651103" y="3765550"/>
            <a:ext cx="1165624" cy="1079500"/>
          </a:xfrm>
          <a:prstGeom prst="rect">
            <a:avLst/>
          </a:prstGeom>
          <a:noFill/>
          <a:ln w="476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flipH="1">
            <a:off x="7077016" y="4124164"/>
            <a:ext cx="403152" cy="369332"/>
          </a:xfrm>
          <a:prstGeom prst="rect">
            <a:avLst/>
          </a:prstGeom>
        </p:spPr>
        <p:txBody>
          <a:bodyPr wrap="square">
            <a:spAutoFit/>
          </a:bodyPr>
          <a:lstStyle/>
          <a:p>
            <a:r>
              <a:rPr lang="es-ES" b="1" kern="0" dirty="0">
                <a:solidFill>
                  <a:srgbClr val="00002B"/>
                </a:solidFill>
                <a:latin typeface="Calibri" pitchFamily="34" charset="0"/>
                <a:cs typeface="Calibri" pitchFamily="34" charset="0"/>
              </a:rPr>
              <a:t>B</a:t>
            </a:r>
            <a:endParaRPr lang="en-US" dirty="0"/>
          </a:p>
        </p:txBody>
      </p:sp>
      <p:sp>
        <p:nvSpPr>
          <p:cNvPr id="10" name="TextBox 9"/>
          <p:cNvSpPr txBox="1"/>
          <p:nvPr/>
        </p:nvSpPr>
        <p:spPr>
          <a:xfrm>
            <a:off x="5150066" y="2175413"/>
            <a:ext cx="1914948" cy="369332"/>
          </a:xfrm>
          <a:prstGeom prst="rect">
            <a:avLst/>
          </a:prstGeom>
          <a:noFill/>
        </p:spPr>
        <p:txBody>
          <a:bodyPr wrap="none" rtlCol="0">
            <a:spAutoFit/>
          </a:bodyPr>
          <a:lstStyle/>
          <a:p>
            <a:r>
              <a:rPr lang="en-US" b="1" dirty="0" err="1">
                <a:solidFill>
                  <a:schemeClr val="accent1"/>
                </a:solidFill>
              </a:rPr>
              <a:t>Área</a:t>
            </a:r>
            <a:r>
              <a:rPr lang="en-US" b="1" dirty="0">
                <a:solidFill>
                  <a:schemeClr val="accent1"/>
                </a:solidFill>
              </a:rPr>
              <a:t> de </a:t>
            </a:r>
            <a:r>
              <a:rPr lang="en-US" b="1" dirty="0" err="1">
                <a:solidFill>
                  <a:schemeClr val="accent1"/>
                </a:solidFill>
              </a:rPr>
              <a:t>búsqueda</a:t>
            </a:r>
            <a:endParaRPr lang="en-US" b="1" dirty="0">
              <a:solidFill>
                <a:schemeClr val="accent1"/>
              </a:solidFill>
            </a:endParaRPr>
          </a:p>
        </p:txBody>
      </p:sp>
      <p:cxnSp>
        <p:nvCxnSpPr>
          <p:cNvPr id="13" name="Straight Arrow Connector 12"/>
          <p:cNvCxnSpPr>
            <a:endCxn id="22" idx="0"/>
          </p:cNvCxnSpPr>
          <p:nvPr/>
        </p:nvCxnSpPr>
        <p:spPr>
          <a:xfrm flipH="1">
            <a:off x="2861666" y="2554109"/>
            <a:ext cx="3245874" cy="119427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28" idx="0"/>
          </p:cNvCxnSpPr>
          <p:nvPr/>
        </p:nvCxnSpPr>
        <p:spPr>
          <a:xfrm>
            <a:off x="6143040" y="2561728"/>
            <a:ext cx="1090875" cy="1203822"/>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610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06"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6"/>
                                        </p:tgtEl>
                                      </p:cBhvr>
                                    </p:cmd>
                                  </p:childTnLst>
                                </p:cTn>
                              </p:par>
                            </p:childTnLst>
                          </p:cTn>
                        </p:par>
                      </p:childTnLst>
                    </p:cTn>
                  </p:par>
                </p:childTnLst>
              </p:cTn>
              <p:nextCondLst>
                <p:cond evt="onClick" delay="0">
                  <p:tgtEl>
                    <p:spTgt spid="16"/>
                  </p:tgtEl>
                </p:cond>
              </p:nextCondLst>
            </p:seq>
            <p:video>
              <p:cMediaNode vol="80000">
                <p:cTn id="12" repeatCount="indefinite" fill="hold" display="0">
                  <p:stCondLst>
                    <p:cond delay="indefinite"/>
                  </p:stCondLst>
                </p:cTn>
                <p:tgtEl>
                  <p:spTgt spid="1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2" name="Título 1"/>
          <p:cNvSpPr>
            <a:spLocks noGrp="1"/>
          </p:cNvSpPr>
          <p:nvPr>
            <p:ph type="title"/>
          </p:nvPr>
        </p:nvSpPr>
        <p:spPr>
          <a:xfrm>
            <a:off x="943277" y="712269"/>
            <a:ext cx="3370998" cy="5502264"/>
          </a:xfrm>
        </p:spPr>
        <p:txBody>
          <a:bodyPr vert="horz" lIns="91440" tIns="45720" rIns="91440" bIns="45720" rtlCol="0" anchor="ctr">
            <a:normAutofit/>
          </a:bodyPr>
          <a:lstStyle/>
          <a:p>
            <a:pPr>
              <a:spcAft>
                <a:spcPts val="200"/>
              </a:spcAft>
            </a:pPr>
            <a:r>
              <a:rPr lang="en-US" sz="4400" kern="1200">
                <a:solidFill>
                  <a:srgbClr val="FFFFFF"/>
                </a:solidFill>
                <a:latin typeface="+mj-lt"/>
                <a:ea typeface="+mj-ea"/>
                <a:cs typeface="+mj-cs"/>
              </a:rPr>
              <a:t>   RESUMEN</a:t>
            </a:r>
          </a:p>
        </p:txBody>
      </p:sp>
      <p:sp>
        <p:nvSpPr>
          <p:cNvPr id="5" name="Marcador de número de diapositiva 4"/>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1522F7EF-7E44-4028-8A97-0B0A3C80CA9B}" type="slidenum">
              <a:rPr lang="en-US" b="1">
                <a:solidFill>
                  <a:schemeClr val="tx1"/>
                </a:solidFill>
              </a:rPr>
              <a:pPr>
                <a:spcAft>
                  <a:spcPts val="600"/>
                </a:spcAft>
              </a:pPr>
              <a:t>28</a:t>
            </a:fld>
            <a:endParaRPr lang="en-US" b="1">
              <a:solidFill>
                <a:schemeClr val="tx1"/>
              </a:solidFill>
            </a:endParaRPr>
          </a:p>
        </p:txBody>
      </p:sp>
      <p:graphicFrame>
        <p:nvGraphicFramePr>
          <p:cNvPr id="9" name="Text Box 3"/>
          <p:cNvGraphicFramePr/>
          <p:nvPr>
            <p:extLst>
              <p:ext uri="{D42A27DB-BD31-4B8C-83A1-F6EECF244321}">
                <p14:modId xmlns:p14="http://schemas.microsoft.com/office/powerpoint/2010/main" val="247947635"/>
              </p:ext>
            </p:extLst>
          </p:nvPr>
        </p:nvGraphicFramePr>
        <p:xfrm>
          <a:off x="4978400" y="642938"/>
          <a:ext cx="6570663"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7445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2. Compresión con y sin pérdida, quantización y medidas de distorsión</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29</a:t>
            </a:fld>
            <a:endParaRPr lang="en-US" b="1" dirty="0">
              <a:solidFill>
                <a:srgbClr val="548235"/>
              </a:solidFill>
            </a:endParaRPr>
          </a:p>
        </p:txBody>
      </p:sp>
      <p:pic>
        <p:nvPicPr>
          <p:cNvPr id="7" name="Imagen 7"/>
          <p:cNvPicPr>
            <a:picLocks noChangeAspect="1"/>
          </p:cNvPicPr>
          <p:nvPr/>
        </p:nvPicPr>
        <p:blipFill>
          <a:blip r:embed="rId3"/>
          <a:stretch>
            <a:fillRect/>
          </a:stretch>
        </p:blipFill>
        <p:spPr>
          <a:xfrm>
            <a:off x="5562049" y="1766378"/>
            <a:ext cx="1692756" cy="1692756"/>
          </a:xfrm>
          <a:prstGeom prst="rect">
            <a:avLst/>
          </a:prstGeom>
        </p:spPr>
      </p:pic>
      <p:pic>
        <p:nvPicPr>
          <p:cNvPr id="8"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2850" y="2580984"/>
            <a:ext cx="1477364" cy="1477364"/>
          </a:xfrm>
          <a:prstGeom prst="rect">
            <a:avLst/>
          </a:prstGeom>
        </p:spPr>
      </p:pic>
      <p:sp>
        <p:nvSpPr>
          <p:cNvPr id="9" name="Marcador de contenido 2"/>
          <p:cNvSpPr>
            <a:spLocks noGrp="1"/>
          </p:cNvSpPr>
          <p:nvPr>
            <p:ph idx="1"/>
          </p:nvPr>
        </p:nvSpPr>
        <p:spPr>
          <a:xfrm>
            <a:off x="1288545" y="4058348"/>
            <a:ext cx="1885971" cy="482081"/>
          </a:xfrm>
        </p:spPr>
        <p:txBody>
          <a:bodyPr>
            <a:normAutofit/>
          </a:bodyPr>
          <a:lstStyle/>
          <a:p>
            <a:pPr marL="0" indent="0" algn="ctr">
              <a:lnSpc>
                <a:spcPct val="124000"/>
              </a:lnSpc>
              <a:buSzPct val="95000"/>
              <a:buNone/>
              <a:defRPr/>
            </a:pPr>
            <a:r>
              <a:rPr lang="es-ES" sz="1800" dirty="0"/>
              <a:t>Imágenes o vídeo</a:t>
            </a:r>
            <a:endParaRPr lang="en-GB" sz="1800" dirty="0"/>
          </a:p>
        </p:txBody>
      </p:sp>
      <p:grpSp>
        <p:nvGrpSpPr>
          <p:cNvPr id="10" name="Agrupar 17"/>
          <p:cNvGrpSpPr/>
          <p:nvPr/>
        </p:nvGrpSpPr>
        <p:grpSpPr>
          <a:xfrm>
            <a:off x="1106938" y="1059763"/>
            <a:ext cx="2265371" cy="1510769"/>
            <a:chOff x="1166573" y="1278427"/>
            <a:chExt cx="2265371" cy="1510769"/>
          </a:xfrm>
        </p:grpSpPr>
        <p:pic>
          <p:nvPicPr>
            <p:cNvPr id="11" name="Imagen 6"/>
            <p:cNvPicPr>
              <a:picLocks noChangeAspect="1"/>
            </p:cNvPicPr>
            <p:nvPr/>
          </p:nvPicPr>
          <p:blipFill>
            <a:blip r:embed="rId5"/>
            <a:stretch>
              <a:fillRect/>
            </a:stretch>
          </p:blipFill>
          <p:spPr>
            <a:xfrm>
              <a:off x="1784915" y="1278427"/>
              <a:ext cx="1028688" cy="1028688"/>
            </a:xfrm>
            <a:prstGeom prst="rect">
              <a:avLst/>
            </a:prstGeom>
          </p:spPr>
        </p:pic>
        <p:sp>
          <p:nvSpPr>
            <p:cNvPr id="12" name="Marcador de contenido 2"/>
            <p:cNvSpPr txBox="1">
              <a:spLocks/>
            </p:cNvSpPr>
            <p:nvPr/>
          </p:nvSpPr>
          <p:spPr>
            <a:xfrm>
              <a:off x="1166573" y="2307115"/>
              <a:ext cx="22653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4000"/>
                </a:lnSpc>
                <a:buSzPct val="95000"/>
                <a:buFont typeface="Arial" panose="020B0604020202020204" pitchFamily="34" charset="0"/>
                <a:buNone/>
                <a:defRPr/>
              </a:pPr>
              <a:r>
                <a:rPr lang="es-ES" sz="1800" dirty="0" err="1"/>
                <a:t>Reports</a:t>
              </a:r>
              <a:r>
                <a:rPr lang="es-ES" sz="1800" dirty="0"/>
                <a:t>, </a:t>
              </a:r>
              <a:r>
                <a:rPr lang="es-ES" sz="1800" dirty="0" err="1"/>
                <a:t>xml</a:t>
              </a:r>
              <a:r>
                <a:rPr lang="es-ES" sz="1800" dirty="0"/>
                <a:t> data, etc.</a:t>
              </a:r>
              <a:endParaRPr lang="en-GB" sz="1800" dirty="0"/>
            </a:p>
          </p:txBody>
        </p:sp>
      </p:grpSp>
      <p:sp>
        <p:nvSpPr>
          <p:cNvPr id="13" name="Flecha derecha 18"/>
          <p:cNvSpPr/>
          <p:nvPr/>
        </p:nvSpPr>
        <p:spPr>
          <a:xfrm>
            <a:off x="3591778" y="2088451"/>
            <a:ext cx="1476510"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 name="Flecha derecha 20"/>
          <p:cNvSpPr/>
          <p:nvPr/>
        </p:nvSpPr>
        <p:spPr>
          <a:xfrm>
            <a:off x="7444409" y="2046226"/>
            <a:ext cx="1550239"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 name="Marcador de contenido 2"/>
          <p:cNvSpPr txBox="1">
            <a:spLocks/>
          </p:cNvSpPr>
          <p:nvPr/>
        </p:nvSpPr>
        <p:spPr>
          <a:xfrm>
            <a:off x="5301929" y="1403694"/>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a:t>Compresor</a:t>
            </a:r>
            <a:endParaRPr lang="en-GB" sz="1800" dirty="0"/>
          </a:p>
        </p:txBody>
      </p:sp>
      <p:pic>
        <p:nvPicPr>
          <p:cNvPr id="16" name="Imagen 24"/>
          <p:cNvPicPr>
            <a:picLocks noChangeAspect="1"/>
          </p:cNvPicPr>
          <p:nvPr/>
        </p:nvPicPr>
        <p:blipFill>
          <a:blip r:embed="rId3"/>
          <a:stretch>
            <a:fillRect/>
          </a:stretch>
        </p:blipFill>
        <p:spPr>
          <a:xfrm>
            <a:off x="5675567" y="4299388"/>
            <a:ext cx="1692756" cy="1692756"/>
          </a:xfrm>
          <a:prstGeom prst="rect">
            <a:avLst/>
          </a:prstGeom>
        </p:spPr>
      </p:pic>
      <p:sp>
        <p:nvSpPr>
          <p:cNvPr id="17" name="Marcador de contenido 2"/>
          <p:cNvSpPr txBox="1">
            <a:spLocks/>
          </p:cNvSpPr>
          <p:nvPr/>
        </p:nvSpPr>
        <p:spPr>
          <a:xfrm>
            <a:off x="5301928" y="3979412"/>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dirty="0"/>
              <a:t>Descompresor</a:t>
            </a:r>
            <a:endParaRPr lang="en-GB" sz="1800" dirty="0"/>
          </a:p>
        </p:txBody>
      </p:sp>
      <p:sp>
        <p:nvSpPr>
          <p:cNvPr id="18" name="Flecha derecha 28"/>
          <p:cNvSpPr/>
          <p:nvPr/>
        </p:nvSpPr>
        <p:spPr>
          <a:xfrm rot="10800000">
            <a:off x="7444409" y="4843364"/>
            <a:ext cx="2950978" cy="566530"/>
          </a:xfrm>
          <a:prstGeom prst="rightArrow">
            <a:avLst/>
          </a:prstGeom>
          <a:solidFill>
            <a:schemeClr val="accent6"/>
          </a:solidFill>
          <a:ln cap="flat">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 name="Flecha derecha 29"/>
          <p:cNvSpPr/>
          <p:nvPr/>
        </p:nvSpPr>
        <p:spPr>
          <a:xfrm rot="16200000">
            <a:off x="1804890" y="4560099"/>
            <a:ext cx="869466"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 name="Rectángulo 31"/>
          <p:cNvSpPr/>
          <p:nvPr/>
        </p:nvSpPr>
        <p:spPr>
          <a:xfrm>
            <a:off x="10127031" y="3028685"/>
            <a:ext cx="268356" cy="2239051"/>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 name="Rectángulo 32"/>
          <p:cNvSpPr/>
          <p:nvPr/>
        </p:nvSpPr>
        <p:spPr>
          <a:xfrm rot="16200000">
            <a:off x="3678539" y="3537268"/>
            <a:ext cx="268356" cy="3212460"/>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pic>
        <p:nvPicPr>
          <p:cNvPr id="22" name="Imagen 33"/>
          <p:cNvPicPr>
            <a:picLocks noChangeAspect="1"/>
          </p:cNvPicPr>
          <p:nvPr/>
        </p:nvPicPr>
        <p:blipFill>
          <a:blip r:embed="rId6"/>
          <a:stretch>
            <a:fillRect/>
          </a:stretch>
        </p:blipFill>
        <p:spPr>
          <a:xfrm>
            <a:off x="9227029" y="1322076"/>
            <a:ext cx="619611" cy="619611"/>
          </a:xfrm>
          <a:prstGeom prst="rect">
            <a:avLst/>
          </a:prstGeom>
        </p:spPr>
      </p:pic>
      <p:pic>
        <p:nvPicPr>
          <p:cNvPr id="23" name="Imagen 34"/>
          <p:cNvPicPr>
            <a:picLocks noChangeAspect="1"/>
          </p:cNvPicPr>
          <p:nvPr/>
        </p:nvPicPr>
        <p:blipFill>
          <a:blip r:embed="rId7"/>
          <a:stretch>
            <a:fillRect/>
          </a:stretch>
        </p:blipFill>
        <p:spPr>
          <a:xfrm>
            <a:off x="9266663" y="2023324"/>
            <a:ext cx="579977" cy="579977"/>
          </a:xfrm>
          <a:prstGeom prst="rect">
            <a:avLst/>
          </a:prstGeom>
        </p:spPr>
      </p:pic>
      <p:pic>
        <p:nvPicPr>
          <p:cNvPr id="24" name="Imagen 35"/>
          <p:cNvPicPr>
            <a:picLocks noChangeAspect="1"/>
          </p:cNvPicPr>
          <p:nvPr/>
        </p:nvPicPr>
        <p:blipFill>
          <a:blip r:embed="rId8"/>
          <a:stretch>
            <a:fillRect/>
          </a:stretch>
        </p:blipFill>
        <p:spPr>
          <a:xfrm>
            <a:off x="9998822" y="2041529"/>
            <a:ext cx="524773" cy="524773"/>
          </a:xfrm>
          <a:prstGeom prst="rect">
            <a:avLst/>
          </a:prstGeom>
        </p:spPr>
      </p:pic>
      <p:pic>
        <p:nvPicPr>
          <p:cNvPr id="25" name="Imagen 36"/>
          <p:cNvPicPr>
            <a:picLocks noChangeAspect="1"/>
          </p:cNvPicPr>
          <p:nvPr/>
        </p:nvPicPr>
        <p:blipFill>
          <a:blip r:embed="rId9"/>
          <a:stretch>
            <a:fillRect/>
          </a:stretch>
        </p:blipFill>
        <p:spPr>
          <a:xfrm>
            <a:off x="9995981" y="1339910"/>
            <a:ext cx="609647" cy="609647"/>
          </a:xfrm>
          <a:prstGeom prst="rect">
            <a:avLst/>
          </a:prstGeom>
        </p:spPr>
      </p:pic>
      <p:pic>
        <p:nvPicPr>
          <p:cNvPr id="26" name="Imagen 37"/>
          <p:cNvPicPr>
            <a:picLocks noChangeAspect="1"/>
          </p:cNvPicPr>
          <p:nvPr/>
        </p:nvPicPr>
        <p:blipFill>
          <a:blip r:embed="rId10"/>
          <a:stretch>
            <a:fillRect/>
          </a:stretch>
        </p:blipFill>
        <p:spPr>
          <a:xfrm>
            <a:off x="10632388" y="1255476"/>
            <a:ext cx="751697" cy="751697"/>
          </a:xfrm>
          <a:prstGeom prst="rect">
            <a:avLst/>
          </a:prstGeom>
        </p:spPr>
      </p:pic>
      <p:pic>
        <p:nvPicPr>
          <p:cNvPr id="27" name="Imagen 38"/>
          <p:cNvPicPr>
            <a:picLocks noChangeAspect="1"/>
          </p:cNvPicPr>
          <p:nvPr/>
        </p:nvPicPr>
        <p:blipFill>
          <a:blip r:embed="rId11"/>
          <a:stretch>
            <a:fillRect/>
          </a:stretch>
        </p:blipFill>
        <p:spPr>
          <a:xfrm>
            <a:off x="10675777" y="1981317"/>
            <a:ext cx="663989" cy="663989"/>
          </a:xfrm>
          <a:prstGeom prst="rect">
            <a:avLst/>
          </a:prstGeom>
        </p:spPr>
      </p:pic>
    </p:spTree>
    <p:extLst>
      <p:ext uri="{BB962C8B-B14F-4D97-AF65-F5344CB8AC3E}">
        <p14:creationId xmlns:p14="http://schemas.microsoft.com/office/powerpoint/2010/main" val="579064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Índice</a:t>
            </a:r>
          </a:p>
        </p:txBody>
      </p:sp>
      <p:sp>
        <p:nvSpPr>
          <p:cNvPr id="3" name="Marcador de contenido 2"/>
          <p:cNvSpPr>
            <a:spLocks noGrp="1"/>
          </p:cNvSpPr>
          <p:nvPr>
            <p:ph idx="1"/>
          </p:nvPr>
        </p:nvSpPr>
        <p:spPr>
          <a:xfrm>
            <a:off x="548232" y="1210361"/>
            <a:ext cx="7288176" cy="4157167"/>
          </a:xfrm>
        </p:spPr>
        <p:txBody>
          <a:bodyPr>
            <a:normAutofit/>
          </a:bodyPr>
          <a:lstStyle/>
          <a:p>
            <a:pPr marL="265113" indent="-265113">
              <a:lnSpc>
                <a:spcPct val="124000"/>
              </a:lnSpc>
              <a:buSzPct val="95000"/>
              <a:buFont typeface="+mj-lt"/>
              <a:buAutoNum type="arabicPeriod"/>
              <a:defRPr/>
            </a:pPr>
            <a:r>
              <a:rPr lang="es-ES" sz="1800" dirty="0"/>
              <a:t>Compresión de datos de texto, imágenes y vídeo. </a:t>
            </a:r>
          </a:p>
          <a:p>
            <a:pPr marL="265113" indent="-265113">
              <a:lnSpc>
                <a:spcPct val="124000"/>
              </a:lnSpc>
              <a:buSzPct val="95000"/>
              <a:buFont typeface="+mj-lt"/>
              <a:buAutoNum type="arabicPeriod"/>
              <a:defRPr/>
            </a:pPr>
            <a:r>
              <a:rPr lang="es-ES" sz="1800" dirty="0"/>
              <a:t>Compresión con y sin pérdida, quantización y medidas de distorsión.</a:t>
            </a:r>
            <a:r>
              <a:rPr lang="en-GB" sz="1800" dirty="0"/>
              <a:t> </a:t>
            </a:r>
          </a:p>
          <a:p>
            <a:pPr marL="265113" indent="-265113">
              <a:lnSpc>
                <a:spcPct val="124000"/>
              </a:lnSpc>
              <a:buSzPct val="95000"/>
              <a:buFont typeface="+mj-lt"/>
              <a:buAutoNum type="arabicPeriod"/>
              <a:defRPr/>
            </a:pPr>
            <a:r>
              <a:rPr lang="es-ES" sz="1800" dirty="0"/>
              <a:t>Clasificación de sistemas de compresión.</a:t>
            </a:r>
            <a:r>
              <a:rPr lang="en-GB" sz="1800" dirty="0"/>
              <a:t>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3</a:t>
            </a:fld>
            <a:endParaRPr lang="en-US" b="1" dirty="0">
              <a:solidFill>
                <a:srgbClr val="548235"/>
              </a:solidFill>
            </a:endParaRPr>
          </a:p>
        </p:txBody>
      </p:sp>
    </p:spTree>
    <p:extLst>
      <p:ext uri="{BB962C8B-B14F-4D97-AF65-F5344CB8AC3E}">
        <p14:creationId xmlns:p14="http://schemas.microsoft.com/office/powerpoint/2010/main" val="16885697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30</a:t>
            </a:fld>
            <a:endParaRPr lang="en-US" b="1" dirty="0">
              <a:solidFill>
                <a:srgbClr val="548235"/>
              </a:solidFill>
            </a:endParaRPr>
          </a:p>
        </p:txBody>
      </p:sp>
      <p:sp>
        <p:nvSpPr>
          <p:cNvPr id="7" name="CuadroTexto 6"/>
          <p:cNvSpPr txBox="1"/>
          <p:nvPr/>
        </p:nvSpPr>
        <p:spPr>
          <a:xfrm>
            <a:off x="8574832" y="110256"/>
            <a:ext cx="3617167" cy="369332"/>
          </a:xfrm>
          <a:prstGeom prst="rect">
            <a:avLst/>
          </a:prstGeom>
          <a:noFill/>
        </p:spPr>
        <p:txBody>
          <a:bodyPr wrap="square" rtlCol="0">
            <a:spAutoFit/>
          </a:bodyPr>
          <a:lstStyle/>
          <a:p>
            <a:r>
              <a:rPr lang="es-ES_tradnl" b="1" dirty="0">
                <a:latin typeface="+mj-lt"/>
              </a:rPr>
              <a:t>Principios básicos para </a:t>
            </a:r>
            <a:r>
              <a:rPr lang="es-ES_tradnl" b="1">
                <a:latin typeface="+mj-lt"/>
              </a:rPr>
              <a:t>la compresión</a:t>
            </a:r>
            <a:endParaRPr lang="es-ES_tradnl" b="1" dirty="0">
              <a:latin typeface="+mj-lt"/>
            </a:endParaRP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
        <p:nvSpPr>
          <p:cNvPr id="21" name="Marcador de contenido 2"/>
          <p:cNvSpPr txBox="1">
            <a:spLocks/>
          </p:cNvSpPr>
          <p:nvPr/>
        </p:nvSpPr>
        <p:spPr>
          <a:xfrm>
            <a:off x="546677" y="3216492"/>
            <a:ext cx="11189616" cy="23808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Sobre estas diferencias observamos:</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Las magnitudes de las diferencias son menores que la de los píxeles originales. Su media en valor absoluto es 5.2 (antes 40.3).</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Hemos pasado de 23 a 15 valores distintos.</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23 valores distintos se codifican con 5 bits, mientras que 15 se codifican con 4 bits.</a:t>
            </a:r>
          </a:p>
          <a:p>
            <a:pPr marL="800100" lvl="1" indent="-342900" algn="just">
              <a:lnSpc>
                <a:spcPct val="114000"/>
              </a:lnSpc>
              <a:spcBef>
                <a:spcPts val="0"/>
              </a:spcBef>
              <a:spcAft>
                <a:spcPts val="600"/>
              </a:spcAft>
              <a:buFont typeface="+mj-lt"/>
              <a:buAutoNum type="arabicPeriod"/>
            </a:pPr>
            <a:r>
              <a:rPr lang="es-ES" sz="1800" kern="0" dirty="0">
                <a:solidFill>
                  <a:srgbClr val="00002B"/>
                </a:solidFill>
                <a:latin typeface="Calibri" pitchFamily="34" charset="0"/>
                <a:cs typeface="Calibri" pitchFamily="34" charset="0"/>
              </a:rPr>
              <a:t>Están </a:t>
            </a:r>
            <a:r>
              <a:rPr lang="es-ES" sz="1800" kern="0" dirty="0" err="1">
                <a:solidFill>
                  <a:srgbClr val="00002B"/>
                </a:solidFill>
                <a:latin typeface="Calibri" pitchFamily="34" charset="0"/>
                <a:cs typeface="Calibri" pitchFamily="34" charset="0"/>
              </a:rPr>
              <a:t>descorrelacionadas</a:t>
            </a:r>
            <a:r>
              <a:rPr lang="es-ES" sz="1800" kern="0" dirty="0">
                <a:solidFill>
                  <a:srgbClr val="00002B"/>
                </a:solidFill>
                <a:latin typeface="Calibri" pitchFamily="34" charset="0"/>
                <a:cs typeface="Calibri" pitchFamily="34" charset="0"/>
              </a:rPr>
              <a:t>. Ya que las diferencias entre valores adyacentes tienden a ser diferentes y mayores.</a:t>
            </a: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6" name="Flecha abajo 5"/>
          <p:cNvSpPr/>
          <p:nvPr/>
        </p:nvSpPr>
        <p:spPr>
          <a:xfrm>
            <a:off x="5697892" y="1608910"/>
            <a:ext cx="559837" cy="10042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aphicFrame>
        <p:nvGraphicFramePr>
          <p:cNvPr id="12" name="Tabla 11">
            <a:extLst>
              <a:ext uri="{FF2B5EF4-FFF2-40B4-BE49-F238E27FC236}">
                <a16:creationId xmlns:a16="http://schemas.microsoft.com/office/drawing/2014/main" id="{025BC8F3-6508-FE47-AB55-11DEE1F7A35D}"/>
              </a:ext>
            </a:extLst>
          </p:cNvPr>
          <p:cNvGraphicFramePr>
            <a:graphicFrameLocks noGrp="1"/>
          </p:cNvGraphicFramePr>
          <p:nvPr/>
        </p:nvGraphicFramePr>
        <p:xfrm>
          <a:off x="764381" y="1115085"/>
          <a:ext cx="10963464" cy="342900"/>
        </p:xfrm>
        <a:graphic>
          <a:graphicData uri="http://schemas.openxmlformats.org/drawingml/2006/table">
            <a:tbl>
              <a:tblPr firstRow="1" bandRow="1">
                <a:tableStyleId>{2D5ABB26-0587-4C30-8999-92F81FD0307C}</a:tableStyleId>
              </a:tblPr>
              <a:tblGrid>
                <a:gridCol w="466608">
                  <a:extLst>
                    <a:ext uri="{9D8B030D-6E8A-4147-A177-3AD203B41FA5}">
                      <a16:colId xmlns:a16="http://schemas.microsoft.com/office/drawing/2014/main" val="20000"/>
                    </a:ext>
                  </a:extLst>
                </a:gridCol>
                <a:gridCol w="456385">
                  <a:extLst>
                    <a:ext uri="{9D8B030D-6E8A-4147-A177-3AD203B41FA5}">
                      <a16:colId xmlns:a16="http://schemas.microsoft.com/office/drawing/2014/main" val="20001"/>
                    </a:ext>
                  </a:extLst>
                </a:gridCol>
                <a:gridCol w="456385">
                  <a:extLst>
                    <a:ext uri="{9D8B030D-6E8A-4147-A177-3AD203B41FA5}">
                      <a16:colId xmlns:a16="http://schemas.microsoft.com/office/drawing/2014/main" val="20002"/>
                    </a:ext>
                  </a:extLst>
                </a:gridCol>
                <a:gridCol w="456385">
                  <a:extLst>
                    <a:ext uri="{9D8B030D-6E8A-4147-A177-3AD203B41FA5}">
                      <a16:colId xmlns:a16="http://schemas.microsoft.com/office/drawing/2014/main" val="20003"/>
                    </a:ext>
                  </a:extLst>
                </a:gridCol>
                <a:gridCol w="456385">
                  <a:extLst>
                    <a:ext uri="{9D8B030D-6E8A-4147-A177-3AD203B41FA5}">
                      <a16:colId xmlns:a16="http://schemas.microsoft.com/office/drawing/2014/main" val="20004"/>
                    </a:ext>
                  </a:extLst>
                </a:gridCol>
                <a:gridCol w="456385">
                  <a:extLst>
                    <a:ext uri="{9D8B030D-6E8A-4147-A177-3AD203B41FA5}">
                      <a16:colId xmlns:a16="http://schemas.microsoft.com/office/drawing/2014/main" val="20005"/>
                    </a:ext>
                  </a:extLst>
                </a:gridCol>
                <a:gridCol w="456385">
                  <a:extLst>
                    <a:ext uri="{9D8B030D-6E8A-4147-A177-3AD203B41FA5}">
                      <a16:colId xmlns:a16="http://schemas.microsoft.com/office/drawing/2014/main" val="20006"/>
                    </a:ext>
                  </a:extLst>
                </a:gridCol>
                <a:gridCol w="456385">
                  <a:extLst>
                    <a:ext uri="{9D8B030D-6E8A-4147-A177-3AD203B41FA5}">
                      <a16:colId xmlns:a16="http://schemas.microsoft.com/office/drawing/2014/main" val="20007"/>
                    </a:ext>
                  </a:extLst>
                </a:gridCol>
                <a:gridCol w="456385">
                  <a:extLst>
                    <a:ext uri="{9D8B030D-6E8A-4147-A177-3AD203B41FA5}">
                      <a16:colId xmlns:a16="http://schemas.microsoft.com/office/drawing/2014/main" val="20008"/>
                    </a:ext>
                  </a:extLst>
                </a:gridCol>
                <a:gridCol w="456385">
                  <a:extLst>
                    <a:ext uri="{9D8B030D-6E8A-4147-A177-3AD203B41FA5}">
                      <a16:colId xmlns:a16="http://schemas.microsoft.com/office/drawing/2014/main" val="20009"/>
                    </a:ext>
                  </a:extLst>
                </a:gridCol>
                <a:gridCol w="456385">
                  <a:extLst>
                    <a:ext uri="{9D8B030D-6E8A-4147-A177-3AD203B41FA5}">
                      <a16:colId xmlns:a16="http://schemas.microsoft.com/office/drawing/2014/main" val="20010"/>
                    </a:ext>
                  </a:extLst>
                </a:gridCol>
                <a:gridCol w="456385">
                  <a:extLst>
                    <a:ext uri="{9D8B030D-6E8A-4147-A177-3AD203B41FA5}">
                      <a16:colId xmlns:a16="http://schemas.microsoft.com/office/drawing/2014/main" val="20011"/>
                    </a:ext>
                  </a:extLst>
                </a:gridCol>
                <a:gridCol w="456385">
                  <a:extLst>
                    <a:ext uri="{9D8B030D-6E8A-4147-A177-3AD203B41FA5}">
                      <a16:colId xmlns:a16="http://schemas.microsoft.com/office/drawing/2014/main" val="20012"/>
                    </a:ext>
                  </a:extLst>
                </a:gridCol>
                <a:gridCol w="456385">
                  <a:extLst>
                    <a:ext uri="{9D8B030D-6E8A-4147-A177-3AD203B41FA5}">
                      <a16:colId xmlns:a16="http://schemas.microsoft.com/office/drawing/2014/main" val="20013"/>
                    </a:ext>
                  </a:extLst>
                </a:gridCol>
                <a:gridCol w="456385">
                  <a:extLst>
                    <a:ext uri="{9D8B030D-6E8A-4147-A177-3AD203B41FA5}">
                      <a16:colId xmlns:a16="http://schemas.microsoft.com/office/drawing/2014/main" val="20014"/>
                    </a:ext>
                  </a:extLst>
                </a:gridCol>
                <a:gridCol w="456385">
                  <a:extLst>
                    <a:ext uri="{9D8B030D-6E8A-4147-A177-3AD203B41FA5}">
                      <a16:colId xmlns:a16="http://schemas.microsoft.com/office/drawing/2014/main" val="20015"/>
                    </a:ext>
                  </a:extLst>
                </a:gridCol>
                <a:gridCol w="456385">
                  <a:extLst>
                    <a:ext uri="{9D8B030D-6E8A-4147-A177-3AD203B41FA5}">
                      <a16:colId xmlns:a16="http://schemas.microsoft.com/office/drawing/2014/main" val="20016"/>
                    </a:ext>
                  </a:extLst>
                </a:gridCol>
                <a:gridCol w="456385">
                  <a:extLst>
                    <a:ext uri="{9D8B030D-6E8A-4147-A177-3AD203B41FA5}">
                      <a16:colId xmlns:a16="http://schemas.microsoft.com/office/drawing/2014/main" val="20017"/>
                    </a:ext>
                  </a:extLst>
                </a:gridCol>
                <a:gridCol w="456385">
                  <a:extLst>
                    <a:ext uri="{9D8B030D-6E8A-4147-A177-3AD203B41FA5}">
                      <a16:colId xmlns:a16="http://schemas.microsoft.com/office/drawing/2014/main" val="20018"/>
                    </a:ext>
                  </a:extLst>
                </a:gridCol>
                <a:gridCol w="422381">
                  <a:extLst>
                    <a:ext uri="{9D8B030D-6E8A-4147-A177-3AD203B41FA5}">
                      <a16:colId xmlns:a16="http://schemas.microsoft.com/office/drawing/2014/main" val="20019"/>
                    </a:ext>
                  </a:extLst>
                </a:gridCol>
                <a:gridCol w="490390">
                  <a:extLst>
                    <a:ext uri="{9D8B030D-6E8A-4147-A177-3AD203B41FA5}">
                      <a16:colId xmlns:a16="http://schemas.microsoft.com/office/drawing/2014/main" val="20020"/>
                    </a:ext>
                  </a:extLst>
                </a:gridCol>
                <a:gridCol w="456385">
                  <a:extLst>
                    <a:ext uri="{9D8B030D-6E8A-4147-A177-3AD203B41FA5}">
                      <a16:colId xmlns:a16="http://schemas.microsoft.com/office/drawing/2014/main" val="20021"/>
                    </a:ext>
                  </a:extLst>
                </a:gridCol>
                <a:gridCol w="456385">
                  <a:extLst>
                    <a:ext uri="{9D8B030D-6E8A-4147-A177-3AD203B41FA5}">
                      <a16:colId xmlns:a16="http://schemas.microsoft.com/office/drawing/2014/main" val="20022"/>
                    </a:ext>
                  </a:extLst>
                </a:gridCol>
                <a:gridCol w="456385">
                  <a:extLst>
                    <a:ext uri="{9D8B030D-6E8A-4147-A177-3AD203B41FA5}">
                      <a16:colId xmlns:a16="http://schemas.microsoft.com/office/drawing/2014/main" val="20023"/>
                    </a:ext>
                  </a:extLst>
                </a:gridCol>
              </a:tblGrid>
              <a:tr h="278130">
                <a:tc>
                  <a:txBody>
                    <a:bodyPr/>
                    <a:lstStyle/>
                    <a:p>
                      <a:pPr algn="ctr"/>
                      <a:r>
                        <a:rPr lang="ca-ES" sz="1800" dirty="0">
                          <a:highlight>
                            <a:srgbClr val="00FFFF"/>
                          </a:highlight>
                        </a:rPr>
                        <a:t>12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rgbClr val="0070C0"/>
                          </a:solidFill>
                        </a:rPr>
                        <a:t>60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58</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rgbClr val="0070C0"/>
                          </a:solidFill>
                        </a:rPr>
                        <a:t>60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13" name="Tabla 12">
            <a:extLst>
              <a:ext uri="{FF2B5EF4-FFF2-40B4-BE49-F238E27FC236}">
                <a16:creationId xmlns:a16="http://schemas.microsoft.com/office/drawing/2014/main" id="{71E4F1F7-2CAA-F24F-8208-F410242D8AAD}"/>
              </a:ext>
            </a:extLst>
          </p:cNvPr>
          <p:cNvGraphicFramePr>
            <a:graphicFrameLocks noGrp="1"/>
          </p:cNvGraphicFramePr>
          <p:nvPr/>
        </p:nvGraphicFramePr>
        <p:xfrm>
          <a:off x="809969" y="2743393"/>
          <a:ext cx="10872288" cy="342900"/>
        </p:xfrm>
        <a:graphic>
          <a:graphicData uri="http://schemas.openxmlformats.org/drawingml/2006/table">
            <a:tbl>
              <a:tblPr firstRow="1" bandRow="1">
                <a:tableStyleId>{2D5ABB26-0587-4C30-8999-92F81FD0307C}</a:tableStyleId>
              </a:tblPr>
              <a:tblGrid>
                <a:gridCol w="453012">
                  <a:extLst>
                    <a:ext uri="{9D8B030D-6E8A-4147-A177-3AD203B41FA5}">
                      <a16:colId xmlns:a16="http://schemas.microsoft.com/office/drawing/2014/main" val="20000"/>
                    </a:ext>
                  </a:extLst>
                </a:gridCol>
                <a:gridCol w="453012">
                  <a:extLst>
                    <a:ext uri="{9D8B030D-6E8A-4147-A177-3AD203B41FA5}">
                      <a16:colId xmlns:a16="http://schemas.microsoft.com/office/drawing/2014/main" val="20001"/>
                    </a:ext>
                  </a:extLst>
                </a:gridCol>
                <a:gridCol w="453012">
                  <a:extLst>
                    <a:ext uri="{9D8B030D-6E8A-4147-A177-3AD203B41FA5}">
                      <a16:colId xmlns:a16="http://schemas.microsoft.com/office/drawing/2014/main" val="20002"/>
                    </a:ext>
                  </a:extLst>
                </a:gridCol>
                <a:gridCol w="453012">
                  <a:extLst>
                    <a:ext uri="{9D8B030D-6E8A-4147-A177-3AD203B41FA5}">
                      <a16:colId xmlns:a16="http://schemas.microsoft.com/office/drawing/2014/main" val="20003"/>
                    </a:ext>
                  </a:extLst>
                </a:gridCol>
                <a:gridCol w="453012">
                  <a:extLst>
                    <a:ext uri="{9D8B030D-6E8A-4147-A177-3AD203B41FA5}">
                      <a16:colId xmlns:a16="http://schemas.microsoft.com/office/drawing/2014/main" val="20004"/>
                    </a:ext>
                  </a:extLst>
                </a:gridCol>
                <a:gridCol w="453012">
                  <a:extLst>
                    <a:ext uri="{9D8B030D-6E8A-4147-A177-3AD203B41FA5}">
                      <a16:colId xmlns:a16="http://schemas.microsoft.com/office/drawing/2014/main" val="20005"/>
                    </a:ext>
                  </a:extLst>
                </a:gridCol>
                <a:gridCol w="453012">
                  <a:extLst>
                    <a:ext uri="{9D8B030D-6E8A-4147-A177-3AD203B41FA5}">
                      <a16:colId xmlns:a16="http://schemas.microsoft.com/office/drawing/2014/main" val="20006"/>
                    </a:ext>
                  </a:extLst>
                </a:gridCol>
                <a:gridCol w="453012">
                  <a:extLst>
                    <a:ext uri="{9D8B030D-6E8A-4147-A177-3AD203B41FA5}">
                      <a16:colId xmlns:a16="http://schemas.microsoft.com/office/drawing/2014/main" val="20007"/>
                    </a:ext>
                  </a:extLst>
                </a:gridCol>
                <a:gridCol w="453012">
                  <a:extLst>
                    <a:ext uri="{9D8B030D-6E8A-4147-A177-3AD203B41FA5}">
                      <a16:colId xmlns:a16="http://schemas.microsoft.com/office/drawing/2014/main" val="20008"/>
                    </a:ext>
                  </a:extLst>
                </a:gridCol>
                <a:gridCol w="453012">
                  <a:extLst>
                    <a:ext uri="{9D8B030D-6E8A-4147-A177-3AD203B41FA5}">
                      <a16:colId xmlns:a16="http://schemas.microsoft.com/office/drawing/2014/main" val="20009"/>
                    </a:ext>
                  </a:extLst>
                </a:gridCol>
                <a:gridCol w="453012">
                  <a:extLst>
                    <a:ext uri="{9D8B030D-6E8A-4147-A177-3AD203B41FA5}">
                      <a16:colId xmlns:a16="http://schemas.microsoft.com/office/drawing/2014/main" val="20010"/>
                    </a:ext>
                  </a:extLst>
                </a:gridCol>
                <a:gridCol w="453012">
                  <a:extLst>
                    <a:ext uri="{9D8B030D-6E8A-4147-A177-3AD203B41FA5}">
                      <a16:colId xmlns:a16="http://schemas.microsoft.com/office/drawing/2014/main" val="20011"/>
                    </a:ext>
                  </a:extLst>
                </a:gridCol>
                <a:gridCol w="453012">
                  <a:extLst>
                    <a:ext uri="{9D8B030D-6E8A-4147-A177-3AD203B41FA5}">
                      <a16:colId xmlns:a16="http://schemas.microsoft.com/office/drawing/2014/main" val="20012"/>
                    </a:ext>
                  </a:extLst>
                </a:gridCol>
                <a:gridCol w="453012">
                  <a:extLst>
                    <a:ext uri="{9D8B030D-6E8A-4147-A177-3AD203B41FA5}">
                      <a16:colId xmlns:a16="http://schemas.microsoft.com/office/drawing/2014/main" val="20013"/>
                    </a:ext>
                  </a:extLst>
                </a:gridCol>
                <a:gridCol w="453012">
                  <a:extLst>
                    <a:ext uri="{9D8B030D-6E8A-4147-A177-3AD203B41FA5}">
                      <a16:colId xmlns:a16="http://schemas.microsoft.com/office/drawing/2014/main" val="20014"/>
                    </a:ext>
                  </a:extLst>
                </a:gridCol>
                <a:gridCol w="453012">
                  <a:extLst>
                    <a:ext uri="{9D8B030D-6E8A-4147-A177-3AD203B41FA5}">
                      <a16:colId xmlns:a16="http://schemas.microsoft.com/office/drawing/2014/main" val="20015"/>
                    </a:ext>
                  </a:extLst>
                </a:gridCol>
                <a:gridCol w="453012">
                  <a:extLst>
                    <a:ext uri="{9D8B030D-6E8A-4147-A177-3AD203B41FA5}">
                      <a16:colId xmlns:a16="http://schemas.microsoft.com/office/drawing/2014/main" val="20016"/>
                    </a:ext>
                  </a:extLst>
                </a:gridCol>
                <a:gridCol w="453012">
                  <a:extLst>
                    <a:ext uri="{9D8B030D-6E8A-4147-A177-3AD203B41FA5}">
                      <a16:colId xmlns:a16="http://schemas.microsoft.com/office/drawing/2014/main" val="20017"/>
                    </a:ext>
                  </a:extLst>
                </a:gridCol>
                <a:gridCol w="453012">
                  <a:extLst>
                    <a:ext uri="{9D8B030D-6E8A-4147-A177-3AD203B41FA5}">
                      <a16:colId xmlns:a16="http://schemas.microsoft.com/office/drawing/2014/main" val="20018"/>
                    </a:ext>
                  </a:extLst>
                </a:gridCol>
                <a:gridCol w="419258">
                  <a:extLst>
                    <a:ext uri="{9D8B030D-6E8A-4147-A177-3AD203B41FA5}">
                      <a16:colId xmlns:a16="http://schemas.microsoft.com/office/drawing/2014/main" val="20019"/>
                    </a:ext>
                  </a:extLst>
                </a:gridCol>
                <a:gridCol w="486766">
                  <a:extLst>
                    <a:ext uri="{9D8B030D-6E8A-4147-A177-3AD203B41FA5}">
                      <a16:colId xmlns:a16="http://schemas.microsoft.com/office/drawing/2014/main" val="20020"/>
                    </a:ext>
                  </a:extLst>
                </a:gridCol>
                <a:gridCol w="453012">
                  <a:extLst>
                    <a:ext uri="{9D8B030D-6E8A-4147-A177-3AD203B41FA5}">
                      <a16:colId xmlns:a16="http://schemas.microsoft.com/office/drawing/2014/main" val="20021"/>
                    </a:ext>
                  </a:extLst>
                </a:gridCol>
                <a:gridCol w="453012">
                  <a:extLst>
                    <a:ext uri="{9D8B030D-6E8A-4147-A177-3AD203B41FA5}">
                      <a16:colId xmlns:a16="http://schemas.microsoft.com/office/drawing/2014/main" val="20022"/>
                    </a:ext>
                  </a:extLst>
                </a:gridCol>
                <a:gridCol w="453012">
                  <a:extLst>
                    <a:ext uri="{9D8B030D-6E8A-4147-A177-3AD203B41FA5}">
                      <a16:colId xmlns:a16="http://schemas.microsoft.com/office/drawing/2014/main" val="20023"/>
                    </a:ext>
                  </a:extLst>
                </a:gridCol>
              </a:tblGrid>
              <a:tr h="278130">
                <a:tc>
                  <a:txBody>
                    <a:bodyPr/>
                    <a:lstStyle/>
                    <a:p>
                      <a:pPr algn="ctr"/>
                      <a:r>
                        <a:rPr lang="ca-ES" sz="1800" dirty="0">
                          <a:highlight>
                            <a:srgbClr val="00FFFF"/>
                          </a:highlight>
                        </a:rPr>
                        <a:t>12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6</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-7</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chemeClr val="tx1"/>
                          </a:solidFill>
                        </a:rPr>
                        <a:t>10</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-3</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-2</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t>-1</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chemeClr val="tx1"/>
                          </a:solidFill>
                        </a:rPr>
                        <a:t>5</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ca-ES" sz="1800" dirty="0">
                          <a:solidFill>
                            <a:schemeClr val="tx1"/>
                          </a:solidFill>
                        </a:rPr>
                        <a:t>4</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sp>
            <p:nvSpPr>
              <p:cNvPr id="4" name="Rectángulo 3">
                <a:extLst>
                  <a:ext uri="{FF2B5EF4-FFF2-40B4-BE49-F238E27FC236}">
                    <a16:creationId xmlns:a16="http://schemas.microsoft.com/office/drawing/2014/main" id="{0F4567FB-7C94-CD41-9DFC-90E70435C5DA}"/>
                  </a:ext>
                </a:extLst>
              </p:cNvPr>
              <p:cNvSpPr/>
              <p:nvPr/>
            </p:nvSpPr>
            <p:spPr>
              <a:xfrm>
                <a:off x="6827287" y="1693429"/>
                <a:ext cx="5000856" cy="506870"/>
              </a:xfrm>
              <a:prstGeom prst="rect">
                <a:avLst/>
              </a:prstGeom>
            </p:spPr>
            <p:txBody>
              <a:bodyPr wrap="none">
                <a:spAutoFit/>
              </a:bodyPr>
              <a:lstStyle/>
              <a:p>
                <a14:m>
                  <m:oMath xmlns:m="http://schemas.openxmlformats.org/officeDocument/2006/math">
                    <m:r>
                      <a:rPr lang="ca-ES" i="1" smtClean="0">
                        <a:latin typeface="Cambria Math" charset="0"/>
                      </a:rPr>
                      <m:t>𝐻</m:t>
                    </m:r>
                    <m:d>
                      <m:dPr>
                        <m:ctrlPr>
                          <a:rPr lang="ca-ES" i="1">
                            <a:latin typeface="Cambria Math" panose="02040503050406030204" pitchFamily="18" charset="0"/>
                          </a:rPr>
                        </m:ctrlPr>
                      </m:dPr>
                      <m:e>
                        <m:r>
                          <a:rPr lang="ca-ES" i="1">
                            <a:latin typeface="Cambria Math" charset="0"/>
                          </a:rPr>
                          <m:t>𝑥</m:t>
                        </m:r>
                      </m:e>
                    </m:d>
                    <m:r>
                      <a:rPr lang="ca-ES" i="1">
                        <a:latin typeface="Cambria Math" charset="0"/>
                      </a:rPr>
                      <m:t>=−</m:t>
                    </m:r>
                    <m:d>
                      <m:dPr>
                        <m:ctrlPr>
                          <a:rPr lang="ca-ES" i="1">
                            <a:latin typeface="Cambria Math" panose="02040503050406030204" pitchFamily="18" charset="0"/>
                          </a:rPr>
                        </m:ctrlPr>
                      </m:dPr>
                      <m:e>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2</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2</m:t>
                                </m:r>
                              </m:num>
                              <m:den>
                                <m:r>
                                  <a:rPr lang="ca-ES" i="1">
                                    <a:latin typeface="Cambria Math" charset="0"/>
                                  </a:rPr>
                                  <m:t>2</m:t>
                                </m:r>
                                <m:r>
                                  <a:rPr lang="es-ES" i="1">
                                    <a:latin typeface="Cambria Math" panose="02040503050406030204" pitchFamily="18" charset="0"/>
                                  </a:rPr>
                                  <m:t>4</m:t>
                                </m:r>
                              </m:den>
                            </m:f>
                          </m:e>
                        </m:func>
                        <m:r>
                          <a:rPr lang="ca-ES" i="1">
                            <a:latin typeface="Cambria Math" charset="0"/>
                          </a:rPr>
                          <m:t>+</m:t>
                        </m:r>
                        <m:r>
                          <a:rPr lang="es-ES" i="1">
                            <a:latin typeface="Cambria Math" panose="02040503050406030204" pitchFamily="18"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1</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ca-ES" i="1">
                                    <a:latin typeface="Cambria Math" charset="0"/>
                                  </a:rPr>
                                  <m:t>1</m:t>
                                </m:r>
                              </m:num>
                              <m:den>
                                <m:r>
                                  <a:rPr lang="ca-ES" i="1">
                                    <a:latin typeface="Cambria Math" charset="0"/>
                                  </a:rPr>
                                  <m:t>2</m:t>
                                </m:r>
                                <m:r>
                                  <a:rPr lang="es-ES" i="1">
                                    <a:latin typeface="Cambria Math" panose="02040503050406030204" pitchFamily="18" charset="0"/>
                                  </a:rPr>
                                  <m:t>4</m:t>
                                </m:r>
                              </m:den>
                            </m:f>
                          </m:e>
                        </m:func>
                        <m:r>
                          <m:rPr>
                            <m:nor/>
                          </m:rPr>
                          <a:rPr lang="ca-ES"/>
                          <m:t> </m:t>
                        </m:r>
                        <m:r>
                          <m:rPr>
                            <m:nor/>
                          </m:rPr>
                          <a:rPr lang="es-ES"/>
                          <m:t>)</m:t>
                        </m:r>
                        <m:r>
                          <a:rPr lang="es-ES" i="1">
                            <a:latin typeface="Cambria Math" panose="02040503050406030204" pitchFamily="18" charset="0"/>
                          </a:rPr>
                          <m:t>22</m:t>
                        </m:r>
                      </m:e>
                    </m:d>
                  </m:oMath>
                </a14:m>
                <a:r>
                  <a:rPr lang="ca-ES" dirty="0"/>
                  <a:t> = 4,50 bits</a:t>
                </a:r>
                <a:endParaRPr lang="en-US" dirty="0"/>
              </a:p>
            </p:txBody>
          </p:sp>
        </mc:Choice>
        <mc:Fallback xmlns="">
          <p:sp>
            <p:nvSpPr>
              <p:cNvPr id="4" name="Rectángulo 3">
                <a:extLst>
                  <a:ext uri="{FF2B5EF4-FFF2-40B4-BE49-F238E27FC236}">
                    <a16:creationId xmlns:a16="http://schemas.microsoft.com/office/drawing/2014/main" id="{0F4567FB-7C94-CD41-9DFC-90E70435C5DA}"/>
                  </a:ext>
                </a:extLst>
              </p:cNvPr>
              <p:cNvSpPr>
                <a:spLocks noRot="1" noChangeAspect="1" noMove="1" noResize="1" noEditPoints="1" noAdjustHandles="1" noChangeArrowheads="1" noChangeShapeType="1" noTextEdit="1"/>
              </p:cNvSpPr>
              <p:nvPr/>
            </p:nvSpPr>
            <p:spPr>
              <a:xfrm>
                <a:off x="6827287" y="1693429"/>
                <a:ext cx="5000856" cy="506870"/>
              </a:xfrm>
              <a:prstGeom prst="rect">
                <a:avLst/>
              </a:prstGeom>
              <a:blipFill>
                <a:blip r:embed="rId4"/>
                <a:stretch>
                  <a:fillRect b="-73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ángulo 8">
                <a:extLst>
                  <a:ext uri="{FF2B5EF4-FFF2-40B4-BE49-F238E27FC236}">
                    <a16:creationId xmlns:a16="http://schemas.microsoft.com/office/drawing/2014/main" id="{12955DD4-D774-8F47-8651-92709F219950}"/>
                  </a:ext>
                </a:extLst>
              </p:cNvPr>
              <p:cNvSpPr/>
              <p:nvPr/>
            </p:nvSpPr>
            <p:spPr>
              <a:xfrm>
                <a:off x="1632558" y="5519314"/>
                <a:ext cx="9415397" cy="506870"/>
              </a:xfrm>
              <a:prstGeom prst="rect">
                <a:avLst/>
              </a:prstGeom>
            </p:spPr>
            <p:txBody>
              <a:bodyPr wrap="square">
                <a:spAutoFit/>
              </a:bodyPr>
              <a:lstStyle/>
              <a:p>
                <a14:m>
                  <m:oMath xmlns:m="http://schemas.openxmlformats.org/officeDocument/2006/math">
                    <m:r>
                      <a:rPr lang="ca-ES" i="1" smtClean="0">
                        <a:latin typeface="Cambria Math" charset="0"/>
                      </a:rPr>
                      <m:t>𝐻</m:t>
                    </m:r>
                    <m:d>
                      <m:dPr>
                        <m:ctrlPr>
                          <a:rPr lang="ca-ES" i="1">
                            <a:latin typeface="Cambria Math" panose="02040503050406030204" pitchFamily="18" charset="0"/>
                          </a:rPr>
                        </m:ctrlPr>
                      </m:dPr>
                      <m:e>
                        <m:r>
                          <a:rPr lang="ca-ES" i="1">
                            <a:latin typeface="Cambria Math" charset="0"/>
                          </a:rPr>
                          <m:t>𝑥</m:t>
                        </m:r>
                        <m:r>
                          <a:rPr lang="es-ES" b="0" i="1" smtClean="0">
                            <a:latin typeface="Cambria Math" panose="02040503050406030204" pitchFamily="18" charset="0"/>
                          </a:rPr>
                          <m:t>′</m:t>
                        </m:r>
                      </m:e>
                    </m:d>
                    <m:r>
                      <a:rPr lang="ca-ES" i="1">
                        <a:latin typeface="Cambria Math" charset="0"/>
                      </a:rPr>
                      <m:t>=−</m:t>
                    </m:r>
                    <m:d>
                      <m:dPr>
                        <m:ctrlPr>
                          <a:rPr lang="ca-ES" i="1">
                            <a:latin typeface="Cambria Math" panose="02040503050406030204" pitchFamily="18" charset="0"/>
                          </a:rPr>
                        </m:ctrlPr>
                      </m:dPr>
                      <m:e>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r>
                                  <a:rPr lang="es-ES" i="1">
                                    <a:latin typeface="Cambria Math" panose="02040503050406030204" pitchFamily="18" charset="0"/>
                                  </a:rPr>
                                  <m:t>(</m:t>
                                </m:r>
                                <m:f>
                                  <m:fPr>
                                    <m:ctrlPr>
                                      <a:rPr lang="ca-ES" i="1">
                                        <a:latin typeface="Cambria Math" panose="02040503050406030204" pitchFamily="18" charset="0"/>
                                      </a:rPr>
                                    </m:ctrlPr>
                                  </m:fPr>
                                  <m:num>
                                    <m:r>
                                      <a:rPr lang="es-ES">
                                        <a:latin typeface="Cambria Math" panose="02040503050406030204" pitchFamily="18" charset="0"/>
                                      </a:rPr>
                                      <m:t>5</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5</m:t>
                                </m:r>
                              </m:num>
                              <m:den>
                                <m:r>
                                  <a:rPr lang="ca-ES" i="1">
                                    <a:latin typeface="Cambria Math" charset="0"/>
                                  </a:rPr>
                                  <m:t>2</m:t>
                                </m:r>
                                <m:r>
                                  <a:rPr lang="es-ES" i="1">
                                    <a:latin typeface="Cambria Math" panose="02040503050406030204" pitchFamily="18" charset="0"/>
                                  </a:rPr>
                                  <m:t>4</m:t>
                                </m:r>
                              </m:den>
                            </m:f>
                            <m:r>
                              <a:rPr lang="es-ES" i="1">
                                <a:latin typeface="Cambria Math" panose="02040503050406030204" pitchFamily="18" charset="0"/>
                              </a:rPr>
                              <m:t>)</m:t>
                            </m:r>
                          </m:e>
                        </m:func>
                        <m:r>
                          <a:rPr lang="ca-ES" i="1">
                            <a:latin typeface="Cambria Math"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r>
                                  <a:rPr lang="es-ES" i="1">
                                    <a:latin typeface="Cambria Math" panose="02040503050406030204" pitchFamily="18" charset="0"/>
                                  </a:rPr>
                                  <m:t>(</m:t>
                                </m:r>
                                <m:f>
                                  <m:fPr>
                                    <m:ctrlPr>
                                      <a:rPr lang="ca-ES" i="1">
                                        <a:latin typeface="Cambria Math" panose="02040503050406030204" pitchFamily="18" charset="0"/>
                                      </a:rPr>
                                    </m:ctrlPr>
                                  </m:fPr>
                                  <m:num>
                                    <m:r>
                                      <a:rPr lang="es-ES">
                                        <a:latin typeface="Cambria Math" panose="02040503050406030204" pitchFamily="18" charset="0"/>
                                      </a:rPr>
                                      <m:t>4</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4</m:t>
                                </m:r>
                              </m:num>
                              <m:den>
                                <m:r>
                                  <a:rPr lang="ca-ES" i="1">
                                    <a:latin typeface="Cambria Math" charset="0"/>
                                  </a:rPr>
                                  <m:t>2</m:t>
                                </m:r>
                                <m:r>
                                  <a:rPr lang="es-ES" i="1">
                                    <a:latin typeface="Cambria Math" panose="02040503050406030204" pitchFamily="18" charset="0"/>
                                  </a:rPr>
                                  <m:t>4</m:t>
                                </m:r>
                              </m:den>
                            </m:f>
                            <m:r>
                              <a:rPr lang="es-ES" i="1">
                                <a:latin typeface="Cambria Math" panose="02040503050406030204" pitchFamily="18" charset="0"/>
                              </a:rPr>
                              <m:t>)</m:t>
                            </m:r>
                          </m:e>
                        </m:func>
                        <m:r>
                          <a:rPr lang="ca-ES" i="1">
                            <a:latin typeface="Cambria Math" charset="0"/>
                          </a:rPr>
                          <m:t>+</m:t>
                        </m:r>
                        <m:r>
                          <a:rPr lang="es-ES" i="1">
                            <a:latin typeface="Cambria Math" panose="02040503050406030204" pitchFamily="18"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2</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2</m:t>
                                </m:r>
                              </m:num>
                              <m:den>
                                <m:r>
                                  <a:rPr lang="ca-ES" i="1">
                                    <a:latin typeface="Cambria Math" charset="0"/>
                                  </a:rPr>
                                  <m:t>2</m:t>
                                </m:r>
                                <m:r>
                                  <a:rPr lang="es-ES" i="1">
                                    <a:latin typeface="Cambria Math" panose="02040503050406030204" pitchFamily="18" charset="0"/>
                                  </a:rPr>
                                  <m:t>4</m:t>
                                </m:r>
                              </m:den>
                            </m:f>
                          </m:e>
                        </m:func>
                        <m:r>
                          <m:rPr>
                            <m:nor/>
                          </m:rPr>
                          <a:rPr lang="ca-ES"/>
                          <m:t> </m:t>
                        </m:r>
                        <m:r>
                          <m:rPr>
                            <m:nor/>
                          </m:rPr>
                          <a:rPr lang="es-ES"/>
                          <m:t>)</m:t>
                        </m:r>
                        <m:r>
                          <a:rPr lang="es-ES" i="1">
                            <a:latin typeface="Cambria Math" panose="02040503050406030204" pitchFamily="18" charset="0"/>
                          </a:rPr>
                          <m:t>3</m:t>
                        </m:r>
                        <m:r>
                          <a:rPr lang="ca-ES" i="1">
                            <a:latin typeface="Cambria Math" charset="0"/>
                          </a:rPr>
                          <m:t>+</m:t>
                        </m:r>
                        <m:r>
                          <a:rPr lang="es-ES" i="1">
                            <a:latin typeface="Cambria Math" panose="02040503050406030204" pitchFamily="18" charset="0"/>
                          </a:rPr>
                          <m:t>(</m:t>
                        </m:r>
                        <m:func>
                          <m:funcPr>
                            <m:ctrlPr>
                              <a:rPr lang="ca-ES" i="1">
                                <a:latin typeface="Cambria Math" panose="02040503050406030204" pitchFamily="18" charset="0"/>
                              </a:rPr>
                            </m:ctrlPr>
                          </m:funcPr>
                          <m:fName>
                            <m:sSub>
                              <m:sSubPr>
                                <m:ctrlPr>
                                  <a:rPr lang="ca-ES" i="1">
                                    <a:latin typeface="Cambria Math" panose="02040503050406030204" pitchFamily="18" charset="0"/>
                                  </a:rPr>
                                </m:ctrlPr>
                              </m:sSubPr>
                              <m:e>
                                <m:f>
                                  <m:fPr>
                                    <m:ctrlPr>
                                      <a:rPr lang="ca-ES" i="1">
                                        <a:latin typeface="Cambria Math" panose="02040503050406030204" pitchFamily="18" charset="0"/>
                                      </a:rPr>
                                    </m:ctrlPr>
                                  </m:fPr>
                                  <m:num>
                                    <m:r>
                                      <a:rPr lang="es-ES">
                                        <a:latin typeface="Cambria Math" panose="02040503050406030204" pitchFamily="18" charset="0"/>
                                      </a:rPr>
                                      <m:t>1</m:t>
                                    </m:r>
                                  </m:num>
                                  <m:den>
                                    <m:r>
                                      <a:rPr lang="ca-ES">
                                        <a:latin typeface="Cambria Math" charset="0"/>
                                      </a:rPr>
                                      <m:t>2</m:t>
                                    </m:r>
                                    <m:r>
                                      <a:rPr lang="es-ES">
                                        <a:latin typeface="Cambria Math" panose="02040503050406030204" pitchFamily="18" charset="0"/>
                                      </a:rPr>
                                      <m:t>4</m:t>
                                    </m:r>
                                  </m:den>
                                </m:f>
                                <m:r>
                                  <m:rPr>
                                    <m:sty m:val="p"/>
                                  </m:rPr>
                                  <a:rPr lang="ca-ES">
                                    <a:latin typeface="Cambria Math" charset="0"/>
                                  </a:rPr>
                                  <m:t>log</m:t>
                                </m:r>
                              </m:e>
                              <m:sub>
                                <m:r>
                                  <a:rPr lang="ca-ES" i="1">
                                    <a:latin typeface="Cambria Math" charset="0"/>
                                  </a:rPr>
                                  <m:t>2</m:t>
                                </m:r>
                              </m:sub>
                            </m:sSub>
                          </m:fName>
                          <m:e>
                            <m:f>
                              <m:fPr>
                                <m:ctrlPr>
                                  <a:rPr lang="ca-ES" i="1">
                                    <a:latin typeface="Cambria Math" panose="02040503050406030204" pitchFamily="18" charset="0"/>
                                  </a:rPr>
                                </m:ctrlPr>
                              </m:fPr>
                              <m:num>
                                <m:r>
                                  <a:rPr lang="es-ES" i="1">
                                    <a:latin typeface="Cambria Math" panose="02040503050406030204" pitchFamily="18" charset="0"/>
                                  </a:rPr>
                                  <m:t>1</m:t>
                                </m:r>
                              </m:num>
                              <m:den>
                                <m:r>
                                  <a:rPr lang="ca-ES" i="1">
                                    <a:latin typeface="Cambria Math" charset="0"/>
                                  </a:rPr>
                                  <m:t>2</m:t>
                                </m:r>
                                <m:r>
                                  <a:rPr lang="es-ES" i="1">
                                    <a:latin typeface="Cambria Math" panose="02040503050406030204" pitchFamily="18" charset="0"/>
                                  </a:rPr>
                                  <m:t>4</m:t>
                                </m:r>
                              </m:den>
                            </m:f>
                          </m:e>
                        </m:func>
                        <m:r>
                          <m:rPr>
                            <m:nor/>
                          </m:rPr>
                          <a:rPr lang="ca-ES"/>
                          <m:t> </m:t>
                        </m:r>
                        <m:r>
                          <m:rPr>
                            <m:nor/>
                          </m:rPr>
                          <a:rPr lang="es-ES"/>
                          <m:t>)</m:t>
                        </m:r>
                        <m:r>
                          <a:rPr lang="es-ES" i="1">
                            <a:latin typeface="Cambria Math" panose="02040503050406030204" pitchFamily="18" charset="0"/>
                          </a:rPr>
                          <m:t>9</m:t>
                        </m:r>
                      </m:e>
                    </m:d>
                  </m:oMath>
                </a14:m>
                <a:r>
                  <a:rPr lang="ca-ES" dirty="0"/>
                  <a:t> =  3,51 bits</a:t>
                </a:r>
                <a:endParaRPr lang="en-US" dirty="0"/>
              </a:p>
            </p:txBody>
          </p:sp>
        </mc:Choice>
        <mc:Fallback xmlns="">
          <p:sp>
            <p:nvSpPr>
              <p:cNvPr id="9" name="Rectángulo 8">
                <a:extLst>
                  <a:ext uri="{FF2B5EF4-FFF2-40B4-BE49-F238E27FC236}">
                    <a16:creationId xmlns:a16="http://schemas.microsoft.com/office/drawing/2014/main" id="{12955DD4-D774-8F47-8651-92709F219950}"/>
                  </a:ext>
                </a:extLst>
              </p:cNvPr>
              <p:cNvSpPr>
                <a:spLocks noRot="1" noChangeAspect="1" noMove="1" noResize="1" noEditPoints="1" noAdjustHandles="1" noChangeArrowheads="1" noChangeShapeType="1" noTextEdit="1"/>
              </p:cNvSpPr>
              <p:nvPr/>
            </p:nvSpPr>
            <p:spPr>
              <a:xfrm>
                <a:off x="1632558" y="5519314"/>
                <a:ext cx="9415397" cy="506870"/>
              </a:xfrm>
              <a:prstGeom prst="rect">
                <a:avLst/>
              </a:prstGeom>
              <a:blipFill>
                <a:blip r:embed="rId5"/>
                <a:stretch>
                  <a:fillRect b="-73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ángulo 9">
                <a:extLst>
                  <a:ext uri="{FF2B5EF4-FFF2-40B4-BE49-F238E27FC236}">
                    <a16:creationId xmlns:a16="http://schemas.microsoft.com/office/drawing/2014/main" id="{02D8B251-ECB8-D540-97CA-1A27E8D53E27}"/>
                  </a:ext>
                </a:extLst>
              </p:cNvPr>
              <p:cNvSpPr/>
              <p:nvPr/>
            </p:nvSpPr>
            <p:spPr>
              <a:xfrm>
                <a:off x="362684" y="1101869"/>
                <a:ext cx="36798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ca-ES" i="1">
                          <a:latin typeface="Cambria Math" charset="0"/>
                        </a:rPr>
                        <m:t>𝑥</m:t>
                      </m:r>
                    </m:oMath>
                  </m:oMathPara>
                </a14:m>
                <a:endParaRPr lang="en-US" dirty="0"/>
              </a:p>
            </p:txBody>
          </p:sp>
        </mc:Choice>
        <mc:Fallback xmlns="">
          <p:sp>
            <p:nvSpPr>
              <p:cNvPr id="10" name="Rectángulo 9">
                <a:extLst>
                  <a:ext uri="{FF2B5EF4-FFF2-40B4-BE49-F238E27FC236}">
                    <a16:creationId xmlns:a16="http://schemas.microsoft.com/office/drawing/2014/main" id="{02D8B251-ECB8-D540-97CA-1A27E8D53E27}"/>
                  </a:ext>
                </a:extLst>
              </p:cNvPr>
              <p:cNvSpPr>
                <a:spLocks noRot="1" noChangeAspect="1" noMove="1" noResize="1" noEditPoints="1" noAdjustHandles="1" noChangeArrowheads="1" noChangeShapeType="1" noTextEdit="1"/>
              </p:cNvSpPr>
              <p:nvPr/>
            </p:nvSpPr>
            <p:spPr>
              <a:xfrm>
                <a:off x="362684" y="1101869"/>
                <a:ext cx="367985" cy="36933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ángulo 10">
                <a:extLst>
                  <a:ext uri="{FF2B5EF4-FFF2-40B4-BE49-F238E27FC236}">
                    <a16:creationId xmlns:a16="http://schemas.microsoft.com/office/drawing/2014/main" id="{7224926B-57AF-4245-81E7-22B3C81CB423}"/>
                  </a:ext>
                </a:extLst>
              </p:cNvPr>
              <p:cNvSpPr/>
              <p:nvPr/>
            </p:nvSpPr>
            <p:spPr>
              <a:xfrm>
                <a:off x="374387" y="2715644"/>
                <a:ext cx="372794" cy="369332"/>
              </a:xfrm>
              <a:prstGeom prst="rect">
                <a:avLst/>
              </a:prstGeom>
            </p:spPr>
            <p:txBody>
              <a:bodyPr wrap="none">
                <a:spAutoFit/>
              </a:bodyPr>
              <a:lstStyle/>
              <a:p>
                <a14:m>
                  <m:oMath xmlns:m="http://schemas.openxmlformats.org/officeDocument/2006/math">
                    <m:r>
                      <a:rPr lang="ca-ES" i="1">
                        <a:latin typeface="Cambria Math" charset="0"/>
                      </a:rPr>
                      <m:t>𝑥</m:t>
                    </m:r>
                  </m:oMath>
                </a14:m>
                <a:r>
                  <a:rPr lang="en-US" dirty="0"/>
                  <a:t>’</a:t>
                </a:r>
              </a:p>
            </p:txBody>
          </p:sp>
        </mc:Choice>
        <mc:Fallback xmlns="">
          <p:sp>
            <p:nvSpPr>
              <p:cNvPr id="11" name="Rectángulo 10">
                <a:extLst>
                  <a:ext uri="{FF2B5EF4-FFF2-40B4-BE49-F238E27FC236}">
                    <a16:creationId xmlns:a16="http://schemas.microsoft.com/office/drawing/2014/main" id="{7224926B-57AF-4245-81E7-22B3C81CB423}"/>
                  </a:ext>
                </a:extLst>
              </p:cNvPr>
              <p:cNvSpPr>
                <a:spLocks noRot="1" noChangeAspect="1" noMove="1" noResize="1" noEditPoints="1" noAdjustHandles="1" noChangeArrowheads="1" noChangeShapeType="1" noTextEdit="1"/>
              </p:cNvSpPr>
              <p:nvPr/>
            </p:nvSpPr>
            <p:spPr>
              <a:xfrm>
                <a:off x="374387" y="2715644"/>
                <a:ext cx="372794" cy="369332"/>
              </a:xfrm>
              <a:prstGeom prst="rect">
                <a:avLst/>
              </a:prstGeom>
              <a:blipFill>
                <a:blip r:embed="rId7"/>
                <a:stretch>
                  <a:fillRect t="-6667" r="-9677"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6">
                <a:extLst>
                  <a:ext uri="{FF2B5EF4-FFF2-40B4-BE49-F238E27FC236}">
                    <a16:creationId xmlns:a16="http://schemas.microsoft.com/office/drawing/2014/main" id="{BF46FD8D-D207-FA4F-8DF6-D6483867F434}"/>
                  </a:ext>
                </a:extLst>
              </p:cNvPr>
              <p:cNvSpPr txBox="1"/>
              <p:nvPr/>
            </p:nvSpPr>
            <p:spPr>
              <a:xfrm>
                <a:off x="794978" y="1722179"/>
                <a:ext cx="3117455" cy="404791"/>
              </a:xfrm>
              <a:prstGeom prst="rect">
                <a:avLst/>
              </a:prstGeom>
              <a:noFill/>
            </p:spPr>
            <p:txBody>
              <a:bodyPr wrap="square" lIns="0" tIns="0" rIns="0" bIns="0" rtlCol="0">
                <a:spAutoFit/>
              </a:bodyPr>
              <a:lstStyle/>
              <a:p>
                <a14:m>
                  <m:oMath xmlns:m="http://schemas.openxmlformats.org/officeDocument/2006/math">
                    <m:sSub>
                      <m:sSubPr>
                        <m:ctrlPr>
                          <a:rPr lang="ca-ES" sz="2000" i="1" smtClean="0">
                            <a:latin typeface="Cambria Math" panose="02040503050406030204" pitchFamily="18" charset="0"/>
                          </a:rPr>
                        </m:ctrlPr>
                      </m:sSubPr>
                      <m:e>
                        <m:r>
                          <a:rPr lang="ca-ES" sz="2000" i="1">
                            <a:latin typeface="Cambria Math" charset="0"/>
                          </a:rPr>
                          <m:t> </m:t>
                        </m:r>
                        <m:r>
                          <a:rPr lang="es-ES" sz="2000" i="1">
                            <a:latin typeface="Cambria Math" panose="02040503050406030204" pitchFamily="18" charset="0"/>
                          </a:rPr>
                          <m:t>𝑃</m:t>
                        </m:r>
                      </m:e>
                      <m:sub>
                        <m:r>
                          <a:rPr lang="ca-ES" sz="2000" i="1">
                            <a:latin typeface="Cambria Math" charset="0"/>
                          </a:rPr>
                          <m:t>𝑖</m:t>
                        </m:r>
                      </m:sub>
                    </m:sSub>
                    <m:r>
                      <a:rPr lang="es-ES" sz="2000" i="1" smtClean="0">
                        <a:latin typeface="Cambria Math" panose="02040503050406030204" pitchFamily="18" charset="0"/>
                      </a:rPr>
                      <m:t>=</m:t>
                    </m:r>
                    <m:sSub>
                      <m:sSubPr>
                        <m:ctrlPr>
                          <a:rPr lang="ca-ES" sz="2000" i="1" smtClean="0">
                            <a:latin typeface="Cambria Math" panose="02040503050406030204" pitchFamily="18" charset="0"/>
                          </a:rPr>
                        </m:ctrlPr>
                      </m:sSubPr>
                      <m:e>
                        <m:r>
                          <a:rPr lang="ca-ES" sz="2000" i="1">
                            <a:latin typeface="Cambria Math" charset="0"/>
                          </a:rPr>
                          <m:t> </m:t>
                        </m:r>
                        <m:r>
                          <a:rPr lang="es-ES" sz="2000" b="0" i="1" smtClean="0">
                            <a:latin typeface="Cambria Math" panose="02040503050406030204" pitchFamily="18" charset="0"/>
                          </a:rPr>
                          <m:t>⎣(</m:t>
                        </m:r>
                        <m:r>
                          <a:rPr lang="ca-ES" sz="2000" i="1">
                            <a:latin typeface="Cambria Math" charset="0"/>
                          </a:rPr>
                          <m:t>𝑋</m:t>
                        </m:r>
                      </m:e>
                      <m:sub>
                        <m:r>
                          <a:rPr lang="ca-ES" sz="2000" i="1">
                            <a:latin typeface="Cambria Math" charset="0"/>
                          </a:rPr>
                          <m:t>𝑖</m:t>
                        </m:r>
                        <m:r>
                          <a:rPr lang="es-ES" sz="2000" i="1">
                            <a:latin typeface="Cambria Math" panose="02040503050406030204" pitchFamily="18" charset="0"/>
                          </a:rPr>
                          <m:t>−1</m:t>
                        </m:r>
                      </m:sub>
                    </m:sSub>
                    <m:r>
                      <a:rPr lang="es-ES" sz="2000" b="0" i="1" smtClean="0">
                        <a:latin typeface="Cambria Math" panose="02040503050406030204" pitchFamily="18" charset="0"/>
                      </a:rPr>
                      <m:t>+</m:t>
                    </m:r>
                  </m:oMath>
                </a14:m>
                <a:r>
                  <a:rPr lang="ca-ES" sz="2000" dirty="0"/>
                  <a:t> </a:t>
                </a:r>
                <a14:m>
                  <m:oMath xmlns:m="http://schemas.openxmlformats.org/officeDocument/2006/math">
                    <m:sSub>
                      <m:sSubPr>
                        <m:ctrlPr>
                          <a:rPr lang="ca-ES" sz="2000" i="1" smtClean="0">
                            <a:latin typeface="Cambria Math" panose="02040503050406030204" pitchFamily="18" charset="0"/>
                          </a:rPr>
                        </m:ctrlPr>
                      </m:sSubPr>
                      <m:e>
                        <m:r>
                          <a:rPr lang="ca-ES" sz="2000" i="1">
                            <a:latin typeface="Cambria Math" charset="0"/>
                          </a:rPr>
                          <m:t> </m:t>
                        </m:r>
                        <m:r>
                          <a:rPr lang="ca-ES" sz="2000" i="1">
                            <a:latin typeface="Cambria Math" charset="0"/>
                          </a:rPr>
                          <m:t>𝑋</m:t>
                        </m:r>
                      </m:e>
                      <m:sub>
                        <m:r>
                          <a:rPr lang="ca-ES" sz="2000" i="1">
                            <a:latin typeface="Cambria Math" charset="0"/>
                          </a:rPr>
                          <m:t>𝑖</m:t>
                        </m:r>
                        <m:r>
                          <a:rPr lang="es-ES" sz="2000" i="1">
                            <a:latin typeface="Cambria Math" panose="02040503050406030204" pitchFamily="18" charset="0"/>
                          </a:rPr>
                          <m:t>−</m:t>
                        </m:r>
                        <m:r>
                          <a:rPr lang="es-ES" sz="2000" b="0" i="1" smtClean="0">
                            <a:latin typeface="Cambria Math" panose="02040503050406030204" pitchFamily="18" charset="0"/>
                          </a:rPr>
                          <m:t>2</m:t>
                        </m:r>
                      </m:sub>
                    </m:sSub>
                  </m:oMath>
                </a14:m>
                <a:r>
                  <a:rPr lang="ca-ES" sz="2000" dirty="0"/>
                  <a:t>) / 2⎦ </a:t>
                </a:r>
              </a:p>
            </p:txBody>
          </p:sp>
        </mc:Choice>
        <mc:Fallback xmlns="">
          <p:sp>
            <p:nvSpPr>
              <p:cNvPr id="19" name="TextBox 16">
                <a:extLst>
                  <a:ext uri="{FF2B5EF4-FFF2-40B4-BE49-F238E27FC236}">
                    <a16:creationId xmlns:a16="http://schemas.microsoft.com/office/drawing/2014/main" id="{BF46FD8D-D207-FA4F-8DF6-D6483867F434}"/>
                  </a:ext>
                </a:extLst>
              </p:cNvPr>
              <p:cNvSpPr txBox="1">
                <a:spLocks noRot="1" noChangeAspect="1" noMove="1" noResize="1" noEditPoints="1" noAdjustHandles="1" noChangeArrowheads="1" noChangeShapeType="1" noTextEdit="1"/>
              </p:cNvSpPr>
              <p:nvPr/>
            </p:nvSpPr>
            <p:spPr>
              <a:xfrm>
                <a:off x="794978" y="1722179"/>
                <a:ext cx="3117455" cy="404791"/>
              </a:xfrm>
              <a:prstGeom prst="rect">
                <a:avLst/>
              </a:prstGeom>
              <a:blipFill>
                <a:blip r:embed="rId8"/>
                <a:stretch>
                  <a:fillRect l="-4049" t="-12121" b="-36364"/>
                </a:stretch>
              </a:blipFill>
            </p:spPr>
            <p:txBody>
              <a:bodyPr/>
              <a:lstStyle/>
              <a:p>
                <a:r>
                  <a:rPr lang="en-ES">
                    <a:noFill/>
                  </a:rPr>
                  <a:t> </a:t>
                </a:r>
              </a:p>
            </p:txBody>
          </p:sp>
        </mc:Fallback>
      </mc:AlternateContent>
      <mc:AlternateContent xmlns:mc="http://schemas.openxmlformats.org/markup-compatibility/2006" xmlns:a14="http://schemas.microsoft.com/office/drawing/2010/main">
        <mc:Choice Requires="a14">
          <p:sp>
            <p:nvSpPr>
              <p:cNvPr id="20" name="TextBox 16">
                <a:extLst>
                  <a:ext uri="{FF2B5EF4-FFF2-40B4-BE49-F238E27FC236}">
                    <a16:creationId xmlns:a16="http://schemas.microsoft.com/office/drawing/2014/main" id="{FB97593F-6683-6048-8009-5949CF632700}"/>
                  </a:ext>
                </a:extLst>
              </p:cNvPr>
              <p:cNvSpPr txBox="1"/>
              <p:nvPr/>
            </p:nvSpPr>
            <p:spPr>
              <a:xfrm>
                <a:off x="1096568" y="2233052"/>
                <a:ext cx="1405128"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ca-ES" sz="2000" i="1" smtClean="0">
                              <a:latin typeface="Cambria Math" panose="02040503050406030204" pitchFamily="18" charset="0"/>
                            </a:rPr>
                          </m:ctrlPr>
                        </m:sSubPr>
                        <m:e>
                          <m:r>
                            <a:rPr lang="ca-ES" sz="2000" i="1">
                              <a:latin typeface="Cambria Math" charset="0"/>
                            </a:rPr>
                            <m:t> </m:t>
                          </m:r>
                          <m:r>
                            <a:rPr lang="es-ES" sz="2000" b="0" i="1" smtClean="0">
                              <a:latin typeface="Cambria Math" panose="02040503050406030204" pitchFamily="18" charset="0"/>
                            </a:rPr>
                            <m:t>𝑥</m:t>
                          </m:r>
                        </m:e>
                        <m:sub>
                          <m:r>
                            <a:rPr lang="ca-ES" sz="2000" i="1">
                              <a:latin typeface="Cambria Math" charset="0"/>
                            </a:rPr>
                            <m:t>𝑖</m:t>
                          </m:r>
                        </m:sub>
                      </m:sSub>
                      <m:r>
                        <a:rPr lang="es-ES" sz="2000" i="1">
                          <a:latin typeface="Cambria Math" panose="02040503050406030204" pitchFamily="18" charset="0"/>
                        </a:rPr>
                        <m:t>=</m:t>
                      </m:r>
                      <m:sSub>
                        <m:sSubPr>
                          <m:ctrlPr>
                            <a:rPr lang="ca-ES" sz="2000" i="1">
                              <a:latin typeface="Cambria Math" panose="02040503050406030204" pitchFamily="18" charset="0"/>
                            </a:rPr>
                          </m:ctrlPr>
                        </m:sSubPr>
                        <m:e>
                          <m:r>
                            <a:rPr lang="ca-ES" sz="2000" i="1">
                              <a:latin typeface="Cambria Math" charset="0"/>
                            </a:rPr>
                            <m:t> </m:t>
                          </m:r>
                          <m:r>
                            <a:rPr lang="ca-ES" sz="2000" i="1">
                              <a:latin typeface="Cambria Math" charset="0"/>
                            </a:rPr>
                            <m:t>𝑋</m:t>
                          </m:r>
                        </m:e>
                        <m:sub>
                          <m:r>
                            <a:rPr lang="ca-ES" sz="2000" i="1">
                              <a:latin typeface="Cambria Math" charset="0"/>
                            </a:rPr>
                            <m:t>𝑖</m:t>
                          </m:r>
                        </m:sub>
                      </m:sSub>
                      <m:r>
                        <a:rPr lang="es-ES" sz="2000" i="1">
                          <a:latin typeface="Cambria Math" panose="02040503050406030204" pitchFamily="18" charset="0"/>
                        </a:rPr>
                        <m:t> −</m:t>
                      </m:r>
                      <m:sSub>
                        <m:sSubPr>
                          <m:ctrlPr>
                            <a:rPr lang="ca-ES" sz="2000" i="1">
                              <a:latin typeface="Cambria Math" panose="02040503050406030204" pitchFamily="18" charset="0"/>
                            </a:rPr>
                          </m:ctrlPr>
                        </m:sSubPr>
                        <m:e>
                          <m:r>
                            <a:rPr lang="ca-ES" sz="2000" i="1">
                              <a:latin typeface="Cambria Math" charset="0"/>
                            </a:rPr>
                            <m:t> </m:t>
                          </m:r>
                          <m:r>
                            <a:rPr lang="es-ES" sz="2000" i="1">
                              <a:latin typeface="Cambria Math" panose="02040503050406030204" pitchFamily="18" charset="0"/>
                            </a:rPr>
                            <m:t>𝑃</m:t>
                          </m:r>
                        </m:e>
                        <m:sub>
                          <m:r>
                            <a:rPr lang="ca-ES" sz="2000" i="1">
                              <a:latin typeface="Cambria Math" charset="0"/>
                            </a:rPr>
                            <m:t>𝑖</m:t>
                          </m:r>
                        </m:sub>
                      </m:sSub>
                    </m:oMath>
                  </m:oMathPara>
                </a14:m>
                <a:endParaRPr lang="ca-ES" sz="2000" dirty="0"/>
              </a:p>
            </p:txBody>
          </p:sp>
        </mc:Choice>
        <mc:Fallback xmlns="">
          <p:sp>
            <p:nvSpPr>
              <p:cNvPr id="20" name="TextBox 16">
                <a:extLst>
                  <a:ext uri="{FF2B5EF4-FFF2-40B4-BE49-F238E27FC236}">
                    <a16:creationId xmlns:a16="http://schemas.microsoft.com/office/drawing/2014/main" id="{FB97593F-6683-6048-8009-5949CF632700}"/>
                  </a:ext>
                </a:extLst>
              </p:cNvPr>
              <p:cNvSpPr txBox="1">
                <a:spLocks noRot="1" noChangeAspect="1" noMove="1" noResize="1" noEditPoints="1" noAdjustHandles="1" noChangeArrowheads="1" noChangeShapeType="1" noTextEdit="1"/>
              </p:cNvSpPr>
              <p:nvPr/>
            </p:nvSpPr>
            <p:spPr>
              <a:xfrm>
                <a:off x="1096568" y="2233052"/>
                <a:ext cx="1405128" cy="307777"/>
              </a:xfrm>
              <a:prstGeom prst="rect">
                <a:avLst/>
              </a:prstGeom>
              <a:blipFill>
                <a:blip r:embed="rId9"/>
                <a:stretch>
                  <a:fillRect l="-7207" t="-3846" r="-1802" b="-34615"/>
                </a:stretch>
              </a:blipFill>
            </p:spPr>
            <p:txBody>
              <a:bodyPr/>
              <a:lstStyle/>
              <a:p>
                <a:r>
                  <a:rPr lang="en-US">
                    <a:noFill/>
                  </a:rPr>
                  <a:t> </a:t>
                </a:r>
              </a:p>
            </p:txBody>
          </p:sp>
        </mc:Fallback>
      </mc:AlternateContent>
    </p:spTree>
    <p:extLst>
      <p:ext uri="{BB962C8B-B14F-4D97-AF65-F5344CB8AC3E}">
        <p14:creationId xmlns:p14="http://schemas.microsoft.com/office/powerpoint/2010/main" val="3245204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3" name="Marcador de contenido 2"/>
          <p:cNvSpPr>
            <a:spLocks noGrp="1"/>
          </p:cNvSpPr>
          <p:nvPr>
            <p:ph idx="1"/>
          </p:nvPr>
        </p:nvSpPr>
        <p:spPr>
          <a:xfrm>
            <a:off x="501192" y="2453588"/>
            <a:ext cx="11189616" cy="1323288"/>
          </a:xfrm>
        </p:spPr>
        <p:txBody>
          <a:bodyPr/>
          <a:lstStyle/>
          <a:p>
            <a:r>
              <a:rPr lang="es-ES_tradnl" dirty="0"/>
              <a:t>En general los sistemas de compresión </a:t>
            </a:r>
            <a:r>
              <a:rPr lang="es-ES_tradnl" dirty="0" err="1"/>
              <a:t>lossless</a:t>
            </a:r>
            <a:r>
              <a:rPr lang="es-ES_tradnl" dirty="0"/>
              <a:t> obtienen </a:t>
            </a:r>
            <a:r>
              <a:rPr lang="es-ES_tradnl" dirty="0" err="1"/>
              <a:t>compression</a:t>
            </a:r>
            <a:r>
              <a:rPr lang="es-ES_tradnl" dirty="0"/>
              <a:t> factor de 2. De modo que si el archivo original ocupa 100 MB el comprimido ocupa 50 MB.</a:t>
            </a:r>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7" name="Marcador de contenido 2"/>
          <p:cNvSpPr txBox="1">
            <a:spLocks/>
          </p:cNvSpPr>
          <p:nvPr/>
        </p:nvSpPr>
        <p:spPr>
          <a:xfrm>
            <a:off x="490807" y="5268996"/>
            <a:ext cx="7343691" cy="13797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dirty="0"/>
              <a:t>En muchos casos esta compresión no es suficiente, por lo que se propusieron sistemas de compresión con pérdida.</a:t>
            </a:r>
          </a:p>
        </p:txBody>
      </p:sp>
      <p:sp>
        <p:nvSpPr>
          <p:cNvPr id="8" name="Marcador de contenido 2"/>
          <p:cNvSpPr txBox="1">
            <a:spLocks/>
          </p:cNvSpPr>
          <p:nvPr/>
        </p:nvSpPr>
        <p:spPr>
          <a:xfrm>
            <a:off x="501192" y="961468"/>
            <a:ext cx="11189616" cy="13232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dirty="0"/>
              <a:t>En un inicio los sistemas de compresión se definieron como sistemas de compresión sin pérdida (</a:t>
            </a:r>
            <a:r>
              <a:rPr lang="es-ES_tradnl" b="1" dirty="0" err="1">
                <a:solidFill>
                  <a:srgbClr val="C00000"/>
                </a:solidFill>
              </a:rPr>
              <a:t>lossless</a:t>
            </a:r>
            <a:r>
              <a:rPr lang="es-ES_tradnl" dirty="0"/>
              <a:t>).</a:t>
            </a:r>
          </a:p>
        </p:txBody>
      </p:sp>
      <p:sp>
        <p:nvSpPr>
          <p:cNvPr id="10" name="Rectángulo 9"/>
          <p:cNvSpPr/>
          <p:nvPr/>
        </p:nvSpPr>
        <p:spPr>
          <a:xfrm>
            <a:off x="7844883" y="5268996"/>
            <a:ext cx="4105816" cy="103997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1" name="Marcador de contenido 2"/>
          <p:cNvSpPr txBox="1">
            <a:spLocks/>
          </p:cNvSpPr>
          <p:nvPr/>
        </p:nvSpPr>
        <p:spPr>
          <a:xfrm>
            <a:off x="7855268" y="5268996"/>
            <a:ext cx="4095432" cy="10399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500" i="1" dirty="0">
                <a:latin typeface="Calibri" pitchFamily="34" charset="0"/>
              </a:rPr>
              <a:t>Película para TV UHD de 4K de 2 horas de duración.</a:t>
            </a:r>
          </a:p>
          <a:p>
            <a:pPr marL="0" indent="0" algn="ctr">
              <a:lnSpc>
                <a:spcPct val="114000"/>
              </a:lnSpc>
              <a:spcBef>
                <a:spcPts val="0"/>
              </a:spcBef>
              <a:spcAft>
                <a:spcPts val="600"/>
              </a:spcAft>
              <a:buNone/>
            </a:pPr>
            <a:r>
              <a:rPr lang="es-ES" sz="1500" i="1" dirty="0">
                <a:latin typeface="Calibri" pitchFamily="34" charset="0"/>
              </a:rPr>
              <a:t>3840 x 2160 x (120 x 60 x 24) x 3 x 2 = 8009 GB</a:t>
            </a:r>
          </a:p>
          <a:p>
            <a:pPr marL="0" indent="0" algn="ctr">
              <a:lnSpc>
                <a:spcPct val="114000"/>
              </a:lnSpc>
              <a:spcBef>
                <a:spcPts val="0"/>
              </a:spcBef>
              <a:spcAft>
                <a:spcPts val="600"/>
              </a:spcAft>
              <a:buNone/>
            </a:pPr>
            <a:endParaRPr lang="es-ES" sz="1500" i="1" dirty="0">
              <a:latin typeface="Calibri" pitchFamily="34" charset="0"/>
            </a:endParaRPr>
          </a:p>
        </p:txBody>
      </p:sp>
      <mc:AlternateContent xmlns:mc="http://schemas.openxmlformats.org/markup-compatibility/2006" xmlns:a14="http://schemas.microsoft.com/office/drawing/2010/main">
        <mc:Choice Requires="a14">
          <p:sp>
            <p:nvSpPr>
              <p:cNvPr id="6" name="CuadroTexto 5"/>
              <p:cNvSpPr txBox="1"/>
              <p:nvPr/>
            </p:nvSpPr>
            <p:spPr>
              <a:xfrm>
                <a:off x="3023205" y="4107437"/>
                <a:ext cx="5562612" cy="59093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𝐶𝑜𝑚𝑝𝑟𝑒𝑠𝑠𝑖𝑜𝑛</m:t>
                      </m:r>
                      <m:r>
                        <a:rPr lang="es-ES" b="0" i="1" smtClean="0">
                          <a:latin typeface="Cambria Math" charset="0"/>
                        </a:rPr>
                        <m:t> </m:t>
                      </m:r>
                      <m:r>
                        <a:rPr lang="es-ES" b="0" i="1" smtClean="0">
                          <a:latin typeface="Cambria Math" charset="0"/>
                        </a:rPr>
                        <m:t>𝑓𝑎𝑐𝑡𝑜𝑟</m:t>
                      </m:r>
                      <m:r>
                        <a:rPr lang="es-ES" b="0" i="1" smtClean="0">
                          <a:latin typeface="Cambria Math" charset="0"/>
                        </a:rPr>
                        <m:t>= </m:t>
                      </m:r>
                      <m:f>
                        <m:fPr>
                          <m:ctrlPr>
                            <a:rPr lang="mr-IN" b="0" i="1" smtClean="0">
                              <a:latin typeface="Cambria Math" panose="02040503050406030204" pitchFamily="18" charset="0"/>
                            </a:rPr>
                          </m:ctrlPr>
                        </m:fPr>
                        <m:num>
                          <m:r>
                            <a:rPr lang="es-ES" i="1">
                              <a:latin typeface="Cambria Math" charset="0"/>
                            </a:rPr>
                            <m:t>𝑇𝑎𝑚𝑎</m:t>
                          </m:r>
                          <m:r>
                            <a:rPr lang="es-ES" i="1">
                              <a:latin typeface="Cambria Math" charset="0"/>
                            </a:rPr>
                            <m:t>ñ</m:t>
                          </m:r>
                          <m:r>
                            <a:rPr lang="es-ES" i="1">
                              <a:latin typeface="Cambria Math" charset="0"/>
                            </a:rPr>
                            <m:t>𝑜</m:t>
                          </m:r>
                          <m:r>
                            <a:rPr lang="es-ES" i="1">
                              <a:latin typeface="Cambria Math" charset="0"/>
                            </a:rPr>
                            <m:t> </m:t>
                          </m:r>
                          <m:r>
                            <a:rPr lang="es-ES" i="1">
                              <a:latin typeface="Cambria Math" charset="0"/>
                            </a:rPr>
                            <m:t>𝑎𝑟𝑐h𝑖𝑣𝑜</m:t>
                          </m:r>
                          <m:r>
                            <a:rPr lang="es-ES" i="1">
                              <a:latin typeface="Cambria Math" charset="0"/>
                            </a:rPr>
                            <m:t> </m:t>
                          </m:r>
                          <m:r>
                            <a:rPr lang="es-ES" i="1">
                              <a:latin typeface="Cambria Math" charset="0"/>
                            </a:rPr>
                            <m:t>𝑜𝑟𝑖𝑔𝑖𝑛𝑎𝑙</m:t>
                          </m:r>
                        </m:num>
                        <m:den>
                          <m:r>
                            <a:rPr lang="es-ES" i="1">
                              <a:latin typeface="Cambria Math" charset="0"/>
                            </a:rPr>
                            <m:t>𝑇𝑎𝑚𝑎</m:t>
                          </m:r>
                          <m:r>
                            <a:rPr lang="es-ES" i="1">
                              <a:latin typeface="Cambria Math" charset="0"/>
                            </a:rPr>
                            <m:t>ñ</m:t>
                          </m:r>
                          <m:r>
                            <a:rPr lang="es-ES" i="1">
                              <a:latin typeface="Cambria Math" charset="0"/>
                            </a:rPr>
                            <m:t>𝑜</m:t>
                          </m:r>
                          <m:r>
                            <a:rPr lang="es-ES" i="1">
                              <a:latin typeface="Cambria Math" charset="0"/>
                            </a:rPr>
                            <m:t> </m:t>
                          </m:r>
                          <m:r>
                            <a:rPr lang="es-ES" i="1">
                              <a:latin typeface="Cambria Math" charset="0"/>
                            </a:rPr>
                            <m:t>𝑎𝑟𝑐h𝑖𝑣𝑜</m:t>
                          </m:r>
                          <m:r>
                            <a:rPr lang="es-ES" i="1">
                              <a:latin typeface="Cambria Math" charset="0"/>
                            </a:rPr>
                            <m:t> </m:t>
                          </m:r>
                          <m:r>
                            <a:rPr lang="es-ES" i="1">
                              <a:latin typeface="Cambria Math" charset="0"/>
                            </a:rPr>
                            <m:t>𝑐𝑜𝑚𝑝𝑟𝑖𝑚𝑖𝑑𝑜</m:t>
                          </m:r>
                        </m:den>
                      </m:f>
                      <m:r>
                        <a:rPr lang="es-ES" b="0" i="1" smtClean="0">
                          <a:latin typeface="Cambria Math" charset="0"/>
                        </a:rPr>
                        <m:t> </m:t>
                      </m:r>
                    </m:oMath>
                  </m:oMathPara>
                </a14:m>
                <a:endParaRPr lang="ca-ES" dirty="0"/>
              </a:p>
            </p:txBody>
          </p:sp>
        </mc:Choice>
        <mc:Fallback xmlns="">
          <p:sp>
            <p:nvSpPr>
              <p:cNvPr id="6" name="CuadroTexto 5"/>
              <p:cNvSpPr txBox="1">
                <a:spLocks noRot="1" noChangeAspect="1" noMove="1" noResize="1" noEditPoints="1" noAdjustHandles="1" noChangeArrowheads="1" noChangeShapeType="1" noTextEdit="1"/>
              </p:cNvSpPr>
              <p:nvPr/>
            </p:nvSpPr>
            <p:spPr>
              <a:xfrm>
                <a:off x="3023205" y="4107437"/>
                <a:ext cx="5562612" cy="590931"/>
              </a:xfrm>
              <a:prstGeom prst="rect">
                <a:avLst/>
              </a:prstGeom>
              <a:blipFill rotWithShape="0">
                <a:blip r:embed="rId2"/>
                <a:stretch>
                  <a:fillRect/>
                </a:stretch>
              </a:blipFill>
            </p:spPr>
            <p:txBody>
              <a:bodyPr/>
              <a:lstStyle/>
              <a:p>
                <a:r>
                  <a:rPr lang="ca-ES">
                    <a:noFill/>
                  </a:rPr>
                  <a:t> </a:t>
                </a:r>
              </a:p>
            </p:txBody>
          </p:sp>
        </mc:Fallback>
      </mc:AlternateContent>
    </p:spTree>
    <p:extLst>
      <p:ext uri="{BB962C8B-B14F-4D97-AF65-F5344CB8AC3E}">
        <p14:creationId xmlns:p14="http://schemas.microsoft.com/office/powerpoint/2010/main" val="107058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32</a:t>
            </a:fld>
            <a:endParaRPr lang="en-US" b="1" dirty="0">
              <a:solidFill>
                <a:srgbClr val="548235"/>
              </a:solidFill>
            </a:endParaRPr>
          </a:p>
        </p:txBody>
      </p:sp>
      <p:sp>
        <p:nvSpPr>
          <p:cNvPr id="6" name="Content Placeholder 5"/>
          <p:cNvSpPr>
            <a:spLocks noGrp="1"/>
          </p:cNvSpPr>
          <p:nvPr>
            <p:ph idx="1"/>
          </p:nvPr>
        </p:nvSpPr>
        <p:spPr>
          <a:xfrm>
            <a:off x="537328" y="848413"/>
            <a:ext cx="11189616" cy="993088"/>
          </a:xfrm>
        </p:spPr>
        <p:txBody>
          <a:bodyPr/>
          <a:lstStyle/>
          <a:p>
            <a:r>
              <a:rPr lang="es-ES_tradnl" dirty="0"/>
              <a:t>Los datos/imágenes los podemos comprimir de 3 maneras distintas en función de como recuperamos los datos originales.</a:t>
            </a:r>
          </a:p>
        </p:txBody>
      </p:sp>
      <p:sp>
        <p:nvSpPr>
          <p:cNvPr id="7"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8" name="CuadroTexto 7"/>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13" name="Content Placeholder 5"/>
          <p:cNvSpPr txBox="1">
            <a:spLocks/>
          </p:cNvSpPr>
          <p:nvPr/>
        </p:nvSpPr>
        <p:spPr>
          <a:xfrm>
            <a:off x="1402892" y="2168144"/>
            <a:ext cx="1873708" cy="10957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_tradnl" dirty="0"/>
              <a:t>Sin pérdida </a:t>
            </a:r>
          </a:p>
          <a:p>
            <a:pPr marL="0" indent="0" algn="ctr">
              <a:buNone/>
            </a:pPr>
            <a:r>
              <a:rPr lang="es-ES_tradnl" b="1" dirty="0" err="1">
                <a:solidFill>
                  <a:srgbClr val="C00000"/>
                </a:solidFill>
              </a:rPr>
              <a:t>Lossless</a:t>
            </a:r>
            <a:endParaRPr lang="es-ES_tradnl" b="1" dirty="0">
              <a:solidFill>
                <a:srgbClr val="C00000"/>
              </a:solidFill>
            </a:endParaRPr>
          </a:p>
        </p:txBody>
      </p:sp>
      <p:sp>
        <p:nvSpPr>
          <p:cNvPr id="14" name="Content Placeholder 5"/>
          <p:cNvSpPr txBox="1">
            <a:spLocks/>
          </p:cNvSpPr>
          <p:nvPr/>
        </p:nvSpPr>
        <p:spPr>
          <a:xfrm>
            <a:off x="7486192" y="2168144"/>
            <a:ext cx="2203908" cy="4734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a:t>Con pérdida</a:t>
            </a:r>
            <a:endParaRPr lang="es-ES_tradnl" dirty="0"/>
          </a:p>
        </p:txBody>
      </p:sp>
      <p:sp>
        <p:nvSpPr>
          <p:cNvPr id="15" name="Content Placeholder 5"/>
          <p:cNvSpPr txBox="1">
            <a:spLocks/>
          </p:cNvSpPr>
          <p:nvPr/>
        </p:nvSpPr>
        <p:spPr>
          <a:xfrm>
            <a:off x="5790284" y="3411982"/>
            <a:ext cx="2203908" cy="4734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b="1" dirty="0" err="1">
                <a:solidFill>
                  <a:srgbClr val="C00000"/>
                </a:solidFill>
              </a:rPr>
              <a:t>Near-Lossless</a:t>
            </a:r>
            <a:endParaRPr lang="es-ES_tradnl" b="1" dirty="0">
              <a:solidFill>
                <a:srgbClr val="C00000"/>
              </a:solidFill>
            </a:endParaRPr>
          </a:p>
        </p:txBody>
      </p:sp>
      <p:sp>
        <p:nvSpPr>
          <p:cNvPr id="16" name="Content Placeholder 5"/>
          <p:cNvSpPr txBox="1">
            <a:spLocks/>
          </p:cNvSpPr>
          <p:nvPr/>
        </p:nvSpPr>
        <p:spPr>
          <a:xfrm>
            <a:off x="9607550" y="3422523"/>
            <a:ext cx="1165352" cy="47345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b="1" dirty="0" err="1">
                <a:solidFill>
                  <a:srgbClr val="C00000"/>
                </a:solidFill>
              </a:rPr>
              <a:t>Lossy</a:t>
            </a:r>
            <a:endParaRPr lang="es-ES_tradnl" b="1" dirty="0">
              <a:solidFill>
                <a:srgbClr val="C00000"/>
              </a:solidFill>
            </a:endParaRPr>
          </a:p>
        </p:txBody>
      </p:sp>
      <p:cxnSp>
        <p:nvCxnSpPr>
          <p:cNvPr id="18" name="Conector recto de flecha 17"/>
          <p:cNvCxnSpPr>
            <a:stCxn id="14" idx="2"/>
            <a:endCxn id="15" idx="0"/>
          </p:cNvCxnSpPr>
          <p:nvPr/>
        </p:nvCxnSpPr>
        <p:spPr>
          <a:xfrm flipH="1">
            <a:off x="6892238" y="2641600"/>
            <a:ext cx="1695908" cy="770382"/>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recto de flecha 18"/>
          <p:cNvCxnSpPr>
            <a:stCxn id="14" idx="2"/>
            <a:endCxn id="16" idx="0"/>
          </p:cNvCxnSpPr>
          <p:nvPr/>
        </p:nvCxnSpPr>
        <p:spPr>
          <a:xfrm>
            <a:off x="8588146" y="2641600"/>
            <a:ext cx="1602080" cy="780923"/>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3" name="Imagen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820" y="3885438"/>
            <a:ext cx="1282647" cy="1282647"/>
          </a:xfrm>
          <a:prstGeom prst="rect">
            <a:avLst/>
          </a:prstGeom>
        </p:spPr>
      </p:pic>
      <p:pic>
        <p:nvPicPr>
          <p:cNvPr id="24" name="Imagen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2728" y="3885438"/>
            <a:ext cx="1282647" cy="1282647"/>
          </a:xfrm>
          <a:prstGeom prst="rect">
            <a:avLst/>
          </a:prstGeom>
        </p:spPr>
      </p:pic>
      <p:sp>
        <p:nvSpPr>
          <p:cNvPr id="25" name="Content Placeholder 5"/>
          <p:cNvSpPr txBox="1">
            <a:spLocks/>
          </p:cNvSpPr>
          <p:nvPr/>
        </p:nvSpPr>
        <p:spPr>
          <a:xfrm>
            <a:off x="537328" y="5256222"/>
            <a:ext cx="1263139" cy="3988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_tradnl" sz="2200" dirty="0"/>
              <a:t>Original</a:t>
            </a:r>
          </a:p>
        </p:txBody>
      </p:sp>
      <p:sp>
        <p:nvSpPr>
          <p:cNvPr id="26" name="Content Placeholder 5"/>
          <p:cNvSpPr txBox="1">
            <a:spLocks/>
          </p:cNvSpPr>
          <p:nvPr/>
        </p:nvSpPr>
        <p:spPr>
          <a:xfrm>
            <a:off x="2184400" y="5256222"/>
            <a:ext cx="1943100" cy="110012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_tradnl" dirty="0"/>
              <a:t>Comprimida</a:t>
            </a:r>
          </a:p>
          <a:p>
            <a:pPr marL="0" indent="0" algn="ctr">
              <a:buNone/>
            </a:pPr>
            <a:r>
              <a:rPr lang="es-ES_tradnl" dirty="0"/>
              <a:t> y descomprimida</a:t>
            </a:r>
          </a:p>
        </p:txBody>
      </p:sp>
      <mc:AlternateContent xmlns:mc="http://schemas.openxmlformats.org/markup-compatibility/2006" xmlns:a14="http://schemas.microsoft.com/office/drawing/2010/main">
        <mc:Choice Requires="a14">
          <p:sp>
            <p:nvSpPr>
              <p:cNvPr id="27" name="Content Placeholder 5"/>
              <p:cNvSpPr txBox="1">
                <a:spLocks/>
              </p:cNvSpPr>
              <p:nvPr/>
            </p:nvSpPr>
            <p:spPr>
              <a:xfrm>
                <a:off x="1525028" y="4327344"/>
                <a:ext cx="1263139" cy="3988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14:m>
                  <m:oMathPara xmlns:m="http://schemas.openxmlformats.org/officeDocument/2006/math">
                    <m:oMathParaPr>
                      <m:jc m:val="centerGroup"/>
                    </m:oMathParaPr>
                    <m:oMath xmlns:m="http://schemas.openxmlformats.org/officeDocument/2006/math">
                      <m:r>
                        <a:rPr lang="mr-IN" sz="2200" i="1" smtClean="0">
                          <a:latin typeface="Cambria Math" charset="0"/>
                          <a:ea typeface="Cambria Math" charset="0"/>
                          <a:cs typeface="Cambria Math" charset="0"/>
                        </a:rPr>
                        <m:t>=</m:t>
                      </m:r>
                    </m:oMath>
                  </m:oMathPara>
                </a14:m>
                <a:endParaRPr lang="es-ES_tradnl" sz="2200" dirty="0"/>
              </a:p>
            </p:txBody>
          </p:sp>
        </mc:Choice>
        <mc:Fallback xmlns="">
          <p:sp>
            <p:nvSpPr>
              <p:cNvPr id="27" name="Content Placeholder 5"/>
              <p:cNvSpPr txBox="1">
                <a:spLocks noRot="1" noChangeAspect="1" noMove="1" noResize="1" noEditPoints="1" noAdjustHandles="1" noChangeArrowheads="1" noChangeShapeType="1" noTextEdit="1"/>
              </p:cNvSpPr>
              <p:nvPr/>
            </p:nvSpPr>
            <p:spPr>
              <a:xfrm>
                <a:off x="1525028" y="4327344"/>
                <a:ext cx="1263139" cy="398833"/>
              </a:xfrm>
              <a:prstGeom prst="rect">
                <a:avLst/>
              </a:prstGeom>
              <a:blipFill rotWithShape="0">
                <a:blip r:embed="rId4"/>
                <a:stretch>
                  <a:fillRect/>
                </a:stretch>
              </a:blipFill>
            </p:spPr>
            <p:txBody>
              <a:bodyPr/>
              <a:lstStyle/>
              <a:p>
                <a:r>
                  <a:rPr lang="ca-ES">
                    <a:noFill/>
                  </a:rPr>
                  <a:t> </a:t>
                </a:r>
              </a:p>
            </p:txBody>
          </p:sp>
        </mc:Fallback>
      </mc:AlternateContent>
      <p:pic>
        <p:nvPicPr>
          <p:cNvPr id="29" name="Imagen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8292" y="4082463"/>
            <a:ext cx="1800000" cy="1800000"/>
          </a:xfrm>
          <a:prstGeom prst="rect">
            <a:avLst/>
          </a:prstGeom>
        </p:spPr>
      </p:pic>
      <p:sp>
        <p:nvSpPr>
          <p:cNvPr id="30" name="Content Placeholder 5"/>
          <p:cNvSpPr txBox="1">
            <a:spLocks/>
          </p:cNvSpPr>
          <p:nvPr/>
        </p:nvSpPr>
        <p:spPr>
          <a:xfrm>
            <a:off x="6676722" y="5919990"/>
            <a:ext cx="1263139" cy="3988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_tradnl" sz="2200" dirty="0"/>
              <a:t>Original</a:t>
            </a:r>
          </a:p>
        </p:txBody>
      </p:sp>
      <p:pic>
        <p:nvPicPr>
          <p:cNvPr id="33" name="Imagen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8300" y="4082540"/>
            <a:ext cx="1800099" cy="1800099"/>
          </a:xfrm>
          <a:prstGeom prst="rect">
            <a:avLst/>
          </a:prstGeom>
        </p:spPr>
      </p:pic>
      <p:sp>
        <p:nvSpPr>
          <p:cNvPr id="34" name="Content Placeholder 5"/>
          <p:cNvSpPr txBox="1">
            <a:spLocks/>
          </p:cNvSpPr>
          <p:nvPr/>
        </p:nvSpPr>
        <p:spPr>
          <a:xfrm>
            <a:off x="8745207" y="5919990"/>
            <a:ext cx="1943100" cy="110012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_tradnl" dirty="0"/>
              <a:t>Comprimida</a:t>
            </a:r>
          </a:p>
          <a:p>
            <a:pPr marL="0" indent="0" algn="ctr">
              <a:buNone/>
            </a:pPr>
            <a:r>
              <a:rPr lang="es-ES_tradnl" dirty="0"/>
              <a:t> y descomprimida</a:t>
            </a:r>
          </a:p>
        </p:txBody>
      </p:sp>
      <mc:AlternateContent xmlns:mc="http://schemas.openxmlformats.org/markup-compatibility/2006" xmlns:a14="http://schemas.microsoft.com/office/drawing/2010/main">
        <mc:Choice Requires="a14">
          <p:sp>
            <p:nvSpPr>
              <p:cNvPr id="35" name="Content Placeholder 5"/>
              <p:cNvSpPr txBox="1">
                <a:spLocks/>
              </p:cNvSpPr>
              <p:nvPr/>
            </p:nvSpPr>
            <p:spPr>
              <a:xfrm>
                <a:off x="7871661" y="4713679"/>
                <a:ext cx="1263139" cy="3988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14:m>
                  <m:oMathPara xmlns:m="http://schemas.openxmlformats.org/officeDocument/2006/math">
                    <m:oMathParaPr>
                      <m:jc m:val="centerGroup"/>
                    </m:oMathParaPr>
                    <m:oMath xmlns:m="http://schemas.openxmlformats.org/officeDocument/2006/math">
                      <m:r>
                        <a:rPr lang="es-ES_tradnl" sz="2200" i="1" smtClean="0">
                          <a:latin typeface="Cambria Math" charset="0"/>
                          <a:ea typeface="Cambria Math" charset="0"/>
                          <a:cs typeface="Cambria Math" charset="0"/>
                        </a:rPr>
                        <m:t>≠</m:t>
                      </m:r>
                    </m:oMath>
                  </m:oMathPara>
                </a14:m>
                <a:endParaRPr lang="es-ES_tradnl" sz="2200" dirty="0"/>
              </a:p>
            </p:txBody>
          </p:sp>
        </mc:Choice>
        <mc:Fallback xmlns="">
          <p:sp>
            <p:nvSpPr>
              <p:cNvPr id="35" name="Content Placeholder 5"/>
              <p:cNvSpPr txBox="1">
                <a:spLocks noRot="1" noChangeAspect="1" noMove="1" noResize="1" noEditPoints="1" noAdjustHandles="1" noChangeArrowheads="1" noChangeShapeType="1" noTextEdit="1"/>
              </p:cNvSpPr>
              <p:nvPr/>
            </p:nvSpPr>
            <p:spPr>
              <a:xfrm>
                <a:off x="7871661" y="4713679"/>
                <a:ext cx="1263139" cy="398833"/>
              </a:xfrm>
              <a:prstGeom prst="rect">
                <a:avLst/>
              </a:prstGeom>
              <a:blipFill rotWithShape="0">
                <a:blip r:embed="rId6"/>
                <a:stretch>
                  <a:fillRect/>
                </a:stretch>
              </a:blipFill>
            </p:spPr>
            <p:txBody>
              <a:bodyPr/>
              <a:lstStyle/>
              <a:p>
                <a:r>
                  <a:rPr lang="ca-ES">
                    <a:noFill/>
                  </a:rPr>
                  <a:t> </a:t>
                </a:r>
              </a:p>
            </p:txBody>
          </p:sp>
        </mc:Fallback>
      </mc:AlternateContent>
    </p:spTree>
    <p:extLst>
      <p:ext uri="{BB962C8B-B14F-4D97-AF65-F5344CB8AC3E}">
        <p14:creationId xmlns:p14="http://schemas.microsoft.com/office/powerpoint/2010/main" val="18993023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2. Compresión con y sin pérdida, quantización y medidas de distorsión</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33</a:t>
            </a:fld>
            <a:endParaRPr lang="en-US" b="1" dirty="0">
              <a:solidFill>
                <a:srgbClr val="548235"/>
              </a:solidFill>
            </a:endParaRPr>
          </a:p>
        </p:txBody>
      </p:sp>
      <p:pic>
        <p:nvPicPr>
          <p:cNvPr id="7" name="Imagen 7"/>
          <p:cNvPicPr>
            <a:picLocks noChangeAspect="1"/>
          </p:cNvPicPr>
          <p:nvPr/>
        </p:nvPicPr>
        <p:blipFill>
          <a:blip r:embed="rId3"/>
          <a:stretch>
            <a:fillRect/>
          </a:stretch>
        </p:blipFill>
        <p:spPr>
          <a:xfrm>
            <a:off x="5562049" y="1766378"/>
            <a:ext cx="1692756" cy="1692756"/>
          </a:xfrm>
          <a:prstGeom prst="rect">
            <a:avLst/>
          </a:prstGeom>
        </p:spPr>
      </p:pic>
      <p:sp>
        <p:nvSpPr>
          <p:cNvPr id="13" name="Flecha derecha 18"/>
          <p:cNvSpPr/>
          <p:nvPr/>
        </p:nvSpPr>
        <p:spPr>
          <a:xfrm>
            <a:off x="3591778" y="2088451"/>
            <a:ext cx="1476510"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 name="Flecha derecha 20"/>
          <p:cNvSpPr/>
          <p:nvPr/>
        </p:nvSpPr>
        <p:spPr>
          <a:xfrm>
            <a:off x="7444409" y="2046226"/>
            <a:ext cx="1550239"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 name="Marcador de contenido 2"/>
          <p:cNvSpPr txBox="1">
            <a:spLocks/>
          </p:cNvSpPr>
          <p:nvPr/>
        </p:nvSpPr>
        <p:spPr>
          <a:xfrm>
            <a:off x="5301929" y="1403694"/>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a:t>Compresor</a:t>
            </a:r>
            <a:endParaRPr lang="en-GB" sz="1800" dirty="0"/>
          </a:p>
        </p:txBody>
      </p:sp>
      <p:pic>
        <p:nvPicPr>
          <p:cNvPr id="16" name="Imagen 24"/>
          <p:cNvPicPr>
            <a:picLocks noChangeAspect="1"/>
          </p:cNvPicPr>
          <p:nvPr/>
        </p:nvPicPr>
        <p:blipFill>
          <a:blip r:embed="rId3"/>
          <a:stretch>
            <a:fillRect/>
          </a:stretch>
        </p:blipFill>
        <p:spPr>
          <a:xfrm>
            <a:off x="5675567" y="4299388"/>
            <a:ext cx="1692756" cy="1692756"/>
          </a:xfrm>
          <a:prstGeom prst="rect">
            <a:avLst/>
          </a:prstGeom>
        </p:spPr>
      </p:pic>
      <p:sp>
        <p:nvSpPr>
          <p:cNvPr id="17" name="Marcador de contenido 2"/>
          <p:cNvSpPr txBox="1">
            <a:spLocks/>
          </p:cNvSpPr>
          <p:nvPr/>
        </p:nvSpPr>
        <p:spPr>
          <a:xfrm>
            <a:off x="5301928" y="3979412"/>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dirty="0"/>
              <a:t>Descompresor</a:t>
            </a:r>
            <a:endParaRPr lang="en-GB" sz="1800" dirty="0"/>
          </a:p>
        </p:txBody>
      </p:sp>
      <p:sp>
        <p:nvSpPr>
          <p:cNvPr id="18" name="Flecha derecha 28"/>
          <p:cNvSpPr/>
          <p:nvPr/>
        </p:nvSpPr>
        <p:spPr>
          <a:xfrm rot="10800000">
            <a:off x="7444409" y="4843364"/>
            <a:ext cx="2950978" cy="566530"/>
          </a:xfrm>
          <a:prstGeom prst="rightArrow">
            <a:avLst/>
          </a:prstGeom>
          <a:solidFill>
            <a:schemeClr val="accent6"/>
          </a:solidFill>
          <a:ln cap="flat">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 name="Flecha derecha 29"/>
          <p:cNvSpPr/>
          <p:nvPr/>
        </p:nvSpPr>
        <p:spPr>
          <a:xfrm rot="10800000">
            <a:off x="3591777" y="4872557"/>
            <a:ext cx="1476509" cy="56653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 name="Rectángulo 31"/>
          <p:cNvSpPr/>
          <p:nvPr/>
        </p:nvSpPr>
        <p:spPr>
          <a:xfrm>
            <a:off x="10127031" y="3200401"/>
            <a:ext cx="268356" cy="2067336"/>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pic>
        <p:nvPicPr>
          <p:cNvPr id="28" name="Imagen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210" y="828451"/>
            <a:ext cx="2520000" cy="2520000"/>
          </a:xfrm>
          <a:prstGeom prst="rect">
            <a:avLst/>
          </a:prstGeom>
        </p:spPr>
      </p:pic>
      <p:pic>
        <p:nvPicPr>
          <p:cNvPr id="29" name="Imagen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862" y="3964456"/>
            <a:ext cx="2520000" cy="2520000"/>
          </a:xfrm>
          <a:prstGeom prst="rect">
            <a:avLst/>
          </a:prstGeom>
        </p:spPr>
      </p:pic>
      <p:sp>
        <p:nvSpPr>
          <p:cNvPr id="6" name="Rectángulo 5"/>
          <p:cNvSpPr/>
          <p:nvPr/>
        </p:nvSpPr>
        <p:spPr>
          <a:xfrm>
            <a:off x="1726739" y="3348451"/>
            <a:ext cx="304892" cy="369332"/>
          </a:xfrm>
          <a:prstGeom prst="rect">
            <a:avLst/>
          </a:prstGeom>
        </p:spPr>
        <p:txBody>
          <a:bodyPr wrap="none">
            <a:spAutoFit/>
          </a:bodyPr>
          <a:lstStyle/>
          <a:p>
            <a:r>
              <a:rPr lang="ca-ES"/>
              <a:t>X</a:t>
            </a:r>
            <a:endParaRPr lang="ca-ES" dirty="0"/>
          </a:p>
        </p:txBody>
      </p:sp>
      <p:sp>
        <p:nvSpPr>
          <p:cNvPr id="30" name="Rectángulo 29"/>
          <p:cNvSpPr/>
          <p:nvPr/>
        </p:nvSpPr>
        <p:spPr>
          <a:xfrm>
            <a:off x="1690999" y="6492846"/>
            <a:ext cx="442601" cy="369332"/>
          </a:xfrm>
          <a:prstGeom prst="rect">
            <a:avLst/>
          </a:prstGeom>
        </p:spPr>
        <p:txBody>
          <a:bodyPr wrap="square">
            <a:spAutoFit/>
          </a:bodyPr>
          <a:lstStyle/>
          <a:p>
            <a:r>
              <a:rPr lang="ca-ES"/>
              <a:t>X’</a:t>
            </a:r>
            <a:endParaRPr lang="ca-ES" dirty="0"/>
          </a:p>
        </p:txBody>
      </p:sp>
      <p:pic>
        <p:nvPicPr>
          <p:cNvPr id="31" name="Imagen 30"/>
          <p:cNvPicPr>
            <a:picLocks noChangeAspect="1"/>
          </p:cNvPicPr>
          <p:nvPr/>
        </p:nvPicPr>
        <p:blipFill>
          <a:blip r:embed="rId6"/>
          <a:stretch>
            <a:fillRect/>
          </a:stretch>
        </p:blipFill>
        <p:spPr>
          <a:xfrm>
            <a:off x="9312619" y="828451"/>
            <a:ext cx="1807643" cy="1807643"/>
          </a:xfrm>
          <a:prstGeom prst="rect">
            <a:avLst/>
          </a:prstGeom>
        </p:spPr>
      </p:pic>
      <p:sp>
        <p:nvSpPr>
          <p:cNvPr id="32" name="Marcador de contenido 2"/>
          <p:cNvSpPr txBox="1">
            <a:spLocks/>
          </p:cNvSpPr>
          <p:nvPr/>
        </p:nvSpPr>
        <p:spPr>
          <a:xfrm>
            <a:off x="9234291" y="2473031"/>
            <a:ext cx="1885971" cy="72737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a:t>Archivo comprimido</a:t>
            </a:r>
            <a:endParaRPr lang="en-GB" sz="1800" dirty="0"/>
          </a:p>
        </p:txBody>
      </p:sp>
    </p:spTree>
    <p:extLst>
      <p:ext uri="{BB962C8B-B14F-4D97-AF65-F5344CB8AC3E}">
        <p14:creationId xmlns:p14="http://schemas.microsoft.com/office/powerpoint/2010/main" val="9032147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10" name="Marcador de contenido 2"/>
          <p:cNvSpPr txBox="1">
            <a:spLocks/>
          </p:cNvSpPr>
          <p:nvPr/>
        </p:nvSpPr>
        <p:spPr>
          <a:xfrm>
            <a:off x="548232" y="1301017"/>
            <a:ext cx="11189616" cy="4993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Se basa en que se tiene un control sobre el error máximo con el que se va a recuperar la imagen original.</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mc:AlternateContent xmlns:mc="http://schemas.openxmlformats.org/markup-compatibility/2006" xmlns:a14="http://schemas.microsoft.com/office/drawing/2010/main">
        <mc:Choice Requires="a14">
          <p:graphicFrame>
            <p:nvGraphicFramePr>
              <p:cNvPr id="11" name="Tabla 10"/>
              <p:cNvGraphicFramePr>
                <a:graphicFrameLocks noGrp="1"/>
              </p:cNvGraphicFramePr>
              <p:nvPr>
                <p:extLst>
                  <p:ext uri="{D42A27DB-BD31-4B8C-83A1-F6EECF244321}">
                    <p14:modId xmlns:p14="http://schemas.microsoft.com/office/powerpoint/2010/main" val="1354154211"/>
                  </p:ext>
                </p:extLst>
              </p:nvPr>
            </p:nvGraphicFramePr>
            <p:xfrm>
              <a:off x="350616" y="2509223"/>
              <a:ext cx="5460692" cy="2293619"/>
            </p:xfrm>
            <a:graphic>
              <a:graphicData uri="http://schemas.openxmlformats.org/drawingml/2006/table">
                <a:tbl>
                  <a:tblPr firstRow="1" bandRow="1">
                    <a:tableStyleId>{5940675A-B579-460E-94D1-54222C63F5DA}</a:tableStyleId>
                  </a:tblPr>
                  <a:tblGrid>
                    <a:gridCol w="1365173">
                      <a:extLst>
                        <a:ext uri="{9D8B030D-6E8A-4147-A177-3AD203B41FA5}">
                          <a16:colId xmlns:a16="http://schemas.microsoft.com/office/drawing/2014/main" val="20000"/>
                        </a:ext>
                      </a:extLst>
                    </a:gridCol>
                    <a:gridCol w="1365173">
                      <a:extLst>
                        <a:ext uri="{9D8B030D-6E8A-4147-A177-3AD203B41FA5}">
                          <a16:colId xmlns:a16="http://schemas.microsoft.com/office/drawing/2014/main" val="20001"/>
                        </a:ext>
                      </a:extLst>
                    </a:gridCol>
                    <a:gridCol w="1365173">
                      <a:extLst>
                        <a:ext uri="{9D8B030D-6E8A-4147-A177-3AD203B41FA5}">
                          <a16:colId xmlns:a16="http://schemas.microsoft.com/office/drawing/2014/main" val="20002"/>
                        </a:ext>
                      </a:extLst>
                    </a:gridCol>
                    <a:gridCol w="1365173">
                      <a:extLst>
                        <a:ext uri="{9D8B030D-6E8A-4147-A177-3AD203B41FA5}">
                          <a16:colId xmlns:a16="http://schemas.microsoft.com/office/drawing/2014/main" val="20003"/>
                        </a:ext>
                      </a:extLst>
                    </a:gridCol>
                  </a:tblGrid>
                  <a:tr h="587474">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0,511,0</m:t>
                                    </m:r>
                                  </m:sub>
                                </m:sSub>
                              </m:oMath>
                            </m:oMathPara>
                          </a14:m>
                          <a:endParaRPr lang="ca-ES" dirty="0"/>
                        </a:p>
                      </a:txBody>
                      <a:tcPr>
                        <a:solidFill>
                          <a:schemeClr val="bg1"/>
                        </a:solidFill>
                      </a:tcPr>
                    </a:tc>
                    <a:extLst>
                      <a:ext uri="{0D108BD9-81ED-4DB2-BD59-A6C34878D82A}">
                        <a16:rowId xmlns:a16="http://schemas.microsoft.com/office/drawing/2014/main" val="10000"/>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1,3,0</m:t>
                                    </m:r>
                                  </m:sub>
                                </m:sSub>
                              </m:oMath>
                            </m:oMathPara>
                          </a14:m>
                          <a:endParaRPr lang="ca-ES" dirty="0"/>
                        </a:p>
                      </a:txBody>
                      <a:tcPr>
                        <a:solidFill>
                          <a:schemeClr val="bg1"/>
                        </a:solidFill>
                      </a:tcPr>
                    </a:tc>
                    <a:extLst>
                      <a:ext uri="{0D108BD9-81ED-4DB2-BD59-A6C34878D82A}">
                        <a16:rowId xmlns:a16="http://schemas.microsoft.com/office/drawing/2014/main" val="10001"/>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2,3,0</m:t>
                                    </m:r>
                                  </m:sub>
                                </m:sSub>
                              </m:oMath>
                            </m:oMathPara>
                          </a14:m>
                          <a:endParaRPr lang="ca-ES" dirty="0"/>
                        </a:p>
                      </a:txBody>
                      <a:tcPr>
                        <a:solidFill>
                          <a:schemeClr val="bg1"/>
                        </a:solidFill>
                      </a:tcPr>
                    </a:tc>
                    <a:extLst>
                      <a:ext uri="{0D108BD9-81ED-4DB2-BD59-A6C34878D82A}">
                        <a16:rowId xmlns:a16="http://schemas.microsoft.com/office/drawing/2014/main" val="10002"/>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511,511,0</m:t>
                                    </m:r>
                                  </m:sub>
                                </m:sSub>
                              </m:oMath>
                            </m:oMathPara>
                          </a14:m>
                          <a:endParaRPr lang="ca-ES" dirty="0"/>
                        </a:p>
                      </a:txBody>
                      <a:tcPr>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11" name="Tabla 10"/>
              <p:cNvGraphicFramePr>
                <a:graphicFrameLocks noGrp="1"/>
              </p:cNvGraphicFramePr>
              <p:nvPr>
                <p:extLst>
                  <p:ext uri="{D42A27DB-BD31-4B8C-83A1-F6EECF244321}">
                    <p14:modId xmlns:p14="http://schemas.microsoft.com/office/powerpoint/2010/main" val="1354154211"/>
                  </p:ext>
                </p:extLst>
              </p:nvPr>
            </p:nvGraphicFramePr>
            <p:xfrm>
              <a:off x="350616" y="2509223"/>
              <a:ext cx="5460692" cy="2293619"/>
            </p:xfrm>
            <a:graphic>
              <a:graphicData uri="http://schemas.openxmlformats.org/drawingml/2006/table">
                <a:tbl>
                  <a:tblPr firstRow="1" bandRow="1">
                    <a:tableStyleId>{5940675A-B579-460E-94D1-54222C63F5DA}</a:tableStyleId>
                  </a:tblPr>
                  <a:tblGrid>
                    <a:gridCol w="1365173"/>
                    <a:gridCol w="1365173"/>
                    <a:gridCol w="1365173"/>
                    <a:gridCol w="1365173"/>
                  </a:tblGrid>
                  <a:tr h="587474">
                    <a:tc>
                      <a:txBody>
                        <a:bodyPr/>
                        <a:lstStyle/>
                        <a:p>
                          <a:endParaRPr lang="es-ES_tradnl"/>
                        </a:p>
                      </a:txBody>
                      <a:tcPr>
                        <a:blipFill rotWithShape="0">
                          <a:blip r:embed="rId2"/>
                          <a:stretch>
                            <a:fillRect l="-446" t="-58763" r="-301339" b="-331959"/>
                          </a:stretch>
                        </a:blipFill>
                      </a:tcPr>
                    </a:tc>
                    <a:tc>
                      <a:txBody>
                        <a:bodyPr/>
                        <a:lstStyle/>
                        <a:p>
                          <a:endParaRPr lang="es-ES_tradnl"/>
                        </a:p>
                      </a:txBody>
                      <a:tcPr>
                        <a:blipFill rotWithShape="0">
                          <a:blip r:embed="rId2"/>
                          <a:stretch>
                            <a:fillRect l="-100000" t="-58763" r="-200000" b="-331959"/>
                          </a:stretch>
                        </a:blipFill>
                      </a:tcPr>
                    </a:tc>
                    <a:tc>
                      <a:txBody>
                        <a:bodyPr/>
                        <a:lstStyle/>
                        <a:p>
                          <a:endParaRPr lang="es-ES_tradnl"/>
                        </a:p>
                      </a:txBody>
                      <a:tcPr>
                        <a:blipFill rotWithShape="0">
                          <a:blip r:embed="rId2"/>
                          <a:stretch>
                            <a:fillRect l="-200893" t="-58763" r="-100893" b="-331959"/>
                          </a:stretch>
                        </a:blipFill>
                      </a:tcPr>
                    </a:tc>
                    <a:tc>
                      <a:txBody>
                        <a:bodyPr/>
                        <a:lstStyle/>
                        <a:p>
                          <a:endParaRPr lang="es-ES_tradnl"/>
                        </a:p>
                      </a:txBody>
                      <a:tcPr>
                        <a:blipFill rotWithShape="0">
                          <a:blip r:embed="rId2"/>
                          <a:stretch>
                            <a:fillRect l="-300893" t="-58763" r="-893" b="-331959"/>
                          </a:stretch>
                        </a:blipFill>
                      </a:tcPr>
                    </a:tc>
                  </a:tr>
                  <a:tr h="568715">
                    <a:tc>
                      <a:txBody>
                        <a:bodyPr/>
                        <a:lstStyle/>
                        <a:p>
                          <a:endParaRPr lang="es-ES_tradnl"/>
                        </a:p>
                      </a:txBody>
                      <a:tcPr>
                        <a:blipFill rotWithShape="0">
                          <a:blip r:embed="rId2"/>
                          <a:stretch>
                            <a:fillRect l="-446" t="-165591" r="-301339" b="-246237"/>
                          </a:stretch>
                        </a:blipFill>
                      </a:tcPr>
                    </a:tc>
                    <a:tc>
                      <a:txBody>
                        <a:bodyPr/>
                        <a:lstStyle/>
                        <a:p>
                          <a:endParaRPr lang="es-ES_tradnl"/>
                        </a:p>
                      </a:txBody>
                      <a:tcPr>
                        <a:blipFill rotWithShape="0">
                          <a:blip r:embed="rId2"/>
                          <a:stretch>
                            <a:fillRect l="-100000" t="-165591" r="-200000" b="-246237"/>
                          </a:stretch>
                        </a:blipFill>
                      </a:tcPr>
                    </a:tc>
                    <a:tc>
                      <a:txBody>
                        <a:bodyPr/>
                        <a:lstStyle/>
                        <a:p>
                          <a:endParaRPr lang="es-ES_tradnl"/>
                        </a:p>
                      </a:txBody>
                      <a:tcPr>
                        <a:blipFill rotWithShape="0">
                          <a:blip r:embed="rId2"/>
                          <a:stretch>
                            <a:fillRect l="-200893" t="-165591" r="-100893" b="-246237"/>
                          </a:stretch>
                        </a:blipFill>
                      </a:tcPr>
                    </a:tc>
                    <a:tc>
                      <a:txBody>
                        <a:bodyPr/>
                        <a:lstStyle/>
                        <a:p>
                          <a:endParaRPr lang="es-ES_tradnl"/>
                        </a:p>
                      </a:txBody>
                      <a:tcPr>
                        <a:blipFill rotWithShape="0">
                          <a:blip r:embed="rId2"/>
                          <a:stretch>
                            <a:fillRect l="-300893" t="-165591" r="-893" b="-246237"/>
                          </a:stretch>
                        </a:blipFill>
                      </a:tcPr>
                    </a:tc>
                  </a:tr>
                  <a:tr h="568715">
                    <a:tc>
                      <a:txBody>
                        <a:bodyPr/>
                        <a:lstStyle/>
                        <a:p>
                          <a:endParaRPr lang="es-ES_tradnl"/>
                        </a:p>
                      </a:txBody>
                      <a:tcPr>
                        <a:blipFill rotWithShape="0">
                          <a:blip r:embed="rId2"/>
                          <a:stretch>
                            <a:fillRect l="-446" t="-262766" r="-301339" b="-143617"/>
                          </a:stretch>
                        </a:blipFill>
                      </a:tcPr>
                    </a:tc>
                    <a:tc>
                      <a:txBody>
                        <a:bodyPr/>
                        <a:lstStyle/>
                        <a:p>
                          <a:endParaRPr lang="es-ES_tradnl"/>
                        </a:p>
                      </a:txBody>
                      <a:tcPr>
                        <a:blipFill rotWithShape="0">
                          <a:blip r:embed="rId2"/>
                          <a:stretch>
                            <a:fillRect l="-100000" t="-262766" r="-200000" b="-143617"/>
                          </a:stretch>
                        </a:blipFill>
                      </a:tcPr>
                    </a:tc>
                    <a:tc>
                      <a:txBody>
                        <a:bodyPr/>
                        <a:lstStyle/>
                        <a:p>
                          <a:endParaRPr lang="es-ES_tradnl"/>
                        </a:p>
                      </a:txBody>
                      <a:tcPr>
                        <a:blipFill rotWithShape="0">
                          <a:blip r:embed="rId2"/>
                          <a:stretch>
                            <a:fillRect l="-200893" t="-262766" r="-100893" b="-143617"/>
                          </a:stretch>
                        </a:blipFill>
                      </a:tcPr>
                    </a:tc>
                    <a:tc>
                      <a:txBody>
                        <a:bodyPr/>
                        <a:lstStyle/>
                        <a:p>
                          <a:endParaRPr lang="es-ES_tradnl"/>
                        </a:p>
                      </a:txBody>
                      <a:tcPr>
                        <a:blipFill rotWithShape="0">
                          <a:blip r:embed="rId2"/>
                          <a:stretch>
                            <a:fillRect l="-300893" t="-262766" r="-893" b="-143617"/>
                          </a:stretch>
                        </a:blipFill>
                      </a:tcPr>
                    </a:tc>
                  </a:tr>
                  <a:tr h="568715">
                    <a:tc>
                      <a:txBody>
                        <a:bodyPr/>
                        <a:lstStyle/>
                        <a:p>
                          <a:endParaRPr lang="es-ES_tradnl"/>
                        </a:p>
                      </a:txBody>
                      <a:tcPr>
                        <a:blipFill rotWithShape="0">
                          <a:blip r:embed="rId2"/>
                          <a:stretch>
                            <a:fillRect l="-446" t="-366667" r="-301339" b="-45161"/>
                          </a:stretch>
                        </a:blipFill>
                      </a:tcPr>
                    </a:tc>
                    <a:tc>
                      <a:txBody>
                        <a:bodyPr/>
                        <a:lstStyle/>
                        <a:p>
                          <a:endParaRPr lang="es-ES_tradnl"/>
                        </a:p>
                      </a:txBody>
                      <a:tcPr>
                        <a:blipFill rotWithShape="0">
                          <a:blip r:embed="rId2"/>
                          <a:stretch>
                            <a:fillRect l="-100000" t="-366667" r="-200000" b="-45161"/>
                          </a:stretch>
                        </a:blipFill>
                      </a:tcPr>
                    </a:tc>
                    <a:tc>
                      <a:txBody>
                        <a:bodyPr/>
                        <a:lstStyle/>
                        <a:p>
                          <a:endParaRPr lang="es-ES_tradnl"/>
                        </a:p>
                      </a:txBody>
                      <a:tcPr>
                        <a:blipFill rotWithShape="0">
                          <a:blip r:embed="rId2"/>
                          <a:stretch>
                            <a:fillRect l="-200893" t="-366667" r="-100893" b="-45161"/>
                          </a:stretch>
                        </a:blipFill>
                      </a:tcPr>
                    </a:tc>
                    <a:tc>
                      <a:txBody>
                        <a:bodyPr/>
                        <a:lstStyle/>
                        <a:p>
                          <a:endParaRPr lang="es-ES_tradnl"/>
                        </a:p>
                      </a:txBody>
                      <a:tcPr>
                        <a:blipFill rotWithShape="0">
                          <a:blip r:embed="rId2"/>
                          <a:stretch>
                            <a:fillRect l="-300893" t="-366667" r="-893" b="-45161"/>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12" name="Tabla 11"/>
              <p:cNvGraphicFramePr>
                <a:graphicFrameLocks noGrp="1"/>
              </p:cNvGraphicFramePr>
              <p:nvPr>
                <p:extLst>
                  <p:ext uri="{D42A27DB-BD31-4B8C-83A1-F6EECF244321}">
                    <p14:modId xmlns:p14="http://schemas.microsoft.com/office/powerpoint/2010/main" val="238133371"/>
                  </p:ext>
                </p:extLst>
              </p:nvPr>
            </p:nvGraphicFramePr>
            <p:xfrm>
              <a:off x="6143040" y="2509222"/>
              <a:ext cx="5460692" cy="2293619"/>
            </p:xfrm>
            <a:graphic>
              <a:graphicData uri="http://schemas.openxmlformats.org/drawingml/2006/table">
                <a:tbl>
                  <a:tblPr firstRow="1" bandRow="1">
                    <a:tableStyleId>{5940675A-B579-460E-94D1-54222C63F5DA}</a:tableStyleId>
                  </a:tblPr>
                  <a:tblGrid>
                    <a:gridCol w="1365173">
                      <a:extLst>
                        <a:ext uri="{9D8B030D-6E8A-4147-A177-3AD203B41FA5}">
                          <a16:colId xmlns:a16="http://schemas.microsoft.com/office/drawing/2014/main" val="20000"/>
                        </a:ext>
                      </a:extLst>
                    </a:gridCol>
                    <a:gridCol w="1365173">
                      <a:extLst>
                        <a:ext uri="{9D8B030D-6E8A-4147-A177-3AD203B41FA5}">
                          <a16:colId xmlns:a16="http://schemas.microsoft.com/office/drawing/2014/main" val="20001"/>
                        </a:ext>
                      </a:extLst>
                    </a:gridCol>
                    <a:gridCol w="1365173">
                      <a:extLst>
                        <a:ext uri="{9D8B030D-6E8A-4147-A177-3AD203B41FA5}">
                          <a16:colId xmlns:a16="http://schemas.microsoft.com/office/drawing/2014/main" val="20002"/>
                        </a:ext>
                      </a:extLst>
                    </a:gridCol>
                    <a:gridCol w="1365173">
                      <a:extLst>
                        <a:ext uri="{9D8B030D-6E8A-4147-A177-3AD203B41FA5}">
                          <a16:colId xmlns:a16="http://schemas.microsoft.com/office/drawing/2014/main" val="20003"/>
                        </a:ext>
                      </a:extLst>
                    </a:gridCol>
                  </a:tblGrid>
                  <a:tr h="587474">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0,0,0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0,1,0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0,2,0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0,511,0</m:t>
                                    </m:r>
                                  </m:sub>
                                </m:sSub>
                              </m:oMath>
                            </m:oMathPara>
                          </a14:m>
                          <a:endParaRPr lang="ca-ES" dirty="0"/>
                        </a:p>
                      </a:txBody>
                      <a:tcPr>
                        <a:solidFill>
                          <a:schemeClr val="bg1"/>
                        </a:solidFill>
                      </a:tcPr>
                    </a:tc>
                    <a:extLst>
                      <a:ext uri="{0D108BD9-81ED-4DB2-BD59-A6C34878D82A}">
                        <a16:rowId xmlns:a16="http://schemas.microsoft.com/office/drawing/2014/main" val="10000"/>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1,0,0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1,1,0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1,2,0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1,3,0</m:t>
                                    </m:r>
                                  </m:sub>
                                </m:sSub>
                              </m:oMath>
                            </m:oMathPara>
                          </a14:m>
                          <a:endParaRPr lang="ca-ES" dirty="0"/>
                        </a:p>
                      </a:txBody>
                      <a:tcPr>
                        <a:solidFill>
                          <a:schemeClr val="bg1"/>
                        </a:solidFill>
                      </a:tcPr>
                    </a:tc>
                    <a:extLst>
                      <a:ext uri="{0D108BD9-81ED-4DB2-BD59-A6C34878D82A}">
                        <a16:rowId xmlns:a16="http://schemas.microsoft.com/office/drawing/2014/main" val="10001"/>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2,0,0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2,1,0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2,2,0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2,3,0</m:t>
                                    </m:r>
                                  </m:sub>
                                </m:sSub>
                              </m:oMath>
                            </m:oMathPara>
                          </a14:m>
                          <a:endParaRPr lang="ca-ES" dirty="0"/>
                        </a:p>
                      </a:txBody>
                      <a:tcPr>
                        <a:solidFill>
                          <a:schemeClr val="bg1"/>
                        </a:solidFill>
                      </a:tcPr>
                    </a:tc>
                    <a:extLst>
                      <a:ext uri="{0D108BD9-81ED-4DB2-BD59-A6C34878D82A}">
                        <a16:rowId xmlns:a16="http://schemas.microsoft.com/office/drawing/2014/main" val="10002"/>
                      </a:ext>
                    </a:extLst>
                  </a:tr>
                  <a:tr h="568715">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3,0,0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3,1,0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3,2,0</m:t>
                                    </m:r>
                                  </m:sub>
                                </m:sSub>
                              </m:oMath>
                            </m:oMathPara>
                          </a14:m>
                          <a:endParaRPr lang="ca-ES"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r>
                                      <a:rPr lang="es-ES" sz="1800" b="0" i="1" smtClean="0">
                                        <a:latin typeface="Cambria Math" charset="0"/>
                                      </a:rPr>
                                      <m:t>′</m:t>
                                    </m:r>
                                  </m:e>
                                  <m:sub>
                                    <m:r>
                                      <a:rPr lang="es-ES" sz="1800" b="0" i="1" smtClean="0">
                                        <a:latin typeface="Cambria Math" charset="0"/>
                                      </a:rPr>
                                      <m:t>511,511,0</m:t>
                                    </m:r>
                                  </m:sub>
                                </m:sSub>
                              </m:oMath>
                            </m:oMathPara>
                          </a14:m>
                          <a:endParaRPr lang="ca-ES" dirty="0"/>
                        </a:p>
                      </a:txBody>
                      <a:tcPr>
                        <a:solidFill>
                          <a:schemeClr val="bg1"/>
                        </a:solidFill>
                      </a:tcPr>
                    </a:tc>
                    <a:extLst>
                      <a:ext uri="{0D108BD9-81ED-4DB2-BD59-A6C34878D82A}">
                        <a16:rowId xmlns:a16="http://schemas.microsoft.com/office/drawing/2014/main" val="10003"/>
                      </a:ext>
                    </a:extLst>
                  </a:tr>
                </a:tbl>
              </a:graphicData>
            </a:graphic>
          </p:graphicFrame>
        </mc:Choice>
        <mc:Fallback xmlns="">
          <p:graphicFrame>
            <p:nvGraphicFramePr>
              <p:cNvPr id="12" name="Tabla 11"/>
              <p:cNvGraphicFramePr>
                <a:graphicFrameLocks noGrp="1"/>
              </p:cNvGraphicFramePr>
              <p:nvPr>
                <p:extLst>
                  <p:ext uri="{D42A27DB-BD31-4B8C-83A1-F6EECF244321}">
                    <p14:modId xmlns:p14="http://schemas.microsoft.com/office/powerpoint/2010/main" val="238133371"/>
                  </p:ext>
                </p:extLst>
              </p:nvPr>
            </p:nvGraphicFramePr>
            <p:xfrm>
              <a:off x="6143040" y="2509222"/>
              <a:ext cx="5460692" cy="2293619"/>
            </p:xfrm>
            <a:graphic>
              <a:graphicData uri="http://schemas.openxmlformats.org/drawingml/2006/table">
                <a:tbl>
                  <a:tblPr firstRow="1" bandRow="1">
                    <a:tableStyleId>{5940675A-B579-460E-94D1-54222C63F5DA}</a:tableStyleId>
                  </a:tblPr>
                  <a:tblGrid>
                    <a:gridCol w="1365173"/>
                    <a:gridCol w="1365173"/>
                    <a:gridCol w="1365173"/>
                    <a:gridCol w="1365173"/>
                  </a:tblGrid>
                  <a:tr h="587474">
                    <a:tc>
                      <a:txBody>
                        <a:bodyPr/>
                        <a:lstStyle/>
                        <a:p>
                          <a:endParaRPr lang="es-ES_tradnl"/>
                        </a:p>
                      </a:txBody>
                      <a:tcPr>
                        <a:blipFill rotWithShape="0">
                          <a:blip r:embed="rId3"/>
                          <a:stretch>
                            <a:fillRect l="-446" t="-58763" r="-301339" b="-331959"/>
                          </a:stretch>
                        </a:blipFill>
                      </a:tcPr>
                    </a:tc>
                    <a:tc>
                      <a:txBody>
                        <a:bodyPr/>
                        <a:lstStyle/>
                        <a:p>
                          <a:endParaRPr lang="es-ES_tradnl"/>
                        </a:p>
                      </a:txBody>
                      <a:tcPr>
                        <a:blipFill rotWithShape="0">
                          <a:blip r:embed="rId3"/>
                          <a:stretch>
                            <a:fillRect l="-100000" t="-58763" r="-200000" b="-331959"/>
                          </a:stretch>
                        </a:blipFill>
                      </a:tcPr>
                    </a:tc>
                    <a:tc>
                      <a:txBody>
                        <a:bodyPr/>
                        <a:lstStyle/>
                        <a:p>
                          <a:endParaRPr lang="es-ES_tradnl"/>
                        </a:p>
                      </a:txBody>
                      <a:tcPr>
                        <a:blipFill rotWithShape="0">
                          <a:blip r:embed="rId3"/>
                          <a:stretch>
                            <a:fillRect l="-200893" t="-58763" r="-100893" b="-331959"/>
                          </a:stretch>
                        </a:blipFill>
                      </a:tcPr>
                    </a:tc>
                    <a:tc>
                      <a:txBody>
                        <a:bodyPr/>
                        <a:lstStyle/>
                        <a:p>
                          <a:endParaRPr lang="es-ES_tradnl"/>
                        </a:p>
                      </a:txBody>
                      <a:tcPr>
                        <a:blipFill rotWithShape="0">
                          <a:blip r:embed="rId3"/>
                          <a:stretch>
                            <a:fillRect l="-300893" t="-58763" r="-893" b="-331959"/>
                          </a:stretch>
                        </a:blipFill>
                      </a:tcPr>
                    </a:tc>
                  </a:tr>
                  <a:tr h="568715">
                    <a:tc>
                      <a:txBody>
                        <a:bodyPr/>
                        <a:lstStyle/>
                        <a:p>
                          <a:endParaRPr lang="es-ES_tradnl"/>
                        </a:p>
                      </a:txBody>
                      <a:tcPr>
                        <a:blipFill rotWithShape="0">
                          <a:blip r:embed="rId3"/>
                          <a:stretch>
                            <a:fillRect l="-446" t="-165591" r="-301339" b="-246237"/>
                          </a:stretch>
                        </a:blipFill>
                      </a:tcPr>
                    </a:tc>
                    <a:tc>
                      <a:txBody>
                        <a:bodyPr/>
                        <a:lstStyle/>
                        <a:p>
                          <a:endParaRPr lang="es-ES_tradnl"/>
                        </a:p>
                      </a:txBody>
                      <a:tcPr>
                        <a:blipFill rotWithShape="0">
                          <a:blip r:embed="rId3"/>
                          <a:stretch>
                            <a:fillRect l="-100000" t="-165591" r="-200000" b="-246237"/>
                          </a:stretch>
                        </a:blipFill>
                      </a:tcPr>
                    </a:tc>
                    <a:tc>
                      <a:txBody>
                        <a:bodyPr/>
                        <a:lstStyle/>
                        <a:p>
                          <a:endParaRPr lang="es-ES_tradnl"/>
                        </a:p>
                      </a:txBody>
                      <a:tcPr>
                        <a:blipFill rotWithShape="0">
                          <a:blip r:embed="rId3"/>
                          <a:stretch>
                            <a:fillRect l="-200893" t="-165591" r="-100893" b="-246237"/>
                          </a:stretch>
                        </a:blipFill>
                      </a:tcPr>
                    </a:tc>
                    <a:tc>
                      <a:txBody>
                        <a:bodyPr/>
                        <a:lstStyle/>
                        <a:p>
                          <a:endParaRPr lang="es-ES_tradnl"/>
                        </a:p>
                      </a:txBody>
                      <a:tcPr>
                        <a:blipFill rotWithShape="0">
                          <a:blip r:embed="rId3"/>
                          <a:stretch>
                            <a:fillRect l="-300893" t="-165591" r="-893" b="-246237"/>
                          </a:stretch>
                        </a:blipFill>
                      </a:tcPr>
                    </a:tc>
                  </a:tr>
                  <a:tr h="568715">
                    <a:tc>
                      <a:txBody>
                        <a:bodyPr/>
                        <a:lstStyle/>
                        <a:p>
                          <a:endParaRPr lang="es-ES_tradnl"/>
                        </a:p>
                      </a:txBody>
                      <a:tcPr>
                        <a:blipFill rotWithShape="0">
                          <a:blip r:embed="rId3"/>
                          <a:stretch>
                            <a:fillRect l="-446" t="-262766" r="-301339" b="-143617"/>
                          </a:stretch>
                        </a:blipFill>
                      </a:tcPr>
                    </a:tc>
                    <a:tc>
                      <a:txBody>
                        <a:bodyPr/>
                        <a:lstStyle/>
                        <a:p>
                          <a:endParaRPr lang="es-ES_tradnl"/>
                        </a:p>
                      </a:txBody>
                      <a:tcPr>
                        <a:blipFill rotWithShape="0">
                          <a:blip r:embed="rId3"/>
                          <a:stretch>
                            <a:fillRect l="-100000" t="-262766" r="-200000" b="-143617"/>
                          </a:stretch>
                        </a:blipFill>
                      </a:tcPr>
                    </a:tc>
                    <a:tc>
                      <a:txBody>
                        <a:bodyPr/>
                        <a:lstStyle/>
                        <a:p>
                          <a:endParaRPr lang="es-ES_tradnl"/>
                        </a:p>
                      </a:txBody>
                      <a:tcPr>
                        <a:blipFill rotWithShape="0">
                          <a:blip r:embed="rId3"/>
                          <a:stretch>
                            <a:fillRect l="-200893" t="-262766" r="-100893" b="-143617"/>
                          </a:stretch>
                        </a:blipFill>
                      </a:tcPr>
                    </a:tc>
                    <a:tc>
                      <a:txBody>
                        <a:bodyPr/>
                        <a:lstStyle/>
                        <a:p>
                          <a:endParaRPr lang="es-ES_tradnl"/>
                        </a:p>
                      </a:txBody>
                      <a:tcPr>
                        <a:blipFill rotWithShape="0">
                          <a:blip r:embed="rId3"/>
                          <a:stretch>
                            <a:fillRect l="-300893" t="-262766" r="-893" b="-143617"/>
                          </a:stretch>
                        </a:blipFill>
                      </a:tcPr>
                    </a:tc>
                  </a:tr>
                  <a:tr h="568715">
                    <a:tc>
                      <a:txBody>
                        <a:bodyPr/>
                        <a:lstStyle/>
                        <a:p>
                          <a:endParaRPr lang="es-ES_tradnl"/>
                        </a:p>
                      </a:txBody>
                      <a:tcPr>
                        <a:blipFill rotWithShape="0">
                          <a:blip r:embed="rId3"/>
                          <a:stretch>
                            <a:fillRect l="-446" t="-366667" r="-301339" b="-45161"/>
                          </a:stretch>
                        </a:blipFill>
                      </a:tcPr>
                    </a:tc>
                    <a:tc>
                      <a:txBody>
                        <a:bodyPr/>
                        <a:lstStyle/>
                        <a:p>
                          <a:endParaRPr lang="es-ES_tradnl"/>
                        </a:p>
                      </a:txBody>
                      <a:tcPr>
                        <a:blipFill rotWithShape="0">
                          <a:blip r:embed="rId3"/>
                          <a:stretch>
                            <a:fillRect l="-100000" t="-366667" r="-200000" b="-45161"/>
                          </a:stretch>
                        </a:blipFill>
                      </a:tcPr>
                    </a:tc>
                    <a:tc>
                      <a:txBody>
                        <a:bodyPr/>
                        <a:lstStyle/>
                        <a:p>
                          <a:endParaRPr lang="es-ES_tradnl"/>
                        </a:p>
                      </a:txBody>
                      <a:tcPr>
                        <a:blipFill rotWithShape="0">
                          <a:blip r:embed="rId3"/>
                          <a:stretch>
                            <a:fillRect l="-200893" t="-366667" r="-100893" b="-45161"/>
                          </a:stretch>
                        </a:blipFill>
                      </a:tcPr>
                    </a:tc>
                    <a:tc>
                      <a:txBody>
                        <a:bodyPr/>
                        <a:lstStyle/>
                        <a:p>
                          <a:endParaRPr lang="es-ES_tradnl"/>
                        </a:p>
                      </a:txBody>
                      <a:tcPr>
                        <a:blipFill rotWithShape="0">
                          <a:blip r:embed="rId3"/>
                          <a:stretch>
                            <a:fillRect l="-300893" t="-366667" r="-893" b="-45161"/>
                          </a:stretch>
                        </a:blipFill>
                      </a:tcPr>
                    </a:tc>
                  </a:tr>
                </a:tbl>
              </a:graphicData>
            </a:graphic>
          </p:graphicFrame>
        </mc:Fallback>
      </mc:AlternateContent>
      <p:sp>
        <p:nvSpPr>
          <p:cNvPr id="13" name="Marcador de contenido 2"/>
          <p:cNvSpPr txBox="1">
            <a:spLocks/>
          </p:cNvSpPr>
          <p:nvPr/>
        </p:nvSpPr>
        <p:spPr>
          <a:xfrm>
            <a:off x="548232" y="1909039"/>
            <a:ext cx="11189616" cy="41506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Supongamos que tenemos los datos originales X y los datos comprimidos y descomprimidos X’</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9" name="Rectángulo 8"/>
          <p:cNvSpPr/>
          <p:nvPr/>
        </p:nvSpPr>
        <p:spPr>
          <a:xfrm>
            <a:off x="94209" y="696969"/>
            <a:ext cx="4122191" cy="430887"/>
          </a:xfrm>
          <a:prstGeom prst="rect">
            <a:avLst/>
          </a:prstGeom>
        </p:spPr>
        <p:txBody>
          <a:bodyPr wrap="square">
            <a:spAutoFit/>
          </a:bodyPr>
          <a:lstStyle/>
          <a:p>
            <a:r>
              <a:rPr lang="es-ES" sz="2200" b="1" kern="0" dirty="0">
                <a:solidFill>
                  <a:srgbClr val="00002B"/>
                </a:solidFill>
                <a:latin typeface="Calibri" pitchFamily="34" charset="0"/>
                <a:cs typeface="Calibri" pitchFamily="34" charset="0"/>
              </a:rPr>
              <a:t>Compresión </a:t>
            </a:r>
            <a:r>
              <a:rPr lang="es-ES" sz="2200" b="1" kern="0" dirty="0" err="1">
                <a:solidFill>
                  <a:srgbClr val="00002B"/>
                </a:solidFill>
                <a:latin typeface="Calibri" pitchFamily="34" charset="0"/>
                <a:cs typeface="Calibri" pitchFamily="34" charset="0"/>
              </a:rPr>
              <a:t>near-lossless</a:t>
            </a:r>
            <a:endParaRPr lang="ca-ES" sz="2200" dirty="0"/>
          </a:p>
        </p:txBody>
      </p:sp>
      <mc:AlternateContent xmlns:mc="http://schemas.openxmlformats.org/markup-compatibility/2006" xmlns:a14="http://schemas.microsoft.com/office/drawing/2010/main">
        <mc:Choice Requires="a14">
          <p:sp>
            <p:nvSpPr>
              <p:cNvPr id="3" name="CuadroTexto 2"/>
              <p:cNvSpPr txBox="1"/>
              <p:nvPr/>
            </p:nvSpPr>
            <p:spPr>
              <a:xfrm>
                <a:off x="4770185" y="5213646"/>
                <a:ext cx="3522915" cy="596061"/>
              </a:xfrm>
              <a:prstGeom prst="rect">
                <a:avLst/>
              </a:prstGeom>
              <a:noFill/>
            </p:spPr>
            <p:txBody>
              <a:bodyPr wrap="square" lIns="0" tIns="0" rIns="0" bIns="0" rtlCol="0">
                <a:spAutoFit/>
              </a:bodyPr>
              <a:lstStyle/>
              <a:p>
                <a14:m>
                  <m:oMath xmlns:m="http://schemas.openxmlformats.org/officeDocument/2006/math">
                    <m:d>
                      <m:dPr>
                        <m:begChr m:val="|"/>
                        <m:endChr m:val="|"/>
                        <m:ctrlPr>
                          <a:rPr lang="hr-HR" b="0" i="1" smtClean="0">
                            <a:latin typeface="Cambria Math" panose="02040503050406030204" pitchFamily="18" charset="0"/>
                          </a:rPr>
                        </m:ctrlPr>
                      </m:dPr>
                      <m:e>
                        <m:sSub>
                          <m:sSubPr>
                            <m:ctrlPr>
                              <a:rPr lang="en-US" i="1">
                                <a:latin typeface="Cambria Math" panose="02040503050406030204" pitchFamily="18" charset="0"/>
                              </a:rPr>
                            </m:ctrlPr>
                          </m:sSubPr>
                          <m:e>
                            <m:r>
                              <a:rPr lang="es-ES" i="1">
                                <a:latin typeface="Cambria Math" charset="0"/>
                              </a:rPr>
                              <m:t>𝑋</m:t>
                            </m:r>
                          </m:e>
                          <m:sub>
                            <m:r>
                              <a:rPr lang="es-ES" i="1">
                                <a:latin typeface="Cambria Math" charset="0"/>
                              </a:rPr>
                              <m:t>𝑖</m:t>
                            </m:r>
                            <m:r>
                              <a:rPr lang="es-ES" i="1">
                                <a:latin typeface="Cambria Math" charset="0"/>
                              </a:rPr>
                              <m:t>,</m:t>
                            </m:r>
                            <m:r>
                              <a:rPr lang="es-ES" i="1">
                                <a:latin typeface="Cambria Math" charset="0"/>
                              </a:rPr>
                              <m:t>𝑗</m:t>
                            </m:r>
                            <m:r>
                              <a:rPr lang="es-ES" i="1">
                                <a:latin typeface="Cambria Math" charset="0"/>
                              </a:rPr>
                              <m:t>,</m:t>
                            </m:r>
                            <m:r>
                              <a:rPr lang="es-ES" i="1">
                                <a:latin typeface="Cambria Math" charset="0"/>
                              </a:rPr>
                              <m:t>𝑘</m:t>
                            </m:r>
                            <m:r>
                              <a:rPr lang="es-ES" i="1">
                                <a:latin typeface="Cambria Math" charset="0"/>
                              </a:rPr>
                              <m:t> </m:t>
                            </m:r>
                          </m:sub>
                        </m:sSub>
                        <m:r>
                          <a:rPr lang="es-ES" i="1">
                            <a:latin typeface="Cambria Math" charset="0"/>
                          </a:rPr>
                          <m:t>−</m:t>
                        </m:r>
                        <m:sSub>
                          <m:sSubPr>
                            <m:ctrlPr>
                              <a:rPr lang="en-US" i="1">
                                <a:latin typeface="Cambria Math" panose="02040503050406030204" pitchFamily="18" charset="0"/>
                              </a:rPr>
                            </m:ctrlPr>
                          </m:sSubPr>
                          <m:e>
                            <m:r>
                              <a:rPr lang="es-ES" i="1">
                                <a:latin typeface="Cambria Math" charset="0"/>
                              </a:rPr>
                              <m:t>𝑋</m:t>
                            </m:r>
                            <m:r>
                              <a:rPr lang="es-ES" i="1">
                                <a:latin typeface="Cambria Math" charset="0"/>
                              </a:rPr>
                              <m:t>′</m:t>
                            </m:r>
                          </m:e>
                          <m:sub>
                            <m:r>
                              <a:rPr lang="es-ES" i="1">
                                <a:latin typeface="Cambria Math" charset="0"/>
                              </a:rPr>
                              <m:t>𝑖</m:t>
                            </m:r>
                            <m:r>
                              <a:rPr lang="es-ES" i="1">
                                <a:latin typeface="Cambria Math" charset="0"/>
                              </a:rPr>
                              <m:t>,</m:t>
                            </m:r>
                            <m:r>
                              <a:rPr lang="es-ES" i="1">
                                <a:latin typeface="Cambria Math" charset="0"/>
                              </a:rPr>
                              <m:t>𝑗</m:t>
                            </m:r>
                            <m:r>
                              <a:rPr lang="es-ES" i="1">
                                <a:latin typeface="Cambria Math" charset="0"/>
                              </a:rPr>
                              <m:t>,</m:t>
                            </m:r>
                            <m:r>
                              <a:rPr lang="es-ES" i="1">
                                <a:latin typeface="Cambria Math" charset="0"/>
                              </a:rPr>
                              <m:t>𝑘</m:t>
                            </m:r>
                            <m:r>
                              <a:rPr lang="es-ES" i="1">
                                <a:latin typeface="Cambria Math" charset="0"/>
                              </a:rPr>
                              <m:t> </m:t>
                            </m:r>
                          </m:sub>
                        </m:sSub>
                        <m:r>
                          <m:rPr>
                            <m:nor/>
                          </m:rPr>
                          <a:rPr lang="ca-ES" dirty="0"/>
                          <m:t> </m:t>
                        </m:r>
                      </m:e>
                    </m:d>
                  </m:oMath>
                </a14:m>
                <a:r>
                  <a:rPr lang="hr-HR" dirty="0">
                    <a:ea typeface="Cambria Math" charset="0"/>
                    <a:cs typeface="Cambria Math" charset="0"/>
                  </a:rPr>
                  <a:t> </a:t>
                </a:r>
                <a14:m>
                  <m:oMath xmlns:m="http://schemas.openxmlformats.org/officeDocument/2006/math">
                    <m:r>
                      <a:rPr lang="hr-HR" i="1">
                        <a:latin typeface="Cambria Math" charset="0"/>
                        <a:ea typeface="Cambria Math" charset="0"/>
                        <a:cs typeface="Cambria Math" charset="0"/>
                      </a:rPr>
                      <m:t>≤</m:t>
                    </m:r>
                  </m:oMath>
                </a14:m>
                <a:r>
                  <a:rPr lang="ca-ES" dirty="0"/>
                  <a:t> Error </a:t>
                </a:r>
                <a:r>
                  <a:rPr lang="ca-ES" dirty="0" err="1"/>
                  <a:t>máximo</a:t>
                </a:r>
                <a:endParaRPr lang="ca-ES" dirty="0"/>
              </a:p>
              <a:p>
                <a:endParaRPr lang="ca-ES" dirty="0"/>
              </a:p>
            </p:txBody>
          </p:sp>
        </mc:Choice>
        <mc:Fallback xmlns="">
          <p:sp>
            <p:nvSpPr>
              <p:cNvPr id="3" name="CuadroTexto 2"/>
              <p:cNvSpPr txBox="1">
                <a:spLocks noRot="1" noChangeAspect="1" noMove="1" noResize="1" noEditPoints="1" noAdjustHandles="1" noChangeArrowheads="1" noChangeShapeType="1" noTextEdit="1"/>
              </p:cNvSpPr>
              <p:nvPr/>
            </p:nvSpPr>
            <p:spPr>
              <a:xfrm>
                <a:off x="4770185" y="5213646"/>
                <a:ext cx="3522915" cy="596061"/>
              </a:xfrm>
              <a:prstGeom prst="rect">
                <a:avLst/>
              </a:prstGeom>
              <a:blipFill rotWithShape="0">
                <a:blip r:embed="rId4"/>
                <a:stretch>
                  <a:fillRect l="-173" t="-27551" b="-17347"/>
                </a:stretch>
              </a:blipFill>
            </p:spPr>
            <p:txBody>
              <a:bodyPr/>
              <a:lstStyle/>
              <a:p>
                <a:r>
                  <a:rPr lang="ca-ES">
                    <a:noFill/>
                  </a:rPr>
                  <a:t> </a:t>
                </a:r>
              </a:p>
            </p:txBody>
          </p:sp>
        </mc:Fallback>
      </mc:AlternateContent>
    </p:spTree>
    <p:extLst>
      <p:ext uri="{BB962C8B-B14F-4D97-AF65-F5344CB8AC3E}">
        <p14:creationId xmlns:p14="http://schemas.microsoft.com/office/powerpoint/2010/main" val="3688761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6" name="Marcador de contenido 2"/>
          <p:cNvSpPr txBox="1">
            <a:spLocks/>
          </p:cNvSpPr>
          <p:nvPr/>
        </p:nvSpPr>
        <p:spPr>
          <a:xfrm>
            <a:off x="2342692" y="2558743"/>
            <a:ext cx="8541208" cy="12004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ü"/>
            </a:pPr>
            <a:r>
              <a:rPr lang="es-ES" sz="2400" b="1" kern="0" dirty="0">
                <a:solidFill>
                  <a:schemeClr val="accent6"/>
                </a:solidFill>
                <a:latin typeface="Calibri" pitchFamily="34" charset="0"/>
                <a:cs typeface="Calibri" pitchFamily="34" charset="0"/>
              </a:rPr>
              <a:t>Tiene un control sobre el error de los datos recuperados.</a:t>
            </a:r>
          </a:p>
          <a:p>
            <a:pPr marL="0" indent="0" algn="just">
              <a:lnSpc>
                <a:spcPct val="114000"/>
              </a:lnSpc>
              <a:spcBef>
                <a:spcPts val="0"/>
              </a:spcBef>
              <a:spcAft>
                <a:spcPts val="600"/>
              </a:spcAft>
              <a:buNone/>
            </a:pPr>
            <a:r>
              <a:rPr lang="es-ES" sz="2400" b="1" kern="0" dirty="0">
                <a:solidFill>
                  <a:srgbClr val="C00000"/>
                </a:solidFill>
                <a:latin typeface="Calibri" pitchFamily="34" charset="0"/>
                <a:cs typeface="Calibri" pitchFamily="34" charset="0"/>
              </a:rPr>
              <a:t>✕No se puede controlar el tamaño del fichero comprimido</a:t>
            </a:r>
            <a:r>
              <a:rPr lang="es-ES" sz="1800" b="1" kern="0" dirty="0">
                <a:solidFill>
                  <a:srgbClr val="C00000"/>
                </a:solidFill>
                <a:latin typeface="Calibri" pitchFamily="34" charset="0"/>
                <a:cs typeface="Calibri" pitchFamily="34" charset="0"/>
              </a:rPr>
              <a:t>.</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7" name="Marcador de contenido 2"/>
          <p:cNvSpPr txBox="1">
            <a:spLocks/>
          </p:cNvSpPr>
          <p:nvPr/>
        </p:nvSpPr>
        <p:spPr>
          <a:xfrm>
            <a:off x="501192" y="1218186"/>
            <a:ext cx="11189616" cy="10805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El tamaño del archivo comprimido estará en función del error máximo permitido.</a:t>
            </a:r>
          </a:p>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A </a:t>
            </a:r>
            <a:r>
              <a:rPr lang="es-ES" sz="1800" b="1" kern="0" dirty="0">
                <a:solidFill>
                  <a:srgbClr val="00002B"/>
                </a:solidFill>
                <a:latin typeface="Calibri" pitchFamily="34" charset="0"/>
                <a:cs typeface="Calibri" pitchFamily="34" charset="0"/>
              </a:rPr>
              <a:t>mayor error </a:t>
            </a:r>
            <a:r>
              <a:rPr lang="es-ES" sz="1800" kern="0" dirty="0">
                <a:solidFill>
                  <a:srgbClr val="00002B"/>
                </a:solidFill>
                <a:latin typeface="Calibri" pitchFamily="34" charset="0"/>
                <a:cs typeface="Calibri" pitchFamily="34" charset="0"/>
              </a:rPr>
              <a:t>tamaño de archivo </a:t>
            </a:r>
            <a:r>
              <a:rPr lang="es-ES" sz="1800" b="1" kern="0" dirty="0">
                <a:solidFill>
                  <a:srgbClr val="00002B"/>
                </a:solidFill>
                <a:latin typeface="Calibri" pitchFamily="34" charset="0"/>
                <a:cs typeface="Calibri" pitchFamily="34" charset="0"/>
              </a:rPr>
              <a:t>más pequeño</a:t>
            </a:r>
            <a:r>
              <a:rPr lang="es-ES" sz="1800" kern="0" dirty="0">
                <a:solidFill>
                  <a:srgbClr val="00002B"/>
                </a:solidFill>
                <a:latin typeface="Calibri" pitchFamily="34" charset="0"/>
                <a:cs typeface="Calibri" pitchFamily="34" charset="0"/>
              </a:rPr>
              <a:t>.</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Tree>
    <p:extLst>
      <p:ext uri="{BB962C8B-B14F-4D97-AF65-F5344CB8AC3E}">
        <p14:creationId xmlns:p14="http://schemas.microsoft.com/office/powerpoint/2010/main" val="11912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6" name="Rectángulo 5"/>
          <p:cNvSpPr/>
          <p:nvPr/>
        </p:nvSpPr>
        <p:spPr>
          <a:xfrm>
            <a:off x="94209" y="696969"/>
            <a:ext cx="4122191" cy="430887"/>
          </a:xfrm>
          <a:prstGeom prst="rect">
            <a:avLst/>
          </a:prstGeom>
        </p:spPr>
        <p:txBody>
          <a:bodyPr wrap="square">
            <a:spAutoFit/>
          </a:bodyPr>
          <a:lstStyle/>
          <a:p>
            <a:r>
              <a:rPr lang="es-ES" sz="2200" b="1" kern="0" dirty="0">
                <a:solidFill>
                  <a:srgbClr val="00002B"/>
                </a:solidFill>
                <a:latin typeface="Calibri" pitchFamily="34" charset="0"/>
                <a:cs typeface="Calibri" pitchFamily="34" charset="0"/>
              </a:rPr>
              <a:t>Compresión </a:t>
            </a:r>
            <a:r>
              <a:rPr lang="es-ES" sz="2200" b="1" kern="0" dirty="0" err="1">
                <a:solidFill>
                  <a:srgbClr val="00002B"/>
                </a:solidFill>
                <a:latin typeface="Calibri" pitchFamily="34" charset="0"/>
                <a:cs typeface="Calibri" pitchFamily="34" charset="0"/>
              </a:rPr>
              <a:t>lossy</a:t>
            </a:r>
            <a:endParaRPr lang="ca-ES" sz="2200" dirty="0"/>
          </a:p>
        </p:txBody>
      </p:sp>
      <p:sp>
        <p:nvSpPr>
          <p:cNvPr id="7" name="Marcador de contenido 2"/>
          <p:cNvSpPr txBox="1">
            <a:spLocks/>
          </p:cNvSpPr>
          <p:nvPr/>
        </p:nvSpPr>
        <p:spPr>
          <a:xfrm>
            <a:off x="548232" y="1301017"/>
            <a:ext cx="11189616" cy="14167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Se basa en que se tiene un control sobre el tamaño del archivo comprimido.</a:t>
            </a:r>
          </a:p>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Para ello se utilizan técnicas de </a:t>
            </a:r>
            <a:r>
              <a:rPr lang="es-ES" sz="1800" kern="0" dirty="0" err="1">
                <a:solidFill>
                  <a:srgbClr val="00002B"/>
                </a:solidFill>
                <a:latin typeface="Calibri" pitchFamily="34" charset="0"/>
                <a:cs typeface="Calibri" pitchFamily="34" charset="0"/>
              </a:rPr>
              <a:t>rate</a:t>
            </a:r>
            <a:r>
              <a:rPr lang="es-ES" sz="1800" kern="0" dirty="0">
                <a:solidFill>
                  <a:srgbClr val="00002B"/>
                </a:solidFill>
                <a:latin typeface="Calibri" pitchFamily="34" charset="0"/>
                <a:cs typeface="Calibri" pitchFamily="34" charset="0"/>
              </a:rPr>
              <a:t> control. El </a:t>
            </a:r>
            <a:r>
              <a:rPr lang="es-ES" sz="1800" kern="0" dirty="0" err="1">
                <a:solidFill>
                  <a:srgbClr val="00002B"/>
                </a:solidFill>
                <a:latin typeface="Calibri" pitchFamily="34" charset="0"/>
                <a:cs typeface="Calibri" pitchFamily="34" charset="0"/>
              </a:rPr>
              <a:t>rate</a:t>
            </a:r>
            <a:r>
              <a:rPr lang="es-ES" sz="1800" kern="0" dirty="0">
                <a:solidFill>
                  <a:srgbClr val="00002B"/>
                </a:solidFill>
                <a:latin typeface="Calibri" pitchFamily="34" charset="0"/>
                <a:cs typeface="Calibri" pitchFamily="34" charset="0"/>
              </a:rPr>
              <a:t> es el tamaño final del archivo.</a:t>
            </a:r>
          </a:p>
          <a:p>
            <a:pPr algn="just">
              <a:lnSpc>
                <a:spcPct val="114000"/>
              </a:lnSpc>
              <a:spcBef>
                <a:spcPts val="0"/>
              </a:spcBef>
              <a:spcAft>
                <a:spcPts val="600"/>
              </a:spcAft>
              <a:buFont typeface="Wingdings" charset="2"/>
              <a:buChar char="§"/>
            </a:pPr>
            <a:r>
              <a:rPr lang="es-ES" sz="1800" kern="0" dirty="0">
                <a:solidFill>
                  <a:srgbClr val="00002B"/>
                </a:solidFill>
                <a:latin typeface="Calibri" pitchFamily="34" charset="0"/>
                <a:cs typeface="Calibri" pitchFamily="34" charset="0"/>
              </a:rPr>
              <a:t>Archivo </a:t>
            </a:r>
            <a:r>
              <a:rPr lang="es-ES" sz="1800" b="1" kern="0" dirty="0">
                <a:solidFill>
                  <a:srgbClr val="00002B"/>
                </a:solidFill>
                <a:latin typeface="Calibri" pitchFamily="34" charset="0"/>
                <a:cs typeface="Calibri" pitchFamily="34" charset="0"/>
              </a:rPr>
              <a:t>más pequeño </a:t>
            </a:r>
            <a:r>
              <a:rPr lang="es-ES" sz="1800" kern="0" dirty="0">
                <a:solidFill>
                  <a:srgbClr val="00002B"/>
                </a:solidFill>
                <a:latin typeface="Calibri" pitchFamily="34" charset="0"/>
                <a:cs typeface="Calibri" pitchFamily="34" charset="0"/>
              </a:rPr>
              <a:t>implica </a:t>
            </a:r>
            <a:r>
              <a:rPr lang="es-ES" sz="1800" b="1" kern="0" dirty="0">
                <a:solidFill>
                  <a:srgbClr val="00002B"/>
                </a:solidFill>
                <a:latin typeface="Calibri" pitchFamily="34" charset="0"/>
                <a:cs typeface="Calibri" pitchFamily="34" charset="0"/>
              </a:rPr>
              <a:t>mayor</a:t>
            </a:r>
            <a:r>
              <a:rPr lang="es-ES" sz="1800" kern="0" dirty="0">
                <a:solidFill>
                  <a:srgbClr val="00002B"/>
                </a:solidFill>
                <a:latin typeface="Calibri" pitchFamily="34" charset="0"/>
                <a:cs typeface="Calibri" pitchFamily="34" charset="0"/>
              </a:rPr>
              <a:t> </a:t>
            </a:r>
            <a:r>
              <a:rPr lang="es-ES" sz="1800" b="1" kern="0" dirty="0">
                <a:solidFill>
                  <a:srgbClr val="00002B"/>
                </a:solidFill>
                <a:latin typeface="Calibri" pitchFamily="34" charset="0"/>
                <a:cs typeface="Calibri" pitchFamily="34" charset="0"/>
              </a:rPr>
              <a:t>error</a:t>
            </a:r>
            <a:r>
              <a:rPr lang="es-ES" sz="1800" kern="0" dirty="0">
                <a:solidFill>
                  <a:srgbClr val="00002B"/>
                </a:solidFill>
                <a:latin typeface="Calibri" pitchFamily="34" charset="0"/>
                <a:cs typeface="Calibri" pitchFamily="34" charset="0"/>
              </a:rPr>
              <a:t> a introducir.</a:t>
            </a:r>
          </a:p>
          <a:p>
            <a:pPr algn="just">
              <a:lnSpc>
                <a:spcPct val="114000"/>
              </a:lnSpc>
              <a:spcBef>
                <a:spcPts val="0"/>
              </a:spcBef>
              <a:spcAft>
                <a:spcPts val="600"/>
              </a:spcAft>
              <a:buFont typeface="Wingdings" charset="2"/>
              <a:buChar char="§"/>
            </a:pPr>
            <a:endParaRPr lang="es-ES" sz="1800" kern="0" dirty="0">
              <a:solidFill>
                <a:srgbClr val="00002B"/>
              </a:solidFill>
              <a:latin typeface="Calibri" pitchFamily="34" charset="0"/>
              <a:cs typeface="Calibri" pitchFamily="34" charset="0"/>
            </a:endParaRP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
        <p:nvSpPr>
          <p:cNvPr id="10" name="Marcador de contenido 2"/>
          <p:cNvSpPr txBox="1">
            <a:spLocks/>
          </p:cNvSpPr>
          <p:nvPr/>
        </p:nvSpPr>
        <p:spPr>
          <a:xfrm>
            <a:off x="2218804" y="2990543"/>
            <a:ext cx="8541208" cy="12004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charset="2"/>
              <a:buChar char="ü"/>
            </a:pPr>
            <a:r>
              <a:rPr lang="es-ES" sz="2400" b="1" kern="0" dirty="0">
                <a:solidFill>
                  <a:schemeClr val="accent6"/>
                </a:solidFill>
                <a:latin typeface="Calibri" pitchFamily="34" charset="0"/>
                <a:cs typeface="Calibri" pitchFamily="34" charset="0"/>
              </a:rPr>
              <a:t>Tiene un control sobre tamaño del archivo final.</a:t>
            </a:r>
          </a:p>
          <a:p>
            <a:pPr marL="0" indent="0" algn="just">
              <a:lnSpc>
                <a:spcPct val="114000"/>
              </a:lnSpc>
              <a:spcBef>
                <a:spcPts val="0"/>
              </a:spcBef>
              <a:spcAft>
                <a:spcPts val="600"/>
              </a:spcAft>
              <a:buNone/>
            </a:pPr>
            <a:r>
              <a:rPr lang="es-ES" sz="2400" b="1" kern="0" dirty="0">
                <a:solidFill>
                  <a:srgbClr val="C00000"/>
                </a:solidFill>
                <a:latin typeface="Calibri" pitchFamily="34" charset="0"/>
                <a:cs typeface="Calibri" pitchFamily="34" charset="0"/>
              </a:rPr>
              <a:t>✕No se puede controlar el error que se va a cometer</a:t>
            </a:r>
            <a:r>
              <a:rPr lang="es-ES" sz="1800" b="1" kern="0" dirty="0">
                <a:solidFill>
                  <a:srgbClr val="C00000"/>
                </a:solidFill>
                <a:latin typeface="Calibri" pitchFamily="34" charset="0"/>
                <a:cs typeface="Calibri" pitchFamily="34" charset="0"/>
              </a:rPr>
              <a:t>.</a:t>
            </a:r>
          </a:p>
          <a:p>
            <a:pPr marL="0" indent="0" algn="just">
              <a:lnSpc>
                <a:spcPct val="114000"/>
              </a:lnSpc>
              <a:spcBef>
                <a:spcPts val="0"/>
              </a:spcBef>
              <a:spcAft>
                <a:spcPts val="600"/>
              </a:spcAft>
              <a:buNone/>
            </a:pPr>
            <a:endParaRPr lang="es-ES" sz="1800" kern="0" dirty="0">
              <a:solidFill>
                <a:srgbClr val="00002B"/>
              </a:solidFill>
              <a:latin typeface="Calibri" pitchFamily="34" charset="0"/>
              <a:cs typeface="Calibri" pitchFamily="34" charset="0"/>
            </a:endParaRPr>
          </a:p>
          <a:p>
            <a:pPr marL="457200" lvl="1" indent="0" algn="just">
              <a:lnSpc>
                <a:spcPct val="114000"/>
              </a:lnSpc>
              <a:spcBef>
                <a:spcPts val="0"/>
              </a:spcBef>
              <a:spcAft>
                <a:spcPts val="600"/>
              </a:spcAft>
              <a:buNone/>
            </a:pPr>
            <a:endParaRPr lang="es-ES" sz="1400" kern="0" dirty="0">
              <a:solidFill>
                <a:srgbClr val="00002B"/>
              </a:solidFill>
              <a:latin typeface="Calibri" pitchFamily="34" charset="0"/>
              <a:cs typeface="Calibri" pitchFamily="34" charset="0"/>
            </a:endParaRPr>
          </a:p>
          <a:p>
            <a:pPr marL="800100" lvl="1" indent="-342900" algn="just">
              <a:lnSpc>
                <a:spcPct val="114000"/>
              </a:lnSpc>
              <a:spcBef>
                <a:spcPts val="0"/>
              </a:spcBef>
              <a:spcAft>
                <a:spcPts val="600"/>
              </a:spcAft>
              <a:buFont typeface="+mj-lt"/>
              <a:buAutoNum type="arabicPeriod"/>
            </a:pPr>
            <a:endParaRPr lang="es-ES" sz="1400" kern="0" dirty="0">
              <a:solidFill>
                <a:srgbClr val="00002B"/>
              </a:solidFill>
              <a:latin typeface="Calibri" pitchFamily="34" charset="0"/>
              <a:cs typeface="Calibri" pitchFamily="34" charset="0"/>
            </a:endParaRPr>
          </a:p>
        </p:txBody>
      </p:sp>
    </p:spTree>
    <p:extLst>
      <p:ext uri="{BB962C8B-B14F-4D97-AF65-F5344CB8AC3E}">
        <p14:creationId xmlns:p14="http://schemas.microsoft.com/office/powerpoint/2010/main" val="66943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10528300" y="110255"/>
            <a:ext cx="1422400" cy="369332"/>
          </a:xfrm>
          <a:prstGeom prst="rect">
            <a:avLst/>
          </a:prstGeom>
          <a:noFill/>
        </p:spPr>
        <p:txBody>
          <a:bodyPr wrap="square" rtlCol="0">
            <a:spAutoFit/>
          </a:bodyPr>
          <a:lstStyle/>
          <a:p>
            <a:r>
              <a:rPr lang="es-ES"/>
              <a:t>Quantización</a:t>
            </a:r>
            <a:endParaRPr lang="es-ES_tradnl" b="1" dirty="0">
              <a:latin typeface="+mj-lt"/>
            </a:endParaRPr>
          </a:p>
        </p:txBody>
      </p:sp>
      <p:sp>
        <p:nvSpPr>
          <p:cNvPr id="6" name="Rectángulo 5"/>
          <p:cNvSpPr/>
          <p:nvPr/>
        </p:nvSpPr>
        <p:spPr>
          <a:xfrm>
            <a:off x="317501" y="696969"/>
            <a:ext cx="10452100" cy="769441"/>
          </a:xfrm>
          <a:prstGeom prst="rect">
            <a:avLst/>
          </a:prstGeom>
        </p:spPr>
        <p:txBody>
          <a:bodyPr wrap="square">
            <a:spAutoFit/>
          </a:bodyPr>
          <a:lstStyle/>
          <a:p>
            <a:pPr marL="342900" indent="-342900">
              <a:buFont typeface="Wingdings" charset="2"/>
              <a:buChar char="§"/>
            </a:pPr>
            <a:r>
              <a:rPr lang="es-ES_tradnl" sz="2200" b="1" kern="0" dirty="0">
                <a:solidFill>
                  <a:srgbClr val="00002B"/>
                </a:solidFill>
                <a:latin typeface="Calibri" pitchFamily="34" charset="0"/>
                <a:cs typeface="Calibri" pitchFamily="34" charset="0"/>
              </a:rPr>
              <a:t>Compresión </a:t>
            </a:r>
            <a:r>
              <a:rPr lang="es-ES_tradnl" sz="2200" b="1" kern="0" dirty="0" err="1">
                <a:solidFill>
                  <a:srgbClr val="00002B"/>
                </a:solidFill>
                <a:latin typeface="Calibri" pitchFamily="34" charset="0"/>
                <a:cs typeface="Calibri" pitchFamily="34" charset="0"/>
              </a:rPr>
              <a:t>near-lossless</a:t>
            </a:r>
            <a:r>
              <a:rPr lang="es-ES_tradnl" sz="2200" b="1" kern="0" dirty="0">
                <a:solidFill>
                  <a:srgbClr val="00002B"/>
                </a:solidFill>
                <a:latin typeface="Calibri" pitchFamily="34" charset="0"/>
                <a:cs typeface="Calibri" pitchFamily="34" charset="0"/>
              </a:rPr>
              <a:t> y Compresión </a:t>
            </a:r>
            <a:r>
              <a:rPr lang="es-ES_tradnl" sz="2200" b="1" kern="0" dirty="0" err="1">
                <a:solidFill>
                  <a:srgbClr val="00002B"/>
                </a:solidFill>
                <a:latin typeface="Calibri" pitchFamily="34" charset="0"/>
                <a:cs typeface="Calibri" pitchFamily="34" charset="0"/>
              </a:rPr>
              <a:t>lossy</a:t>
            </a:r>
            <a:r>
              <a:rPr lang="es-ES_tradnl" sz="2200" dirty="0"/>
              <a:t> a mayor error mayor compresión, o que es lo mismo tamaños de archivos más pequeños.</a:t>
            </a:r>
          </a:p>
        </p:txBody>
      </p:sp>
      <p:sp>
        <p:nvSpPr>
          <p:cNvPr id="10" name="Marcador de contenido 2"/>
          <p:cNvSpPr txBox="1">
            <a:spLocks/>
          </p:cNvSpPr>
          <p:nvPr/>
        </p:nvSpPr>
        <p:spPr>
          <a:xfrm>
            <a:off x="1895351" y="2205649"/>
            <a:ext cx="8490033"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b="1" dirty="0">
                <a:solidFill>
                  <a:schemeClr val="accent6"/>
                </a:solidFill>
              </a:rPr>
              <a:t>¿Cómo se introduce el error?</a:t>
            </a:r>
            <a:endParaRPr lang="en-GB" sz="1800" b="1" dirty="0">
              <a:solidFill>
                <a:schemeClr val="accent6"/>
              </a:solidFill>
            </a:endParaRPr>
          </a:p>
        </p:txBody>
      </p:sp>
      <p:pic>
        <p:nvPicPr>
          <p:cNvPr id="11" name="Imagen 10"/>
          <p:cNvPicPr>
            <a:picLocks noChangeAspect="1"/>
          </p:cNvPicPr>
          <p:nvPr/>
        </p:nvPicPr>
        <p:blipFill>
          <a:blip r:embed="rId2"/>
          <a:stretch>
            <a:fillRect/>
          </a:stretch>
        </p:blipFill>
        <p:spPr>
          <a:xfrm>
            <a:off x="3417830" y="1793893"/>
            <a:ext cx="1305591" cy="1305591"/>
          </a:xfrm>
          <a:prstGeom prst="rect">
            <a:avLst/>
          </a:prstGeom>
        </p:spPr>
      </p:pic>
      <p:sp>
        <p:nvSpPr>
          <p:cNvPr id="12" name="Rectángulo 11"/>
          <p:cNvSpPr/>
          <p:nvPr/>
        </p:nvSpPr>
        <p:spPr>
          <a:xfrm>
            <a:off x="317501" y="3511240"/>
            <a:ext cx="10452100" cy="769441"/>
          </a:xfrm>
          <a:prstGeom prst="rect">
            <a:avLst/>
          </a:prstGeom>
        </p:spPr>
        <p:txBody>
          <a:bodyPr wrap="square">
            <a:spAutoFit/>
          </a:bodyPr>
          <a:lstStyle/>
          <a:p>
            <a:pPr marL="342900" indent="-342900">
              <a:buFont typeface="Wingdings" charset="2"/>
              <a:buChar char="§"/>
            </a:pPr>
            <a:r>
              <a:rPr lang="es-ES_tradnl" sz="2200" kern="0" dirty="0">
                <a:solidFill>
                  <a:srgbClr val="00002B"/>
                </a:solidFill>
                <a:latin typeface="Calibri" pitchFamily="34" charset="0"/>
                <a:cs typeface="Calibri" pitchFamily="34" charset="0"/>
              </a:rPr>
              <a:t>El error se introduce mediante la etapa de </a:t>
            </a:r>
            <a:r>
              <a:rPr lang="es-ES_tradnl" sz="2200" b="1" kern="0" dirty="0">
                <a:solidFill>
                  <a:srgbClr val="00002B"/>
                </a:solidFill>
                <a:latin typeface="Calibri" pitchFamily="34" charset="0"/>
                <a:cs typeface="Calibri" pitchFamily="34" charset="0"/>
              </a:rPr>
              <a:t>quantización</a:t>
            </a:r>
            <a:r>
              <a:rPr lang="es-ES_tradnl" sz="2200" kern="0" dirty="0">
                <a:solidFill>
                  <a:srgbClr val="00002B"/>
                </a:solidFill>
                <a:latin typeface="Calibri" pitchFamily="34" charset="0"/>
                <a:cs typeface="Calibri" pitchFamily="34" charset="0"/>
              </a:rPr>
              <a:t> y que reduce la entropía. Esta etapa debe tener un proceso inverso, llamado </a:t>
            </a:r>
            <a:r>
              <a:rPr lang="es-ES_tradnl" sz="2200" b="1" kern="0" dirty="0">
                <a:solidFill>
                  <a:srgbClr val="00002B"/>
                </a:solidFill>
                <a:latin typeface="Calibri" pitchFamily="34" charset="0"/>
                <a:cs typeface="Calibri" pitchFamily="34" charset="0"/>
              </a:rPr>
              <a:t>quantización inversa </a:t>
            </a:r>
            <a:r>
              <a:rPr lang="es-ES_tradnl" sz="2200" kern="0" dirty="0">
                <a:solidFill>
                  <a:srgbClr val="00002B"/>
                </a:solidFill>
                <a:latin typeface="Calibri" pitchFamily="34" charset="0"/>
                <a:cs typeface="Calibri" pitchFamily="34" charset="0"/>
              </a:rPr>
              <a:t>o </a:t>
            </a:r>
            <a:r>
              <a:rPr lang="es-ES_tradnl" sz="2200" b="1" kern="0" dirty="0" err="1">
                <a:solidFill>
                  <a:srgbClr val="00002B"/>
                </a:solidFill>
                <a:latin typeface="Calibri" pitchFamily="34" charset="0"/>
                <a:cs typeface="Calibri" pitchFamily="34" charset="0"/>
              </a:rPr>
              <a:t>dequantización</a:t>
            </a:r>
            <a:r>
              <a:rPr lang="es-ES_tradnl" sz="2200" kern="0" dirty="0">
                <a:solidFill>
                  <a:srgbClr val="00002B"/>
                </a:solidFill>
                <a:latin typeface="Calibri" pitchFamily="34" charset="0"/>
                <a:cs typeface="Calibri" pitchFamily="34" charset="0"/>
              </a:rPr>
              <a:t>.</a:t>
            </a:r>
            <a:endParaRPr lang="es-ES_tradnl" sz="2200" dirty="0"/>
          </a:p>
        </p:txBody>
      </p:sp>
      <mc:AlternateContent xmlns:mc="http://schemas.openxmlformats.org/markup-compatibility/2006" xmlns:a14="http://schemas.microsoft.com/office/drawing/2010/main">
        <mc:Choice Requires="a14">
          <p:sp>
            <p:nvSpPr>
              <p:cNvPr id="13" name="CuadroTexto 12"/>
              <p:cNvSpPr txBox="1"/>
              <p:nvPr/>
            </p:nvSpPr>
            <p:spPr>
              <a:xfrm>
                <a:off x="3020367" y="4397182"/>
                <a:ext cx="1846515" cy="787716"/>
              </a:xfrm>
              <a:prstGeom prst="rect">
                <a:avLst/>
              </a:prstGeom>
              <a:noFill/>
            </p:spPr>
            <p:txBody>
              <a:bodyPr wrap="square" lIns="0" tIns="0" rIns="0" bIns="0" rtlCol="0">
                <a:spAutoFit/>
              </a:bodyPr>
              <a:lstStyle/>
              <a:p>
                <a14:m>
                  <m:oMath xmlns:m="http://schemas.openxmlformats.org/officeDocument/2006/math">
                    <m:d>
                      <m:dPr>
                        <m:begChr m:val="⌊"/>
                        <m:endChr m:val="⌋"/>
                        <m:ctrlPr>
                          <a:rPr lang="hr-HR" sz="2200" i="1" smtClean="0">
                            <a:latin typeface="Cambria Math" panose="02040503050406030204" pitchFamily="18" charset="0"/>
                            <a:ea typeface="Cambria Math" charset="0"/>
                            <a:cs typeface="Cambria Math" charset="0"/>
                          </a:rPr>
                        </m:ctrlPr>
                      </m:dPr>
                      <m:e>
                        <m:f>
                          <m:fPr>
                            <m:ctrlPr>
                              <a:rPr lang="mr-IN" sz="2200" i="1" smtClean="0">
                                <a:latin typeface="Cambria Math" panose="02040503050406030204" pitchFamily="18" charset="0"/>
                                <a:ea typeface="Cambria Math" charset="0"/>
                                <a:cs typeface="Cambria Math" charset="0"/>
                              </a:rPr>
                            </m:ctrlPr>
                          </m:fPr>
                          <m:num>
                            <m:sSub>
                              <m:sSubPr>
                                <m:ctrlPr>
                                  <a:rPr lang="en-US" sz="2200" i="1" smtClean="0">
                                    <a:latin typeface="Cambria Math" panose="02040503050406030204" pitchFamily="18" charset="0"/>
                                    <a:ea typeface="Cambria Math" charset="0"/>
                                    <a:cs typeface="Cambria Math" charset="0"/>
                                  </a:rPr>
                                </m:ctrlPr>
                              </m:sSubPr>
                              <m:e>
                                <m:r>
                                  <a:rPr lang="es-ES" sz="2200" b="0" i="1" smtClean="0">
                                    <a:latin typeface="Cambria Math" charset="0"/>
                                    <a:ea typeface="Cambria Math" charset="0"/>
                                    <a:cs typeface="Cambria Math" charset="0"/>
                                  </a:rPr>
                                  <m:t>𝑋</m:t>
                                </m:r>
                              </m:e>
                              <m:sub>
                                <m:r>
                                  <a:rPr lang="es-ES" sz="2200" b="0" i="1" smtClean="0">
                                    <a:latin typeface="Cambria Math" charset="0"/>
                                    <a:ea typeface="Cambria Math" charset="0"/>
                                    <a:cs typeface="Cambria Math" charset="0"/>
                                  </a:rPr>
                                  <m:t>𝑖</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𝑗</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𝑘</m:t>
                                </m:r>
                              </m:sub>
                            </m:sSub>
                          </m:num>
                          <m:den>
                            <m:r>
                              <a:rPr lang="mr-IN" sz="2200" i="1" smtClean="0">
                                <a:latin typeface="Cambria Math" charset="0"/>
                                <a:ea typeface="Cambria Math" charset="0"/>
                                <a:cs typeface="Cambria Math" charset="0"/>
                              </a:rPr>
                              <m:t>∆</m:t>
                            </m:r>
                          </m:den>
                        </m:f>
                      </m:e>
                    </m:d>
                    <m:r>
                      <a:rPr lang="es-ES" sz="2200" b="0" i="1" smtClean="0">
                        <a:latin typeface="Cambria Math" charset="0"/>
                        <a:ea typeface="Cambria Math" charset="0"/>
                        <a:cs typeface="Cambria Math" charset="0"/>
                      </a:rPr>
                      <m:t>=</m:t>
                    </m:r>
                    <m:sSub>
                      <m:sSubPr>
                        <m:ctrlPr>
                          <a:rPr lang="en-US" sz="2200" i="1" smtClean="0">
                            <a:latin typeface="Cambria Math" panose="02040503050406030204" pitchFamily="18" charset="0"/>
                            <a:ea typeface="Cambria Math" charset="0"/>
                            <a:cs typeface="Cambria Math" charset="0"/>
                          </a:rPr>
                        </m:ctrlPr>
                      </m:sSubPr>
                      <m:e>
                        <m:r>
                          <a:rPr lang="es-ES" sz="2200" b="0" i="1" smtClean="0">
                            <a:latin typeface="Cambria Math" charset="0"/>
                            <a:ea typeface="Cambria Math" charset="0"/>
                            <a:cs typeface="Cambria Math" charset="0"/>
                          </a:rPr>
                          <m:t>𝑄</m:t>
                        </m:r>
                      </m:e>
                      <m:sub>
                        <m:r>
                          <a:rPr lang="es-ES" sz="2200" b="0" i="1" smtClean="0">
                            <a:latin typeface="Cambria Math" charset="0"/>
                            <a:ea typeface="Cambria Math" charset="0"/>
                            <a:cs typeface="Cambria Math" charset="0"/>
                          </a:rPr>
                          <m:t>𝑖</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𝑗</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𝑘</m:t>
                        </m:r>
                      </m:sub>
                    </m:sSub>
                  </m:oMath>
                </a14:m>
                <a:r>
                  <a:rPr lang="ca-ES" sz="2200" dirty="0"/>
                  <a:t>      </a:t>
                </a:r>
              </a:p>
              <a:p>
                <a:endParaRPr lang="ca-ES" dirty="0"/>
              </a:p>
            </p:txBody>
          </p:sp>
        </mc:Choice>
        <mc:Fallback xmlns="">
          <p:sp>
            <p:nvSpPr>
              <p:cNvPr id="13" name="CuadroTexto 12"/>
              <p:cNvSpPr txBox="1">
                <a:spLocks noRot="1" noChangeAspect="1" noMove="1" noResize="1" noEditPoints="1" noAdjustHandles="1" noChangeArrowheads="1" noChangeShapeType="1" noTextEdit="1"/>
              </p:cNvSpPr>
              <p:nvPr/>
            </p:nvSpPr>
            <p:spPr>
              <a:xfrm>
                <a:off x="3020367" y="4397182"/>
                <a:ext cx="1846515" cy="787716"/>
              </a:xfrm>
              <a:prstGeom prst="rect">
                <a:avLst/>
              </a:prstGeom>
              <a:blipFill rotWithShape="0">
                <a:blip r:embed="rId3"/>
                <a:stretch>
                  <a:fillRect/>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4" name="CuadroTexto 13"/>
              <p:cNvSpPr txBox="1"/>
              <p:nvPr/>
            </p:nvSpPr>
            <p:spPr>
              <a:xfrm>
                <a:off x="6852985" y="4469702"/>
                <a:ext cx="2608515" cy="642676"/>
              </a:xfrm>
              <a:prstGeom prst="rect">
                <a:avLst/>
              </a:prstGeom>
              <a:noFill/>
            </p:spPr>
            <p:txBody>
              <a:bodyPr wrap="square" lIns="0" tIns="0" rIns="0" bIns="0" rtlCol="0">
                <a:spAutoFit/>
              </a:bodyPr>
              <a:lstStyle/>
              <a:p>
                <a14:m>
                  <m:oMath xmlns:m="http://schemas.openxmlformats.org/officeDocument/2006/math">
                    <m:sSub>
                      <m:sSubPr>
                        <m:ctrlPr>
                          <a:rPr lang="en-US" sz="2200" i="1" smtClean="0">
                            <a:latin typeface="Cambria Math" panose="02040503050406030204" pitchFamily="18" charset="0"/>
                            <a:ea typeface="Cambria Math" charset="0"/>
                            <a:cs typeface="Cambria Math" charset="0"/>
                          </a:rPr>
                        </m:ctrlPr>
                      </m:sSubPr>
                      <m:e>
                        <m:r>
                          <a:rPr lang="es-ES" sz="2200" b="0" i="1" smtClean="0">
                            <a:latin typeface="Cambria Math" charset="0"/>
                            <a:ea typeface="Cambria Math" charset="0"/>
                            <a:cs typeface="Cambria Math" charset="0"/>
                          </a:rPr>
                          <m:t>𝑄</m:t>
                        </m:r>
                      </m:e>
                      <m:sub>
                        <m:r>
                          <a:rPr lang="es-ES" sz="2200" b="0" i="1" smtClean="0">
                            <a:latin typeface="Cambria Math" charset="0"/>
                            <a:ea typeface="Cambria Math" charset="0"/>
                            <a:cs typeface="Cambria Math" charset="0"/>
                          </a:rPr>
                          <m:t>𝑖</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𝑗</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𝑘</m:t>
                        </m:r>
                      </m:sub>
                    </m:sSub>
                    <m:r>
                      <a:rPr lang="es-ES" sz="2200" b="0" i="1" smtClean="0">
                        <a:latin typeface="Cambria Math" charset="0"/>
                        <a:ea typeface="Cambria Math" charset="0"/>
                        <a:cs typeface="Cambria Math" charset="0"/>
                      </a:rPr>
                      <m:t> × ∆ = </m:t>
                    </m:r>
                    <m:sSub>
                      <m:sSubPr>
                        <m:ctrlPr>
                          <a:rPr lang="en-US" sz="2200" b="0" i="1" smtClean="0">
                            <a:latin typeface="Cambria Math" panose="02040503050406030204" pitchFamily="18" charset="0"/>
                            <a:ea typeface="Cambria Math" charset="0"/>
                            <a:cs typeface="Cambria Math" charset="0"/>
                          </a:rPr>
                        </m:ctrlPr>
                      </m:sSubPr>
                      <m:e>
                        <m:r>
                          <a:rPr lang="es-ES" sz="2200" b="0" i="1" smtClean="0">
                            <a:latin typeface="Cambria Math" charset="0"/>
                            <a:ea typeface="Cambria Math" charset="0"/>
                            <a:cs typeface="Cambria Math" charset="0"/>
                          </a:rPr>
                          <m:t>𝑋</m:t>
                        </m:r>
                        <m:r>
                          <a:rPr lang="es-ES" sz="2200" b="0" i="1" smtClean="0">
                            <a:latin typeface="Cambria Math" charset="0"/>
                            <a:ea typeface="Cambria Math" charset="0"/>
                            <a:cs typeface="Cambria Math" charset="0"/>
                          </a:rPr>
                          <m:t>′</m:t>
                        </m:r>
                      </m:e>
                      <m:sub>
                        <m:r>
                          <a:rPr lang="es-ES" sz="2200" b="0" i="1" smtClean="0">
                            <a:latin typeface="Cambria Math" charset="0"/>
                            <a:ea typeface="Cambria Math" charset="0"/>
                            <a:cs typeface="Cambria Math" charset="0"/>
                          </a:rPr>
                          <m:t>𝑖</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𝑗</m:t>
                        </m:r>
                        <m:r>
                          <a:rPr lang="es-ES" sz="2200" b="0" i="1" smtClean="0">
                            <a:latin typeface="Cambria Math" charset="0"/>
                            <a:ea typeface="Cambria Math" charset="0"/>
                            <a:cs typeface="Cambria Math" charset="0"/>
                          </a:rPr>
                          <m:t>,</m:t>
                        </m:r>
                        <m:r>
                          <a:rPr lang="es-ES" sz="2200" b="0" i="1" smtClean="0">
                            <a:latin typeface="Cambria Math" charset="0"/>
                            <a:ea typeface="Cambria Math" charset="0"/>
                            <a:cs typeface="Cambria Math" charset="0"/>
                          </a:rPr>
                          <m:t>𝑘</m:t>
                        </m:r>
                      </m:sub>
                    </m:sSub>
                  </m:oMath>
                </a14:m>
                <a:r>
                  <a:rPr lang="ca-ES" sz="2200" dirty="0"/>
                  <a:t>      </a:t>
                </a:r>
              </a:p>
              <a:p>
                <a:endParaRPr lang="ca-ES" dirty="0"/>
              </a:p>
            </p:txBody>
          </p:sp>
        </mc:Choice>
        <mc:Fallback xmlns="">
          <p:sp>
            <p:nvSpPr>
              <p:cNvPr id="14" name="CuadroTexto 13"/>
              <p:cNvSpPr txBox="1">
                <a:spLocks noRot="1" noChangeAspect="1" noMove="1" noResize="1" noEditPoints="1" noAdjustHandles="1" noChangeArrowheads="1" noChangeShapeType="1" noTextEdit="1"/>
              </p:cNvSpPr>
              <p:nvPr/>
            </p:nvSpPr>
            <p:spPr>
              <a:xfrm>
                <a:off x="6852985" y="4469702"/>
                <a:ext cx="2608515" cy="642676"/>
              </a:xfrm>
              <a:prstGeom prst="rect">
                <a:avLst/>
              </a:prstGeom>
              <a:blipFill rotWithShape="0">
                <a:blip r:embed="rId4"/>
                <a:stretch>
                  <a:fillRect l="-4673" t="-73585" b="-46226"/>
                </a:stretch>
              </a:blipFill>
            </p:spPr>
            <p:txBody>
              <a:bodyPr/>
              <a:lstStyle/>
              <a:p>
                <a:r>
                  <a:rPr lang="ca-ES">
                    <a:noFill/>
                  </a:rPr>
                  <a:t> </a:t>
                </a:r>
              </a:p>
            </p:txBody>
          </p:sp>
        </mc:Fallback>
      </mc:AlternateContent>
      <p:sp>
        <p:nvSpPr>
          <p:cNvPr id="15" name="Rectángulo 14"/>
          <p:cNvSpPr/>
          <p:nvPr/>
        </p:nvSpPr>
        <p:spPr>
          <a:xfrm>
            <a:off x="3212494" y="5098929"/>
            <a:ext cx="1462260" cy="369332"/>
          </a:xfrm>
          <a:prstGeom prst="rect">
            <a:avLst/>
          </a:prstGeom>
        </p:spPr>
        <p:txBody>
          <a:bodyPr wrap="none">
            <a:spAutoFit/>
          </a:bodyPr>
          <a:lstStyle/>
          <a:p>
            <a:r>
              <a:rPr lang="es-ES_tradnl" b="1" kern="0" dirty="0">
                <a:solidFill>
                  <a:srgbClr val="00002B"/>
                </a:solidFill>
                <a:latin typeface="Calibri" pitchFamily="34" charset="0"/>
                <a:cs typeface="Calibri" pitchFamily="34" charset="0"/>
              </a:rPr>
              <a:t>quantización</a:t>
            </a:r>
            <a:r>
              <a:rPr lang="es-ES_tradnl" kern="0" dirty="0">
                <a:solidFill>
                  <a:srgbClr val="00002B"/>
                </a:solidFill>
                <a:latin typeface="Calibri" pitchFamily="34" charset="0"/>
                <a:cs typeface="Calibri" pitchFamily="34" charset="0"/>
              </a:rPr>
              <a:t> </a:t>
            </a:r>
            <a:endParaRPr lang="ca-ES" dirty="0"/>
          </a:p>
        </p:txBody>
      </p:sp>
      <p:sp>
        <p:nvSpPr>
          <p:cNvPr id="16" name="Rectángulo 15"/>
          <p:cNvSpPr/>
          <p:nvPr/>
        </p:nvSpPr>
        <p:spPr>
          <a:xfrm>
            <a:off x="5951839" y="5111806"/>
            <a:ext cx="3844322" cy="369332"/>
          </a:xfrm>
          <a:prstGeom prst="rect">
            <a:avLst/>
          </a:prstGeom>
        </p:spPr>
        <p:txBody>
          <a:bodyPr wrap="none">
            <a:spAutoFit/>
          </a:bodyPr>
          <a:lstStyle/>
          <a:p>
            <a:r>
              <a:rPr lang="es-ES_tradnl" b="1" kern="0">
                <a:solidFill>
                  <a:srgbClr val="00002B"/>
                </a:solidFill>
                <a:latin typeface="Calibri" pitchFamily="34" charset="0"/>
                <a:cs typeface="Calibri" pitchFamily="34" charset="0"/>
              </a:rPr>
              <a:t>quantización inversa </a:t>
            </a:r>
            <a:r>
              <a:rPr lang="es-ES_tradnl" kern="0">
                <a:solidFill>
                  <a:srgbClr val="00002B"/>
                </a:solidFill>
                <a:latin typeface="Calibri" pitchFamily="34" charset="0"/>
                <a:cs typeface="Calibri" pitchFamily="34" charset="0"/>
              </a:rPr>
              <a:t>o </a:t>
            </a:r>
            <a:r>
              <a:rPr lang="es-ES_tradnl" b="1" kern="0" dirty="0" err="1">
                <a:solidFill>
                  <a:srgbClr val="00002B"/>
                </a:solidFill>
                <a:latin typeface="Calibri" pitchFamily="34" charset="0"/>
                <a:cs typeface="Calibri" pitchFamily="34" charset="0"/>
              </a:rPr>
              <a:t>dequantización</a:t>
            </a:r>
            <a:endParaRPr lang="ca-ES" dirty="0"/>
          </a:p>
        </p:txBody>
      </p:sp>
      <p:sp>
        <p:nvSpPr>
          <p:cNvPr id="18" name="Rectángulo 17"/>
          <p:cNvSpPr/>
          <p:nvPr/>
        </p:nvSpPr>
        <p:spPr>
          <a:xfrm>
            <a:off x="331355" y="5725644"/>
            <a:ext cx="10452100" cy="430887"/>
          </a:xfrm>
          <a:prstGeom prst="rect">
            <a:avLst/>
          </a:prstGeom>
        </p:spPr>
        <p:txBody>
          <a:bodyPr wrap="square">
            <a:spAutoFit/>
          </a:bodyPr>
          <a:lstStyle/>
          <a:p>
            <a:pPr marL="342900" indent="-342900">
              <a:buFont typeface="Wingdings" charset="2"/>
              <a:buChar char="§"/>
            </a:pPr>
            <a:r>
              <a:rPr lang="es-ES_tradnl" sz="2200" dirty="0"/>
              <a:t>∆ se le conoce como paso de quantización.</a:t>
            </a:r>
          </a:p>
        </p:txBody>
      </p:sp>
    </p:spTree>
    <p:extLst>
      <p:ext uri="{BB962C8B-B14F-4D97-AF65-F5344CB8AC3E}">
        <p14:creationId xmlns:p14="http://schemas.microsoft.com/office/powerpoint/2010/main" val="10199361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ángulo 13"/>
          <p:cNvSpPr/>
          <p:nvPr/>
        </p:nvSpPr>
        <p:spPr>
          <a:xfrm>
            <a:off x="127000" y="1816100"/>
            <a:ext cx="11950700" cy="23876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2" name="Rectángulo 11"/>
          <p:cNvSpPr/>
          <p:nvPr/>
        </p:nvSpPr>
        <p:spPr>
          <a:xfrm>
            <a:off x="127000" y="788996"/>
            <a:ext cx="11950700" cy="919657"/>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6" name="Content Placeholder 2"/>
          <p:cNvSpPr>
            <a:spLocks noGrp="1"/>
          </p:cNvSpPr>
          <p:nvPr>
            <p:ph idx="1"/>
          </p:nvPr>
        </p:nvSpPr>
        <p:spPr>
          <a:xfrm>
            <a:off x="537328" y="891618"/>
            <a:ext cx="6688972" cy="1038782"/>
          </a:xfrm>
        </p:spPr>
        <p:txBody>
          <a:bodyPr>
            <a:normAutofit/>
          </a:bodyPr>
          <a:lstStyle/>
          <a:p>
            <a:pPr>
              <a:buFont typeface="Wingdings" charset="2"/>
              <a:buChar char="§"/>
            </a:pPr>
            <a:r>
              <a:rPr lang="es-ES_tradnl" sz="1800"/>
              <a:t>La </a:t>
            </a:r>
            <a:r>
              <a:rPr lang="es-ES_tradnl" sz="1800" dirty="0"/>
              <a:t>información de un mensaje se mide con la entropía. La </a:t>
            </a:r>
            <a:r>
              <a:rPr lang="es-ES_tradnl" sz="1800" b="1" dirty="0"/>
              <a:t>entropía</a:t>
            </a:r>
            <a:r>
              <a:rPr lang="es-ES_tradnl" sz="1800" dirty="0"/>
              <a:t> indica la </a:t>
            </a:r>
            <a:r>
              <a:rPr lang="es-ES_tradnl" sz="1800" b="1" dirty="0"/>
              <a:t>cantidad de bits por símbolo</a:t>
            </a:r>
            <a:r>
              <a:rPr lang="es-ES_tradnl" sz="1800" dirty="0"/>
              <a:t> necesarios para representar esa información.</a:t>
            </a:r>
          </a:p>
        </p:txBody>
      </p:sp>
      <mc:AlternateContent xmlns:mc="http://schemas.openxmlformats.org/markup-compatibility/2006" xmlns:a14="http://schemas.microsoft.com/office/drawing/2010/main">
        <mc:Choice Requires="a14">
          <p:sp>
            <p:nvSpPr>
              <p:cNvPr id="7" name="TextBox 11"/>
              <p:cNvSpPr txBox="1"/>
              <p:nvPr/>
            </p:nvSpPr>
            <p:spPr>
              <a:xfrm>
                <a:off x="8001000" y="891618"/>
                <a:ext cx="2987869" cy="672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𝐻</m:t>
                      </m:r>
                      <m:d>
                        <m:dPr>
                          <m:ctrlPr>
                            <a:rPr lang="es-ES" b="0" i="1" smtClean="0">
                              <a:latin typeface="Cambria Math" panose="02040503050406030204" pitchFamily="18" charset="0"/>
                            </a:rPr>
                          </m:ctrlPr>
                        </m:dPr>
                        <m:e>
                          <m:r>
                            <a:rPr lang="es-ES" b="0" i="1" smtClean="0">
                              <a:latin typeface="Cambria Math" charset="0"/>
                            </a:rPr>
                            <m:t>𝑥</m:t>
                          </m:r>
                        </m:e>
                      </m:d>
                      <m:r>
                        <a:rPr lang="es-ES" b="0" i="1" smtClean="0">
                          <a:latin typeface="Cambria Math" charset="0"/>
                        </a:rPr>
                        <m:t>=− </m:t>
                      </m:r>
                      <m:nary>
                        <m:naryPr>
                          <m:chr m:val="∑"/>
                          <m:supHide m:val="on"/>
                          <m:ctrlPr>
                            <a:rPr lang="es-ES" b="0" i="1" smtClean="0">
                              <a:latin typeface="Cambria Math" panose="02040503050406030204" pitchFamily="18" charset="0"/>
                            </a:rPr>
                          </m:ctrlPr>
                        </m:naryPr>
                        <m:sub>
                          <m:r>
                            <m:rPr>
                              <m:brk m:alnAt="7"/>
                            </m:rPr>
                            <a:rPr lang="es-ES" b="0" i="1" smtClean="0">
                              <a:latin typeface="Cambria Math" charset="0"/>
                            </a:rPr>
                            <m:t>𝑖</m:t>
                          </m:r>
                        </m:sub>
                        <m:sup/>
                        <m:e>
                          <m:r>
                            <a:rPr lang="es-ES" b="0" i="1" smtClean="0">
                              <a:latin typeface="Cambria Math" charset="0"/>
                            </a:rPr>
                            <m:t>𝑝</m:t>
                          </m:r>
                          <m:d>
                            <m:dPr>
                              <m:ctrlPr>
                                <a:rPr lang="es-E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s-ES" b="0" i="1" smtClean="0">
                                      <a:latin typeface="Cambria Math" charset="0"/>
                                    </a:rPr>
                                    <m:t>𝑥</m:t>
                                  </m:r>
                                </m:e>
                                <m:sub>
                                  <m:r>
                                    <a:rPr lang="es-ES" b="0" i="1" smtClean="0">
                                      <a:latin typeface="Cambria Math" charset="0"/>
                                    </a:rPr>
                                    <m:t>𝑖</m:t>
                                  </m:r>
                                </m:sub>
                              </m:sSub>
                            </m:e>
                          </m:d>
                          <m:func>
                            <m:funcPr>
                              <m:ctrlPr>
                                <a:rPr lang="mr-IN" b="0" i="1" smtClean="0">
                                  <a:latin typeface="Cambria Math" panose="02040503050406030204" pitchFamily="18" charset="0"/>
                                </a:rPr>
                              </m:ctrlPr>
                            </m:funcPr>
                            <m:fName>
                              <m:sSub>
                                <m:sSubPr>
                                  <m:ctrlPr>
                                    <a:rPr lang="mr-IN" b="0" i="1" smtClean="0">
                                      <a:latin typeface="Cambria Math" panose="02040503050406030204" pitchFamily="18" charset="0"/>
                                    </a:rPr>
                                  </m:ctrlPr>
                                </m:sSubPr>
                                <m:e>
                                  <m:r>
                                    <m:rPr>
                                      <m:sty m:val="p"/>
                                    </m:rPr>
                                    <a:rPr lang="mr-IN" b="0" i="0" smtClean="0">
                                      <a:latin typeface="Cambria Math" charset="0"/>
                                    </a:rPr>
                                    <m:t>log</m:t>
                                  </m:r>
                                </m:e>
                                <m:sub>
                                  <m:r>
                                    <a:rPr lang="es-ES" b="0" i="1" smtClean="0">
                                      <a:latin typeface="Cambria Math" charset="0"/>
                                    </a:rPr>
                                    <m:t>2</m:t>
                                  </m:r>
                                </m:sub>
                              </m:sSub>
                            </m:fName>
                            <m:e>
                              <m:sSub>
                                <m:sSubPr>
                                  <m:ctrlPr>
                                    <a:rPr lang="en-US" b="0" i="1" smtClean="0">
                                      <a:latin typeface="Cambria Math" panose="02040503050406030204" pitchFamily="18" charset="0"/>
                                    </a:rPr>
                                  </m:ctrlPr>
                                </m:sSubPr>
                                <m:e>
                                  <m:r>
                                    <a:rPr lang="es-ES" b="0" i="1" smtClean="0">
                                      <a:latin typeface="Cambria Math" charset="0"/>
                                    </a:rPr>
                                    <m:t>𝑝</m:t>
                                  </m:r>
                                  <m:r>
                                    <a:rPr lang="es-ES" b="0" i="1" smtClean="0">
                                      <a:latin typeface="Cambria Math" charset="0"/>
                                    </a:rPr>
                                    <m:t>(</m:t>
                                  </m:r>
                                  <m:r>
                                    <a:rPr lang="es-ES" b="0" i="1" smtClean="0">
                                      <a:latin typeface="Cambria Math" charset="0"/>
                                    </a:rPr>
                                    <m:t>𝑥</m:t>
                                  </m:r>
                                </m:e>
                                <m:sub>
                                  <m:r>
                                    <a:rPr lang="es-ES" b="0" i="1" smtClean="0">
                                      <a:latin typeface="Cambria Math" charset="0"/>
                                    </a:rPr>
                                    <m:t>𝑖</m:t>
                                  </m:r>
                                </m:sub>
                              </m:sSub>
                              <m:r>
                                <a:rPr lang="es-ES" b="0" i="1" smtClean="0">
                                  <a:latin typeface="Cambria Math" charset="0"/>
                                </a:rPr>
                                <m:t>)</m:t>
                              </m:r>
                            </m:e>
                          </m:func>
                        </m:e>
                      </m:nary>
                    </m:oMath>
                  </m:oMathPara>
                </a14:m>
                <a:endParaRPr lang="en-US" dirty="0"/>
              </a:p>
            </p:txBody>
          </p:sp>
        </mc:Choice>
        <mc:Fallback xmlns="">
          <p:sp>
            <p:nvSpPr>
              <p:cNvPr id="7" name="TextBox 11"/>
              <p:cNvSpPr txBox="1">
                <a:spLocks noRot="1" noChangeAspect="1" noMove="1" noResize="1" noEditPoints="1" noAdjustHandles="1" noChangeArrowheads="1" noChangeShapeType="1" noTextEdit="1"/>
              </p:cNvSpPr>
              <p:nvPr/>
            </p:nvSpPr>
            <p:spPr>
              <a:xfrm>
                <a:off x="8001000" y="891618"/>
                <a:ext cx="2987869" cy="672235"/>
              </a:xfrm>
              <a:prstGeom prst="rect">
                <a:avLst/>
              </a:prstGeom>
              <a:blipFill rotWithShape="0">
                <a:blip r:embed="rId2"/>
                <a:stretch>
                  <a:fillRect/>
                </a:stretch>
              </a:blipFill>
            </p:spPr>
            <p:txBody>
              <a:bodyPr/>
              <a:lstStyle/>
              <a:p>
                <a:r>
                  <a:rPr lang="ca-ES">
                    <a:noFill/>
                  </a:rPr>
                  <a:t> </a:t>
                </a:r>
              </a:p>
            </p:txBody>
          </p:sp>
        </mc:Fallback>
      </mc:AlternateContent>
      <p:graphicFrame>
        <p:nvGraphicFramePr>
          <p:cNvPr id="8" name="Tabla 7"/>
          <p:cNvGraphicFramePr>
            <a:graphicFrameLocks noGrp="1"/>
          </p:cNvGraphicFramePr>
          <p:nvPr/>
        </p:nvGraphicFramePr>
        <p:xfrm>
          <a:off x="571498" y="2152950"/>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64</a:t>
                      </a:r>
                    </a:p>
                  </a:txBody>
                  <a:tcPr>
                    <a:noFill/>
                  </a:tcPr>
                </a:tc>
                <a:tc>
                  <a:txBody>
                    <a:bodyPr/>
                    <a:lstStyle/>
                    <a:p>
                      <a:pPr algn="ctr"/>
                      <a:r>
                        <a:rPr lang="ca-ES" dirty="0"/>
                        <a:t>63</a:t>
                      </a:r>
                    </a:p>
                  </a:txBody>
                  <a:tcPr>
                    <a:noFill/>
                  </a:tcPr>
                </a:tc>
                <a:tc>
                  <a:txBody>
                    <a:bodyPr/>
                    <a:lstStyle/>
                    <a:p>
                      <a:pPr algn="ctr"/>
                      <a:r>
                        <a:rPr lang="ca-ES" dirty="0"/>
                        <a:t>63</a:t>
                      </a:r>
                    </a:p>
                  </a:txBody>
                  <a:tcPr>
                    <a:noFill/>
                  </a:tcPr>
                </a:tc>
                <a:tc>
                  <a:txBody>
                    <a:bodyPr/>
                    <a:lstStyle/>
                    <a:p>
                      <a:pPr algn="ctr"/>
                      <a:r>
                        <a:rPr lang="ca-ES" dirty="0"/>
                        <a:t>63</a:t>
                      </a:r>
                    </a:p>
                  </a:txBody>
                  <a:tcPr>
                    <a:noFill/>
                  </a:tcPr>
                </a:tc>
                <a:extLst>
                  <a:ext uri="{0D108BD9-81ED-4DB2-BD59-A6C34878D82A}">
                    <a16:rowId xmlns:a16="http://schemas.microsoft.com/office/drawing/2014/main" val="10000"/>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65</a:t>
                      </a:r>
                    </a:p>
                  </a:txBody>
                  <a:tcPr>
                    <a:noFill/>
                  </a:tcPr>
                </a:tc>
                <a:tc>
                  <a:txBody>
                    <a:bodyPr/>
                    <a:lstStyle/>
                    <a:p>
                      <a:pPr algn="ctr"/>
                      <a:r>
                        <a:rPr lang="ca-ES" dirty="0"/>
                        <a:t>65</a:t>
                      </a:r>
                    </a:p>
                  </a:txBody>
                  <a:tcPr>
                    <a:noFill/>
                  </a:tcPr>
                </a:tc>
                <a:extLst>
                  <a:ext uri="{0D108BD9-81ED-4DB2-BD59-A6C34878D82A}">
                    <a16:rowId xmlns:a16="http://schemas.microsoft.com/office/drawing/2014/main" val="10001"/>
                  </a:ext>
                </a:extLst>
              </a:tr>
              <a:tr h="488850">
                <a:tc>
                  <a:txBody>
                    <a:bodyPr/>
                    <a:lstStyle/>
                    <a:p>
                      <a:pPr algn="ctr"/>
                      <a:r>
                        <a:rPr lang="ca-ES" dirty="0"/>
                        <a:t>64</a:t>
                      </a:r>
                    </a:p>
                  </a:txBody>
                  <a:tcPr>
                    <a:noFill/>
                  </a:tcPr>
                </a:tc>
                <a:tc>
                  <a:txBody>
                    <a:bodyPr/>
                    <a:lstStyle/>
                    <a:p>
                      <a:pPr algn="ctr"/>
                      <a:r>
                        <a:rPr lang="ca-ES" dirty="0"/>
                        <a:t>66</a:t>
                      </a:r>
                    </a:p>
                  </a:txBody>
                  <a:tcPr>
                    <a:noFill/>
                  </a:tcPr>
                </a:tc>
                <a:tc>
                  <a:txBody>
                    <a:bodyPr/>
                    <a:lstStyle/>
                    <a:p>
                      <a:pPr algn="ctr"/>
                      <a:r>
                        <a:rPr lang="ca-ES" dirty="0"/>
                        <a:t>66</a:t>
                      </a:r>
                    </a:p>
                  </a:txBody>
                  <a:tcPr>
                    <a:noFill/>
                  </a:tcPr>
                </a:tc>
                <a:tc>
                  <a:txBody>
                    <a:bodyPr/>
                    <a:lstStyle/>
                    <a:p>
                      <a:pPr algn="ctr"/>
                      <a:r>
                        <a:rPr lang="ca-ES" dirty="0"/>
                        <a:t>66</a:t>
                      </a:r>
                    </a:p>
                  </a:txBody>
                  <a:tcPr>
                    <a:noFill/>
                  </a:tcPr>
                </a:tc>
                <a:extLst>
                  <a:ext uri="{0D108BD9-81ED-4DB2-BD59-A6C34878D82A}">
                    <a16:rowId xmlns:a16="http://schemas.microsoft.com/office/drawing/2014/main" val="10002"/>
                  </a:ext>
                </a:extLst>
              </a:tr>
              <a:tr h="488850">
                <a:tc>
                  <a:txBody>
                    <a:bodyPr/>
                    <a:lstStyle/>
                    <a:p>
                      <a:pPr algn="ctr"/>
                      <a:r>
                        <a:rPr lang="ca-ES" dirty="0"/>
                        <a:t>65</a:t>
                      </a:r>
                    </a:p>
                  </a:txBody>
                  <a:tcPr>
                    <a:noFill/>
                  </a:tcPr>
                </a:tc>
                <a:tc>
                  <a:txBody>
                    <a:bodyPr/>
                    <a:lstStyle/>
                    <a:p>
                      <a:pPr algn="ctr"/>
                      <a:r>
                        <a:rPr lang="ca-ES" dirty="0"/>
                        <a:t>65</a:t>
                      </a:r>
                    </a:p>
                  </a:txBody>
                  <a:tcPr>
                    <a:noFill/>
                  </a:tcPr>
                </a:tc>
                <a:tc>
                  <a:txBody>
                    <a:bodyPr/>
                    <a:lstStyle/>
                    <a:p>
                      <a:pPr algn="ctr"/>
                      <a:r>
                        <a:rPr lang="ca-ES" dirty="0"/>
                        <a:t>67</a:t>
                      </a:r>
                    </a:p>
                  </a:txBody>
                  <a:tcPr>
                    <a:noFill/>
                  </a:tcPr>
                </a:tc>
                <a:tc>
                  <a:txBody>
                    <a:bodyPr/>
                    <a:lstStyle/>
                    <a:p>
                      <a:pPr algn="ctr"/>
                      <a:r>
                        <a:rPr lang="ca-ES" dirty="0"/>
                        <a:t>67</a:t>
                      </a:r>
                    </a:p>
                  </a:txBody>
                  <a:tcPr>
                    <a:noFill/>
                  </a:tcPr>
                </a:tc>
                <a:extLst>
                  <a:ext uri="{0D108BD9-81ED-4DB2-BD59-A6C34878D82A}">
                    <a16:rowId xmlns:a16="http://schemas.microsoft.com/office/drawing/2014/main" val="10003"/>
                  </a:ext>
                </a:extLst>
              </a:tr>
            </a:tbl>
          </a:graphicData>
        </a:graphic>
      </p:graphicFrame>
      <p:sp>
        <p:nvSpPr>
          <p:cNvPr id="9" name="Content Placeholder 2"/>
          <p:cNvSpPr txBox="1">
            <a:spLocks/>
          </p:cNvSpPr>
          <p:nvPr/>
        </p:nvSpPr>
        <p:spPr>
          <a:xfrm>
            <a:off x="2950328" y="2117875"/>
            <a:ext cx="6688972" cy="3840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_tradnl" sz="1800" dirty="0"/>
              <a:t>P(63) = 3/16, P(64) = 4/16, P(65) = 4/16, P(66) = 3/16, P(67) = 2/16</a:t>
            </a:r>
          </a:p>
          <a:p>
            <a:pPr marL="0" indent="0">
              <a:lnSpc>
                <a:spcPct val="100000"/>
              </a:lnSpc>
              <a:spcBef>
                <a:spcPts val="0"/>
              </a:spcBef>
              <a:buNone/>
            </a:pPr>
            <a:endParaRPr lang="es-ES_tradnl" sz="1800" dirty="0"/>
          </a:p>
          <a:p>
            <a:pPr marL="0" lvl="0" indent="0">
              <a:lnSpc>
                <a:spcPct val="100000"/>
              </a:lnSpc>
              <a:spcBef>
                <a:spcPts val="0"/>
              </a:spcBef>
              <a:buNone/>
            </a:pPr>
            <a:endParaRPr lang="es-ES_tradnl" sz="1800" dirty="0"/>
          </a:p>
          <a:p>
            <a:pPr marL="0" indent="0">
              <a:lnSpc>
                <a:spcPct val="100000"/>
              </a:lnSpc>
              <a:spcBef>
                <a:spcPts val="0"/>
              </a:spcBef>
              <a:buNone/>
            </a:pPr>
            <a:endParaRPr lang="es-ES_tradnl" sz="1800" dirty="0"/>
          </a:p>
          <a:p>
            <a:pPr marL="0" marR="0" lvl="0" indent="0" defTabSz="914400" eaLnBrk="1" fontAlgn="auto" latinLnBrk="0" hangingPunct="1">
              <a:lnSpc>
                <a:spcPct val="100000"/>
              </a:lnSpc>
              <a:spcBef>
                <a:spcPts val="0"/>
              </a:spcBef>
              <a:spcAft>
                <a:spcPts val="0"/>
              </a:spcAft>
              <a:buClrTx/>
              <a:buSzTx/>
              <a:buFont typeface="Wingdings" charset="2"/>
              <a:buNone/>
              <a:tabLst/>
              <a:defRPr/>
            </a:pPr>
            <a:endParaRPr lang="es-ES_tradnl" sz="1800" dirty="0"/>
          </a:p>
          <a:p>
            <a:pPr marL="0" marR="0" lvl="0" indent="0" defTabSz="914400" eaLnBrk="1" fontAlgn="auto" latinLnBrk="0" hangingPunct="1">
              <a:lnSpc>
                <a:spcPct val="100000"/>
              </a:lnSpc>
              <a:spcBef>
                <a:spcPts val="0"/>
              </a:spcBef>
              <a:spcAft>
                <a:spcPts val="0"/>
              </a:spcAft>
              <a:buClrTx/>
              <a:buSzTx/>
              <a:buFont typeface="Wingdings" charset="2"/>
              <a:buNone/>
              <a:tabLst/>
              <a:defRPr/>
            </a:pPr>
            <a:endParaRPr lang="es-ES_tradnl" sz="1800" dirty="0"/>
          </a:p>
        </p:txBody>
      </p:sp>
      <mc:AlternateContent xmlns:mc="http://schemas.openxmlformats.org/markup-compatibility/2006" xmlns:a14="http://schemas.microsoft.com/office/drawing/2010/main">
        <mc:Choice Requires="a14">
          <p:sp>
            <p:nvSpPr>
              <p:cNvPr id="11" name="TextBox 11"/>
              <p:cNvSpPr txBox="1"/>
              <p:nvPr/>
            </p:nvSpPr>
            <p:spPr>
              <a:xfrm>
                <a:off x="2805962" y="2679670"/>
                <a:ext cx="9423400" cy="489814"/>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m:t>
                    </m:r>
                    <m:r>
                      <a:rPr lang="es-ES" b="0" i="1" smtClean="0">
                        <a:latin typeface="Cambria Math" charset="0"/>
                      </a:rPr>
                      <m:t>𝐻</m:t>
                    </m:r>
                    <m:d>
                      <m:dPr>
                        <m:ctrlPr>
                          <a:rPr lang="es-ES" b="0" i="1" smtClean="0">
                            <a:latin typeface="Cambria Math" panose="02040503050406030204" pitchFamily="18" charset="0"/>
                          </a:rPr>
                        </m:ctrlPr>
                      </m:dPr>
                      <m:e>
                        <m:r>
                          <a:rPr lang="es-ES" b="0" i="1" smtClean="0">
                            <a:latin typeface="Cambria Math" charset="0"/>
                          </a:rPr>
                          <m:t>𝑥</m:t>
                        </m:r>
                      </m:e>
                    </m:d>
                    <m:r>
                      <a:rPr lang="es-ES" b="0" i="1" smtClean="0">
                        <a:latin typeface="Cambria Math" charset="0"/>
                      </a:rPr>
                      <m:t>=2</m:t>
                    </m:r>
                    <m:d>
                      <m:dPr>
                        <m:ctrlPr>
                          <a:rPr lang="mr-IN" b="0" i="1" smtClean="0">
                            <a:latin typeface="Cambria Math" panose="02040503050406030204" pitchFamily="18" charset="0"/>
                          </a:rPr>
                        </m:ctrlPr>
                      </m:dPr>
                      <m:e>
                        <m:sSub>
                          <m:sSubPr>
                            <m:ctrlPr>
                              <a:rPr lang="en-US" i="1">
                                <a:latin typeface="Cambria Math" panose="02040503050406030204" pitchFamily="18" charset="0"/>
                              </a:rPr>
                            </m:ctrlPr>
                          </m:sSubPr>
                          <m:e>
                            <m:f>
                              <m:fPr>
                                <m:ctrlPr>
                                  <a:rPr lang="es-ES" i="1">
                                    <a:latin typeface="Cambria Math" panose="02040503050406030204" pitchFamily="18" charset="0"/>
                                  </a:rPr>
                                </m:ctrlPr>
                              </m:fPr>
                              <m:num>
                                <m:r>
                                  <a:rPr lang="es-ES" i="1">
                                    <a:latin typeface="Cambria Math" charset="0"/>
                                  </a:rPr>
                                  <m:t>3</m:t>
                                </m:r>
                              </m:num>
                              <m:den>
                                <m:r>
                                  <a:rPr lang="es-ES" i="1">
                                    <a:latin typeface="Cambria Math" charset="0"/>
                                  </a:rPr>
                                  <m:t>16</m:t>
                                </m:r>
                              </m:den>
                            </m:f>
                            <m:r>
                              <a:rPr lang="es-ES" i="1">
                                <a:latin typeface="Cambria Math" charset="0"/>
                              </a:rPr>
                              <m:t>𝑙𝑜𝑔</m:t>
                            </m:r>
                          </m:e>
                          <m:sub>
                            <m:r>
                              <a:rPr lang="es-ES" i="1">
                                <a:latin typeface="Cambria Math" charset="0"/>
                              </a:rPr>
                              <m:t>2</m:t>
                            </m:r>
                          </m:sub>
                        </m:sSub>
                        <m:d>
                          <m:dPr>
                            <m:ctrlPr>
                              <a:rPr lang="es-ES" i="1">
                                <a:latin typeface="Cambria Math" panose="02040503050406030204" pitchFamily="18" charset="0"/>
                              </a:rPr>
                            </m:ctrlPr>
                          </m:dPr>
                          <m:e>
                            <m:f>
                              <m:fPr>
                                <m:ctrlPr>
                                  <a:rPr lang="es-ES" i="1">
                                    <a:latin typeface="Cambria Math" panose="02040503050406030204" pitchFamily="18" charset="0"/>
                                  </a:rPr>
                                </m:ctrlPr>
                              </m:fPr>
                              <m:num>
                                <m:r>
                                  <a:rPr lang="es-ES" i="1">
                                    <a:latin typeface="Cambria Math" charset="0"/>
                                  </a:rPr>
                                  <m:t>3</m:t>
                                </m:r>
                              </m:num>
                              <m:den>
                                <m:r>
                                  <a:rPr lang="es-ES" i="1">
                                    <a:latin typeface="Cambria Math" charset="0"/>
                                  </a:rPr>
                                  <m:t>16</m:t>
                                </m:r>
                              </m:den>
                            </m:f>
                          </m:e>
                        </m:d>
                      </m:e>
                    </m:d>
                    <m:r>
                      <a:rPr lang="es-ES" b="0" i="1" smtClean="0">
                        <a:latin typeface="Cambria Math" charset="0"/>
                      </a:rPr>
                      <m:t>+2</m:t>
                    </m:r>
                    <m:d>
                      <m:dPr>
                        <m:ctrlPr>
                          <a:rPr lang="mr-IN" b="0" i="1" smtClean="0">
                            <a:latin typeface="Cambria Math" panose="02040503050406030204" pitchFamily="18" charset="0"/>
                          </a:rPr>
                        </m:ctrlPr>
                      </m:dPr>
                      <m:e>
                        <m:sSub>
                          <m:sSubPr>
                            <m:ctrlPr>
                              <a:rPr lang="en-US" i="1">
                                <a:latin typeface="Cambria Math" panose="02040503050406030204" pitchFamily="18" charset="0"/>
                              </a:rPr>
                            </m:ctrlPr>
                          </m:sSubPr>
                          <m:e>
                            <m:f>
                              <m:fPr>
                                <m:ctrlPr>
                                  <a:rPr lang="es-ES" i="1">
                                    <a:latin typeface="Cambria Math" panose="02040503050406030204" pitchFamily="18" charset="0"/>
                                  </a:rPr>
                                </m:ctrlPr>
                              </m:fPr>
                              <m:num>
                                <m:r>
                                  <a:rPr lang="es-ES" i="1">
                                    <a:latin typeface="Cambria Math" charset="0"/>
                                  </a:rPr>
                                  <m:t>4</m:t>
                                </m:r>
                              </m:num>
                              <m:den>
                                <m:r>
                                  <a:rPr lang="es-ES" i="1">
                                    <a:latin typeface="Cambria Math" charset="0"/>
                                  </a:rPr>
                                  <m:t>16</m:t>
                                </m:r>
                              </m:den>
                            </m:f>
                            <m:r>
                              <a:rPr lang="es-ES" i="1">
                                <a:latin typeface="Cambria Math" charset="0"/>
                              </a:rPr>
                              <m:t>𝑙𝑜𝑔</m:t>
                            </m:r>
                          </m:e>
                          <m:sub>
                            <m:r>
                              <a:rPr lang="es-ES" i="1">
                                <a:latin typeface="Cambria Math" charset="0"/>
                              </a:rPr>
                              <m:t>2</m:t>
                            </m:r>
                          </m:sub>
                        </m:sSub>
                        <m:d>
                          <m:dPr>
                            <m:ctrlPr>
                              <a:rPr lang="es-ES" i="1">
                                <a:latin typeface="Cambria Math" panose="02040503050406030204" pitchFamily="18" charset="0"/>
                              </a:rPr>
                            </m:ctrlPr>
                          </m:dPr>
                          <m:e>
                            <m:f>
                              <m:fPr>
                                <m:ctrlPr>
                                  <a:rPr lang="es-ES" i="1">
                                    <a:latin typeface="Cambria Math" panose="02040503050406030204" pitchFamily="18" charset="0"/>
                                  </a:rPr>
                                </m:ctrlPr>
                              </m:fPr>
                              <m:num>
                                <m:r>
                                  <a:rPr lang="es-ES" i="1">
                                    <a:latin typeface="Cambria Math" charset="0"/>
                                  </a:rPr>
                                  <m:t>4</m:t>
                                </m:r>
                              </m:num>
                              <m:den>
                                <m:r>
                                  <a:rPr lang="es-ES" i="1">
                                    <a:latin typeface="Cambria Math" charset="0"/>
                                  </a:rPr>
                                  <m:t>16</m:t>
                                </m:r>
                              </m:den>
                            </m:f>
                          </m:e>
                        </m:d>
                      </m:e>
                    </m:d>
                  </m:oMath>
                </a14:m>
                <a:r>
                  <a:rPr lang="en-US" dirty="0"/>
                  <a:t> + </a:t>
                </a:r>
                <a14:m>
                  <m:oMath xmlns:m="http://schemas.openxmlformats.org/officeDocument/2006/math">
                    <m:sSub>
                      <m:sSubPr>
                        <m:ctrlPr>
                          <a:rPr lang="en-US" i="1">
                            <a:latin typeface="Cambria Math" panose="02040503050406030204" pitchFamily="18" charset="0"/>
                          </a:rPr>
                        </m:ctrlPr>
                      </m:sSubPr>
                      <m:e>
                        <m:f>
                          <m:fPr>
                            <m:ctrlPr>
                              <a:rPr lang="es-ES" i="1">
                                <a:latin typeface="Cambria Math" panose="02040503050406030204" pitchFamily="18" charset="0"/>
                              </a:rPr>
                            </m:ctrlPr>
                          </m:fPr>
                          <m:num>
                            <m:r>
                              <a:rPr lang="es-ES" b="0" i="1" smtClean="0">
                                <a:latin typeface="Cambria Math" charset="0"/>
                              </a:rPr>
                              <m:t>2</m:t>
                            </m:r>
                          </m:num>
                          <m:den>
                            <m:r>
                              <a:rPr lang="es-ES" i="1">
                                <a:latin typeface="Cambria Math" charset="0"/>
                              </a:rPr>
                              <m:t>16</m:t>
                            </m:r>
                          </m:den>
                        </m:f>
                        <m:r>
                          <a:rPr lang="es-ES" i="1">
                            <a:latin typeface="Cambria Math" charset="0"/>
                          </a:rPr>
                          <m:t>𝑙𝑜𝑔</m:t>
                        </m:r>
                      </m:e>
                      <m:sub>
                        <m:r>
                          <a:rPr lang="es-ES" i="1">
                            <a:latin typeface="Cambria Math" charset="0"/>
                          </a:rPr>
                          <m:t>2</m:t>
                        </m:r>
                      </m:sub>
                    </m:sSub>
                    <m:d>
                      <m:dPr>
                        <m:ctrlPr>
                          <a:rPr lang="es-ES" i="1">
                            <a:latin typeface="Cambria Math" panose="02040503050406030204" pitchFamily="18" charset="0"/>
                          </a:rPr>
                        </m:ctrlPr>
                      </m:dPr>
                      <m:e>
                        <m:f>
                          <m:fPr>
                            <m:ctrlPr>
                              <a:rPr lang="es-ES" i="1">
                                <a:latin typeface="Cambria Math" panose="02040503050406030204" pitchFamily="18" charset="0"/>
                              </a:rPr>
                            </m:ctrlPr>
                          </m:fPr>
                          <m:num>
                            <m:r>
                              <a:rPr lang="es-ES" b="0" i="1" smtClean="0">
                                <a:latin typeface="Cambria Math" charset="0"/>
                              </a:rPr>
                              <m:t>2</m:t>
                            </m:r>
                          </m:num>
                          <m:den>
                            <m:r>
                              <a:rPr lang="es-ES" i="1">
                                <a:latin typeface="Cambria Math" charset="0"/>
                              </a:rPr>
                              <m:t>16</m:t>
                            </m:r>
                          </m:den>
                        </m:f>
                      </m:e>
                    </m:d>
                  </m:oMath>
                </a14:m>
                <a:r>
                  <a:rPr lang="en-US" dirty="0"/>
                  <a:t> = - 0.9 - 1 - 0.375</a:t>
                </a:r>
              </a:p>
            </p:txBody>
          </p:sp>
        </mc:Choice>
        <mc:Fallback xmlns="">
          <p:sp>
            <p:nvSpPr>
              <p:cNvPr id="11" name="TextBox 11"/>
              <p:cNvSpPr txBox="1">
                <a:spLocks noRot="1" noChangeAspect="1" noMove="1" noResize="1" noEditPoints="1" noAdjustHandles="1" noChangeArrowheads="1" noChangeShapeType="1" noTextEdit="1"/>
              </p:cNvSpPr>
              <p:nvPr/>
            </p:nvSpPr>
            <p:spPr>
              <a:xfrm>
                <a:off x="2805962" y="2679670"/>
                <a:ext cx="9423400" cy="489814"/>
              </a:xfrm>
              <a:prstGeom prst="rect">
                <a:avLst/>
              </a:prstGeom>
              <a:blipFill rotWithShape="0">
                <a:blip r:embed="rId3"/>
                <a:stretch>
                  <a:fillRect b="-7500"/>
                </a:stretch>
              </a:blipFill>
            </p:spPr>
            <p:txBody>
              <a:bodyPr/>
              <a:lstStyle/>
              <a:p>
                <a:r>
                  <a:rPr lang="ca-ES">
                    <a:noFill/>
                  </a:rPr>
                  <a:t> </a:t>
                </a:r>
              </a:p>
            </p:txBody>
          </p:sp>
        </mc:Fallback>
      </mc:AlternateContent>
      <p:sp>
        <p:nvSpPr>
          <p:cNvPr id="17" name="Rectángulo 16"/>
          <p:cNvSpPr/>
          <p:nvPr/>
        </p:nvSpPr>
        <p:spPr>
          <a:xfrm>
            <a:off x="127000" y="4302275"/>
            <a:ext cx="11950700" cy="23876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aphicFrame>
        <p:nvGraphicFramePr>
          <p:cNvPr id="18" name="Tabla 17"/>
          <p:cNvGraphicFramePr>
            <a:graphicFrameLocks noGrp="1"/>
          </p:cNvGraphicFramePr>
          <p:nvPr/>
        </p:nvGraphicFramePr>
        <p:xfrm>
          <a:off x="600828" y="4642150"/>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16</a:t>
                      </a:r>
                    </a:p>
                  </a:txBody>
                  <a:tcPr>
                    <a:noFill/>
                  </a:tcPr>
                </a:tc>
                <a:tc>
                  <a:txBody>
                    <a:bodyPr/>
                    <a:lstStyle/>
                    <a:p>
                      <a:pPr algn="ctr"/>
                      <a:r>
                        <a:rPr lang="ca-ES" dirty="0"/>
                        <a:t>15</a:t>
                      </a:r>
                    </a:p>
                  </a:txBody>
                  <a:tcPr>
                    <a:noFill/>
                  </a:tcPr>
                </a:tc>
                <a:tc>
                  <a:txBody>
                    <a:bodyPr/>
                    <a:lstStyle/>
                    <a:p>
                      <a:pPr algn="ctr"/>
                      <a:r>
                        <a:rPr lang="ca-ES" dirty="0"/>
                        <a:t>15</a:t>
                      </a:r>
                    </a:p>
                  </a:txBody>
                  <a:tcPr>
                    <a:noFill/>
                  </a:tcPr>
                </a:tc>
                <a:tc>
                  <a:txBody>
                    <a:bodyPr/>
                    <a:lstStyle/>
                    <a:p>
                      <a:pPr algn="ctr"/>
                      <a:r>
                        <a:rPr lang="ca-ES" dirty="0"/>
                        <a:t>15</a:t>
                      </a:r>
                    </a:p>
                  </a:txBody>
                  <a:tcPr>
                    <a:noFill/>
                  </a:tcPr>
                </a:tc>
                <a:extLst>
                  <a:ext uri="{0D108BD9-81ED-4DB2-BD59-A6C34878D82A}">
                    <a16:rowId xmlns:a16="http://schemas.microsoft.com/office/drawing/2014/main" val="10000"/>
                  </a:ext>
                </a:extLst>
              </a:tr>
              <a:tr h="488850">
                <a:tc>
                  <a:txBody>
                    <a:bodyPr/>
                    <a:lstStyle/>
                    <a:p>
                      <a:pPr algn="ctr"/>
                      <a:r>
                        <a:rPr lang="ca-ES" dirty="0"/>
                        <a:t>16</a:t>
                      </a:r>
                    </a:p>
                  </a:txBody>
                  <a:tcPr>
                    <a:noFill/>
                  </a:tcPr>
                </a:tc>
                <a:tc>
                  <a:txBody>
                    <a:bodyPr/>
                    <a:lstStyle/>
                    <a:p>
                      <a:pPr algn="ctr"/>
                      <a:r>
                        <a:rPr lang="ca-ES" dirty="0"/>
                        <a:t>16</a:t>
                      </a:r>
                    </a:p>
                  </a:txBody>
                  <a:tcPr>
                    <a:noFill/>
                  </a:tcPr>
                </a:tc>
                <a:tc>
                  <a:txBody>
                    <a:bodyPr/>
                    <a:lstStyle/>
                    <a:p>
                      <a:pPr algn="ctr"/>
                      <a:r>
                        <a:rPr lang="ca-ES" dirty="0"/>
                        <a:t>16</a:t>
                      </a:r>
                    </a:p>
                  </a:txBody>
                  <a:tcPr>
                    <a:noFill/>
                  </a:tcPr>
                </a:tc>
                <a:tc>
                  <a:txBody>
                    <a:bodyPr/>
                    <a:lstStyle/>
                    <a:p>
                      <a:pPr algn="ctr"/>
                      <a:r>
                        <a:rPr lang="ca-ES" dirty="0"/>
                        <a:t>16</a:t>
                      </a:r>
                    </a:p>
                  </a:txBody>
                  <a:tcPr>
                    <a:noFill/>
                  </a:tcPr>
                </a:tc>
                <a:extLst>
                  <a:ext uri="{0D108BD9-81ED-4DB2-BD59-A6C34878D82A}">
                    <a16:rowId xmlns:a16="http://schemas.microsoft.com/office/drawing/2014/main" val="10001"/>
                  </a:ext>
                </a:extLst>
              </a:tr>
              <a:tr h="488850">
                <a:tc>
                  <a:txBody>
                    <a:bodyPr/>
                    <a:lstStyle/>
                    <a:p>
                      <a:pPr algn="ctr"/>
                      <a:r>
                        <a:rPr lang="ca-ES" dirty="0"/>
                        <a:t>16</a:t>
                      </a:r>
                    </a:p>
                  </a:txBody>
                  <a:tcPr>
                    <a:noFill/>
                  </a:tcPr>
                </a:tc>
                <a:tc>
                  <a:txBody>
                    <a:bodyPr/>
                    <a:lstStyle/>
                    <a:p>
                      <a:pPr algn="ctr"/>
                      <a:r>
                        <a:rPr lang="ca-ES" dirty="0"/>
                        <a:t>16</a:t>
                      </a:r>
                    </a:p>
                  </a:txBody>
                  <a:tcPr>
                    <a:noFill/>
                  </a:tcPr>
                </a:tc>
                <a:tc>
                  <a:txBody>
                    <a:bodyPr/>
                    <a:lstStyle/>
                    <a:p>
                      <a:pPr algn="ctr"/>
                      <a:r>
                        <a:rPr lang="ca-ES" dirty="0"/>
                        <a:t>16</a:t>
                      </a:r>
                    </a:p>
                  </a:txBody>
                  <a:tcPr>
                    <a:noFill/>
                  </a:tcPr>
                </a:tc>
                <a:tc>
                  <a:txBody>
                    <a:bodyPr/>
                    <a:lstStyle/>
                    <a:p>
                      <a:pPr algn="ctr"/>
                      <a:r>
                        <a:rPr lang="ca-ES" dirty="0"/>
                        <a:t>16</a:t>
                      </a:r>
                    </a:p>
                  </a:txBody>
                  <a:tcPr>
                    <a:noFill/>
                  </a:tcPr>
                </a:tc>
                <a:extLst>
                  <a:ext uri="{0D108BD9-81ED-4DB2-BD59-A6C34878D82A}">
                    <a16:rowId xmlns:a16="http://schemas.microsoft.com/office/drawing/2014/main" val="10002"/>
                  </a:ext>
                </a:extLst>
              </a:tr>
              <a:tr h="488850">
                <a:tc>
                  <a:txBody>
                    <a:bodyPr/>
                    <a:lstStyle/>
                    <a:p>
                      <a:pPr algn="ctr"/>
                      <a:r>
                        <a:rPr lang="ca-ES" dirty="0"/>
                        <a:t>16</a:t>
                      </a:r>
                    </a:p>
                  </a:txBody>
                  <a:tcPr>
                    <a:noFill/>
                  </a:tcPr>
                </a:tc>
                <a:tc>
                  <a:txBody>
                    <a:bodyPr/>
                    <a:lstStyle/>
                    <a:p>
                      <a:pPr algn="ctr"/>
                      <a:r>
                        <a:rPr lang="ca-ES" dirty="0"/>
                        <a:t>16</a:t>
                      </a:r>
                    </a:p>
                  </a:txBody>
                  <a:tcPr>
                    <a:noFill/>
                  </a:tcPr>
                </a:tc>
                <a:tc>
                  <a:txBody>
                    <a:bodyPr/>
                    <a:lstStyle/>
                    <a:p>
                      <a:pPr algn="ctr"/>
                      <a:r>
                        <a:rPr lang="ca-ES" dirty="0"/>
                        <a:t>16</a:t>
                      </a:r>
                    </a:p>
                  </a:txBody>
                  <a:tcPr>
                    <a:noFill/>
                  </a:tcPr>
                </a:tc>
                <a:tc>
                  <a:txBody>
                    <a:bodyPr/>
                    <a:lstStyle/>
                    <a:p>
                      <a:pPr algn="ctr"/>
                      <a:r>
                        <a:rPr lang="ca-ES" dirty="0"/>
                        <a:t>16</a:t>
                      </a:r>
                    </a:p>
                  </a:txBody>
                  <a:tcPr>
                    <a:noFill/>
                  </a:tcPr>
                </a:tc>
                <a:extLst>
                  <a:ext uri="{0D108BD9-81ED-4DB2-BD59-A6C34878D82A}">
                    <a16:rowId xmlns:a16="http://schemas.microsoft.com/office/drawing/2014/main" val="10003"/>
                  </a:ext>
                </a:extLst>
              </a:tr>
            </a:tbl>
          </a:graphicData>
        </a:graphic>
      </p:graphicFrame>
      <p:sp>
        <p:nvSpPr>
          <p:cNvPr id="19" name="Content Placeholder 2"/>
          <p:cNvSpPr txBox="1">
            <a:spLocks/>
          </p:cNvSpPr>
          <p:nvPr/>
        </p:nvSpPr>
        <p:spPr>
          <a:xfrm>
            <a:off x="2950328" y="4704045"/>
            <a:ext cx="6688972" cy="3840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_tradnl" sz="1800" dirty="0"/>
              <a:t>P(15) = 3/16, P(16) = 13/16</a:t>
            </a:r>
          </a:p>
          <a:p>
            <a:pPr marL="0" lvl="0" indent="0">
              <a:lnSpc>
                <a:spcPct val="100000"/>
              </a:lnSpc>
              <a:spcBef>
                <a:spcPts val="0"/>
              </a:spcBef>
              <a:buNone/>
            </a:pPr>
            <a:endParaRPr lang="es-ES_tradnl" sz="1800" dirty="0"/>
          </a:p>
          <a:p>
            <a:pPr marL="0" indent="0">
              <a:lnSpc>
                <a:spcPct val="100000"/>
              </a:lnSpc>
              <a:spcBef>
                <a:spcPts val="0"/>
              </a:spcBef>
              <a:buNone/>
            </a:pPr>
            <a:endParaRPr lang="es-ES_tradnl" sz="1800" dirty="0"/>
          </a:p>
          <a:p>
            <a:pPr marL="0" marR="0" lvl="0" indent="0" defTabSz="914400" eaLnBrk="1" fontAlgn="auto" latinLnBrk="0" hangingPunct="1">
              <a:lnSpc>
                <a:spcPct val="100000"/>
              </a:lnSpc>
              <a:spcBef>
                <a:spcPts val="0"/>
              </a:spcBef>
              <a:spcAft>
                <a:spcPts val="0"/>
              </a:spcAft>
              <a:buClrTx/>
              <a:buSzTx/>
              <a:buFont typeface="Wingdings" charset="2"/>
              <a:buNone/>
              <a:tabLst/>
              <a:defRPr/>
            </a:pPr>
            <a:endParaRPr lang="es-ES_tradnl" sz="1800" dirty="0"/>
          </a:p>
          <a:p>
            <a:pPr marL="0" marR="0" lvl="0" indent="0" defTabSz="914400" eaLnBrk="1" fontAlgn="auto" latinLnBrk="0" hangingPunct="1">
              <a:lnSpc>
                <a:spcPct val="100000"/>
              </a:lnSpc>
              <a:spcBef>
                <a:spcPts val="0"/>
              </a:spcBef>
              <a:spcAft>
                <a:spcPts val="0"/>
              </a:spcAft>
              <a:buClrTx/>
              <a:buSzTx/>
              <a:buFont typeface="Wingdings" charset="2"/>
              <a:buNone/>
              <a:tabLst/>
              <a:defRPr/>
            </a:pPr>
            <a:endParaRPr lang="es-ES_tradnl" sz="1800" dirty="0"/>
          </a:p>
        </p:txBody>
      </p:sp>
      <mc:AlternateContent xmlns:mc="http://schemas.openxmlformats.org/markup-compatibility/2006" xmlns:a14="http://schemas.microsoft.com/office/drawing/2010/main">
        <mc:Choice Requires="a14">
          <p:sp>
            <p:nvSpPr>
              <p:cNvPr id="20" name="TextBox 11"/>
              <p:cNvSpPr txBox="1"/>
              <p:nvPr/>
            </p:nvSpPr>
            <p:spPr>
              <a:xfrm>
                <a:off x="2805962" y="5141807"/>
                <a:ext cx="9423400" cy="489814"/>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m:t>
                    </m:r>
                    <m:r>
                      <a:rPr lang="es-ES" b="0" i="1" smtClean="0">
                        <a:latin typeface="Cambria Math" charset="0"/>
                      </a:rPr>
                      <m:t>𝐻</m:t>
                    </m:r>
                    <m:d>
                      <m:dPr>
                        <m:ctrlPr>
                          <a:rPr lang="es-ES" b="0" i="1" smtClean="0">
                            <a:latin typeface="Cambria Math" panose="02040503050406030204" pitchFamily="18" charset="0"/>
                          </a:rPr>
                        </m:ctrlPr>
                      </m:dPr>
                      <m:e>
                        <m:r>
                          <a:rPr lang="es-ES" b="0" i="1" smtClean="0">
                            <a:latin typeface="Cambria Math" charset="0"/>
                          </a:rPr>
                          <m:t>𝑥</m:t>
                        </m:r>
                      </m:e>
                    </m:d>
                    <m:r>
                      <a:rPr lang="es-ES" b="0" i="1" smtClean="0">
                        <a:latin typeface="Cambria Math" charset="0"/>
                      </a:rPr>
                      <m:t>=</m:t>
                    </m:r>
                    <m:d>
                      <m:dPr>
                        <m:ctrlPr>
                          <a:rPr lang="mr-IN" b="0" i="1" smtClean="0">
                            <a:latin typeface="Cambria Math" panose="02040503050406030204" pitchFamily="18" charset="0"/>
                          </a:rPr>
                        </m:ctrlPr>
                      </m:dPr>
                      <m:e>
                        <m:sSub>
                          <m:sSubPr>
                            <m:ctrlPr>
                              <a:rPr lang="en-US" i="1">
                                <a:latin typeface="Cambria Math" panose="02040503050406030204" pitchFamily="18" charset="0"/>
                              </a:rPr>
                            </m:ctrlPr>
                          </m:sSubPr>
                          <m:e>
                            <m:f>
                              <m:fPr>
                                <m:ctrlPr>
                                  <a:rPr lang="es-ES" i="1">
                                    <a:latin typeface="Cambria Math" panose="02040503050406030204" pitchFamily="18" charset="0"/>
                                  </a:rPr>
                                </m:ctrlPr>
                              </m:fPr>
                              <m:num>
                                <m:r>
                                  <a:rPr lang="es-ES" i="1">
                                    <a:latin typeface="Cambria Math" charset="0"/>
                                  </a:rPr>
                                  <m:t>3</m:t>
                                </m:r>
                              </m:num>
                              <m:den>
                                <m:r>
                                  <a:rPr lang="es-ES" i="1">
                                    <a:latin typeface="Cambria Math" charset="0"/>
                                  </a:rPr>
                                  <m:t>16</m:t>
                                </m:r>
                              </m:den>
                            </m:f>
                            <m:r>
                              <a:rPr lang="es-ES" i="1">
                                <a:latin typeface="Cambria Math" charset="0"/>
                              </a:rPr>
                              <m:t>𝑙𝑜𝑔</m:t>
                            </m:r>
                          </m:e>
                          <m:sub>
                            <m:r>
                              <a:rPr lang="es-ES" i="1">
                                <a:latin typeface="Cambria Math" charset="0"/>
                              </a:rPr>
                              <m:t>2</m:t>
                            </m:r>
                          </m:sub>
                        </m:sSub>
                        <m:d>
                          <m:dPr>
                            <m:ctrlPr>
                              <a:rPr lang="es-ES" i="1">
                                <a:latin typeface="Cambria Math" panose="02040503050406030204" pitchFamily="18" charset="0"/>
                              </a:rPr>
                            </m:ctrlPr>
                          </m:dPr>
                          <m:e>
                            <m:f>
                              <m:fPr>
                                <m:ctrlPr>
                                  <a:rPr lang="es-ES" i="1">
                                    <a:latin typeface="Cambria Math" panose="02040503050406030204" pitchFamily="18" charset="0"/>
                                  </a:rPr>
                                </m:ctrlPr>
                              </m:fPr>
                              <m:num>
                                <m:r>
                                  <a:rPr lang="es-ES" i="1">
                                    <a:latin typeface="Cambria Math" charset="0"/>
                                  </a:rPr>
                                  <m:t>3</m:t>
                                </m:r>
                              </m:num>
                              <m:den>
                                <m:r>
                                  <a:rPr lang="es-ES" i="1">
                                    <a:latin typeface="Cambria Math" charset="0"/>
                                  </a:rPr>
                                  <m:t>16</m:t>
                                </m:r>
                              </m:den>
                            </m:f>
                          </m:e>
                        </m:d>
                      </m:e>
                    </m:d>
                    <m:r>
                      <a:rPr lang="es-ES" b="0" i="1" smtClean="0">
                        <a:latin typeface="Cambria Math" charset="0"/>
                      </a:rPr>
                      <m:t>+</m:t>
                    </m:r>
                    <m:d>
                      <m:dPr>
                        <m:ctrlPr>
                          <a:rPr lang="mr-IN" b="0" i="1" smtClean="0">
                            <a:latin typeface="Cambria Math" panose="02040503050406030204" pitchFamily="18" charset="0"/>
                          </a:rPr>
                        </m:ctrlPr>
                      </m:dPr>
                      <m:e>
                        <m:sSub>
                          <m:sSubPr>
                            <m:ctrlPr>
                              <a:rPr lang="en-US" i="1">
                                <a:latin typeface="Cambria Math" panose="02040503050406030204" pitchFamily="18" charset="0"/>
                              </a:rPr>
                            </m:ctrlPr>
                          </m:sSubPr>
                          <m:e>
                            <m:f>
                              <m:fPr>
                                <m:ctrlPr>
                                  <a:rPr lang="es-ES" i="1">
                                    <a:latin typeface="Cambria Math" panose="02040503050406030204" pitchFamily="18" charset="0"/>
                                  </a:rPr>
                                </m:ctrlPr>
                              </m:fPr>
                              <m:num>
                                <m:r>
                                  <a:rPr lang="es-ES" b="0" i="1" smtClean="0">
                                    <a:latin typeface="Cambria Math" charset="0"/>
                                  </a:rPr>
                                  <m:t>13</m:t>
                                </m:r>
                              </m:num>
                              <m:den>
                                <m:r>
                                  <a:rPr lang="es-ES" i="1">
                                    <a:latin typeface="Cambria Math" charset="0"/>
                                  </a:rPr>
                                  <m:t>16</m:t>
                                </m:r>
                              </m:den>
                            </m:f>
                            <m:r>
                              <a:rPr lang="es-ES" i="1">
                                <a:latin typeface="Cambria Math" charset="0"/>
                              </a:rPr>
                              <m:t>𝑙𝑜𝑔</m:t>
                            </m:r>
                          </m:e>
                          <m:sub>
                            <m:r>
                              <a:rPr lang="es-ES" i="1">
                                <a:latin typeface="Cambria Math" charset="0"/>
                              </a:rPr>
                              <m:t>2</m:t>
                            </m:r>
                          </m:sub>
                        </m:sSub>
                        <m:d>
                          <m:dPr>
                            <m:ctrlPr>
                              <a:rPr lang="es-ES" i="1">
                                <a:latin typeface="Cambria Math" panose="02040503050406030204" pitchFamily="18" charset="0"/>
                              </a:rPr>
                            </m:ctrlPr>
                          </m:dPr>
                          <m:e>
                            <m:f>
                              <m:fPr>
                                <m:ctrlPr>
                                  <a:rPr lang="es-ES" i="1">
                                    <a:latin typeface="Cambria Math" panose="02040503050406030204" pitchFamily="18" charset="0"/>
                                  </a:rPr>
                                </m:ctrlPr>
                              </m:fPr>
                              <m:num>
                                <m:r>
                                  <a:rPr lang="es-ES" b="0" i="1" smtClean="0">
                                    <a:latin typeface="Cambria Math" charset="0"/>
                                  </a:rPr>
                                  <m:t>13</m:t>
                                </m:r>
                              </m:num>
                              <m:den>
                                <m:r>
                                  <a:rPr lang="es-ES" i="1">
                                    <a:latin typeface="Cambria Math" charset="0"/>
                                  </a:rPr>
                                  <m:t>16</m:t>
                                </m:r>
                              </m:den>
                            </m:f>
                          </m:e>
                        </m:d>
                      </m:e>
                    </m:d>
                  </m:oMath>
                </a14:m>
                <a:r>
                  <a:rPr lang="en-US" dirty="0"/>
                  <a:t> = -0.45 </a:t>
                </a:r>
                <a:r>
                  <a:rPr lang="mr-IN" dirty="0"/>
                  <a:t>–</a:t>
                </a:r>
                <a:r>
                  <a:rPr lang="en-US" dirty="0"/>
                  <a:t> 0.24</a:t>
                </a:r>
              </a:p>
            </p:txBody>
          </p:sp>
        </mc:Choice>
        <mc:Fallback xmlns="">
          <p:sp>
            <p:nvSpPr>
              <p:cNvPr id="20" name="TextBox 11"/>
              <p:cNvSpPr txBox="1">
                <a:spLocks noRot="1" noChangeAspect="1" noMove="1" noResize="1" noEditPoints="1" noAdjustHandles="1" noChangeArrowheads="1" noChangeShapeType="1" noTextEdit="1"/>
              </p:cNvSpPr>
              <p:nvPr/>
            </p:nvSpPr>
            <p:spPr>
              <a:xfrm>
                <a:off x="2805962" y="5141807"/>
                <a:ext cx="9423400" cy="489814"/>
              </a:xfrm>
              <a:prstGeom prst="rect">
                <a:avLst/>
              </a:prstGeom>
              <a:blipFill rotWithShape="0">
                <a:blip r:embed="rId4"/>
                <a:stretch>
                  <a:fillRect b="-7407"/>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2" name="Rectángulo 21"/>
              <p:cNvSpPr/>
              <p:nvPr/>
            </p:nvSpPr>
            <p:spPr>
              <a:xfrm>
                <a:off x="100432" y="1771261"/>
                <a:ext cx="713529"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𝑋</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22" name="Rectángulo 21"/>
              <p:cNvSpPr>
                <a:spLocks noRot="1" noChangeAspect="1" noMove="1" noResize="1" noEditPoints="1" noAdjustHandles="1" noChangeArrowheads="1" noChangeShapeType="1" noTextEdit="1"/>
              </p:cNvSpPr>
              <p:nvPr/>
            </p:nvSpPr>
            <p:spPr>
              <a:xfrm>
                <a:off x="100432" y="1771261"/>
                <a:ext cx="713529" cy="391646"/>
              </a:xfrm>
              <a:prstGeom prst="rect">
                <a:avLst/>
              </a:prstGeom>
              <a:blipFill rotWithShape="0">
                <a:blip r:embed="rId5"/>
                <a:stretch>
                  <a:fillRect b="-9375"/>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3" name="Rectángulo 22"/>
              <p:cNvSpPr/>
              <p:nvPr/>
            </p:nvSpPr>
            <p:spPr>
              <a:xfrm>
                <a:off x="95815" y="4248539"/>
                <a:ext cx="722762"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𝑄</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23" name="Rectángulo 22"/>
              <p:cNvSpPr>
                <a:spLocks noRot="1" noChangeAspect="1" noMove="1" noResize="1" noEditPoints="1" noAdjustHandles="1" noChangeArrowheads="1" noChangeShapeType="1" noTextEdit="1"/>
              </p:cNvSpPr>
              <p:nvPr/>
            </p:nvSpPr>
            <p:spPr>
              <a:xfrm>
                <a:off x="95815" y="4248539"/>
                <a:ext cx="722762" cy="391646"/>
              </a:xfrm>
              <a:prstGeom prst="rect">
                <a:avLst/>
              </a:prstGeom>
              <a:blipFill rotWithShape="0">
                <a:blip r:embed="rId6"/>
                <a:stretch>
                  <a:fillRect b="-9375"/>
                </a:stretch>
              </a:blipFill>
            </p:spPr>
            <p:txBody>
              <a:bodyPr/>
              <a:lstStyle/>
              <a:p>
                <a:r>
                  <a:rPr lang="ca-ES">
                    <a:noFill/>
                  </a:rPr>
                  <a:t> </a:t>
                </a:r>
              </a:p>
            </p:txBody>
          </p:sp>
        </mc:Fallback>
      </mc:AlternateContent>
      <p:sp>
        <p:nvSpPr>
          <p:cNvPr id="24" name="Content Placeholder 2"/>
          <p:cNvSpPr txBox="1">
            <a:spLocks/>
          </p:cNvSpPr>
          <p:nvPr/>
        </p:nvSpPr>
        <p:spPr>
          <a:xfrm>
            <a:off x="2805962" y="4311147"/>
            <a:ext cx="2375638" cy="3840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s-ES_tradnl" sz="1800" dirty="0"/>
              <a:t>Quantizados con ∆ = 4 </a:t>
            </a:r>
          </a:p>
          <a:p>
            <a:pPr marL="0" indent="0">
              <a:lnSpc>
                <a:spcPct val="100000"/>
              </a:lnSpc>
              <a:spcBef>
                <a:spcPts val="0"/>
              </a:spcBef>
              <a:buNone/>
            </a:pPr>
            <a:endParaRPr lang="es-ES_tradnl" sz="1800" dirty="0"/>
          </a:p>
          <a:p>
            <a:pPr marL="0" lvl="0" indent="0">
              <a:lnSpc>
                <a:spcPct val="100000"/>
              </a:lnSpc>
              <a:spcBef>
                <a:spcPts val="0"/>
              </a:spcBef>
              <a:buNone/>
            </a:pPr>
            <a:endParaRPr lang="es-ES_tradnl" sz="1800" dirty="0"/>
          </a:p>
          <a:p>
            <a:pPr marL="0" indent="0">
              <a:lnSpc>
                <a:spcPct val="100000"/>
              </a:lnSpc>
              <a:spcBef>
                <a:spcPts val="0"/>
              </a:spcBef>
              <a:buNone/>
            </a:pPr>
            <a:endParaRPr lang="es-ES_tradnl" sz="1800" dirty="0"/>
          </a:p>
          <a:p>
            <a:pPr marL="0" marR="0" lvl="0" indent="0" defTabSz="914400" eaLnBrk="1" fontAlgn="auto" latinLnBrk="0" hangingPunct="1">
              <a:lnSpc>
                <a:spcPct val="100000"/>
              </a:lnSpc>
              <a:spcBef>
                <a:spcPts val="0"/>
              </a:spcBef>
              <a:spcAft>
                <a:spcPts val="0"/>
              </a:spcAft>
              <a:buClrTx/>
              <a:buSzTx/>
              <a:buFont typeface="Wingdings" charset="2"/>
              <a:buNone/>
              <a:tabLst/>
              <a:defRPr/>
            </a:pPr>
            <a:endParaRPr lang="es-ES_tradnl" sz="1800" dirty="0"/>
          </a:p>
          <a:p>
            <a:pPr marL="0" marR="0" lvl="0" indent="0" defTabSz="914400" eaLnBrk="1" fontAlgn="auto" latinLnBrk="0" hangingPunct="1">
              <a:lnSpc>
                <a:spcPct val="100000"/>
              </a:lnSpc>
              <a:spcBef>
                <a:spcPts val="0"/>
              </a:spcBef>
              <a:spcAft>
                <a:spcPts val="0"/>
              </a:spcAft>
              <a:buClrTx/>
              <a:buSzTx/>
              <a:buFont typeface="Wingdings" charset="2"/>
              <a:buNone/>
              <a:tabLst/>
              <a:defRPr/>
            </a:pPr>
            <a:endParaRPr lang="es-ES_tradnl" sz="1800" dirty="0"/>
          </a:p>
        </p:txBody>
      </p:sp>
      <mc:AlternateContent xmlns:mc="http://schemas.openxmlformats.org/markup-compatibility/2006" xmlns:a14="http://schemas.microsoft.com/office/drawing/2010/main">
        <mc:Choice Requires="a14">
          <p:sp>
            <p:nvSpPr>
              <p:cNvPr id="3" name="Rectángulo 2"/>
              <p:cNvSpPr/>
              <p:nvPr/>
            </p:nvSpPr>
            <p:spPr>
              <a:xfrm>
                <a:off x="2926612" y="3337383"/>
                <a:ext cx="2134338" cy="369332"/>
              </a:xfrm>
              <a:prstGeom prst="rect">
                <a:avLst/>
              </a:prstGeom>
            </p:spPr>
            <p:txBody>
              <a:bodyPr wrap="square">
                <a:spAutoFit/>
              </a:bodyPr>
              <a:lstStyle/>
              <a:p>
                <a14:m>
                  <m:oMath xmlns:m="http://schemas.openxmlformats.org/officeDocument/2006/math">
                    <m:r>
                      <a:rPr lang="es-ES" i="1">
                        <a:latin typeface="Cambria Math" charset="0"/>
                      </a:rPr>
                      <m:t>𝐻</m:t>
                    </m:r>
                    <m:d>
                      <m:dPr>
                        <m:ctrlPr>
                          <a:rPr lang="es-ES" i="1">
                            <a:latin typeface="Cambria Math" panose="02040503050406030204" pitchFamily="18" charset="0"/>
                          </a:rPr>
                        </m:ctrlPr>
                      </m:dPr>
                      <m:e>
                        <m:r>
                          <a:rPr lang="es-ES" i="1">
                            <a:latin typeface="Cambria Math" charset="0"/>
                          </a:rPr>
                          <m:t>𝑥</m:t>
                        </m:r>
                      </m:e>
                    </m:d>
                  </m:oMath>
                </a14:m>
                <a:r>
                  <a:rPr lang="ca-ES" dirty="0"/>
                  <a:t> = 2.275 bps</a:t>
                </a:r>
              </a:p>
            </p:txBody>
          </p:sp>
        </mc:Choice>
        <mc:Fallback xmlns="">
          <p:sp>
            <p:nvSpPr>
              <p:cNvPr id="3" name="Rectángulo 2"/>
              <p:cNvSpPr>
                <a:spLocks noRot="1" noChangeAspect="1" noMove="1" noResize="1" noEditPoints="1" noAdjustHandles="1" noChangeArrowheads="1" noChangeShapeType="1" noTextEdit="1"/>
              </p:cNvSpPr>
              <p:nvPr/>
            </p:nvSpPr>
            <p:spPr>
              <a:xfrm>
                <a:off x="2926612" y="3337383"/>
                <a:ext cx="2134338" cy="369332"/>
              </a:xfrm>
              <a:prstGeom prst="rect">
                <a:avLst/>
              </a:prstGeom>
              <a:blipFill rotWithShape="0">
                <a:blip r:embed="rId7"/>
                <a:stretch>
                  <a:fillRect t="-8197" b="-24590"/>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5" name="Rectángulo 24"/>
              <p:cNvSpPr/>
              <p:nvPr/>
            </p:nvSpPr>
            <p:spPr>
              <a:xfrm>
                <a:off x="2814645" y="5742937"/>
                <a:ext cx="2134338" cy="369332"/>
              </a:xfrm>
              <a:prstGeom prst="rect">
                <a:avLst/>
              </a:prstGeom>
            </p:spPr>
            <p:txBody>
              <a:bodyPr wrap="square">
                <a:spAutoFit/>
              </a:bodyPr>
              <a:lstStyle/>
              <a:p>
                <a14:m>
                  <m:oMath xmlns:m="http://schemas.openxmlformats.org/officeDocument/2006/math">
                    <m:r>
                      <a:rPr lang="es-ES" i="1">
                        <a:latin typeface="Cambria Math" charset="0"/>
                      </a:rPr>
                      <m:t>𝐻</m:t>
                    </m:r>
                    <m:d>
                      <m:dPr>
                        <m:ctrlPr>
                          <a:rPr lang="es-ES" i="1">
                            <a:latin typeface="Cambria Math" panose="02040503050406030204" pitchFamily="18" charset="0"/>
                          </a:rPr>
                        </m:ctrlPr>
                      </m:dPr>
                      <m:e>
                        <m:r>
                          <a:rPr lang="es-ES" i="1">
                            <a:latin typeface="Cambria Math" charset="0"/>
                          </a:rPr>
                          <m:t>𝑥</m:t>
                        </m:r>
                      </m:e>
                    </m:d>
                  </m:oMath>
                </a14:m>
                <a:r>
                  <a:rPr lang="ca-ES" dirty="0"/>
                  <a:t> = 0.69 bps</a:t>
                </a:r>
              </a:p>
            </p:txBody>
          </p:sp>
        </mc:Choice>
        <mc:Fallback xmlns="">
          <p:sp>
            <p:nvSpPr>
              <p:cNvPr id="25" name="Rectángulo 24"/>
              <p:cNvSpPr>
                <a:spLocks noRot="1" noChangeAspect="1" noMove="1" noResize="1" noEditPoints="1" noAdjustHandles="1" noChangeArrowheads="1" noChangeShapeType="1" noTextEdit="1"/>
              </p:cNvSpPr>
              <p:nvPr/>
            </p:nvSpPr>
            <p:spPr>
              <a:xfrm>
                <a:off x="2814645" y="5742937"/>
                <a:ext cx="2134338" cy="369332"/>
              </a:xfrm>
              <a:prstGeom prst="rect">
                <a:avLst/>
              </a:prstGeom>
              <a:blipFill rotWithShape="0">
                <a:blip r:embed="rId8"/>
                <a:stretch>
                  <a:fillRect t="-8197" b="-24590"/>
                </a:stretch>
              </a:blipFill>
            </p:spPr>
            <p:txBody>
              <a:bodyPr/>
              <a:lstStyle/>
              <a:p>
                <a:r>
                  <a:rPr lang="ca-ES">
                    <a:noFill/>
                  </a:rPr>
                  <a:t> </a:t>
                </a:r>
              </a:p>
            </p:txBody>
          </p:sp>
        </mc:Fallback>
      </mc:AlternateContent>
      <p:graphicFrame>
        <p:nvGraphicFramePr>
          <p:cNvPr id="26" name="Tabla 25"/>
          <p:cNvGraphicFramePr>
            <a:graphicFrameLocks noGrp="1"/>
          </p:cNvGraphicFramePr>
          <p:nvPr>
            <p:extLst>
              <p:ext uri="{D42A27DB-BD31-4B8C-83A1-F6EECF244321}">
                <p14:modId xmlns:p14="http://schemas.microsoft.com/office/powerpoint/2010/main" val="315673188"/>
              </p:ext>
            </p:extLst>
          </p:nvPr>
        </p:nvGraphicFramePr>
        <p:xfrm>
          <a:off x="9029328" y="4640185"/>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64</a:t>
                      </a:r>
                    </a:p>
                  </a:txBody>
                  <a:tcPr>
                    <a:noFill/>
                  </a:tcPr>
                </a:tc>
                <a:tc>
                  <a:txBody>
                    <a:bodyPr/>
                    <a:lstStyle/>
                    <a:p>
                      <a:pPr algn="ctr"/>
                      <a:r>
                        <a:rPr lang="ca-ES" dirty="0"/>
                        <a:t>60</a:t>
                      </a:r>
                    </a:p>
                  </a:txBody>
                  <a:tcPr>
                    <a:noFill/>
                  </a:tcPr>
                </a:tc>
                <a:tc>
                  <a:txBody>
                    <a:bodyPr/>
                    <a:lstStyle/>
                    <a:p>
                      <a:pPr algn="ctr"/>
                      <a:r>
                        <a:rPr lang="ca-ES" dirty="0"/>
                        <a:t>60</a:t>
                      </a:r>
                    </a:p>
                  </a:txBody>
                  <a:tcPr>
                    <a:noFill/>
                  </a:tcPr>
                </a:tc>
                <a:tc>
                  <a:txBody>
                    <a:bodyPr/>
                    <a:lstStyle/>
                    <a:p>
                      <a:pPr algn="ctr"/>
                      <a:r>
                        <a:rPr lang="ca-ES" dirty="0"/>
                        <a:t>60</a:t>
                      </a:r>
                    </a:p>
                  </a:txBody>
                  <a:tcPr>
                    <a:noFill/>
                  </a:tcPr>
                </a:tc>
                <a:extLst>
                  <a:ext uri="{0D108BD9-81ED-4DB2-BD59-A6C34878D82A}">
                    <a16:rowId xmlns:a16="http://schemas.microsoft.com/office/drawing/2014/main" val="10000"/>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1"/>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2"/>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27" name="Rectángulo 26"/>
              <p:cNvSpPr/>
              <p:nvPr/>
            </p:nvSpPr>
            <p:spPr>
              <a:xfrm>
                <a:off x="8672563" y="4261239"/>
                <a:ext cx="782971"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𝑋</m:t>
                          </m:r>
                          <m:r>
                            <a:rPr lang="es-ES" b="0" i="1" smtClean="0">
                              <a:latin typeface="Cambria Math" charset="0"/>
                              <a:ea typeface="Cambria Math" charset="0"/>
                              <a:cs typeface="Cambria Math" charset="0"/>
                            </a:rPr>
                            <m:t>′</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27" name="Rectángulo 26"/>
              <p:cNvSpPr>
                <a:spLocks noRot="1" noChangeAspect="1" noMove="1" noResize="1" noEditPoints="1" noAdjustHandles="1" noChangeArrowheads="1" noChangeShapeType="1" noTextEdit="1"/>
              </p:cNvSpPr>
              <p:nvPr/>
            </p:nvSpPr>
            <p:spPr>
              <a:xfrm>
                <a:off x="8672563" y="4261239"/>
                <a:ext cx="782971" cy="391646"/>
              </a:xfrm>
              <a:prstGeom prst="rect">
                <a:avLst/>
              </a:prstGeom>
              <a:blipFill rotWithShape="0">
                <a:blip r:embed="rId9"/>
                <a:stretch>
                  <a:fillRect b="-10938"/>
                </a:stretch>
              </a:blipFill>
            </p:spPr>
            <p:txBody>
              <a:bodyPr/>
              <a:lstStyle/>
              <a:p>
                <a:r>
                  <a:rPr lang="ca-ES">
                    <a:noFill/>
                  </a:rPr>
                  <a:t> </a:t>
                </a:r>
              </a:p>
            </p:txBody>
          </p:sp>
        </mc:Fallback>
      </mc:AlternateContent>
      <p:sp>
        <p:nvSpPr>
          <p:cNvPr id="28" name="CuadroTexto 27"/>
          <p:cNvSpPr txBox="1"/>
          <p:nvPr/>
        </p:nvSpPr>
        <p:spPr>
          <a:xfrm>
            <a:off x="10528300" y="110255"/>
            <a:ext cx="1422400" cy="369332"/>
          </a:xfrm>
          <a:prstGeom prst="rect">
            <a:avLst/>
          </a:prstGeom>
          <a:noFill/>
        </p:spPr>
        <p:txBody>
          <a:bodyPr wrap="square" rtlCol="0">
            <a:spAutoFit/>
          </a:bodyPr>
          <a:lstStyle/>
          <a:p>
            <a:r>
              <a:rPr lang="es-ES"/>
              <a:t>Quantización</a:t>
            </a:r>
            <a:endParaRPr lang="es-ES_tradnl" b="1" dirty="0">
              <a:latin typeface="+mj-lt"/>
            </a:endParaRPr>
          </a:p>
        </p:txBody>
      </p:sp>
    </p:spTree>
    <p:extLst>
      <p:ext uri="{BB962C8B-B14F-4D97-AF65-F5344CB8AC3E}">
        <p14:creationId xmlns:p14="http://schemas.microsoft.com/office/powerpoint/2010/main" val="747686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15" name="Marcador de contenido 2"/>
          <p:cNvSpPr txBox="1">
            <a:spLocks/>
          </p:cNvSpPr>
          <p:nvPr/>
        </p:nvSpPr>
        <p:spPr>
          <a:xfrm>
            <a:off x="4032524" y="1111850"/>
            <a:ext cx="5251175"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b="1" dirty="0">
                <a:solidFill>
                  <a:schemeClr val="accent6"/>
                </a:solidFill>
              </a:rPr>
              <a:t>¿Cómo puedo medir el </a:t>
            </a:r>
            <a:r>
              <a:rPr lang="es-ES" sz="1800" b="1">
                <a:solidFill>
                  <a:schemeClr val="accent6"/>
                </a:solidFill>
              </a:rPr>
              <a:t>error introducido?</a:t>
            </a:r>
            <a:endParaRPr lang="en-GB" sz="1800" b="1" dirty="0">
              <a:solidFill>
                <a:schemeClr val="accent6"/>
              </a:solidFill>
            </a:endParaRPr>
          </a:p>
        </p:txBody>
      </p:sp>
      <p:pic>
        <p:nvPicPr>
          <p:cNvPr id="16" name="Imagen 15"/>
          <p:cNvPicPr>
            <a:picLocks noChangeAspect="1"/>
          </p:cNvPicPr>
          <p:nvPr/>
        </p:nvPicPr>
        <p:blipFill>
          <a:blip r:embed="rId2"/>
          <a:stretch>
            <a:fillRect/>
          </a:stretch>
        </p:blipFill>
        <p:spPr>
          <a:xfrm>
            <a:off x="3379730" y="700096"/>
            <a:ext cx="1305591" cy="1305591"/>
          </a:xfrm>
          <a:prstGeom prst="rect">
            <a:avLst/>
          </a:prstGeom>
        </p:spPr>
      </p:pic>
      <p:sp>
        <p:nvSpPr>
          <p:cNvPr id="19" name="Content Placeholder 5"/>
          <p:cNvSpPr>
            <a:spLocks noGrp="1"/>
          </p:cNvSpPr>
          <p:nvPr>
            <p:ph idx="1"/>
          </p:nvPr>
        </p:nvSpPr>
        <p:spPr>
          <a:xfrm>
            <a:off x="501192" y="2115938"/>
            <a:ext cx="11189616" cy="3522862"/>
          </a:xfrm>
        </p:spPr>
        <p:txBody>
          <a:bodyPr>
            <a:normAutofit/>
          </a:bodyPr>
          <a:lstStyle/>
          <a:p>
            <a:r>
              <a:rPr lang="es-ES_tradnl" dirty="0"/>
              <a:t>Los desarrolladores de sistemas de compresión con pérdida (</a:t>
            </a:r>
            <a:r>
              <a:rPr lang="es-ES_tradnl" dirty="0" err="1"/>
              <a:t>near-lossless</a:t>
            </a:r>
            <a:r>
              <a:rPr lang="es-ES_tradnl" dirty="0"/>
              <a:t> y </a:t>
            </a:r>
            <a:r>
              <a:rPr lang="es-ES_tradnl" dirty="0" err="1"/>
              <a:t>lossy</a:t>
            </a:r>
            <a:r>
              <a:rPr lang="es-ES_tradnl" dirty="0"/>
              <a:t>) emplean un conjunto de métricas para conocer la calidad de la imagen recuperada (comprimida y descomprimida).</a:t>
            </a:r>
          </a:p>
          <a:p>
            <a:r>
              <a:rPr lang="es-ES_tradnl" dirty="0"/>
              <a:t>Las medidas de distorsión más comunes son:</a:t>
            </a:r>
          </a:p>
          <a:p>
            <a:pPr marL="971550" lvl="1" indent="-514350">
              <a:buFont typeface="+mj-lt"/>
              <a:buAutoNum type="arabicPeriod"/>
            </a:pPr>
            <a:r>
              <a:rPr lang="es-ES_tradnl" dirty="0" err="1"/>
              <a:t>Peak</a:t>
            </a:r>
            <a:r>
              <a:rPr lang="es-ES_tradnl" dirty="0"/>
              <a:t> </a:t>
            </a:r>
            <a:r>
              <a:rPr lang="es-ES_tradnl" dirty="0" err="1"/>
              <a:t>Absolute</a:t>
            </a:r>
            <a:r>
              <a:rPr lang="es-ES_tradnl" dirty="0"/>
              <a:t> Error (PAE)</a:t>
            </a:r>
          </a:p>
          <a:p>
            <a:pPr marL="971550" lvl="1" indent="-514350">
              <a:buFont typeface="+mj-lt"/>
              <a:buAutoNum type="arabicPeriod"/>
            </a:pPr>
            <a:r>
              <a:rPr lang="es-ES_tradnl" dirty="0"/>
              <a:t>Mean </a:t>
            </a:r>
            <a:r>
              <a:rPr lang="es-ES_tradnl" dirty="0" err="1"/>
              <a:t>Square</a:t>
            </a:r>
            <a:r>
              <a:rPr lang="es-ES_tradnl" dirty="0"/>
              <a:t> Error (MSE)</a:t>
            </a:r>
          </a:p>
          <a:p>
            <a:pPr marL="971550" lvl="1" indent="-514350">
              <a:buFont typeface="+mj-lt"/>
              <a:buAutoNum type="arabicPeriod"/>
            </a:pPr>
            <a:r>
              <a:rPr lang="es-ES_tradnl" dirty="0" err="1"/>
              <a:t>Peak</a:t>
            </a:r>
            <a:r>
              <a:rPr lang="es-ES_tradnl" dirty="0"/>
              <a:t> </a:t>
            </a:r>
            <a:r>
              <a:rPr lang="es-ES_tradnl" dirty="0" err="1"/>
              <a:t>Signal</a:t>
            </a:r>
            <a:r>
              <a:rPr lang="es-ES_tradnl" dirty="0"/>
              <a:t> to </a:t>
            </a:r>
            <a:r>
              <a:rPr lang="es-ES_tradnl" dirty="0" err="1"/>
              <a:t>Noise</a:t>
            </a:r>
            <a:r>
              <a:rPr lang="es-ES_tradnl" dirty="0"/>
              <a:t> Ratio (PSNR)</a:t>
            </a:r>
          </a:p>
          <a:p>
            <a:pPr marL="971550" lvl="1" indent="-514350">
              <a:buFont typeface="+mj-lt"/>
              <a:buAutoNum type="arabicPeriod"/>
            </a:pPr>
            <a:r>
              <a:rPr lang="es-ES_tradnl" dirty="0" err="1"/>
              <a:t>Signal</a:t>
            </a:r>
            <a:r>
              <a:rPr lang="es-ES_tradnl" dirty="0"/>
              <a:t> </a:t>
            </a:r>
            <a:r>
              <a:rPr lang="es-ES_tradnl" dirty="0" err="1"/>
              <a:t>Noise</a:t>
            </a:r>
            <a:r>
              <a:rPr lang="es-ES_tradnl" dirty="0"/>
              <a:t> Ratio (SNR)</a:t>
            </a:r>
          </a:p>
        </p:txBody>
      </p:sp>
    </p:spTree>
    <p:extLst>
      <p:ext uri="{BB962C8B-B14F-4D97-AF65-F5344CB8AC3E}">
        <p14:creationId xmlns:p14="http://schemas.microsoft.com/office/powerpoint/2010/main" val="1681275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4</a:t>
            </a:fld>
            <a:endParaRPr lang="en-US" b="1" dirty="0">
              <a:solidFill>
                <a:srgbClr val="548235"/>
              </a:solidFill>
            </a:endParaRPr>
          </a:p>
        </p:txBody>
      </p:sp>
      <p:sp>
        <p:nvSpPr>
          <p:cNvPr id="7" name="CuadroTexto 6"/>
          <p:cNvSpPr txBox="1"/>
          <p:nvPr/>
        </p:nvSpPr>
        <p:spPr>
          <a:xfrm>
            <a:off x="9204158" y="110256"/>
            <a:ext cx="3388895" cy="369332"/>
          </a:xfrm>
          <a:prstGeom prst="rect">
            <a:avLst/>
          </a:prstGeom>
          <a:noFill/>
        </p:spPr>
        <p:txBody>
          <a:bodyPr wrap="square" rtlCol="0">
            <a:spAutoFit/>
          </a:bodyPr>
          <a:lstStyle/>
          <a:p>
            <a:r>
              <a:rPr lang="es-ES_tradnl" b="1" dirty="0">
                <a:latin typeface="+mj-lt"/>
              </a:rPr>
              <a:t>Unidades de almacenamiento</a:t>
            </a:r>
          </a:p>
        </p:txBody>
      </p:sp>
      <p:sp>
        <p:nvSpPr>
          <p:cNvPr id="9" name="Marcador de contenido 2"/>
          <p:cNvSpPr txBox="1">
            <a:spLocks/>
          </p:cNvSpPr>
          <p:nvPr/>
        </p:nvSpPr>
        <p:spPr>
          <a:xfrm>
            <a:off x="5022684" y="4032780"/>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dirty="0"/>
              <a:t>Imágenes </a:t>
            </a:r>
            <a:endParaRPr lang="en-GB" sz="1800" dirty="0"/>
          </a:p>
        </p:txBody>
      </p:sp>
      <p:pic>
        <p:nvPicPr>
          <p:cNvPr id="11" name="Imagen 10"/>
          <p:cNvPicPr>
            <a:picLocks noChangeAspect="1"/>
          </p:cNvPicPr>
          <p:nvPr/>
        </p:nvPicPr>
        <p:blipFill>
          <a:blip r:embed="rId5"/>
          <a:stretch>
            <a:fillRect/>
          </a:stretch>
        </p:blipFill>
        <p:spPr>
          <a:xfrm>
            <a:off x="912384" y="1838736"/>
            <a:ext cx="1762736" cy="1762736"/>
          </a:xfrm>
          <a:prstGeom prst="rect">
            <a:avLst/>
          </a:prstGeom>
        </p:spPr>
      </p:pic>
      <p:sp>
        <p:nvSpPr>
          <p:cNvPr id="12" name="Marcador de contenido 2"/>
          <p:cNvSpPr txBox="1">
            <a:spLocks/>
          </p:cNvSpPr>
          <p:nvPr/>
        </p:nvSpPr>
        <p:spPr>
          <a:xfrm>
            <a:off x="605045" y="4009391"/>
            <a:ext cx="2377413" cy="48208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4000"/>
              </a:lnSpc>
              <a:buSzPct val="95000"/>
              <a:buFont typeface="Arial" panose="020B0604020202020204" pitchFamily="34" charset="0"/>
              <a:buNone/>
              <a:defRPr/>
            </a:pPr>
            <a:r>
              <a:rPr lang="es-ES" sz="1800" dirty="0"/>
              <a:t>Informes, datos </a:t>
            </a:r>
            <a:r>
              <a:rPr lang="es-ES" sz="1800" dirty="0" err="1"/>
              <a:t>xml</a:t>
            </a:r>
            <a:r>
              <a:rPr lang="es-ES" sz="1800" dirty="0"/>
              <a:t>, etc.</a:t>
            </a:r>
            <a:endParaRPr lang="en-GB" sz="1800" dirty="0"/>
          </a:p>
        </p:txBody>
      </p:sp>
      <p:pic>
        <p:nvPicPr>
          <p:cNvPr id="17" name="angio_3.186_512_512_2_0_12_1_0_0">
            <a:hlinkClick r:id="" action="ppaction://media"/>
            <a:hlinkHover r:id="" action="ppaction://ole?verb=0"/>
          </p:cNvPr>
          <p:cNvPicPr>
            <a:picLocks noChangeAspect="1"/>
          </p:cNvPicPr>
          <p:nvPr>
            <a:videoFile r:link="rId2"/>
            <p:extLst>
              <p:ext uri="{DAA4B4D4-6D71-4841-9C94-3DE7FCFB9230}">
                <p14:media xmlns:p14="http://schemas.microsoft.com/office/powerpoint/2010/main" r:embed="rId1">
                  <p14:bmkLst>
                    <p14:bmk name="Marcador 1" time="0"/>
                  </p14:bmkLst>
                </p14:media>
              </p:ext>
            </p:extLst>
          </p:nvPr>
        </p:nvPicPr>
        <p:blipFill>
          <a:blip r:embed="rId6">
            <a:lum bright="-2000" contrast="21000"/>
          </a:blip>
          <a:stretch>
            <a:fillRect/>
          </a:stretch>
        </p:blipFill>
        <p:spPr>
          <a:xfrm>
            <a:off x="8806070" y="1161448"/>
            <a:ext cx="2786270" cy="2786270"/>
          </a:xfrm>
          <a:prstGeom prst="rect">
            <a:avLst/>
          </a:prstGeom>
        </p:spPr>
      </p:pic>
      <p:pic>
        <p:nvPicPr>
          <p:cNvPr id="18" name="Imagen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44060" y="1002351"/>
            <a:ext cx="2443221" cy="3007041"/>
          </a:xfrm>
          <a:prstGeom prst="rect">
            <a:avLst/>
          </a:prstGeom>
        </p:spPr>
      </p:pic>
      <p:sp>
        <p:nvSpPr>
          <p:cNvPr id="19" name="Marcador de contenido 2"/>
          <p:cNvSpPr txBox="1">
            <a:spLocks/>
          </p:cNvSpPr>
          <p:nvPr/>
        </p:nvSpPr>
        <p:spPr>
          <a:xfrm>
            <a:off x="9256219" y="4009392"/>
            <a:ext cx="1885971"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dirty="0"/>
              <a:t>Vídeos</a:t>
            </a:r>
            <a:endParaRPr lang="en-GB" sz="1800" dirty="0"/>
          </a:p>
        </p:txBody>
      </p:sp>
      <p:sp>
        <p:nvSpPr>
          <p:cNvPr id="20" name="Marcador de contenido 2"/>
          <p:cNvSpPr txBox="1">
            <a:spLocks/>
          </p:cNvSpPr>
          <p:nvPr/>
        </p:nvSpPr>
        <p:spPr>
          <a:xfrm>
            <a:off x="1793751" y="5050449"/>
            <a:ext cx="8490033" cy="4820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4000"/>
              </a:lnSpc>
              <a:buSzPct val="95000"/>
              <a:buFont typeface="Arial" panose="020B0604020202020204" pitchFamily="34" charset="0"/>
              <a:buNone/>
              <a:defRPr/>
            </a:pPr>
            <a:r>
              <a:rPr lang="es-ES" sz="1800" b="1" dirty="0">
                <a:solidFill>
                  <a:schemeClr val="accent6"/>
                </a:solidFill>
              </a:rPr>
              <a:t>¿Estructura y tipos de datos?</a:t>
            </a:r>
            <a:endParaRPr lang="en-GB" sz="1800" b="1" dirty="0">
              <a:solidFill>
                <a:schemeClr val="accent6"/>
              </a:solidFill>
            </a:endParaRPr>
          </a:p>
        </p:txBody>
      </p:sp>
      <p:pic>
        <p:nvPicPr>
          <p:cNvPr id="21" name="Imagen 20"/>
          <p:cNvPicPr>
            <a:picLocks noChangeAspect="1"/>
          </p:cNvPicPr>
          <p:nvPr/>
        </p:nvPicPr>
        <p:blipFill>
          <a:blip r:embed="rId8"/>
          <a:stretch>
            <a:fillRect/>
          </a:stretch>
        </p:blipFill>
        <p:spPr>
          <a:xfrm>
            <a:off x="3316230" y="4638693"/>
            <a:ext cx="1305591" cy="1305591"/>
          </a:xfrm>
          <a:prstGeom prst="rect">
            <a:avLst/>
          </a:prstGeom>
        </p:spPr>
      </p:pic>
    </p:spTree>
    <p:extLst>
      <p:ext uri="{BB962C8B-B14F-4D97-AF65-F5344CB8AC3E}">
        <p14:creationId xmlns:p14="http://schemas.microsoft.com/office/powerpoint/2010/main" val="362273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06"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7"/>
                </p:tgtEl>
              </p:cMediaNode>
            </p:vide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7"/>
                                        </p:tgtEl>
                                      </p:cBhvr>
                                    </p:cmd>
                                  </p:childTnLst>
                                </p:cTn>
                              </p:par>
                            </p:childTnLst>
                          </p:cTn>
                        </p:par>
                      </p:childTnLst>
                    </p:cTn>
                  </p:par>
                </p:childTnLst>
              </p:cTn>
              <p:nextCondLst>
                <p:cond evt="onClick" delay="0">
                  <p:tgtEl>
                    <p:spTgt spid="17"/>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7" name="Marcador de contenido 6"/>
          <p:cNvSpPr>
            <a:spLocks noGrp="1"/>
          </p:cNvSpPr>
          <p:nvPr>
            <p:ph idx="1"/>
          </p:nvPr>
        </p:nvSpPr>
        <p:spPr>
          <a:xfrm>
            <a:off x="537328" y="848413"/>
            <a:ext cx="11189616" cy="408888"/>
          </a:xfrm>
        </p:spPr>
        <p:txBody>
          <a:bodyPr>
            <a:normAutofit lnSpcReduction="10000"/>
          </a:bodyPr>
          <a:lstStyle/>
          <a:p>
            <a:pPr marL="228600" lvl="1">
              <a:spcBef>
                <a:spcPts val="1000"/>
              </a:spcBef>
            </a:pPr>
            <a:r>
              <a:rPr lang="es-ES_tradnl" b="1" dirty="0" err="1"/>
              <a:t>Peak</a:t>
            </a:r>
            <a:r>
              <a:rPr lang="es-ES_tradnl" b="1" dirty="0"/>
              <a:t> </a:t>
            </a:r>
            <a:r>
              <a:rPr lang="es-ES_tradnl" b="1" dirty="0" err="1"/>
              <a:t>Absolute</a:t>
            </a:r>
            <a:r>
              <a:rPr lang="es-ES_tradnl" b="1" dirty="0"/>
              <a:t> Error (PAE)</a:t>
            </a:r>
            <a:r>
              <a:rPr lang="ca-ES" dirty="0"/>
              <a:t>:</a:t>
            </a:r>
            <a:endParaRPr lang="es-ES_tradnl" dirty="0"/>
          </a:p>
        </p:txBody>
      </p:sp>
      <mc:AlternateContent xmlns:mc="http://schemas.openxmlformats.org/markup-compatibility/2006" xmlns:a14="http://schemas.microsoft.com/office/drawing/2010/main">
        <mc:Choice Requires="a14">
          <p:sp>
            <p:nvSpPr>
              <p:cNvPr id="8" name="CuadroTexto 7"/>
              <p:cNvSpPr txBox="1"/>
              <p:nvPr/>
            </p:nvSpPr>
            <p:spPr>
              <a:xfrm>
                <a:off x="4318001" y="1515871"/>
                <a:ext cx="3035299" cy="319062"/>
              </a:xfrm>
              <a:prstGeom prst="rect">
                <a:avLst/>
              </a:prstGeom>
              <a:noFill/>
            </p:spPr>
            <p:txBody>
              <a:bodyPr wrap="square" lIns="0" tIns="0" rIns="0" bIns="0" rtlCol="0">
                <a:spAutoFit/>
              </a:bodyPr>
              <a:lstStyle/>
              <a:p>
                <a:r>
                  <a:rPr lang="hr-HR" b="0"/>
                  <a:t>PAE = MAX</a:t>
                </a:r>
                <a:r>
                  <a:rPr lang="hr-HR" b="0" dirty="0"/>
                  <a:t>(</a:t>
                </a:r>
                <a14:m>
                  <m:oMath xmlns:m="http://schemas.openxmlformats.org/officeDocument/2006/math">
                    <m:d>
                      <m:dPr>
                        <m:begChr m:val="|"/>
                        <m:endChr m:val="|"/>
                        <m:ctrlPr>
                          <a:rPr lang="hr-HR" b="0" i="1" smtClean="0">
                            <a:latin typeface="Cambria Math" panose="02040503050406030204" pitchFamily="18" charset="0"/>
                          </a:rPr>
                        </m:ctrlPr>
                      </m:dPr>
                      <m:e>
                        <m:sSub>
                          <m:sSubPr>
                            <m:ctrlPr>
                              <a:rPr lang="en-US" i="1">
                                <a:latin typeface="Cambria Math" panose="02040503050406030204" pitchFamily="18" charset="0"/>
                              </a:rPr>
                            </m:ctrlPr>
                          </m:sSubPr>
                          <m:e>
                            <m:r>
                              <a:rPr lang="es-ES" i="1">
                                <a:latin typeface="Cambria Math" charset="0"/>
                              </a:rPr>
                              <m:t>𝑋</m:t>
                            </m:r>
                          </m:e>
                          <m:sub>
                            <m:r>
                              <a:rPr lang="es-ES" i="1">
                                <a:latin typeface="Cambria Math" charset="0"/>
                              </a:rPr>
                              <m:t>𝑖</m:t>
                            </m:r>
                            <m:r>
                              <a:rPr lang="es-ES" i="1">
                                <a:latin typeface="Cambria Math" charset="0"/>
                              </a:rPr>
                              <m:t>,</m:t>
                            </m:r>
                            <m:r>
                              <a:rPr lang="es-ES" i="1">
                                <a:latin typeface="Cambria Math" charset="0"/>
                              </a:rPr>
                              <m:t>𝑗</m:t>
                            </m:r>
                            <m:r>
                              <a:rPr lang="es-ES" i="1">
                                <a:latin typeface="Cambria Math" charset="0"/>
                              </a:rPr>
                              <m:t>,</m:t>
                            </m:r>
                            <m:r>
                              <a:rPr lang="es-ES" i="1">
                                <a:latin typeface="Cambria Math" charset="0"/>
                              </a:rPr>
                              <m:t>𝑘</m:t>
                            </m:r>
                            <m:r>
                              <a:rPr lang="es-ES" i="1">
                                <a:latin typeface="Cambria Math" charset="0"/>
                              </a:rPr>
                              <m:t> </m:t>
                            </m:r>
                          </m:sub>
                        </m:sSub>
                        <m:r>
                          <a:rPr lang="es-ES" i="1">
                            <a:latin typeface="Cambria Math" charset="0"/>
                          </a:rPr>
                          <m:t>−</m:t>
                        </m:r>
                        <m:sSub>
                          <m:sSubPr>
                            <m:ctrlPr>
                              <a:rPr lang="en-US" i="1">
                                <a:latin typeface="Cambria Math" panose="02040503050406030204" pitchFamily="18" charset="0"/>
                              </a:rPr>
                            </m:ctrlPr>
                          </m:sSubPr>
                          <m:e>
                            <m:r>
                              <a:rPr lang="es-ES" i="1">
                                <a:latin typeface="Cambria Math" charset="0"/>
                              </a:rPr>
                              <m:t>𝑋</m:t>
                            </m:r>
                            <m:r>
                              <a:rPr lang="es-ES" i="1">
                                <a:latin typeface="Cambria Math" charset="0"/>
                              </a:rPr>
                              <m:t>′</m:t>
                            </m:r>
                          </m:e>
                          <m:sub>
                            <m:r>
                              <a:rPr lang="es-ES" i="1">
                                <a:latin typeface="Cambria Math" charset="0"/>
                              </a:rPr>
                              <m:t>𝑖</m:t>
                            </m:r>
                            <m:r>
                              <a:rPr lang="es-ES" i="1">
                                <a:latin typeface="Cambria Math" charset="0"/>
                              </a:rPr>
                              <m:t>,</m:t>
                            </m:r>
                            <m:r>
                              <a:rPr lang="es-ES" i="1">
                                <a:latin typeface="Cambria Math" charset="0"/>
                              </a:rPr>
                              <m:t>𝑗</m:t>
                            </m:r>
                            <m:r>
                              <a:rPr lang="es-ES" i="1">
                                <a:latin typeface="Cambria Math" charset="0"/>
                              </a:rPr>
                              <m:t>,</m:t>
                            </m:r>
                            <m:r>
                              <a:rPr lang="es-ES" i="1">
                                <a:latin typeface="Cambria Math" charset="0"/>
                              </a:rPr>
                              <m:t>𝑘</m:t>
                            </m:r>
                            <m:r>
                              <a:rPr lang="es-ES" i="1">
                                <a:latin typeface="Cambria Math" charset="0"/>
                              </a:rPr>
                              <m:t> </m:t>
                            </m:r>
                          </m:sub>
                        </m:sSub>
                        <m:r>
                          <m:rPr>
                            <m:nor/>
                          </m:rPr>
                          <a:rPr lang="ca-ES" dirty="0"/>
                          <m:t> </m:t>
                        </m:r>
                      </m:e>
                    </m:d>
                    <m:r>
                      <a:rPr lang="es-ES" b="0" i="1" smtClean="0">
                        <a:latin typeface="Cambria Math" charset="0"/>
                      </a:rPr>
                      <m:t>)</m:t>
                    </m:r>
                  </m:oMath>
                </a14:m>
                <a:endParaRPr lang="ca-ES" dirty="0"/>
              </a:p>
            </p:txBody>
          </p:sp>
        </mc:Choice>
        <mc:Fallback xmlns="">
          <p:sp>
            <p:nvSpPr>
              <p:cNvPr id="8" name="CuadroTexto 7"/>
              <p:cNvSpPr txBox="1">
                <a:spLocks noRot="1" noChangeAspect="1" noMove="1" noResize="1" noEditPoints="1" noAdjustHandles="1" noChangeArrowheads="1" noChangeShapeType="1" noTextEdit="1"/>
              </p:cNvSpPr>
              <p:nvPr/>
            </p:nvSpPr>
            <p:spPr>
              <a:xfrm>
                <a:off x="4318001" y="1515871"/>
                <a:ext cx="3035299" cy="319062"/>
              </a:xfrm>
              <a:prstGeom prst="rect">
                <a:avLst/>
              </a:prstGeom>
              <a:blipFill rotWithShape="0">
                <a:blip r:embed="rId2"/>
                <a:stretch>
                  <a:fillRect l="-4618" t="-53846" b="-119231"/>
                </a:stretch>
              </a:blipFill>
            </p:spPr>
            <p:txBody>
              <a:bodyPr/>
              <a:lstStyle/>
              <a:p>
                <a:r>
                  <a:rPr lang="ca-ES">
                    <a:noFill/>
                  </a:rPr>
                  <a:t> </a:t>
                </a:r>
              </a:p>
            </p:txBody>
          </p:sp>
        </mc:Fallback>
      </mc:AlternateContent>
      <p:sp>
        <p:nvSpPr>
          <p:cNvPr id="9" name="Marcador de contenido 6"/>
          <p:cNvSpPr txBox="1">
            <a:spLocks/>
          </p:cNvSpPr>
          <p:nvPr/>
        </p:nvSpPr>
        <p:spPr>
          <a:xfrm>
            <a:off x="537328" y="2359713"/>
            <a:ext cx="11189616" cy="40888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spcBef>
                <a:spcPts val="1000"/>
              </a:spcBef>
            </a:pPr>
            <a:r>
              <a:rPr lang="es-ES_tradnl" b="1" dirty="0"/>
              <a:t>Mean </a:t>
            </a:r>
            <a:r>
              <a:rPr lang="es-ES_tradnl" b="1" dirty="0" err="1"/>
              <a:t>Square</a:t>
            </a:r>
            <a:r>
              <a:rPr lang="es-ES_tradnl" b="1" dirty="0"/>
              <a:t> Error (MSE)</a:t>
            </a:r>
            <a:r>
              <a:rPr lang="ca-ES" dirty="0"/>
              <a:t>:</a:t>
            </a:r>
            <a:endParaRPr lang="es-ES_tradnl" dirty="0"/>
          </a:p>
        </p:txBody>
      </p:sp>
      <mc:AlternateContent xmlns:mc="http://schemas.openxmlformats.org/markup-compatibility/2006" xmlns:a14="http://schemas.microsoft.com/office/drawing/2010/main">
        <mc:Choice Requires="a14">
          <p:sp>
            <p:nvSpPr>
              <p:cNvPr id="10" name="CuadroTexto 9"/>
              <p:cNvSpPr txBox="1"/>
              <p:nvPr/>
            </p:nvSpPr>
            <p:spPr>
              <a:xfrm>
                <a:off x="3835401" y="2966826"/>
                <a:ext cx="3517899" cy="75623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𝑀𝑆𝐸</m:t>
                      </m:r>
                      <m:r>
                        <a:rPr lang="es-ES" b="0" i="1" smtClean="0">
                          <a:latin typeface="Cambria Math" charset="0"/>
                        </a:rPr>
                        <m:t>= </m:t>
                      </m:r>
                      <m:f>
                        <m:fPr>
                          <m:ctrlPr>
                            <a:rPr lang="mr-IN" b="0" i="1" smtClean="0">
                              <a:latin typeface="Cambria Math" panose="02040503050406030204" pitchFamily="18" charset="0"/>
                            </a:rPr>
                          </m:ctrlPr>
                        </m:fPr>
                        <m:num>
                          <m:r>
                            <a:rPr lang="es-ES" b="0" i="1" smtClean="0">
                              <a:latin typeface="Cambria Math" charset="0"/>
                            </a:rPr>
                            <m:t>1</m:t>
                          </m:r>
                        </m:num>
                        <m:den>
                          <m:r>
                            <a:rPr lang="es-ES" b="0" i="1" smtClean="0">
                              <a:latin typeface="Cambria Math" charset="0"/>
                            </a:rPr>
                            <m:t>𝑛</m:t>
                          </m:r>
                        </m:den>
                      </m:f>
                      <m:nary>
                        <m:naryPr>
                          <m:chr m:val="∑"/>
                          <m:ctrlPr>
                            <a:rPr lang="is-IS" b="0" i="1" smtClean="0">
                              <a:latin typeface="Cambria Math" panose="02040503050406030204" pitchFamily="18" charset="0"/>
                            </a:rPr>
                          </m:ctrlPr>
                        </m:naryPr>
                        <m:sub>
                          <m:r>
                            <m:rPr>
                              <m:brk m:alnAt="23"/>
                            </m:rPr>
                            <a:rPr lang="es-ES" b="0" i="1" smtClean="0">
                              <a:latin typeface="Cambria Math" charset="0"/>
                            </a:rPr>
                            <m:t>𝑖</m:t>
                          </m:r>
                          <m:r>
                            <a:rPr lang="es-ES" b="0" i="1" smtClean="0">
                              <a:latin typeface="Cambria Math" charset="0"/>
                            </a:rPr>
                            <m:t>=1</m:t>
                          </m:r>
                        </m:sub>
                        <m:sup>
                          <m:r>
                            <a:rPr lang="es-ES" b="0" i="1" smtClean="0">
                              <a:latin typeface="Cambria Math" charset="0"/>
                            </a:rPr>
                            <m:t>𝑛</m:t>
                          </m:r>
                        </m:sup>
                        <m:e>
                          <m:sSup>
                            <m:sSupPr>
                              <m:ctrlPr>
                                <a:rPr lang="mr-IN" b="0" i="1" smtClean="0">
                                  <a:latin typeface="Cambria Math" panose="02040503050406030204" pitchFamily="18" charset="0"/>
                                </a:rPr>
                              </m:ctrlPr>
                            </m:sSupPr>
                            <m:e>
                              <m:d>
                                <m:dPr>
                                  <m:ctrlPr>
                                    <a:rPr lang="mr-IN" i="1">
                                      <a:latin typeface="Cambria Math" panose="02040503050406030204" pitchFamily="18" charset="0"/>
                                    </a:rPr>
                                  </m:ctrlPr>
                                </m:dPr>
                                <m:e>
                                  <m:sSub>
                                    <m:sSubPr>
                                      <m:ctrlPr>
                                        <a:rPr lang="en-US" i="1">
                                          <a:latin typeface="Cambria Math" panose="02040503050406030204" pitchFamily="18" charset="0"/>
                                        </a:rPr>
                                      </m:ctrlPr>
                                    </m:sSubPr>
                                    <m:e>
                                      <m:r>
                                        <a:rPr lang="es-ES" i="1">
                                          <a:latin typeface="Cambria Math" charset="0"/>
                                        </a:rPr>
                                        <m:t>𝑋</m:t>
                                      </m:r>
                                    </m:e>
                                    <m:sub>
                                      <m:r>
                                        <a:rPr lang="es-ES" i="1">
                                          <a:latin typeface="Cambria Math" charset="0"/>
                                        </a:rPr>
                                        <m:t>𝑖</m:t>
                                      </m:r>
                                    </m:sub>
                                  </m:sSub>
                                  <m:r>
                                    <a:rPr lang="es-ES" i="1">
                                      <a:latin typeface="Cambria Math" charset="0"/>
                                    </a:rPr>
                                    <m:t>−</m:t>
                                  </m:r>
                                  <m:sSub>
                                    <m:sSubPr>
                                      <m:ctrlPr>
                                        <a:rPr lang="en-US" i="1">
                                          <a:latin typeface="Cambria Math" panose="02040503050406030204" pitchFamily="18" charset="0"/>
                                        </a:rPr>
                                      </m:ctrlPr>
                                    </m:sSubPr>
                                    <m:e>
                                      <m:r>
                                        <a:rPr lang="es-ES" i="1">
                                          <a:latin typeface="Cambria Math" charset="0"/>
                                        </a:rPr>
                                        <m:t>𝑋</m:t>
                                      </m:r>
                                      <m:r>
                                        <a:rPr lang="es-ES" i="1">
                                          <a:latin typeface="Cambria Math" charset="0"/>
                                        </a:rPr>
                                        <m:t>′</m:t>
                                      </m:r>
                                    </m:e>
                                    <m:sub>
                                      <m:r>
                                        <a:rPr lang="es-ES" i="1">
                                          <a:latin typeface="Cambria Math" charset="0"/>
                                        </a:rPr>
                                        <m:t>𝑖</m:t>
                                      </m:r>
                                    </m:sub>
                                  </m:sSub>
                                </m:e>
                              </m:d>
                            </m:e>
                            <m:sup>
                              <m:r>
                                <a:rPr lang="es-ES" b="0" i="1" smtClean="0">
                                  <a:latin typeface="Cambria Math" charset="0"/>
                                </a:rPr>
                                <m:t>2</m:t>
                              </m:r>
                            </m:sup>
                          </m:sSup>
                        </m:e>
                      </m:nary>
                    </m:oMath>
                  </m:oMathPara>
                </a14:m>
                <a:endParaRPr lang="ca-ES" dirty="0"/>
              </a:p>
            </p:txBody>
          </p:sp>
        </mc:Choice>
        <mc:Fallback xmlns="">
          <p:sp>
            <p:nvSpPr>
              <p:cNvPr id="10" name="CuadroTexto 9"/>
              <p:cNvSpPr txBox="1">
                <a:spLocks noRot="1" noChangeAspect="1" noMove="1" noResize="1" noEditPoints="1" noAdjustHandles="1" noChangeArrowheads="1" noChangeShapeType="1" noTextEdit="1"/>
              </p:cNvSpPr>
              <p:nvPr/>
            </p:nvSpPr>
            <p:spPr>
              <a:xfrm>
                <a:off x="3835401" y="2966826"/>
                <a:ext cx="3517899" cy="756233"/>
              </a:xfrm>
              <a:prstGeom prst="rect">
                <a:avLst/>
              </a:prstGeom>
              <a:blipFill rotWithShape="0">
                <a:blip r:embed="rId3"/>
                <a:stretch>
                  <a:fillRect/>
                </a:stretch>
              </a:blipFill>
            </p:spPr>
            <p:txBody>
              <a:bodyPr/>
              <a:lstStyle/>
              <a:p>
                <a:r>
                  <a:rPr lang="ca-ES">
                    <a:noFill/>
                  </a:rPr>
                  <a:t> </a:t>
                </a:r>
              </a:p>
            </p:txBody>
          </p:sp>
        </mc:Fallback>
      </mc:AlternateContent>
      <p:sp>
        <p:nvSpPr>
          <p:cNvPr id="11" name="Rectángulo 10"/>
          <p:cNvSpPr/>
          <p:nvPr/>
        </p:nvSpPr>
        <p:spPr>
          <a:xfrm>
            <a:off x="156786" y="4261239"/>
            <a:ext cx="11950700" cy="23876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graphicFrame>
        <p:nvGraphicFramePr>
          <p:cNvPr id="12" name="Tabla 11"/>
          <p:cNvGraphicFramePr>
            <a:graphicFrameLocks noGrp="1"/>
          </p:cNvGraphicFramePr>
          <p:nvPr>
            <p:extLst>
              <p:ext uri="{D42A27DB-BD31-4B8C-83A1-F6EECF244321}">
                <p14:modId xmlns:p14="http://schemas.microsoft.com/office/powerpoint/2010/main" val="322315833"/>
              </p:ext>
            </p:extLst>
          </p:nvPr>
        </p:nvGraphicFramePr>
        <p:xfrm>
          <a:off x="627852" y="4640185"/>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64</a:t>
                      </a:r>
                    </a:p>
                  </a:txBody>
                  <a:tcPr>
                    <a:noFill/>
                  </a:tcPr>
                </a:tc>
                <a:tc>
                  <a:txBody>
                    <a:bodyPr/>
                    <a:lstStyle/>
                    <a:p>
                      <a:pPr algn="ctr"/>
                      <a:r>
                        <a:rPr lang="ca-ES" dirty="0"/>
                        <a:t>63</a:t>
                      </a:r>
                    </a:p>
                  </a:txBody>
                  <a:tcPr>
                    <a:noFill/>
                  </a:tcPr>
                </a:tc>
                <a:tc>
                  <a:txBody>
                    <a:bodyPr/>
                    <a:lstStyle/>
                    <a:p>
                      <a:pPr algn="ctr"/>
                      <a:r>
                        <a:rPr lang="ca-ES" dirty="0"/>
                        <a:t>63</a:t>
                      </a:r>
                    </a:p>
                  </a:txBody>
                  <a:tcPr>
                    <a:noFill/>
                  </a:tcPr>
                </a:tc>
                <a:tc>
                  <a:txBody>
                    <a:bodyPr/>
                    <a:lstStyle/>
                    <a:p>
                      <a:pPr algn="ctr"/>
                      <a:r>
                        <a:rPr lang="ca-ES" dirty="0"/>
                        <a:t>63</a:t>
                      </a:r>
                    </a:p>
                  </a:txBody>
                  <a:tcPr>
                    <a:noFill/>
                  </a:tcPr>
                </a:tc>
                <a:extLst>
                  <a:ext uri="{0D108BD9-81ED-4DB2-BD59-A6C34878D82A}">
                    <a16:rowId xmlns:a16="http://schemas.microsoft.com/office/drawing/2014/main" val="10000"/>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65</a:t>
                      </a:r>
                    </a:p>
                  </a:txBody>
                  <a:tcPr>
                    <a:noFill/>
                  </a:tcPr>
                </a:tc>
                <a:tc>
                  <a:txBody>
                    <a:bodyPr/>
                    <a:lstStyle/>
                    <a:p>
                      <a:pPr algn="ctr"/>
                      <a:r>
                        <a:rPr lang="ca-ES" dirty="0"/>
                        <a:t>65</a:t>
                      </a:r>
                    </a:p>
                  </a:txBody>
                  <a:tcPr>
                    <a:noFill/>
                  </a:tcPr>
                </a:tc>
                <a:extLst>
                  <a:ext uri="{0D108BD9-81ED-4DB2-BD59-A6C34878D82A}">
                    <a16:rowId xmlns:a16="http://schemas.microsoft.com/office/drawing/2014/main" val="10001"/>
                  </a:ext>
                </a:extLst>
              </a:tr>
              <a:tr h="488850">
                <a:tc>
                  <a:txBody>
                    <a:bodyPr/>
                    <a:lstStyle/>
                    <a:p>
                      <a:pPr algn="ctr"/>
                      <a:r>
                        <a:rPr lang="ca-ES" dirty="0"/>
                        <a:t>64</a:t>
                      </a:r>
                    </a:p>
                  </a:txBody>
                  <a:tcPr>
                    <a:noFill/>
                  </a:tcPr>
                </a:tc>
                <a:tc>
                  <a:txBody>
                    <a:bodyPr/>
                    <a:lstStyle/>
                    <a:p>
                      <a:pPr algn="ctr"/>
                      <a:r>
                        <a:rPr lang="ca-ES" dirty="0"/>
                        <a:t>66</a:t>
                      </a:r>
                    </a:p>
                  </a:txBody>
                  <a:tcPr>
                    <a:noFill/>
                  </a:tcPr>
                </a:tc>
                <a:tc>
                  <a:txBody>
                    <a:bodyPr/>
                    <a:lstStyle/>
                    <a:p>
                      <a:pPr algn="ctr"/>
                      <a:r>
                        <a:rPr lang="ca-ES" dirty="0"/>
                        <a:t>66</a:t>
                      </a:r>
                    </a:p>
                  </a:txBody>
                  <a:tcPr>
                    <a:noFill/>
                  </a:tcPr>
                </a:tc>
                <a:tc>
                  <a:txBody>
                    <a:bodyPr/>
                    <a:lstStyle/>
                    <a:p>
                      <a:pPr algn="ctr"/>
                      <a:r>
                        <a:rPr lang="ca-ES" dirty="0"/>
                        <a:t>66</a:t>
                      </a:r>
                    </a:p>
                  </a:txBody>
                  <a:tcPr>
                    <a:noFill/>
                  </a:tcPr>
                </a:tc>
                <a:extLst>
                  <a:ext uri="{0D108BD9-81ED-4DB2-BD59-A6C34878D82A}">
                    <a16:rowId xmlns:a16="http://schemas.microsoft.com/office/drawing/2014/main" val="10002"/>
                  </a:ext>
                </a:extLst>
              </a:tr>
              <a:tr h="488850">
                <a:tc>
                  <a:txBody>
                    <a:bodyPr/>
                    <a:lstStyle/>
                    <a:p>
                      <a:pPr algn="ctr"/>
                      <a:r>
                        <a:rPr lang="ca-ES" dirty="0"/>
                        <a:t>65</a:t>
                      </a:r>
                    </a:p>
                  </a:txBody>
                  <a:tcPr>
                    <a:noFill/>
                  </a:tcPr>
                </a:tc>
                <a:tc>
                  <a:txBody>
                    <a:bodyPr/>
                    <a:lstStyle/>
                    <a:p>
                      <a:pPr algn="ctr"/>
                      <a:r>
                        <a:rPr lang="ca-ES" dirty="0"/>
                        <a:t>65</a:t>
                      </a:r>
                    </a:p>
                  </a:txBody>
                  <a:tcPr>
                    <a:noFill/>
                  </a:tcPr>
                </a:tc>
                <a:tc>
                  <a:txBody>
                    <a:bodyPr/>
                    <a:lstStyle/>
                    <a:p>
                      <a:pPr algn="ctr"/>
                      <a:r>
                        <a:rPr lang="ca-ES" dirty="0"/>
                        <a:t>67</a:t>
                      </a:r>
                    </a:p>
                  </a:txBody>
                  <a:tcPr>
                    <a:noFill/>
                  </a:tcPr>
                </a:tc>
                <a:tc>
                  <a:txBody>
                    <a:bodyPr/>
                    <a:lstStyle/>
                    <a:p>
                      <a:pPr algn="ctr"/>
                      <a:r>
                        <a:rPr lang="ca-ES" dirty="0"/>
                        <a:t>67</a:t>
                      </a:r>
                    </a:p>
                  </a:txBody>
                  <a:tcPr>
                    <a:noFill/>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13" name="Rectángulo 12"/>
              <p:cNvSpPr/>
              <p:nvPr/>
            </p:nvSpPr>
            <p:spPr>
              <a:xfrm>
                <a:off x="156786" y="4258496"/>
                <a:ext cx="713529"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𝑋</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13" name="Rectángulo 12"/>
              <p:cNvSpPr>
                <a:spLocks noRot="1" noChangeAspect="1" noMove="1" noResize="1" noEditPoints="1" noAdjustHandles="1" noChangeArrowheads="1" noChangeShapeType="1" noTextEdit="1"/>
              </p:cNvSpPr>
              <p:nvPr/>
            </p:nvSpPr>
            <p:spPr>
              <a:xfrm>
                <a:off x="156786" y="4258496"/>
                <a:ext cx="713529" cy="391646"/>
              </a:xfrm>
              <a:prstGeom prst="rect">
                <a:avLst/>
              </a:prstGeom>
              <a:blipFill rotWithShape="0">
                <a:blip r:embed="rId4"/>
                <a:stretch>
                  <a:fillRect b="-9375"/>
                </a:stretch>
              </a:blipFill>
            </p:spPr>
            <p:txBody>
              <a:bodyPr/>
              <a:lstStyle/>
              <a:p>
                <a:r>
                  <a:rPr lang="ca-ES">
                    <a:noFill/>
                  </a:rPr>
                  <a:t> </a:t>
                </a:r>
              </a:p>
            </p:txBody>
          </p:sp>
        </mc:Fallback>
      </mc:AlternateContent>
      <p:graphicFrame>
        <p:nvGraphicFramePr>
          <p:cNvPr id="14" name="Tabla 13"/>
          <p:cNvGraphicFramePr>
            <a:graphicFrameLocks noGrp="1"/>
          </p:cNvGraphicFramePr>
          <p:nvPr>
            <p:extLst>
              <p:ext uri="{D42A27DB-BD31-4B8C-83A1-F6EECF244321}">
                <p14:modId xmlns:p14="http://schemas.microsoft.com/office/powerpoint/2010/main" val="1208447497"/>
              </p:ext>
            </p:extLst>
          </p:nvPr>
        </p:nvGraphicFramePr>
        <p:xfrm>
          <a:off x="3181720" y="4637442"/>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64</a:t>
                      </a:r>
                    </a:p>
                  </a:txBody>
                  <a:tcPr>
                    <a:noFill/>
                  </a:tcPr>
                </a:tc>
                <a:tc>
                  <a:txBody>
                    <a:bodyPr/>
                    <a:lstStyle/>
                    <a:p>
                      <a:pPr algn="ctr"/>
                      <a:r>
                        <a:rPr lang="ca-ES" dirty="0"/>
                        <a:t>60</a:t>
                      </a:r>
                    </a:p>
                  </a:txBody>
                  <a:tcPr>
                    <a:noFill/>
                  </a:tcPr>
                </a:tc>
                <a:tc>
                  <a:txBody>
                    <a:bodyPr/>
                    <a:lstStyle/>
                    <a:p>
                      <a:pPr algn="ctr"/>
                      <a:r>
                        <a:rPr lang="ca-ES" dirty="0"/>
                        <a:t>60</a:t>
                      </a:r>
                    </a:p>
                  </a:txBody>
                  <a:tcPr>
                    <a:noFill/>
                  </a:tcPr>
                </a:tc>
                <a:tc>
                  <a:txBody>
                    <a:bodyPr/>
                    <a:lstStyle/>
                    <a:p>
                      <a:pPr algn="ctr"/>
                      <a:r>
                        <a:rPr lang="ca-ES" dirty="0"/>
                        <a:t>60</a:t>
                      </a:r>
                    </a:p>
                  </a:txBody>
                  <a:tcPr>
                    <a:noFill/>
                  </a:tcPr>
                </a:tc>
                <a:extLst>
                  <a:ext uri="{0D108BD9-81ED-4DB2-BD59-A6C34878D82A}">
                    <a16:rowId xmlns:a16="http://schemas.microsoft.com/office/drawing/2014/main" val="10000"/>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1"/>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2"/>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15" name="Rectángulo 14"/>
              <p:cNvSpPr/>
              <p:nvPr/>
            </p:nvSpPr>
            <p:spPr>
              <a:xfrm>
                <a:off x="2824955" y="4258496"/>
                <a:ext cx="782971"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𝑋</m:t>
                          </m:r>
                          <m:r>
                            <a:rPr lang="es-ES" b="0" i="1" smtClean="0">
                              <a:latin typeface="Cambria Math" charset="0"/>
                              <a:ea typeface="Cambria Math" charset="0"/>
                              <a:cs typeface="Cambria Math" charset="0"/>
                            </a:rPr>
                            <m:t>′</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15" name="Rectángulo 14"/>
              <p:cNvSpPr>
                <a:spLocks noRot="1" noChangeAspect="1" noMove="1" noResize="1" noEditPoints="1" noAdjustHandles="1" noChangeArrowheads="1" noChangeShapeType="1" noTextEdit="1"/>
              </p:cNvSpPr>
              <p:nvPr/>
            </p:nvSpPr>
            <p:spPr>
              <a:xfrm>
                <a:off x="2824955" y="4258496"/>
                <a:ext cx="782971" cy="391646"/>
              </a:xfrm>
              <a:prstGeom prst="rect">
                <a:avLst/>
              </a:prstGeom>
              <a:blipFill rotWithShape="0">
                <a:blip r:embed="rId5"/>
                <a:stretch>
                  <a:fillRect b="-9375"/>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6" name="CuadroTexto 15"/>
              <p:cNvSpPr txBox="1"/>
              <p:nvPr/>
            </p:nvSpPr>
            <p:spPr>
              <a:xfrm>
                <a:off x="5594350" y="5500783"/>
                <a:ext cx="4756150" cy="705514"/>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𝑀𝑆𝐸</m:t>
                    </m:r>
                    <m:r>
                      <a:rPr lang="es-ES" b="0" i="1" smtClean="0">
                        <a:latin typeface="Cambria Math" charset="0"/>
                      </a:rPr>
                      <m:t>= </m:t>
                    </m:r>
                    <m:f>
                      <m:fPr>
                        <m:ctrlPr>
                          <a:rPr lang="mr-IN" b="0" i="1" smtClean="0">
                            <a:latin typeface="Cambria Math" panose="02040503050406030204" pitchFamily="18" charset="0"/>
                          </a:rPr>
                        </m:ctrlPr>
                      </m:fPr>
                      <m:num>
                        <m:r>
                          <a:rPr lang="es-ES" b="0" i="1" smtClean="0">
                            <a:latin typeface="Cambria Math" charset="0"/>
                          </a:rPr>
                          <m:t>1</m:t>
                        </m:r>
                      </m:num>
                      <m:den>
                        <m:r>
                          <a:rPr lang="es-ES" b="0" i="1" smtClean="0">
                            <a:latin typeface="Cambria Math" charset="0"/>
                          </a:rPr>
                          <m:t>16</m:t>
                        </m:r>
                      </m:den>
                    </m:f>
                    <m:d>
                      <m:dPr>
                        <m:ctrlPr>
                          <a:rPr lang="mr-IN" b="0" i="1" smtClean="0">
                            <a:latin typeface="Cambria Math" panose="02040503050406030204" pitchFamily="18" charset="0"/>
                          </a:rPr>
                        </m:ctrlPr>
                      </m:dPr>
                      <m:e>
                        <m:sSup>
                          <m:sSupPr>
                            <m:ctrlPr>
                              <a:rPr lang="mr-IN" b="0" i="1" smtClean="0">
                                <a:latin typeface="Cambria Math" panose="02040503050406030204" pitchFamily="18" charset="0"/>
                              </a:rPr>
                            </m:ctrlPr>
                          </m:sSupPr>
                          <m:e>
                            <m:d>
                              <m:dPr>
                                <m:ctrlPr>
                                  <a:rPr lang="mr-IN" b="0" i="1" smtClean="0">
                                    <a:latin typeface="Cambria Math" panose="02040503050406030204" pitchFamily="18" charset="0"/>
                                  </a:rPr>
                                </m:ctrlPr>
                              </m:dPr>
                              <m:e>
                                <m:r>
                                  <a:rPr lang="es-ES" b="0" i="1" smtClean="0">
                                    <a:latin typeface="Cambria Math" charset="0"/>
                                  </a:rPr>
                                  <m:t>64−64</m:t>
                                </m:r>
                              </m:e>
                            </m:d>
                          </m:e>
                          <m:sup>
                            <m:r>
                              <a:rPr lang="es-ES" b="0" i="1" smtClean="0">
                                <a:latin typeface="Cambria Math" charset="0"/>
                              </a:rPr>
                              <m:t>2</m:t>
                            </m:r>
                          </m:sup>
                        </m:sSup>
                        <m:r>
                          <a:rPr lang="es-ES" b="0" i="1" smtClean="0">
                            <a:latin typeface="Cambria Math" charset="0"/>
                          </a:rPr>
                          <m:t>+</m:t>
                        </m:r>
                        <m:sSup>
                          <m:sSupPr>
                            <m:ctrlPr>
                              <a:rPr lang="mr-IN" i="1">
                                <a:latin typeface="Cambria Math" panose="02040503050406030204" pitchFamily="18" charset="0"/>
                              </a:rPr>
                            </m:ctrlPr>
                          </m:sSupPr>
                          <m:e>
                            <m:d>
                              <m:dPr>
                                <m:ctrlPr>
                                  <a:rPr lang="mr-IN" i="1">
                                    <a:latin typeface="Cambria Math" panose="02040503050406030204" pitchFamily="18" charset="0"/>
                                  </a:rPr>
                                </m:ctrlPr>
                              </m:dPr>
                              <m:e>
                                <m:r>
                                  <a:rPr lang="es-ES" i="1">
                                    <a:latin typeface="Cambria Math" charset="0"/>
                                  </a:rPr>
                                  <m:t>6</m:t>
                                </m:r>
                                <m:r>
                                  <a:rPr lang="es-ES" b="0" i="1" smtClean="0">
                                    <a:latin typeface="Cambria Math" charset="0"/>
                                  </a:rPr>
                                  <m:t>3</m:t>
                                </m:r>
                                <m:r>
                                  <a:rPr lang="es-ES" i="1">
                                    <a:latin typeface="Cambria Math" charset="0"/>
                                  </a:rPr>
                                  <m:t>−6</m:t>
                                </m:r>
                                <m:r>
                                  <a:rPr lang="es-ES" b="0" i="1" smtClean="0">
                                    <a:latin typeface="Cambria Math" charset="0"/>
                                  </a:rPr>
                                  <m:t>0</m:t>
                                </m:r>
                              </m:e>
                            </m:d>
                          </m:e>
                          <m:sup>
                            <m:r>
                              <a:rPr lang="es-ES" b="0" i="1" smtClean="0">
                                <a:latin typeface="Cambria Math" charset="0"/>
                              </a:rPr>
                              <m:t>2</m:t>
                            </m:r>
                          </m:sup>
                        </m:sSup>
                        <m:r>
                          <a:rPr lang="es-ES" b="0" i="1" smtClean="0">
                            <a:latin typeface="Cambria Math" charset="0"/>
                          </a:rPr>
                          <m:t>+</m:t>
                        </m:r>
                        <m:sSup>
                          <m:sSupPr>
                            <m:ctrlPr>
                              <a:rPr lang="mr-IN" i="1">
                                <a:latin typeface="Cambria Math" panose="02040503050406030204" pitchFamily="18" charset="0"/>
                              </a:rPr>
                            </m:ctrlPr>
                          </m:sSupPr>
                          <m:e>
                            <m:d>
                              <m:dPr>
                                <m:ctrlPr>
                                  <a:rPr lang="mr-IN" i="1">
                                    <a:latin typeface="Cambria Math" panose="02040503050406030204" pitchFamily="18" charset="0"/>
                                  </a:rPr>
                                </m:ctrlPr>
                              </m:dPr>
                              <m:e>
                                <m:r>
                                  <a:rPr lang="es-ES" i="1">
                                    <a:latin typeface="Cambria Math" charset="0"/>
                                  </a:rPr>
                                  <m:t>6</m:t>
                                </m:r>
                                <m:r>
                                  <a:rPr lang="es-ES" b="0" i="1" smtClean="0">
                                    <a:latin typeface="Cambria Math" charset="0"/>
                                  </a:rPr>
                                  <m:t>3</m:t>
                                </m:r>
                                <m:r>
                                  <a:rPr lang="es-ES" i="1">
                                    <a:latin typeface="Cambria Math" charset="0"/>
                                  </a:rPr>
                                  <m:t>−6</m:t>
                                </m:r>
                                <m:r>
                                  <a:rPr lang="es-ES" b="0" i="1" smtClean="0">
                                    <a:latin typeface="Cambria Math" charset="0"/>
                                  </a:rPr>
                                  <m:t>0</m:t>
                                </m:r>
                              </m:e>
                            </m:d>
                          </m:e>
                          <m:sup>
                            <m:r>
                              <a:rPr lang="es-ES" b="0" i="1" smtClean="0">
                                <a:latin typeface="Cambria Math" charset="0"/>
                              </a:rPr>
                              <m:t>2</m:t>
                            </m:r>
                          </m:sup>
                        </m:sSup>
                        <m:r>
                          <a:rPr lang="es-ES" b="0" i="1" smtClean="0">
                            <a:latin typeface="Cambria Math" charset="0"/>
                          </a:rPr>
                          <m:t> +   ...</m:t>
                        </m:r>
                        <m:sSup>
                          <m:sSupPr>
                            <m:ctrlPr>
                              <a:rPr lang="mr-IN" i="1">
                                <a:latin typeface="Cambria Math" panose="02040503050406030204" pitchFamily="18" charset="0"/>
                              </a:rPr>
                            </m:ctrlPr>
                          </m:sSupPr>
                          <m:e>
                            <m:r>
                              <a:rPr lang="es-ES" i="1">
                                <a:latin typeface="Cambria Math" charset="0"/>
                              </a:rPr>
                              <m:t>+ </m:t>
                            </m:r>
                            <m:d>
                              <m:dPr>
                                <m:ctrlPr>
                                  <a:rPr lang="mr-IN" i="1">
                                    <a:latin typeface="Cambria Math" panose="02040503050406030204" pitchFamily="18" charset="0"/>
                                  </a:rPr>
                                </m:ctrlPr>
                              </m:dPr>
                              <m:e>
                                <m:r>
                                  <a:rPr lang="es-ES" i="1">
                                    <a:latin typeface="Cambria Math" charset="0"/>
                                  </a:rPr>
                                  <m:t>67−64</m:t>
                                </m:r>
                              </m:e>
                            </m:d>
                          </m:e>
                          <m:sup>
                            <m:r>
                              <a:rPr lang="es-ES" i="1">
                                <a:latin typeface="Cambria Math" charset="0"/>
                              </a:rPr>
                              <m:t>2</m:t>
                            </m:r>
                          </m:sup>
                        </m:sSup>
                        <m:r>
                          <a:rPr lang="es-ES" b="0" i="1" smtClean="0">
                            <a:latin typeface="Cambria Math" charset="0"/>
                          </a:rPr>
                          <m:t> </m:t>
                        </m:r>
                        <m:sSup>
                          <m:sSupPr>
                            <m:ctrlPr>
                              <a:rPr lang="mr-IN" i="1">
                                <a:latin typeface="Cambria Math" panose="02040503050406030204" pitchFamily="18" charset="0"/>
                              </a:rPr>
                            </m:ctrlPr>
                          </m:sSupPr>
                          <m:e>
                            <m:r>
                              <a:rPr lang="es-ES" b="0" i="1" smtClean="0">
                                <a:latin typeface="Cambria Math" charset="0"/>
                              </a:rPr>
                              <m:t>+ </m:t>
                            </m:r>
                            <m:d>
                              <m:dPr>
                                <m:ctrlPr>
                                  <a:rPr lang="mr-IN" i="1">
                                    <a:latin typeface="Cambria Math" panose="02040503050406030204" pitchFamily="18" charset="0"/>
                                  </a:rPr>
                                </m:ctrlPr>
                              </m:dPr>
                              <m:e>
                                <m:r>
                                  <a:rPr lang="es-ES" i="1">
                                    <a:latin typeface="Cambria Math" charset="0"/>
                                  </a:rPr>
                                  <m:t>6</m:t>
                                </m:r>
                                <m:r>
                                  <a:rPr lang="es-ES" b="0" i="1" smtClean="0">
                                    <a:latin typeface="Cambria Math" charset="0"/>
                                  </a:rPr>
                                  <m:t>7</m:t>
                                </m:r>
                                <m:r>
                                  <a:rPr lang="es-ES" i="1">
                                    <a:latin typeface="Cambria Math" charset="0"/>
                                  </a:rPr>
                                  <m:t>−64</m:t>
                                </m:r>
                              </m:e>
                            </m:d>
                          </m:e>
                          <m:sup>
                            <m:r>
                              <a:rPr lang="es-ES" b="0" i="1" smtClean="0">
                                <a:latin typeface="Cambria Math" charset="0"/>
                              </a:rPr>
                              <m:t>2</m:t>
                            </m:r>
                          </m:sup>
                        </m:sSup>
                      </m:e>
                    </m:d>
                  </m:oMath>
                </a14:m>
                <a:r>
                  <a:rPr lang="ca-ES" dirty="0"/>
                  <a:t>     </a:t>
                </a:r>
              </a:p>
            </p:txBody>
          </p:sp>
        </mc:Choice>
        <mc:Fallback xmlns="">
          <p:sp>
            <p:nvSpPr>
              <p:cNvPr id="16" name="CuadroTexto 15"/>
              <p:cNvSpPr txBox="1">
                <a:spLocks noRot="1" noChangeAspect="1" noMove="1" noResize="1" noEditPoints="1" noAdjustHandles="1" noChangeArrowheads="1" noChangeShapeType="1" noTextEdit="1"/>
              </p:cNvSpPr>
              <p:nvPr/>
            </p:nvSpPr>
            <p:spPr>
              <a:xfrm>
                <a:off x="5594350" y="5500783"/>
                <a:ext cx="4756150" cy="705514"/>
              </a:xfrm>
              <a:prstGeom prst="rect">
                <a:avLst/>
              </a:prstGeom>
              <a:blipFill rotWithShape="0">
                <a:blip r:embed="rId6"/>
                <a:stretch>
                  <a:fillRect l="-1795" t="-89655" r="-11282" b="-138793"/>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7" name="CuadroTexto 16"/>
              <p:cNvSpPr txBox="1"/>
              <p:nvPr/>
            </p:nvSpPr>
            <p:spPr>
              <a:xfrm>
                <a:off x="5594350" y="6261047"/>
                <a:ext cx="4756150" cy="276999"/>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𝑀𝑆𝐸</m:t>
                    </m:r>
                    <m:r>
                      <a:rPr lang="es-ES" b="0" i="1" smtClean="0">
                        <a:latin typeface="Cambria Math" charset="0"/>
                      </a:rPr>
                      <m:t>=</m:t>
                    </m:r>
                  </m:oMath>
                </a14:m>
                <a:r>
                  <a:rPr lang="ca-ES" dirty="0"/>
                  <a:t> 3.8125</a:t>
                </a:r>
              </a:p>
            </p:txBody>
          </p:sp>
        </mc:Choice>
        <mc:Fallback xmlns="">
          <p:sp>
            <p:nvSpPr>
              <p:cNvPr id="17" name="CuadroTexto 16"/>
              <p:cNvSpPr txBox="1">
                <a:spLocks noRot="1" noChangeAspect="1" noMove="1" noResize="1" noEditPoints="1" noAdjustHandles="1" noChangeArrowheads="1" noChangeShapeType="1" noTextEdit="1"/>
              </p:cNvSpPr>
              <p:nvPr/>
            </p:nvSpPr>
            <p:spPr>
              <a:xfrm>
                <a:off x="5594350" y="6261047"/>
                <a:ext cx="4756150" cy="276999"/>
              </a:xfrm>
              <a:prstGeom prst="rect">
                <a:avLst/>
              </a:prstGeom>
              <a:blipFill rotWithShape="0">
                <a:blip r:embed="rId7"/>
                <a:stretch>
                  <a:fillRect l="-1795" t="-28261" b="-50000"/>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8" name="CuadroTexto 17"/>
              <p:cNvSpPr txBox="1"/>
              <p:nvPr/>
            </p:nvSpPr>
            <p:spPr>
              <a:xfrm>
                <a:off x="5562566" y="4360305"/>
                <a:ext cx="5308634" cy="276999"/>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𝑃𝐴𝐸</m:t>
                    </m:r>
                    <m:r>
                      <a:rPr lang="es-ES" b="0" i="1" smtClean="0">
                        <a:latin typeface="Cambria Math" charset="0"/>
                      </a:rPr>
                      <m:t>=</m:t>
                    </m:r>
                    <m:r>
                      <a:rPr lang="es-ES" b="0" i="1" smtClean="0">
                        <a:latin typeface="Cambria Math" charset="0"/>
                      </a:rPr>
                      <m:t>𝑀𝐴𝑋</m:t>
                    </m:r>
                    <m:r>
                      <a:rPr lang="es-ES" b="0" i="1" smtClean="0">
                        <a:latin typeface="Cambria Math" charset="0"/>
                      </a:rPr>
                      <m:t>(</m:t>
                    </m:r>
                    <m:d>
                      <m:dPr>
                        <m:begChr m:val="|"/>
                        <m:endChr m:val="|"/>
                        <m:ctrlPr>
                          <a:rPr lang="es-ES" b="0" i="1" smtClean="0">
                            <a:latin typeface="Cambria Math" panose="02040503050406030204" pitchFamily="18" charset="0"/>
                          </a:rPr>
                        </m:ctrlPr>
                      </m:dPr>
                      <m:e>
                        <m:r>
                          <a:rPr lang="es-ES" b="0" i="1" smtClean="0">
                            <a:latin typeface="Cambria Math" charset="0"/>
                          </a:rPr>
                          <m:t>64−64</m:t>
                        </m:r>
                      </m:e>
                    </m:d>
                    <m:r>
                      <a:rPr lang="es-ES" b="0" i="1" smtClean="0">
                        <a:latin typeface="Cambria Math" charset="0"/>
                      </a:rPr>
                      <m:t>,</m:t>
                    </m:r>
                    <m:d>
                      <m:dPr>
                        <m:begChr m:val="|"/>
                        <m:endChr m:val="|"/>
                        <m:ctrlPr>
                          <a:rPr lang="es-ES" b="0" i="1" smtClean="0">
                            <a:latin typeface="Cambria Math" panose="02040503050406030204" pitchFamily="18" charset="0"/>
                          </a:rPr>
                        </m:ctrlPr>
                      </m:dPr>
                      <m:e>
                        <m:r>
                          <a:rPr lang="es-ES" i="1">
                            <a:latin typeface="Cambria Math" charset="0"/>
                          </a:rPr>
                          <m:t>6</m:t>
                        </m:r>
                        <m:r>
                          <a:rPr lang="es-ES" b="0" i="1" smtClean="0">
                            <a:latin typeface="Cambria Math" charset="0"/>
                          </a:rPr>
                          <m:t>3</m:t>
                        </m:r>
                        <m:r>
                          <a:rPr lang="es-ES" i="1">
                            <a:latin typeface="Cambria Math" charset="0"/>
                          </a:rPr>
                          <m:t>−6</m:t>
                        </m:r>
                        <m:r>
                          <a:rPr lang="es-ES" b="0" i="1" smtClean="0">
                            <a:latin typeface="Cambria Math" charset="0"/>
                          </a:rPr>
                          <m:t>0</m:t>
                        </m:r>
                      </m:e>
                    </m:d>
                    <m:r>
                      <a:rPr lang="es-ES" b="0" i="1" smtClean="0">
                        <a:latin typeface="Cambria Math" charset="0"/>
                      </a:rPr>
                      <m:t>, …,</m:t>
                    </m:r>
                    <m:r>
                      <a:rPr lang="es-ES" i="1">
                        <a:latin typeface="Cambria Math" charset="0"/>
                      </a:rPr>
                      <m:t>|(6</m:t>
                    </m:r>
                    <m:r>
                      <a:rPr lang="es-ES" b="0" i="1" smtClean="0">
                        <a:latin typeface="Cambria Math" charset="0"/>
                      </a:rPr>
                      <m:t>7</m:t>
                    </m:r>
                    <m:r>
                      <a:rPr lang="es-ES" i="1">
                        <a:latin typeface="Cambria Math" charset="0"/>
                      </a:rPr>
                      <m:t>−64)|</m:t>
                    </m:r>
                    <m:r>
                      <a:rPr lang="es-ES" b="0" i="1" smtClean="0">
                        <a:latin typeface="Cambria Math" charset="0"/>
                      </a:rPr>
                      <m:t>)</m:t>
                    </m:r>
                  </m:oMath>
                </a14:m>
                <a:r>
                  <a:rPr lang="ca-ES" dirty="0"/>
                  <a:t> </a:t>
                </a:r>
              </a:p>
            </p:txBody>
          </p:sp>
        </mc:Choice>
        <mc:Fallback xmlns="">
          <p:sp>
            <p:nvSpPr>
              <p:cNvPr id="18" name="CuadroTexto 17"/>
              <p:cNvSpPr txBox="1">
                <a:spLocks noRot="1" noChangeAspect="1" noMove="1" noResize="1" noEditPoints="1" noAdjustHandles="1" noChangeArrowheads="1" noChangeShapeType="1" noTextEdit="1"/>
              </p:cNvSpPr>
              <p:nvPr/>
            </p:nvSpPr>
            <p:spPr>
              <a:xfrm>
                <a:off x="5562566" y="4360305"/>
                <a:ext cx="5308634" cy="276999"/>
              </a:xfrm>
              <a:prstGeom prst="rect">
                <a:avLst/>
              </a:prstGeom>
              <a:blipFill rotWithShape="0">
                <a:blip r:embed="rId8"/>
                <a:stretch>
                  <a:fillRect l="-1493" t="-2174" b="-32609"/>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0" name="CuadroTexto 19"/>
              <p:cNvSpPr txBox="1"/>
              <p:nvPr/>
            </p:nvSpPr>
            <p:spPr>
              <a:xfrm>
                <a:off x="5302622" y="4712980"/>
                <a:ext cx="13335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𝑃𝐴𝐸</m:t>
                      </m:r>
                      <m:r>
                        <a:rPr lang="es-ES" b="0" i="1" smtClean="0">
                          <a:latin typeface="Cambria Math" charset="0"/>
                        </a:rPr>
                        <m:t>=3</m:t>
                      </m:r>
                    </m:oMath>
                  </m:oMathPara>
                </a14:m>
                <a:endParaRPr lang="ca-ES" dirty="0"/>
              </a:p>
            </p:txBody>
          </p:sp>
        </mc:Choice>
        <mc:Fallback xmlns="">
          <p:sp>
            <p:nvSpPr>
              <p:cNvPr id="20" name="CuadroTexto 19"/>
              <p:cNvSpPr txBox="1">
                <a:spLocks noRot="1" noChangeAspect="1" noMove="1" noResize="1" noEditPoints="1" noAdjustHandles="1" noChangeArrowheads="1" noChangeShapeType="1" noTextEdit="1"/>
              </p:cNvSpPr>
              <p:nvPr/>
            </p:nvSpPr>
            <p:spPr>
              <a:xfrm>
                <a:off x="5302622" y="4712980"/>
                <a:ext cx="1333534" cy="276999"/>
              </a:xfrm>
              <a:prstGeom prst="rect">
                <a:avLst/>
              </a:prstGeom>
              <a:blipFill rotWithShape="0">
                <a:blip r:embed="rId9"/>
                <a:stretch>
                  <a:fillRect b="-6522"/>
                </a:stretch>
              </a:blipFill>
            </p:spPr>
            <p:txBody>
              <a:bodyPr/>
              <a:lstStyle/>
              <a:p>
                <a:r>
                  <a:rPr lang="ca-ES">
                    <a:noFill/>
                  </a:rPr>
                  <a:t> </a:t>
                </a:r>
              </a:p>
            </p:txBody>
          </p:sp>
        </mc:Fallback>
      </mc:AlternateContent>
      <p:cxnSp>
        <p:nvCxnSpPr>
          <p:cNvPr id="22" name="Conector recto 21"/>
          <p:cNvCxnSpPr/>
          <p:nvPr/>
        </p:nvCxnSpPr>
        <p:spPr>
          <a:xfrm>
            <a:off x="6096000" y="5232400"/>
            <a:ext cx="35814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77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7" name="Marcador de contenido 6"/>
          <p:cNvSpPr>
            <a:spLocks noGrp="1"/>
          </p:cNvSpPr>
          <p:nvPr>
            <p:ph idx="1"/>
          </p:nvPr>
        </p:nvSpPr>
        <p:spPr>
          <a:xfrm>
            <a:off x="537328" y="848413"/>
            <a:ext cx="11189616" cy="408888"/>
          </a:xfrm>
        </p:spPr>
        <p:txBody>
          <a:bodyPr>
            <a:normAutofit lnSpcReduction="10000"/>
          </a:bodyPr>
          <a:lstStyle/>
          <a:p>
            <a:pPr marL="228600" lvl="1">
              <a:spcBef>
                <a:spcPts val="1000"/>
              </a:spcBef>
            </a:pPr>
            <a:r>
              <a:rPr lang="es-ES_tradnl" b="1" dirty="0" err="1"/>
              <a:t>Peak</a:t>
            </a:r>
            <a:r>
              <a:rPr lang="es-ES_tradnl" b="1" dirty="0"/>
              <a:t> </a:t>
            </a:r>
            <a:r>
              <a:rPr lang="es-ES_tradnl" b="1" dirty="0" err="1"/>
              <a:t>Signal</a:t>
            </a:r>
            <a:r>
              <a:rPr lang="es-ES_tradnl" b="1" dirty="0"/>
              <a:t> </a:t>
            </a:r>
            <a:r>
              <a:rPr lang="es-ES_tradnl" b="1" dirty="0" err="1"/>
              <a:t>Noise</a:t>
            </a:r>
            <a:r>
              <a:rPr lang="es-ES_tradnl" b="1" dirty="0"/>
              <a:t> Ratio (PSNR)</a:t>
            </a:r>
            <a:r>
              <a:rPr lang="ca-ES" dirty="0"/>
              <a:t>:</a:t>
            </a:r>
            <a:endParaRPr lang="es-ES_tradnl" dirty="0"/>
          </a:p>
        </p:txBody>
      </p:sp>
      <mc:AlternateContent xmlns:mc="http://schemas.openxmlformats.org/markup-compatibility/2006" xmlns:a14="http://schemas.microsoft.com/office/drawing/2010/main">
        <mc:Choice Requires="a14">
          <p:sp>
            <p:nvSpPr>
              <p:cNvPr id="10" name="CuadroTexto 9"/>
              <p:cNvSpPr txBox="1"/>
              <p:nvPr/>
            </p:nvSpPr>
            <p:spPr>
              <a:xfrm>
                <a:off x="3344407" y="1499024"/>
                <a:ext cx="4821235" cy="472502"/>
              </a:xfrm>
              <a:prstGeom prst="rect">
                <a:avLst/>
              </a:prstGeom>
              <a:noFill/>
            </p:spPr>
            <p:txBody>
              <a:bodyPr wrap="square" lIns="0" tIns="0" rIns="0" bIns="0" rtlCol="0">
                <a:spAutoFit/>
              </a:bodyPr>
              <a:lstStyle/>
              <a:p>
                <a14:m>
                  <m:oMath xmlns:m="http://schemas.openxmlformats.org/officeDocument/2006/math">
                    <m:r>
                      <a:rPr lang="es-ES_tradnl" b="0" i="1" smtClean="0">
                        <a:latin typeface="Cambria Math" charset="0"/>
                      </a:rPr>
                      <m:t>𝑃𝑆𝑁𝑅</m:t>
                    </m:r>
                    <m:r>
                      <a:rPr lang="es-ES_tradnl" b="0" i="1" smtClean="0">
                        <a:latin typeface="Cambria Math" charset="0"/>
                      </a:rPr>
                      <m:t>=</m:t>
                    </m:r>
                    <m:func>
                      <m:funcPr>
                        <m:ctrlPr>
                          <a:rPr lang="es-ES_tradnl" b="0" i="1" smtClean="0">
                            <a:latin typeface="Cambria Math" panose="02040503050406030204" pitchFamily="18" charset="0"/>
                          </a:rPr>
                        </m:ctrlPr>
                      </m:funcPr>
                      <m:fName>
                        <m:r>
                          <a:rPr lang="es-ES_tradnl" b="0" i="1" smtClean="0">
                            <a:latin typeface="Cambria Math" charset="0"/>
                          </a:rPr>
                          <m:t>10 </m:t>
                        </m:r>
                        <m:sSub>
                          <m:sSubPr>
                            <m:ctrlPr>
                              <a:rPr lang="es-ES_tradnl" b="0" i="1" smtClean="0">
                                <a:latin typeface="Cambria Math" panose="02040503050406030204" pitchFamily="18" charset="0"/>
                              </a:rPr>
                            </m:ctrlPr>
                          </m:sSubPr>
                          <m:e>
                            <m:r>
                              <m:rPr>
                                <m:sty m:val="p"/>
                              </m:rPr>
                              <a:rPr lang="es-ES_tradnl" b="0" i="0" smtClean="0">
                                <a:latin typeface="Cambria Math" charset="0"/>
                              </a:rPr>
                              <m:t>log</m:t>
                            </m:r>
                          </m:e>
                          <m:sub>
                            <m:r>
                              <a:rPr lang="es-ES_tradnl" b="0" i="1" smtClean="0">
                                <a:latin typeface="Cambria Math" charset="0"/>
                              </a:rPr>
                              <m:t>10</m:t>
                            </m:r>
                          </m:sub>
                        </m:sSub>
                      </m:fName>
                      <m:e>
                        <m:f>
                          <m:fPr>
                            <m:ctrlPr>
                              <a:rPr lang="es-ES_tradnl" b="0" i="1" smtClean="0">
                                <a:latin typeface="Cambria Math" panose="02040503050406030204" pitchFamily="18" charset="0"/>
                              </a:rPr>
                            </m:ctrlPr>
                          </m:fPr>
                          <m:num>
                            <m:sSup>
                              <m:sSupPr>
                                <m:ctrlPr>
                                  <a:rPr lang="es-ES_tradnl" b="0" i="1" smtClean="0">
                                    <a:latin typeface="Cambria Math" panose="02040503050406030204" pitchFamily="18" charset="0"/>
                                  </a:rPr>
                                </m:ctrlPr>
                              </m:sSupPr>
                              <m:e>
                                <m:r>
                                  <a:rPr lang="es-ES_tradnl" b="0" i="1" smtClean="0">
                                    <a:latin typeface="Cambria Math" charset="0"/>
                                  </a:rPr>
                                  <m:t>𝑀𝐴𝑋</m:t>
                                </m:r>
                                <m:r>
                                  <a:rPr lang="es-ES_tradnl" b="0" i="1" smtClean="0">
                                    <a:latin typeface="Cambria Math" charset="0"/>
                                  </a:rPr>
                                  <m:t>(</m:t>
                                </m:r>
                                <m:sSubSup>
                                  <m:sSubSupPr>
                                    <m:ctrlPr>
                                      <a:rPr lang="es-ES_tradnl" b="0" i="1" smtClean="0">
                                        <a:latin typeface="Cambria Math" panose="02040503050406030204" pitchFamily="18" charset="0"/>
                                      </a:rPr>
                                    </m:ctrlPr>
                                  </m:sSubSupPr>
                                  <m:e>
                                    <m:r>
                                      <a:rPr lang="es-ES_tradnl" b="0" i="1" smtClean="0">
                                        <a:latin typeface="Cambria Math" charset="0"/>
                                      </a:rPr>
                                      <m:t>𝑋</m:t>
                                    </m:r>
                                  </m:e>
                                  <m:sub>
                                    <m:r>
                                      <a:rPr lang="es-ES_tradnl" b="0" i="1" smtClean="0">
                                        <a:latin typeface="Cambria Math" charset="0"/>
                                      </a:rPr>
                                      <m:t>𝑖</m:t>
                                    </m:r>
                                  </m:sub>
                                  <m:sup/>
                                </m:sSubSup>
                                <m:r>
                                  <a:rPr lang="es-ES_tradnl" b="0" i="1" smtClean="0">
                                    <a:latin typeface="Cambria Math" charset="0"/>
                                  </a:rPr>
                                  <m:t>)</m:t>
                                </m:r>
                              </m:e>
                              <m:sup>
                                <m:r>
                                  <a:rPr lang="es-ES_tradnl" b="0" i="1" smtClean="0">
                                    <a:latin typeface="Cambria Math" charset="0"/>
                                  </a:rPr>
                                  <m:t>2</m:t>
                                </m:r>
                              </m:sup>
                            </m:sSup>
                          </m:num>
                          <m:den>
                            <m:r>
                              <a:rPr lang="es-ES_tradnl" b="0" i="1" smtClean="0">
                                <a:latin typeface="Cambria Math" charset="0"/>
                              </a:rPr>
                              <m:t>𝑀𝑆𝐸</m:t>
                            </m:r>
                          </m:den>
                        </m:f>
                      </m:e>
                    </m:func>
                  </m:oMath>
                </a14:m>
                <a:r>
                  <a:rPr lang="es-ES_tradnl" dirty="0"/>
                  <a:t>  (en decibelios (dB.))</a:t>
                </a:r>
              </a:p>
            </p:txBody>
          </p:sp>
        </mc:Choice>
        <mc:Fallback xmlns="">
          <p:sp>
            <p:nvSpPr>
              <p:cNvPr id="10" name="CuadroTexto 9"/>
              <p:cNvSpPr txBox="1">
                <a:spLocks noRot="1" noChangeAspect="1" noMove="1" noResize="1" noEditPoints="1" noAdjustHandles="1" noChangeArrowheads="1" noChangeShapeType="1" noTextEdit="1"/>
              </p:cNvSpPr>
              <p:nvPr/>
            </p:nvSpPr>
            <p:spPr>
              <a:xfrm>
                <a:off x="3344407" y="1499024"/>
                <a:ext cx="4821235" cy="472502"/>
              </a:xfrm>
              <a:prstGeom prst="rect">
                <a:avLst/>
              </a:prstGeom>
              <a:blipFill rotWithShape="0">
                <a:blip r:embed="rId2"/>
                <a:stretch>
                  <a:fillRect b="-18182"/>
                </a:stretch>
              </a:blipFill>
            </p:spPr>
            <p:txBody>
              <a:bodyPr/>
              <a:lstStyle/>
              <a:p>
                <a:r>
                  <a:rPr lang="ca-ES">
                    <a:noFill/>
                  </a:rPr>
                  <a:t> </a:t>
                </a:r>
              </a:p>
            </p:txBody>
          </p:sp>
        </mc:Fallback>
      </mc:AlternateContent>
      <p:sp>
        <p:nvSpPr>
          <p:cNvPr id="26" name="Rectángulo 25"/>
          <p:cNvSpPr/>
          <p:nvPr/>
        </p:nvSpPr>
        <p:spPr>
          <a:xfrm>
            <a:off x="537328" y="2335839"/>
            <a:ext cx="11476414" cy="23876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graphicFrame>
        <p:nvGraphicFramePr>
          <p:cNvPr id="27" name="Tabla 26"/>
          <p:cNvGraphicFramePr>
            <a:graphicFrameLocks noGrp="1"/>
          </p:cNvGraphicFramePr>
          <p:nvPr>
            <p:extLst>
              <p:ext uri="{D42A27DB-BD31-4B8C-83A1-F6EECF244321}">
                <p14:modId xmlns:p14="http://schemas.microsoft.com/office/powerpoint/2010/main" val="1751016612"/>
              </p:ext>
            </p:extLst>
          </p:nvPr>
        </p:nvGraphicFramePr>
        <p:xfrm>
          <a:off x="1008394" y="2657225"/>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64</a:t>
                      </a:r>
                    </a:p>
                  </a:txBody>
                  <a:tcPr>
                    <a:noFill/>
                  </a:tcPr>
                </a:tc>
                <a:tc>
                  <a:txBody>
                    <a:bodyPr/>
                    <a:lstStyle/>
                    <a:p>
                      <a:pPr algn="ctr"/>
                      <a:r>
                        <a:rPr lang="ca-ES" dirty="0"/>
                        <a:t>63</a:t>
                      </a:r>
                    </a:p>
                  </a:txBody>
                  <a:tcPr>
                    <a:noFill/>
                  </a:tcPr>
                </a:tc>
                <a:tc>
                  <a:txBody>
                    <a:bodyPr/>
                    <a:lstStyle/>
                    <a:p>
                      <a:pPr algn="ctr"/>
                      <a:r>
                        <a:rPr lang="ca-ES" dirty="0"/>
                        <a:t>63</a:t>
                      </a:r>
                    </a:p>
                  </a:txBody>
                  <a:tcPr>
                    <a:noFill/>
                  </a:tcPr>
                </a:tc>
                <a:tc>
                  <a:txBody>
                    <a:bodyPr/>
                    <a:lstStyle/>
                    <a:p>
                      <a:pPr algn="ctr"/>
                      <a:r>
                        <a:rPr lang="ca-ES" dirty="0"/>
                        <a:t>63</a:t>
                      </a:r>
                    </a:p>
                  </a:txBody>
                  <a:tcPr>
                    <a:noFill/>
                  </a:tcPr>
                </a:tc>
                <a:extLst>
                  <a:ext uri="{0D108BD9-81ED-4DB2-BD59-A6C34878D82A}">
                    <a16:rowId xmlns:a16="http://schemas.microsoft.com/office/drawing/2014/main" val="10000"/>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65</a:t>
                      </a:r>
                    </a:p>
                  </a:txBody>
                  <a:tcPr>
                    <a:noFill/>
                  </a:tcPr>
                </a:tc>
                <a:tc>
                  <a:txBody>
                    <a:bodyPr/>
                    <a:lstStyle/>
                    <a:p>
                      <a:pPr algn="ctr"/>
                      <a:r>
                        <a:rPr lang="ca-ES" dirty="0"/>
                        <a:t>65</a:t>
                      </a:r>
                    </a:p>
                  </a:txBody>
                  <a:tcPr>
                    <a:noFill/>
                  </a:tcPr>
                </a:tc>
                <a:extLst>
                  <a:ext uri="{0D108BD9-81ED-4DB2-BD59-A6C34878D82A}">
                    <a16:rowId xmlns:a16="http://schemas.microsoft.com/office/drawing/2014/main" val="10001"/>
                  </a:ext>
                </a:extLst>
              </a:tr>
              <a:tr h="488850">
                <a:tc>
                  <a:txBody>
                    <a:bodyPr/>
                    <a:lstStyle/>
                    <a:p>
                      <a:pPr algn="ctr"/>
                      <a:r>
                        <a:rPr lang="ca-ES" dirty="0"/>
                        <a:t>64</a:t>
                      </a:r>
                    </a:p>
                  </a:txBody>
                  <a:tcPr>
                    <a:noFill/>
                  </a:tcPr>
                </a:tc>
                <a:tc>
                  <a:txBody>
                    <a:bodyPr/>
                    <a:lstStyle/>
                    <a:p>
                      <a:pPr algn="ctr"/>
                      <a:r>
                        <a:rPr lang="ca-ES" dirty="0"/>
                        <a:t>66</a:t>
                      </a:r>
                    </a:p>
                  </a:txBody>
                  <a:tcPr>
                    <a:noFill/>
                  </a:tcPr>
                </a:tc>
                <a:tc>
                  <a:txBody>
                    <a:bodyPr/>
                    <a:lstStyle/>
                    <a:p>
                      <a:pPr algn="ctr"/>
                      <a:r>
                        <a:rPr lang="ca-ES" dirty="0"/>
                        <a:t>66</a:t>
                      </a:r>
                    </a:p>
                  </a:txBody>
                  <a:tcPr>
                    <a:noFill/>
                  </a:tcPr>
                </a:tc>
                <a:tc>
                  <a:txBody>
                    <a:bodyPr/>
                    <a:lstStyle/>
                    <a:p>
                      <a:pPr algn="ctr"/>
                      <a:r>
                        <a:rPr lang="ca-ES" dirty="0"/>
                        <a:t>66</a:t>
                      </a:r>
                    </a:p>
                  </a:txBody>
                  <a:tcPr>
                    <a:noFill/>
                  </a:tcPr>
                </a:tc>
                <a:extLst>
                  <a:ext uri="{0D108BD9-81ED-4DB2-BD59-A6C34878D82A}">
                    <a16:rowId xmlns:a16="http://schemas.microsoft.com/office/drawing/2014/main" val="10002"/>
                  </a:ext>
                </a:extLst>
              </a:tr>
              <a:tr h="488850">
                <a:tc>
                  <a:txBody>
                    <a:bodyPr/>
                    <a:lstStyle/>
                    <a:p>
                      <a:pPr algn="ctr"/>
                      <a:r>
                        <a:rPr lang="ca-ES" dirty="0"/>
                        <a:t>65</a:t>
                      </a:r>
                    </a:p>
                  </a:txBody>
                  <a:tcPr>
                    <a:noFill/>
                  </a:tcPr>
                </a:tc>
                <a:tc>
                  <a:txBody>
                    <a:bodyPr/>
                    <a:lstStyle/>
                    <a:p>
                      <a:pPr algn="ctr"/>
                      <a:r>
                        <a:rPr lang="ca-ES" dirty="0"/>
                        <a:t>65</a:t>
                      </a:r>
                    </a:p>
                  </a:txBody>
                  <a:tcPr>
                    <a:noFill/>
                  </a:tcPr>
                </a:tc>
                <a:tc>
                  <a:txBody>
                    <a:bodyPr/>
                    <a:lstStyle/>
                    <a:p>
                      <a:pPr algn="ctr"/>
                      <a:r>
                        <a:rPr lang="ca-ES" dirty="0"/>
                        <a:t>67</a:t>
                      </a:r>
                    </a:p>
                  </a:txBody>
                  <a:tcPr>
                    <a:noFill/>
                  </a:tcPr>
                </a:tc>
                <a:tc>
                  <a:txBody>
                    <a:bodyPr/>
                    <a:lstStyle/>
                    <a:p>
                      <a:pPr algn="ctr"/>
                      <a:r>
                        <a:rPr lang="ca-ES" dirty="0"/>
                        <a:t>67</a:t>
                      </a:r>
                    </a:p>
                  </a:txBody>
                  <a:tcPr>
                    <a:noFill/>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28" name="Rectángulo 27"/>
              <p:cNvSpPr/>
              <p:nvPr/>
            </p:nvSpPr>
            <p:spPr>
              <a:xfrm>
                <a:off x="537328" y="2275536"/>
                <a:ext cx="713529"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𝑋</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28" name="Rectángulo 27"/>
              <p:cNvSpPr>
                <a:spLocks noRot="1" noChangeAspect="1" noMove="1" noResize="1" noEditPoints="1" noAdjustHandles="1" noChangeArrowheads="1" noChangeShapeType="1" noTextEdit="1"/>
              </p:cNvSpPr>
              <p:nvPr/>
            </p:nvSpPr>
            <p:spPr>
              <a:xfrm>
                <a:off x="537328" y="2275536"/>
                <a:ext cx="713529" cy="391646"/>
              </a:xfrm>
              <a:prstGeom prst="rect">
                <a:avLst/>
              </a:prstGeom>
              <a:blipFill rotWithShape="0">
                <a:blip r:embed="rId3"/>
                <a:stretch>
                  <a:fillRect b="-9231"/>
                </a:stretch>
              </a:blipFill>
            </p:spPr>
            <p:txBody>
              <a:bodyPr/>
              <a:lstStyle/>
              <a:p>
                <a:r>
                  <a:rPr lang="ca-ES">
                    <a:noFill/>
                  </a:rPr>
                  <a:t> </a:t>
                </a:r>
              </a:p>
            </p:txBody>
          </p:sp>
        </mc:Fallback>
      </mc:AlternateContent>
      <p:graphicFrame>
        <p:nvGraphicFramePr>
          <p:cNvPr id="29" name="Tabla 28"/>
          <p:cNvGraphicFramePr>
            <a:graphicFrameLocks noGrp="1"/>
          </p:cNvGraphicFramePr>
          <p:nvPr>
            <p:extLst>
              <p:ext uri="{D42A27DB-BD31-4B8C-83A1-F6EECF244321}">
                <p14:modId xmlns:p14="http://schemas.microsoft.com/office/powerpoint/2010/main" val="220299396"/>
              </p:ext>
            </p:extLst>
          </p:nvPr>
        </p:nvGraphicFramePr>
        <p:xfrm>
          <a:off x="3562262" y="2654482"/>
          <a:ext cx="2082802" cy="1971525"/>
        </p:xfrm>
        <a:graphic>
          <a:graphicData uri="http://schemas.openxmlformats.org/drawingml/2006/table">
            <a:tbl>
              <a:tblPr firstRow="1" bandRow="1">
                <a:tableStyleId>{5940675A-B579-460E-94D1-54222C63F5DA}</a:tableStyleId>
              </a:tblPr>
              <a:tblGrid>
                <a:gridCol w="568037">
                  <a:extLst>
                    <a:ext uri="{9D8B030D-6E8A-4147-A177-3AD203B41FA5}">
                      <a16:colId xmlns:a16="http://schemas.microsoft.com/office/drawing/2014/main" val="20000"/>
                    </a:ext>
                  </a:extLst>
                </a:gridCol>
                <a:gridCol w="517544">
                  <a:extLst>
                    <a:ext uri="{9D8B030D-6E8A-4147-A177-3AD203B41FA5}">
                      <a16:colId xmlns:a16="http://schemas.microsoft.com/office/drawing/2014/main" val="20001"/>
                    </a:ext>
                  </a:extLst>
                </a:gridCol>
                <a:gridCol w="467052">
                  <a:extLst>
                    <a:ext uri="{9D8B030D-6E8A-4147-A177-3AD203B41FA5}">
                      <a16:colId xmlns:a16="http://schemas.microsoft.com/office/drawing/2014/main" val="20002"/>
                    </a:ext>
                  </a:extLst>
                </a:gridCol>
                <a:gridCol w="530169">
                  <a:extLst>
                    <a:ext uri="{9D8B030D-6E8A-4147-A177-3AD203B41FA5}">
                      <a16:colId xmlns:a16="http://schemas.microsoft.com/office/drawing/2014/main" val="20003"/>
                    </a:ext>
                  </a:extLst>
                </a:gridCol>
              </a:tblGrid>
              <a:tr h="504975">
                <a:tc>
                  <a:txBody>
                    <a:bodyPr/>
                    <a:lstStyle/>
                    <a:p>
                      <a:pPr algn="ctr"/>
                      <a:r>
                        <a:rPr lang="ca-ES" dirty="0"/>
                        <a:t>64</a:t>
                      </a:r>
                    </a:p>
                  </a:txBody>
                  <a:tcPr>
                    <a:noFill/>
                  </a:tcPr>
                </a:tc>
                <a:tc>
                  <a:txBody>
                    <a:bodyPr/>
                    <a:lstStyle/>
                    <a:p>
                      <a:pPr algn="ctr"/>
                      <a:r>
                        <a:rPr lang="ca-ES" dirty="0"/>
                        <a:t>60</a:t>
                      </a:r>
                    </a:p>
                  </a:txBody>
                  <a:tcPr>
                    <a:noFill/>
                  </a:tcPr>
                </a:tc>
                <a:tc>
                  <a:txBody>
                    <a:bodyPr/>
                    <a:lstStyle/>
                    <a:p>
                      <a:pPr algn="ctr"/>
                      <a:r>
                        <a:rPr lang="ca-ES" dirty="0"/>
                        <a:t>60</a:t>
                      </a:r>
                    </a:p>
                  </a:txBody>
                  <a:tcPr>
                    <a:noFill/>
                  </a:tcPr>
                </a:tc>
                <a:tc>
                  <a:txBody>
                    <a:bodyPr/>
                    <a:lstStyle/>
                    <a:p>
                      <a:pPr algn="ctr"/>
                      <a:r>
                        <a:rPr lang="ca-ES" dirty="0"/>
                        <a:t>60</a:t>
                      </a:r>
                    </a:p>
                  </a:txBody>
                  <a:tcPr>
                    <a:noFill/>
                  </a:tcPr>
                </a:tc>
                <a:extLst>
                  <a:ext uri="{0D108BD9-81ED-4DB2-BD59-A6C34878D82A}">
                    <a16:rowId xmlns:a16="http://schemas.microsoft.com/office/drawing/2014/main" val="10000"/>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1"/>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2"/>
                  </a:ext>
                </a:extLst>
              </a:tr>
              <a:tr h="488850">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tc>
                  <a:txBody>
                    <a:bodyPr/>
                    <a:lstStyle/>
                    <a:p>
                      <a:pPr algn="ctr"/>
                      <a:r>
                        <a:rPr lang="ca-ES" dirty="0"/>
                        <a:t>64</a:t>
                      </a:r>
                    </a:p>
                  </a:txBody>
                  <a:tcPr>
                    <a:noFill/>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30" name="Rectángulo 29"/>
              <p:cNvSpPr/>
              <p:nvPr/>
            </p:nvSpPr>
            <p:spPr>
              <a:xfrm>
                <a:off x="3205497" y="2275536"/>
                <a:ext cx="782971" cy="39164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charset="0"/>
                              <a:cs typeface="Cambria Math" charset="0"/>
                            </a:rPr>
                          </m:ctrlPr>
                        </m:sSubPr>
                        <m:e>
                          <m:r>
                            <a:rPr lang="es-ES" i="1">
                              <a:latin typeface="Cambria Math" charset="0"/>
                              <a:ea typeface="Cambria Math" charset="0"/>
                              <a:cs typeface="Cambria Math" charset="0"/>
                            </a:rPr>
                            <m:t>𝑋</m:t>
                          </m:r>
                          <m:r>
                            <a:rPr lang="es-ES" b="0" i="1" smtClean="0">
                              <a:latin typeface="Cambria Math" charset="0"/>
                              <a:ea typeface="Cambria Math" charset="0"/>
                              <a:cs typeface="Cambria Math" charset="0"/>
                            </a:rPr>
                            <m:t>′</m:t>
                          </m:r>
                        </m:e>
                        <m:sub>
                          <m:r>
                            <a:rPr lang="es-ES" i="1">
                              <a:latin typeface="Cambria Math" charset="0"/>
                              <a:ea typeface="Cambria Math" charset="0"/>
                              <a:cs typeface="Cambria Math" charset="0"/>
                            </a:rPr>
                            <m:t>𝑖</m:t>
                          </m:r>
                          <m:r>
                            <a:rPr lang="es-ES" i="1">
                              <a:latin typeface="Cambria Math" charset="0"/>
                              <a:ea typeface="Cambria Math" charset="0"/>
                              <a:cs typeface="Cambria Math" charset="0"/>
                            </a:rPr>
                            <m:t>,</m:t>
                          </m:r>
                          <m:r>
                            <a:rPr lang="es-ES" i="1">
                              <a:latin typeface="Cambria Math" charset="0"/>
                              <a:ea typeface="Cambria Math" charset="0"/>
                              <a:cs typeface="Cambria Math" charset="0"/>
                            </a:rPr>
                            <m:t>𝑗</m:t>
                          </m:r>
                          <m:r>
                            <a:rPr lang="es-ES" i="1">
                              <a:latin typeface="Cambria Math" charset="0"/>
                              <a:ea typeface="Cambria Math" charset="0"/>
                              <a:cs typeface="Cambria Math" charset="0"/>
                            </a:rPr>
                            <m:t>,</m:t>
                          </m:r>
                          <m:r>
                            <a:rPr lang="es-ES" i="1">
                              <a:latin typeface="Cambria Math" charset="0"/>
                              <a:ea typeface="Cambria Math" charset="0"/>
                              <a:cs typeface="Cambria Math" charset="0"/>
                            </a:rPr>
                            <m:t>𝑘</m:t>
                          </m:r>
                        </m:sub>
                      </m:sSub>
                    </m:oMath>
                  </m:oMathPara>
                </a14:m>
                <a:endParaRPr lang="ca-ES" dirty="0"/>
              </a:p>
            </p:txBody>
          </p:sp>
        </mc:Choice>
        <mc:Fallback xmlns="">
          <p:sp>
            <p:nvSpPr>
              <p:cNvPr id="30" name="Rectángulo 29"/>
              <p:cNvSpPr>
                <a:spLocks noRot="1" noChangeAspect="1" noMove="1" noResize="1" noEditPoints="1" noAdjustHandles="1" noChangeArrowheads="1" noChangeShapeType="1" noTextEdit="1"/>
              </p:cNvSpPr>
              <p:nvPr/>
            </p:nvSpPr>
            <p:spPr>
              <a:xfrm>
                <a:off x="3205497" y="2275536"/>
                <a:ext cx="782971" cy="391646"/>
              </a:xfrm>
              <a:prstGeom prst="rect">
                <a:avLst/>
              </a:prstGeom>
              <a:blipFill rotWithShape="0">
                <a:blip r:embed="rId4"/>
                <a:stretch>
                  <a:fillRect b="-9231"/>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32" name="CuadroTexto 31"/>
              <p:cNvSpPr txBox="1"/>
              <p:nvPr/>
            </p:nvSpPr>
            <p:spPr>
              <a:xfrm>
                <a:off x="6116130" y="2471359"/>
                <a:ext cx="2049512" cy="276999"/>
              </a:xfrm>
              <a:prstGeom prst="rect">
                <a:avLst/>
              </a:prstGeom>
              <a:noFill/>
            </p:spPr>
            <p:txBody>
              <a:bodyPr wrap="square" lIns="0" tIns="0" rIns="0" bIns="0" rtlCol="0">
                <a:spAutoFit/>
              </a:bodyPr>
              <a:lstStyle/>
              <a:p>
                <a14:m>
                  <m:oMath xmlns:m="http://schemas.openxmlformats.org/officeDocument/2006/math">
                    <m:r>
                      <a:rPr lang="es-ES" b="0" i="1" smtClean="0">
                        <a:latin typeface="Cambria Math" charset="0"/>
                      </a:rPr>
                      <m:t>𝑀𝑆𝐸</m:t>
                    </m:r>
                    <m:r>
                      <a:rPr lang="es-ES" b="0" i="1" smtClean="0">
                        <a:latin typeface="Cambria Math" charset="0"/>
                      </a:rPr>
                      <m:t>=</m:t>
                    </m:r>
                  </m:oMath>
                </a14:m>
                <a:r>
                  <a:rPr lang="ca-ES" dirty="0"/>
                  <a:t> 3.8125</a:t>
                </a:r>
              </a:p>
            </p:txBody>
          </p:sp>
        </mc:Choice>
        <mc:Fallback xmlns="">
          <p:sp>
            <p:nvSpPr>
              <p:cNvPr id="32" name="CuadroTexto 31"/>
              <p:cNvSpPr txBox="1">
                <a:spLocks noRot="1" noChangeAspect="1" noMove="1" noResize="1" noEditPoints="1" noAdjustHandles="1" noChangeArrowheads="1" noChangeShapeType="1" noTextEdit="1"/>
              </p:cNvSpPr>
              <p:nvPr/>
            </p:nvSpPr>
            <p:spPr>
              <a:xfrm>
                <a:off x="6116130" y="2471359"/>
                <a:ext cx="2049512" cy="276999"/>
              </a:xfrm>
              <a:prstGeom prst="rect">
                <a:avLst/>
              </a:prstGeom>
              <a:blipFill rotWithShape="0">
                <a:blip r:embed="rId5"/>
                <a:stretch>
                  <a:fillRect l="-3858" t="-28261" b="-50000"/>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36" name="CuadroTexto 35"/>
              <p:cNvSpPr txBox="1"/>
              <p:nvPr/>
            </p:nvSpPr>
            <p:spPr>
              <a:xfrm>
                <a:off x="5634122" y="2944812"/>
                <a:ext cx="4556571" cy="5558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ES" b="0" i="1" smtClean="0">
                          <a:latin typeface="Cambria Math" charset="0"/>
                        </a:rPr>
                        <m:t>𝑃𝑆𝑁𝑅</m:t>
                      </m:r>
                      <m:r>
                        <a:rPr lang="es-ES" b="0" i="1" smtClean="0">
                          <a:latin typeface="Cambria Math" charset="0"/>
                        </a:rPr>
                        <m:t>=</m:t>
                      </m:r>
                      <m:func>
                        <m:funcPr>
                          <m:ctrlPr>
                            <a:rPr lang="mr-IN" b="0" i="1" smtClean="0">
                              <a:latin typeface="Cambria Math" panose="02040503050406030204" pitchFamily="18" charset="0"/>
                            </a:rPr>
                          </m:ctrlPr>
                        </m:funcPr>
                        <m:fName>
                          <m:r>
                            <a:rPr lang="es-ES" b="0" i="1" smtClean="0">
                              <a:latin typeface="Cambria Math" charset="0"/>
                            </a:rPr>
                            <m:t>10 </m:t>
                          </m:r>
                          <m:sSub>
                            <m:sSubPr>
                              <m:ctrlPr>
                                <a:rPr lang="mr-IN" b="0" i="1" smtClean="0">
                                  <a:latin typeface="Cambria Math" panose="02040503050406030204" pitchFamily="18" charset="0"/>
                                </a:rPr>
                              </m:ctrlPr>
                            </m:sSubPr>
                            <m:e>
                              <m:r>
                                <m:rPr>
                                  <m:sty m:val="p"/>
                                </m:rPr>
                                <a:rPr lang="mr-IN" b="0" i="0" smtClean="0">
                                  <a:latin typeface="Cambria Math" charset="0"/>
                                </a:rPr>
                                <m:t>log</m:t>
                              </m:r>
                            </m:e>
                            <m:sub>
                              <m:r>
                                <a:rPr lang="es-ES" b="0" i="1" smtClean="0">
                                  <a:latin typeface="Cambria Math" charset="0"/>
                                </a:rPr>
                                <m:t>10</m:t>
                              </m:r>
                            </m:sub>
                          </m:sSub>
                        </m:fName>
                        <m:e>
                          <m:f>
                            <m:fPr>
                              <m:ctrlPr>
                                <a:rPr lang="mr-IN" b="0" i="1" smtClean="0">
                                  <a:latin typeface="Cambria Math" panose="02040503050406030204" pitchFamily="18" charset="0"/>
                                </a:rPr>
                              </m:ctrlPr>
                            </m:fPr>
                            <m:num>
                              <m:sSup>
                                <m:sSupPr>
                                  <m:ctrlPr>
                                    <a:rPr lang="mr-IN" b="0" i="1" smtClean="0">
                                      <a:latin typeface="Cambria Math" panose="02040503050406030204" pitchFamily="18" charset="0"/>
                                    </a:rPr>
                                  </m:ctrlPr>
                                </m:sSupPr>
                                <m:e>
                                  <m:r>
                                    <a:rPr lang="es-ES" b="0" i="1" smtClean="0">
                                      <a:latin typeface="Cambria Math" charset="0"/>
                                    </a:rPr>
                                    <m:t>67</m:t>
                                  </m:r>
                                </m:e>
                                <m:sup>
                                  <m:r>
                                    <a:rPr lang="es-ES" b="0" i="1" smtClean="0">
                                      <a:latin typeface="Cambria Math" charset="0"/>
                                    </a:rPr>
                                    <m:t>2</m:t>
                                  </m:r>
                                </m:sup>
                              </m:sSup>
                            </m:num>
                            <m:den>
                              <m:r>
                                <a:rPr lang="es-ES" b="0" i="1" smtClean="0">
                                  <a:latin typeface="Cambria Math" charset="0"/>
                                </a:rPr>
                                <m:t>3.8125</m:t>
                              </m:r>
                            </m:den>
                          </m:f>
                        </m:e>
                      </m:func>
                      <m:r>
                        <a:rPr lang="es-ES" b="0" i="1" smtClean="0">
                          <a:latin typeface="Cambria Math" charset="0"/>
                        </a:rPr>
                        <m:t>=30.71 </m:t>
                      </m:r>
                      <m:r>
                        <a:rPr lang="es-ES" b="0" i="1" smtClean="0">
                          <a:latin typeface="Cambria Math" charset="0"/>
                        </a:rPr>
                        <m:t>𝑑𝐵</m:t>
                      </m:r>
                      <m:r>
                        <a:rPr lang="es-ES" b="0" i="1" smtClean="0">
                          <a:latin typeface="Cambria Math" charset="0"/>
                        </a:rPr>
                        <m:t>.</m:t>
                      </m:r>
                    </m:oMath>
                  </m:oMathPara>
                </a14:m>
                <a:endParaRPr lang="ca-ES" dirty="0"/>
              </a:p>
            </p:txBody>
          </p:sp>
        </mc:Choice>
        <mc:Fallback xmlns="">
          <p:sp>
            <p:nvSpPr>
              <p:cNvPr id="36" name="CuadroTexto 35"/>
              <p:cNvSpPr txBox="1">
                <a:spLocks noRot="1" noChangeAspect="1" noMove="1" noResize="1" noEditPoints="1" noAdjustHandles="1" noChangeArrowheads="1" noChangeShapeType="1" noTextEdit="1"/>
              </p:cNvSpPr>
              <p:nvPr/>
            </p:nvSpPr>
            <p:spPr>
              <a:xfrm>
                <a:off x="5634122" y="2944812"/>
                <a:ext cx="4556571" cy="555858"/>
              </a:xfrm>
              <a:prstGeom prst="rect">
                <a:avLst/>
              </a:prstGeom>
              <a:blipFill rotWithShape="0">
                <a:blip r:embed="rId6"/>
                <a:stretch>
                  <a:fillRect/>
                </a:stretch>
              </a:blipFill>
            </p:spPr>
            <p:txBody>
              <a:bodyPr/>
              <a:lstStyle/>
              <a:p>
                <a:r>
                  <a:rPr lang="ca-ES">
                    <a:noFill/>
                  </a:rPr>
                  <a:t> </a:t>
                </a:r>
              </a:p>
            </p:txBody>
          </p:sp>
        </mc:Fallback>
      </mc:AlternateContent>
      <p:sp>
        <p:nvSpPr>
          <p:cNvPr id="19" name="Content Placeholder 5"/>
          <p:cNvSpPr txBox="1">
            <a:spLocks/>
          </p:cNvSpPr>
          <p:nvPr/>
        </p:nvSpPr>
        <p:spPr>
          <a:xfrm>
            <a:off x="537328" y="4944650"/>
            <a:ext cx="11189616" cy="8573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s-ES_tradnl" sz="1800" dirty="0"/>
              <a:t>Valores altos indican imágenes parecidas. PSNR de ∞ para imágenes iguales. </a:t>
            </a:r>
          </a:p>
          <a:p>
            <a:pPr lvl="1"/>
            <a:r>
              <a:rPr lang="es-ES_tradnl" sz="1800" dirty="0"/>
              <a:t>Valores próximos a 0  indican imágenes distintas.</a:t>
            </a:r>
          </a:p>
        </p:txBody>
      </p:sp>
    </p:spTree>
    <p:extLst>
      <p:ext uri="{BB962C8B-B14F-4D97-AF65-F5344CB8AC3E}">
        <p14:creationId xmlns:p14="http://schemas.microsoft.com/office/powerpoint/2010/main" val="17021324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43277" y="712269"/>
            <a:ext cx="3370998" cy="5502264"/>
          </a:xfrm>
        </p:spPr>
        <p:txBody>
          <a:bodyPr vert="horz" lIns="91440" tIns="45720" rIns="91440" bIns="45720" rtlCol="0" anchor="ctr">
            <a:normAutofit/>
          </a:bodyPr>
          <a:lstStyle/>
          <a:p>
            <a:pPr>
              <a:spcAft>
                <a:spcPts val="200"/>
              </a:spcAft>
            </a:pPr>
            <a:r>
              <a:rPr lang="en-US" sz="4400" kern="1200">
                <a:solidFill>
                  <a:srgbClr val="FFFFFF"/>
                </a:solidFill>
                <a:latin typeface="+mj-lt"/>
                <a:ea typeface="+mj-ea"/>
                <a:cs typeface="+mj-cs"/>
              </a:rPr>
              <a:t>   RESUMEN</a:t>
            </a:r>
          </a:p>
        </p:txBody>
      </p:sp>
      <p:sp>
        <p:nvSpPr>
          <p:cNvPr id="4" name="Marcador de pie de página 3"/>
          <p:cNvSpPr>
            <a:spLocks noGrp="1"/>
          </p:cNvSpPr>
          <p:nvPr>
            <p:ph type="ftr" sz="quarter" idx="11"/>
          </p:nvPr>
        </p:nvSpPr>
        <p:spPr>
          <a:xfrm>
            <a:off x="5280024" y="6356350"/>
            <a:ext cx="2873375" cy="365125"/>
          </a:xfrm>
        </p:spPr>
        <p:txBody>
          <a:bodyPr vert="horz" lIns="91440" tIns="45720" rIns="91440" bIns="45720" rtlCol="0" anchor="ctr">
            <a:normAutofit/>
          </a:bodyPr>
          <a:lstStyle/>
          <a:p>
            <a:pPr algn="l">
              <a:spcAft>
                <a:spcPts val="600"/>
              </a:spcAft>
            </a:pPr>
            <a:r>
              <a:rPr lang="en-US" b="1" kern="1200">
                <a:solidFill>
                  <a:schemeClr val="tx1"/>
                </a:solidFill>
                <a:latin typeface="+mn-lt"/>
                <a:ea typeface="+mn-ea"/>
                <a:cs typeface="+mn-cs"/>
              </a:rPr>
              <a:t>Módulo 1: compresión</a:t>
            </a:r>
          </a:p>
        </p:txBody>
      </p:sp>
      <p:sp>
        <p:nvSpPr>
          <p:cNvPr id="5" name="Marcador de número de diapositiva 4"/>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1522F7EF-7E44-4028-8A97-0B0A3C80CA9B}" type="slidenum">
              <a:rPr lang="en-US" b="1">
                <a:solidFill>
                  <a:schemeClr val="tx1"/>
                </a:solidFill>
              </a:rPr>
              <a:pPr>
                <a:spcAft>
                  <a:spcPts val="600"/>
                </a:spcAft>
              </a:pPr>
              <a:t>42</a:t>
            </a:fld>
            <a:endParaRPr lang="en-US" b="1">
              <a:solidFill>
                <a:schemeClr val="tx1"/>
              </a:solidFill>
            </a:endParaRPr>
          </a:p>
        </p:txBody>
      </p:sp>
      <p:graphicFrame>
        <p:nvGraphicFramePr>
          <p:cNvPr id="9" name="Text Box 3"/>
          <p:cNvGraphicFramePr/>
          <p:nvPr>
            <p:extLst>
              <p:ext uri="{D42A27DB-BD31-4B8C-83A1-F6EECF244321}">
                <p14:modId xmlns:p14="http://schemas.microsoft.com/office/powerpoint/2010/main" val="373434830"/>
              </p:ext>
            </p:extLst>
          </p:nvPr>
        </p:nvGraphicFramePr>
        <p:xfrm>
          <a:off x="4978400" y="642938"/>
          <a:ext cx="6570663"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80480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ca-ES"/>
          </a:p>
        </p:txBody>
      </p:sp>
      <p:sp>
        <p:nvSpPr>
          <p:cNvPr id="4" name="Título 1"/>
          <p:cNvSpPr txBox="1">
            <a:spLocks/>
          </p:cNvSpPr>
          <p:nvPr/>
        </p:nvSpPr>
        <p:spPr>
          <a:xfrm>
            <a:off x="0" y="0"/>
            <a:ext cx="12192000" cy="589842"/>
          </a:xfrm>
          <a:prstGeom prst="rect">
            <a:avLst/>
          </a:prstGeom>
          <a:solidFill>
            <a:srgbClr val="A9D18E"/>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a:lnSpc>
                <a:spcPct val="100000"/>
              </a:lnSpc>
              <a:spcBef>
                <a:spcPts val="200"/>
              </a:spcBef>
              <a:spcAft>
                <a:spcPts val="200"/>
              </a:spcAft>
            </a:pPr>
            <a:r>
              <a:rPr lang="es-ES" sz="2800" dirty="0"/>
              <a:t>2. Compresión con y sin pérdida</a:t>
            </a:r>
            <a:r>
              <a:rPr lang="mr-IN" sz="2800" dirty="0"/>
              <a:t>……</a:t>
            </a:r>
            <a:endParaRPr lang="es-ES" sz="2800" dirty="0"/>
          </a:p>
        </p:txBody>
      </p:sp>
      <p:sp>
        <p:nvSpPr>
          <p:cNvPr id="5" name="CuadroTexto 4"/>
          <p:cNvSpPr txBox="1"/>
          <p:nvPr/>
        </p:nvSpPr>
        <p:spPr>
          <a:xfrm>
            <a:off x="8001000" y="110255"/>
            <a:ext cx="3949700" cy="369332"/>
          </a:xfrm>
          <a:prstGeom prst="rect">
            <a:avLst/>
          </a:prstGeom>
          <a:noFill/>
        </p:spPr>
        <p:txBody>
          <a:bodyPr wrap="square" rtlCol="0">
            <a:spAutoFit/>
          </a:bodyPr>
          <a:lstStyle/>
          <a:p>
            <a:r>
              <a:rPr lang="es-ES" dirty="0"/>
              <a:t>Clasificación de sistemas de compresión</a:t>
            </a:r>
            <a:endParaRPr lang="es-ES_tradnl" b="1" dirty="0">
              <a:latin typeface="+mj-lt"/>
            </a:endParaRPr>
          </a:p>
        </p:txBody>
      </p:sp>
      <p:sp>
        <p:nvSpPr>
          <p:cNvPr id="9" name="Marcador de contenido 6"/>
          <p:cNvSpPr txBox="1">
            <a:spLocks/>
          </p:cNvSpPr>
          <p:nvPr/>
        </p:nvSpPr>
        <p:spPr>
          <a:xfrm>
            <a:off x="537328" y="1089713"/>
            <a:ext cx="11189616" cy="40888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spcBef>
                <a:spcPts val="1000"/>
              </a:spcBef>
            </a:pPr>
            <a:r>
              <a:rPr lang="es-ES_tradnl" b="1" dirty="0" err="1"/>
              <a:t>Signal</a:t>
            </a:r>
            <a:r>
              <a:rPr lang="es-ES_tradnl" b="1" dirty="0"/>
              <a:t> </a:t>
            </a:r>
            <a:r>
              <a:rPr lang="es-ES_tradnl" b="1" dirty="0" err="1"/>
              <a:t>Noise</a:t>
            </a:r>
            <a:r>
              <a:rPr lang="es-ES_tradnl" b="1" dirty="0"/>
              <a:t> Ratio </a:t>
            </a:r>
            <a:r>
              <a:rPr lang="es-ES_tradnl" b="1" dirty="0" err="1"/>
              <a:t>Variance</a:t>
            </a:r>
            <a:r>
              <a:rPr lang="es-ES_tradnl" b="1" dirty="0"/>
              <a:t> (</a:t>
            </a:r>
            <a:r>
              <a:rPr lang="es-ES_tradnl" b="1" dirty="0" err="1"/>
              <a:t>SNR</a:t>
            </a:r>
            <a:r>
              <a:rPr lang="es-ES_tradnl" b="1" baseline="-25000" dirty="0" err="1"/>
              <a:t>Variance</a:t>
            </a:r>
            <a:r>
              <a:rPr lang="es-ES_tradnl" b="1" dirty="0"/>
              <a:t>)</a:t>
            </a:r>
            <a:r>
              <a:rPr lang="ca-ES" dirty="0"/>
              <a:t>:</a:t>
            </a:r>
            <a:endParaRPr lang="es-ES_tradnl" dirty="0"/>
          </a:p>
        </p:txBody>
      </p:sp>
      <mc:AlternateContent xmlns:mc="http://schemas.openxmlformats.org/markup-compatibility/2006" xmlns:a14="http://schemas.microsoft.com/office/drawing/2010/main">
        <mc:Choice Requires="a14">
          <p:sp>
            <p:nvSpPr>
              <p:cNvPr id="21" name="CuadroTexto 20"/>
              <p:cNvSpPr txBox="1"/>
              <p:nvPr/>
            </p:nvSpPr>
            <p:spPr>
              <a:xfrm>
                <a:off x="372686" y="1658726"/>
                <a:ext cx="4348539" cy="5558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s-ES" b="0" i="1" smtClean="0">
                              <a:latin typeface="Cambria Math" charset="0"/>
                            </a:rPr>
                            <m:t>𝑆𝑁𝑅</m:t>
                          </m:r>
                        </m:e>
                        <m:sub>
                          <m:r>
                            <a:rPr lang="es-ES" b="0" i="1" smtClean="0">
                              <a:latin typeface="Cambria Math" charset="0"/>
                            </a:rPr>
                            <m:t>𝑉𝐴𝑅</m:t>
                          </m:r>
                        </m:sub>
                      </m:sSub>
                      <m:r>
                        <a:rPr lang="es-ES" b="0" i="1" smtClean="0">
                          <a:latin typeface="Cambria Math" charset="0"/>
                        </a:rPr>
                        <m:t>=</m:t>
                      </m:r>
                      <m:func>
                        <m:funcPr>
                          <m:ctrlPr>
                            <a:rPr lang="mr-IN" b="0" i="1" smtClean="0">
                              <a:latin typeface="Cambria Math" panose="02040503050406030204" pitchFamily="18" charset="0"/>
                            </a:rPr>
                          </m:ctrlPr>
                        </m:funcPr>
                        <m:fName>
                          <m:r>
                            <a:rPr lang="es-ES" b="0" i="1" smtClean="0">
                              <a:latin typeface="Cambria Math" charset="0"/>
                            </a:rPr>
                            <m:t>10 </m:t>
                          </m:r>
                          <m:sSub>
                            <m:sSubPr>
                              <m:ctrlPr>
                                <a:rPr lang="mr-IN" b="0" i="1" smtClean="0">
                                  <a:latin typeface="Cambria Math" panose="02040503050406030204" pitchFamily="18" charset="0"/>
                                </a:rPr>
                              </m:ctrlPr>
                            </m:sSubPr>
                            <m:e>
                              <m:r>
                                <m:rPr>
                                  <m:sty m:val="p"/>
                                </m:rPr>
                                <a:rPr lang="mr-IN" b="0" i="0" smtClean="0">
                                  <a:latin typeface="Cambria Math" charset="0"/>
                                </a:rPr>
                                <m:t>log</m:t>
                              </m:r>
                            </m:e>
                            <m:sub>
                              <m:r>
                                <a:rPr lang="es-ES" b="0" i="1" smtClean="0">
                                  <a:latin typeface="Cambria Math" charset="0"/>
                                </a:rPr>
                                <m:t>10</m:t>
                              </m:r>
                            </m:sub>
                          </m:sSub>
                        </m:fName>
                        <m:e>
                          <m:f>
                            <m:fPr>
                              <m:ctrlPr>
                                <a:rPr lang="mr-IN" b="0" i="1" smtClean="0">
                                  <a:latin typeface="Cambria Math" panose="02040503050406030204" pitchFamily="18" charset="0"/>
                                </a:rPr>
                              </m:ctrlPr>
                            </m:fPr>
                            <m:num>
                              <m:sSup>
                                <m:sSupPr>
                                  <m:ctrlPr>
                                    <a:rPr lang="mr-IN" b="0" i="1" smtClean="0">
                                      <a:latin typeface="Cambria Math" panose="02040503050406030204" pitchFamily="18" charset="0"/>
                                    </a:rPr>
                                  </m:ctrlPr>
                                </m:sSupPr>
                                <m:e>
                                  <m:r>
                                    <a:rPr lang="mr-IN" b="0" i="1" smtClean="0">
                                      <a:latin typeface="Cambria Math" charset="0"/>
                                      <a:ea typeface="Cambria Math" charset="0"/>
                                      <a:cs typeface="Cambria Math" charset="0"/>
                                    </a:rPr>
                                    <m:t>𝜎</m:t>
                                  </m:r>
                                </m:e>
                                <m:sup>
                                  <m:r>
                                    <a:rPr lang="es-ES" b="0" i="1" smtClean="0">
                                      <a:latin typeface="Cambria Math" charset="0"/>
                                    </a:rPr>
                                    <m:t>2</m:t>
                                  </m:r>
                                </m:sup>
                              </m:sSup>
                            </m:num>
                            <m:den>
                              <m:r>
                                <a:rPr lang="es-ES" b="0" i="1" smtClean="0">
                                  <a:latin typeface="Cambria Math" charset="0"/>
                                </a:rPr>
                                <m:t>𝑀𝑆𝐸</m:t>
                              </m:r>
                            </m:den>
                          </m:f>
                        </m:e>
                      </m:func>
                      <m:r>
                        <m:rPr>
                          <m:nor/>
                        </m:rPr>
                        <a:rPr lang="ca-ES" dirty="0"/>
                        <m:t>(</m:t>
                      </m:r>
                      <m:r>
                        <m:rPr>
                          <m:nor/>
                        </m:rPr>
                        <a:rPr lang="ca-ES" dirty="0"/>
                        <m:t>en</m:t>
                      </m:r>
                      <m:r>
                        <m:rPr>
                          <m:nor/>
                        </m:rPr>
                        <a:rPr lang="ca-ES" dirty="0"/>
                        <m:t> </m:t>
                      </m:r>
                      <m:r>
                        <m:rPr>
                          <m:nor/>
                        </m:rPr>
                        <a:rPr lang="ca-ES" dirty="0"/>
                        <m:t>decibelios</m:t>
                      </m:r>
                      <m:r>
                        <m:rPr>
                          <m:nor/>
                        </m:rPr>
                        <a:rPr lang="ca-ES" dirty="0"/>
                        <m:t> (</m:t>
                      </m:r>
                      <m:r>
                        <m:rPr>
                          <m:nor/>
                        </m:rPr>
                        <a:rPr lang="ca-ES" dirty="0"/>
                        <m:t>dB</m:t>
                      </m:r>
                      <m:r>
                        <m:rPr>
                          <m:nor/>
                        </m:rPr>
                        <a:rPr lang="ca-ES" dirty="0"/>
                        <m:t>.))</m:t>
                      </m:r>
                    </m:oMath>
                  </m:oMathPara>
                </a14:m>
                <a:endParaRPr lang="ca-ES" dirty="0"/>
              </a:p>
            </p:txBody>
          </p:sp>
        </mc:Choice>
        <mc:Fallback xmlns="">
          <p:sp>
            <p:nvSpPr>
              <p:cNvPr id="21" name="CuadroTexto 20"/>
              <p:cNvSpPr txBox="1">
                <a:spLocks noRot="1" noChangeAspect="1" noMove="1" noResize="1" noEditPoints="1" noAdjustHandles="1" noChangeArrowheads="1" noChangeShapeType="1" noTextEdit="1"/>
              </p:cNvSpPr>
              <p:nvPr/>
            </p:nvSpPr>
            <p:spPr>
              <a:xfrm>
                <a:off x="372686" y="1658726"/>
                <a:ext cx="4348539" cy="555858"/>
              </a:xfrm>
              <a:prstGeom prst="rect">
                <a:avLst/>
              </a:prstGeom>
              <a:blipFill rotWithShape="0">
                <a:blip r:embed="rId2"/>
                <a:stretch>
                  <a:fillRect/>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3" name="CuadroTexto 22"/>
              <p:cNvSpPr txBox="1"/>
              <p:nvPr/>
            </p:nvSpPr>
            <p:spPr>
              <a:xfrm>
                <a:off x="5651500" y="1599239"/>
                <a:ext cx="3136900" cy="83458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s-ES" b="0" i="1" smtClean="0">
                              <a:latin typeface="Cambria Math" panose="02040503050406030204" pitchFamily="18" charset="0"/>
                            </a:rPr>
                          </m:ctrlPr>
                        </m:sSupPr>
                        <m:e>
                          <m:r>
                            <a:rPr lang="es-ES" b="0" i="1" smtClean="0">
                              <a:latin typeface="Cambria Math" charset="0"/>
                              <a:ea typeface="Cambria Math" charset="0"/>
                              <a:cs typeface="Cambria Math" charset="0"/>
                            </a:rPr>
                            <m:t>𝜎</m:t>
                          </m:r>
                        </m:e>
                        <m:sup>
                          <m:r>
                            <a:rPr lang="es-ES" b="0" i="1" smtClean="0">
                              <a:latin typeface="Cambria Math" charset="0"/>
                            </a:rPr>
                            <m:t>2</m:t>
                          </m:r>
                        </m:sup>
                      </m:sSup>
                      <m:r>
                        <a:rPr lang="es-ES" b="0" i="1" smtClean="0">
                          <a:latin typeface="Cambria Math" charset="0"/>
                        </a:rPr>
                        <m:t>=</m:t>
                      </m:r>
                      <m:f>
                        <m:fPr>
                          <m:ctrlPr>
                            <a:rPr lang="mr-IN" b="0" i="1" smtClean="0">
                              <a:latin typeface="Cambria Math" panose="02040503050406030204" pitchFamily="18" charset="0"/>
                            </a:rPr>
                          </m:ctrlPr>
                        </m:fPr>
                        <m:num>
                          <m:r>
                            <a:rPr lang="es-ES" b="0" i="1" smtClean="0">
                              <a:latin typeface="Cambria Math" charset="0"/>
                            </a:rPr>
                            <m:t>1</m:t>
                          </m:r>
                        </m:num>
                        <m:den>
                          <m:r>
                            <a:rPr lang="es-ES" b="0" i="1" smtClean="0">
                              <a:latin typeface="Cambria Math" charset="0"/>
                            </a:rPr>
                            <m:t>𝐼𝐽𝐾</m:t>
                          </m:r>
                        </m:den>
                      </m:f>
                      <m:func>
                        <m:funcPr>
                          <m:ctrlPr>
                            <a:rPr lang="mr-IN" b="0" i="1" smtClean="0">
                              <a:latin typeface="Cambria Math" panose="02040503050406030204" pitchFamily="18" charset="0"/>
                            </a:rPr>
                          </m:ctrlPr>
                        </m:funcPr>
                        <m:fName>
                          <m:nary>
                            <m:naryPr>
                              <m:chr m:val="∑"/>
                              <m:ctrlPr>
                                <a:rPr lang="is-IS" b="0" i="1" smtClean="0">
                                  <a:latin typeface="Cambria Math" panose="02040503050406030204" pitchFamily="18" charset="0"/>
                                </a:rPr>
                              </m:ctrlPr>
                            </m:naryPr>
                            <m:sub>
                              <m:r>
                                <m:rPr>
                                  <m:brk m:alnAt="23"/>
                                </m:rPr>
                                <a:rPr lang="es-ES" b="0" i="1" smtClean="0">
                                  <a:latin typeface="Cambria Math" charset="0"/>
                                </a:rPr>
                                <m:t>𝑖</m:t>
                              </m:r>
                              <m:r>
                                <a:rPr lang="es-ES" b="0" i="1" smtClean="0">
                                  <a:latin typeface="Cambria Math" charset="0"/>
                                </a:rPr>
                                <m:t>=1</m:t>
                              </m:r>
                            </m:sub>
                            <m:sup>
                              <m:r>
                                <a:rPr lang="es-ES" b="0" i="1" smtClean="0">
                                  <a:latin typeface="Cambria Math" charset="0"/>
                                </a:rPr>
                                <m:t>𝐼</m:t>
                              </m:r>
                            </m:sup>
                            <m:e>
                              <m:nary>
                                <m:naryPr>
                                  <m:chr m:val="∑"/>
                                  <m:ctrlPr>
                                    <a:rPr lang="is-IS" b="0" i="1" smtClean="0">
                                      <a:latin typeface="Cambria Math" panose="02040503050406030204" pitchFamily="18" charset="0"/>
                                    </a:rPr>
                                  </m:ctrlPr>
                                </m:naryPr>
                                <m:sub>
                                  <m:r>
                                    <m:rPr>
                                      <m:brk m:alnAt="23"/>
                                    </m:rPr>
                                    <a:rPr lang="es-ES" b="0" i="1" smtClean="0">
                                      <a:latin typeface="Cambria Math" charset="0"/>
                                    </a:rPr>
                                    <m:t>𝑗</m:t>
                                  </m:r>
                                  <m:r>
                                    <a:rPr lang="es-ES" b="0" i="1" smtClean="0">
                                      <a:latin typeface="Cambria Math" charset="0"/>
                                    </a:rPr>
                                    <m:t>=1</m:t>
                                  </m:r>
                                </m:sub>
                                <m:sup>
                                  <m:r>
                                    <a:rPr lang="es-ES" b="0" i="1" smtClean="0">
                                      <a:latin typeface="Cambria Math" charset="0"/>
                                    </a:rPr>
                                    <m:t>𝐽</m:t>
                                  </m:r>
                                </m:sup>
                                <m:e>
                                  <m:nary>
                                    <m:naryPr>
                                      <m:chr m:val="∑"/>
                                      <m:ctrlPr>
                                        <a:rPr lang="is-IS" b="0" i="1" smtClean="0">
                                          <a:latin typeface="Cambria Math" panose="02040503050406030204" pitchFamily="18" charset="0"/>
                                        </a:rPr>
                                      </m:ctrlPr>
                                    </m:naryPr>
                                    <m:sub>
                                      <m:r>
                                        <m:rPr>
                                          <m:brk m:alnAt="23"/>
                                        </m:rPr>
                                        <a:rPr lang="es-ES" b="0" i="1" smtClean="0">
                                          <a:latin typeface="Cambria Math" charset="0"/>
                                        </a:rPr>
                                        <m:t>𝑘</m:t>
                                      </m:r>
                                      <m:r>
                                        <a:rPr lang="es-ES" b="0" i="1" smtClean="0">
                                          <a:latin typeface="Cambria Math" charset="0"/>
                                        </a:rPr>
                                        <m:t>=1</m:t>
                                      </m:r>
                                    </m:sub>
                                    <m:sup>
                                      <m:r>
                                        <a:rPr lang="es-ES" b="0" i="1" smtClean="0">
                                          <a:latin typeface="Cambria Math" charset="0"/>
                                        </a:rPr>
                                        <m:t>𝐾</m:t>
                                      </m:r>
                                    </m:sup>
                                    <m:e>
                                      <m:sSub>
                                        <m:sSubPr>
                                          <m:ctrlPr>
                                            <a:rPr lang="en-US" b="0" i="1" smtClean="0">
                                              <a:latin typeface="Cambria Math" panose="02040503050406030204" pitchFamily="18" charset="0"/>
                                            </a:rPr>
                                          </m:ctrlPr>
                                        </m:sSubPr>
                                        <m:e>
                                          <m:r>
                                            <a:rPr lang="es-ES" b="0" i="1" smtClean="0">
                                              <a:latin typeface="Cambria Math" charset="0"/>
                                            </a:rPr>
                                            <m:t>(</m:t>
                                          </m:r>
                                          <m:r>
                                            <a:rPr lang="es-ES" b="0" i="1" smtClean="0">
                                              <a:latin typeface="Cambria Math" charset="0"/>
                                            </a:rPr>
                                            <m:t>𝑋</m:t>
                                          </m:r>
                                        </m:e>
                                        <m:sub>
                                          <m:r>
                                            <a:rPr lang="es-ES" b="0" i="1" smtClean="0">
                                              <a:latin typeface="Cambria Math" charset="0"/>
                                            </a:rPr>
                                            <m:t>𝑖</m:t>
                                          </m:r>
                                          <m:r>
                                            <a:rPr lang="es-ES" b="0" i="1" smtClean="0">
                                              <a:latin typeface="Cambria Math" charset="0"/>
                                            </a:rPr>
                                            <m:t>,</m:t>
                                          </m:r>
                                          <m:r>
                                            <a:rPr lang="es-ES" b="0" i="1" smtClean="0">
                                              <a:latin typeface="Cambria Math" charset="0"/>
                                            </a:rPr>
                                            <m:t>𝑗</m:t>
                                          </m:r>
                                          <m:r>
                                            <a:rPr lang="es-ES" b="0" i="1" smtClean="0">
                                              <a:latin typeface="Cambria Math" charset="0"/>
                                            </a:rPr>
                                            <m:t>,</m:t>
                                          </m:r>
                                          <m:r>
                                            <a:rPr lang="es-ES" b="0" i="1" smtClean="0">
                                              <a:latin typeface="Cambria Math" charset="0"/>
                                            </a:rPr>
                                            <m:t>𝑘</m:t>
                                          </m:r>
                                        </m:sub>
                                      </m:sSub>
                                      <m:r>
                                        <a:rPr lang="es-ES" b="0" i="1" smtClean="0">
                                          <a:latin typeface="Cambria Math" charset="0"/>
                                        </a:rPr>
                                        <m:t>−</m:t>
                                      </m:r>
                                    </m:e>
                                  </m:nary>
                                </m:e>
                              </m:nary>
                            </m:e>
                          </m:nary>
                        </m:fName>
                        <m:e>
                          <m:acc>
                            <m:accPr>
                              <m:chr m:val="̅"/>
                              <m:ctrlPr>
                                <a:rPr lang="mr-IN" b="0" i="1" smtClean="0">
                                  <a:latin typeface="Cambria Math" panose="02040503050406030204" pitchFamily="18" charset="0"/>
                                </a:rPr>
                              </m:ctrlPr>
                            </m:accPr>
                            <m:e>
                              <m:r>
                                <a:rPr lang="es-ES" b="0" i="1" smtClean="0">
                                  <a:latin typeface="Cambria Math" charset="0"/>
                                </a:rPr>
                                <m:t>𝑋</m:t>
                              </m:r>
                            </m:e>
                          </m:acc>
                        </m:e>
                      </m:func>
                      <m:r>
                        <a:rPr lang="es-ES" b="0" i="1" smtClean="0">
                          <a:latin typeface="Cambria Math" charset="0"/>
                        </a:rPr>
                        <m:t>)</m:t>
                      </m:r>
                    </m:oMath>
                  </m:oMathPara>
                </a14:m>
                <a:endParaRPr lang="ca-ES" dirty="0"/>
              </a:p>
            </p:txBody>
          </p:sp>
        </mc:Choice>
        <mc:Fallback xmlns="">
          <p:sp>
            <p:nvSpPr>
              <p:cNvPr id="23" name="CuadroTexto 22"/>
              <p:cNvSpPr txBox="1">
                <a:spLocks noRot="1" noChangeAspect="1" noMove="1" noResize="1" noEditPoints="1" noAdjustHandles="1" noChangeArrowheads="1" noChangeShapeType="1" noTextEdit="1"/>
              </p:cNvSpPr>
              <p:nvPr/>
            </p:nvSpPr>
            <p:spPr>
              <a:xfrm>
                <a:off x="5651500" y="1599239"/>
                <a:ext cx="3136900" cy="834587"/>
              </a:xfrm>
              <a:prstGeom prst="rect">
                <a:avLst/>
              </a:prstGeom>
              <a:blipFill rotWithShape="0">
                <a:blip r:embed="rId3"/>
                <a:stretch>
                  <a:fillRect/>
                </a:stretch>
              </a:blipFill>
            </p:spPr>
            <p:txBody>
              <a:bodyPr/>
              <a:lstStyle/>
              <a:p>
                <a:r>
                  <a:rPr lang="ca-ES">
                    <a:noFill/>
                  </a:rPr>
                  <a:t> </a:t>
                </a:r>
              </a:p>
            </p:txBody>
          </p:sp>
        </mc:Fallback>
      </mc:AlternateContent>
      <p:sp>
        <p:nvSpPr>
          <p:cNvPr id="6" name="Rectángulo 5"/>
          <p:cNvSpPr/>
          <p:nvPr/>
        </p:nvSpPr>
        <p:spPr>
          <a:xfrm>
            <a:off x="4843465" y="1845252"/>
            <a:ext cx="787395" cy="369332"/>
          </a:xfrm>
          <a:prstGeom prst="rect">
            <a:avLst/>
          </a:prstGeom>
        </p:spPr>
        <p:txBody>
          <a:bodyPr wrap="none">
            <a:spAutoFit/>
          </a:bodyPr>
          <a:lstStyle/>
          <a:p>
            <a:r>
              <a:rPr lang="es-ES_tradnl" dirty="0"/>
              <a:t>donde</a:t>
            </a:r>
            <a:endParaRPr lang="ca-ES" dirty="0"/>
          </a:p>
        </p:txBody>
      </p:sp>
      <mc:AlternateContent xmlns:mc="http://schemas.openxmlformats.org/markup-compatibility/2006" xmlns:a14="http://schemas.microsoft.com/office/drawing/2010/main">
        <mc:Choice Requires="a14">
          <p:sp>
            <p:nvSpPr>
              <p:cNvPr id="24" name="Rectángulo 23"/>
              <p:cNvSpPr/>
              <p:nvPr/>
            </p:nvSpPr>
            <p:spPr>
              <a:xfrm>
                <a:off x="8992739" y="1823604"/>
                <a:ext cx="2703561" cy="369332"/>
              </a:xfrm>
              <a:prstGeom prst="rect">
                <a:avLst/>
              </a:prstGeom>
            </p:spPr>
            <p:txBody>
              <a:bodyPr wrap="none">
                <a:spAutoFit/>
              </a:bodyPr>
              <a:lstStyle/>
              <a:p>
                <a14:m>
                  <m:oMath xmlns:m="http://schemas.openxmlformats.org/officeDocument/2006/math">
                    <m:acc>
                      <m:accPr>
                        <m:chr m:val="̅"/>
                        <m:ctrlPr>
                          <a:rPr lang="es-ES_tradnl" i="1" smtClean="0">
                            <a:latin typeface="Cambria Math" panose="02040503050406030204" pitchFamily="18" charset="0"/>
                          </a:rPr>
                        </m:ctrlPr>
                      </m:accPr>
                      <m:e>
                        <m:r>
                          <a:rPr lang="es-ES_tradnl" i="1">
                            <a:latin typeface="Cambria Math" charset="0"/>
                          </a:rPr>
                          <m:t>𝑋</m:t>
                        </m:r>
                      </m:e>
                    </m:acc>
                  </m:oMath>
                </a14:m>
                <a:r>
                  <a:rPr lang="es-ES_tradnl" dirty="0"/>
                  <a:t> es la media de la imagen</a:t>
                </a:r>
              </a:p>
            </p:txBody>
          </p:sp>
        </mc:Choice>
        <mc:Fallback xmlns="">
          <p:sp>
            <p:nvSpPr>
              <p:cNvPr id="24" name="Rectángulo 23"/>
              <p:cNvSpPr>
                <a:spLocks noRot="1" noChangeAspect="1" noMove="1" noResize="1" noEditPoints="1" noAdjustHandles="1" noChangeArrowheads="1" noChangeShapeType="1" noTextEdit="1"/>
              </p:cNvSpPr>
              <p:nvPr/>
            </p:nvSpPr>
            <p:spPr>
              <a:xfrm>
                <a:off x="8992739" y="1823604"/>
                <a:ext cx="2703561" cy="369332"/>
              </a:xfrm>
              <a:prstGeom prst="rect">
                <a:avLst/>
              </a:prstGeom>
              <a:blipFill rotWithShape="0">
                <a:blip r:embed="rId4"/>
                <a:stretch>
                  <a:fillRect t="-8197" r="-1351" b="-24590"/>
                </a:stretch>
              </a:blipFill>
            </p:spPr>
            <p:txBody>
              <a:bodyPr/>
              <a:lstStyle/>
              <a:p>
                <a:r>
                  <a:rPr lang="ca-ES">
                    <a:noFill/>
                  </a:rPr>
                  <a:t> </a:t>
                </a:r>
              </a:p>
            </p:txBody>
          </p:sp>
        </mc:Fallback>
      </mc:AlternateContent>
      <p:sp>
        <p:nvSpPr>
          <p:cNvPr id="38" name="Rectángulo 37"/>
          <p:cNvSpPr/>
          <p:nvPr/>
        </p:nvSpPr>
        <p:spPr>
          <a:xfrm>
            <a:off x="8596626" y="1798155"/>
            <a:ext cx="263214" cy="276999"/>
          </a:xfrm>
          <a:prstGeom prst="rect">
            <a:avLst/>
          </a:prstGeom>
        </p:spPr>
        <p:txBody>
          <a:bodyPr wrap="none">
            <a:spAutoFit/>
          </a:bodyPr>
          <a:lstStyle/>
          <a:p>
            <a:r>
              <a:rPr lang="es-ES_tradnl" baseline="30000" dirty="0"/>
              <a:t>2</a:t>
            </a:r>
            <a:endParaRPr lang="ca-ES" baseline="30000" dirty="0"/>
          </a:p>
        </p:txBody>
      </p:sp>
      <p:sp>
        <p:nvSpPr>
          <p:cNvPr id="39" name="Content Placeholder 5"/>
          <p:cNvSpPr txBox="1">
            <a:spLocks/>
          </p:cNvSpPr>
          <p:nvPr/>
        </p:nvSpPr>
        <p:spPr>
          <a:xfrm>
            <a:off x="372686" y="2726842"/>
            <a:ext cx="11189616" cy="10323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s-ES_tradnl" sz="1800" dirty="0"/>
              <a:t>Valores altos indican imágenes parecidas. SNR de ∞ para imágenes iguales. </a:t>
            </a:r>
          </a:p>
          <a:p>
            <a:pPr lvl="1"/>
            <a:r>
              <a:rPr lang="es-ES_tradnl" sz="1800" dirty="0"/>
              <a:t>Valores próximos a 0  indican imágenes distintas.</a:t>
            </a:r>
          </a:p>
        </p:txBody>
      </p:sp>
    </p:spTree>
    <p:extLst>
      <p:ext uri="{BB962C8B-B14F-4D97-AF65-F5344CB8AC3E}">
        <p14:creationId xmlns:p14="http://schemas.microsoft.com/office/powerpoint/2010/main" val="869616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p:sp>
        <p:nvSpPr>
          <p:cNvPr id="3" name="Marcador de contenido 2"/>
          <p:cNvSpPr>
            <a:spLocks noGrp="1"/>
          </p:cNvSpPr>
          <p:nvPr>
            <p:ph idx="1"/>
          </p:nvPr>
        </p:nvSpPr>
        <p:spPr>
          <a:xfrm>
            <a:off x="501192" y="1182758"/>
            <a:ext cx="11189616" cy="2524538"/>
          </a:xfrm>
        </p:spPr>
        <p:txBody>
          <a:bodyPr>
            <a:normAutofit/>
          </a:bodyPr>
          <a:lstStyle/>
          <a:p>
            <a:pPr marL="0" indent="0" algn="just">
              <a:lnSpc>
                <a:spcPct val="114000"/>
              </a:lnSpc>
              <a:spcBef>
                <a:spcPts val="0"/>
              </a:spcBef>
              <a:spcAft>
                <a:spcPts val="600"/>
              </a:spcAft>
              <a:buNone/>
            </a:pPr>
            <a:r>
              <a:rPr lang="es-ES" sz="1800" dirty="0">
                <a:latin typeface="Calibri" pitchFamily="34" charset="0"/>
              </a:rPr>
              <a:t>A diferencia del sistema decimal (0-9) en informática se utiliza el sistema binario (0-1).</a:t>
            </a:r>
          </a:p>
          <a:p>
            <a:pPr algn="just">
              <a:lnSpc>
                <a:spcPct val="114000"/>
              </a:lnSpc>
              <a:spcBef>
                <a:spcPts val="0"/>
              </a:spcBef>
              <a:spcAft>
                <a:spcPts val="600"/>
              </a:spcAft>
              <a:buFont typeface="Wingdings" pitchFamily="2" charset="2"/>
              <a:buChar char="§"/>
            </a:pPr>
            <a:endParaRPr lang="es-ES" sz="1800" b="1" dirty="0">
              <a:latin typeface="Calibri" pitchFamily="34" charset="0"/>
            </a:endParaRPr>
          </a:p>
          <a:p>
            <a:pPr algn="just">
              <a:lnSpc>
                <a:spcPct val="114000"/>
              </a:lnSpc>
              <a:spcBef>
                <a:spcPts val="0"/>
              </a:spcBef>
              <a:spcAft>
                <a:spcPts val="600"/>
              </a:spcAft>
              <a:buFont typeface="Wingdings" pitchFamily="2" charset="2"/>
              <a:buChar char="§"/>
            </a:pPr>
            <a:r>
              <a:rPr lang="es-ES" sz="1800" b="1" dirty="0">
                <a:latin typeface="Calibri" pitchFamily="34" charset="0"/>
              </a:rPr>
              <a:t>Bit</a:t>
            </a:r>
            <a:r>
              <a:rPr lang="es-ES" sz="1800" dirty="0">
                <a:latin typeface="Calibri" pitchFamily="34" charset="0"/>
              </a:rPr>
              <a:t> es la unidad mínima de información en un sistema informático (0 o 1). </a:t>
            </a:r>
          </a:p>
          <a:p>
            <a:pPr algn="just">
              <a:lnSpc>
                <a:spcPct val="114000"/>
              </a:lnSpc>
              <a:spcBef>
                <a:spcPts val="0"/>
              </a:spcBef>
              <a:spcAft>
                <a:spcPts val="600"/>
              </a:spcAft>
              <a:buFont typeface="Wingdings" pitchFamily="2" charset="2"/>
              <a:buChar char="§"/>
            </a:pPr>
            <a:r>
              <a:rPr lang="es-ES" sz="1800" b="1" dirty="0">
                <a:latin typeface="Calibri" pitchFamily="34" charset="0"/>
              </a:rPr>
              <a:t>Byte</a:t>
            </a:r>
            <a:r>
              <a:rPr lang="es-ES" sz="1800" dirty="0">
                <a:latin typeface="Calibri" pitchFamily="34" charset="0"/>
              </a:rPr>
              <a:t> es un</a:t>
            </a:r>
            <a:r>
              <a:rPr lang="es-ES" sz="1800" dirty="0">
                <a:latin typeface="Calibri" pitchFamily="34" charset="0"/>
                <a:sym typeface="Wingdings"/>
              </a:rPr>
              <a:t> </a:t>
            </a:r>
            <a:r>
              <a:rPr lang="es-ES" sz="1800" dirty="0">
                <a:latin typeface="Calibri" pitchFamily="34" charset="0"/>
              </a:rPr>
              <a:t>conjunto de 8 bits  siendo la unidad mínima de almacenamiento. </a:t>
            </a:r>
          </a:p>
          <a:p>
            <a:pPr algn="just">
              <a:lnSpc>
                <a:spcPct val="114000"/>
              </a:lnSpc>
              <a:spcBef>
                <a:spcPts val="0"/>
              </a:spcBef>
              <a:spcAft>
                <a:spcPts val="600"/>
              </a:spcAft>
              <a:buFont typeface="Wingdings" pitchFamily="2" charset="2"/>
              <a:buChar char="§"/>
            </a:pPr>
            <a:r>
              <a:rPr lang="es-ES" sz="1800" dirty="0">
                <a:latin typeface="Calibri" pitchFamily="34" charset="0"/>
              </a:rPr>
              <a:t>Posibles magnitudes de los símbolos son el </a:t>
            </a:r>
            <a:r>
              <a:rPr lang="es-ES" sz="1800" b="1" dirty="0">
                <a:latin typeface="Calibri" pitchFamily="34" charset="0"/>
              </a:rPr>
              <a:t>Kilo</a:t>
            </a:r>
            <a:r>
              <a:rPr lang="es-ES" sz="1800" dirty="0">
                <a:latin typeface="Calibri" pitchFamily="34" charset="0"/>
              </a:rPr>
              <a:t>, </a:t>
            </a:r>
            <a:r>
              <a:rPr lang="es-ES" sz="1800" b="1" dirty="0">
                <a:latin typeface="Calibri" pitchFamily="34" charset="0"/>
              </a:rPr>
              <a:t>Mega</a:t>
            </a:r>
            <a:r>
              <a:rPr lang="es-ES" sz="1800" dirty="0">
                <a:latin typeface="Calibri" pitchFamily="34" charset="0"/>
              </a:rPr>
              <a:t>, </a:t>
            </a:r>
            <a:r>
              <a:rPr lang="es-ES" sz="1800" b="1" dirty="0">
                <a:latin typeface="Calibri" pitchFamily="34" charset="0"/>
              </a:rPr>
              <a:t>Giga</a:t>
            </a:r>
            <a:r>
              <a:rPr lang="es-ES" sz="1800" dirty="0">
                <a:latin typeface="Calibri" pitchFamily="34" charset="0"/>
              </a:rPr>
              <a:t>, </a:t>
            </a:r>
            <a:r>
              <a:rPr lang="es-ES" sz="1800" b="1" dirty="0">
                <a:latin typeface="Calibri" pitchFamily="34" charset="0"/>
              </a:rPr>
              <a:t>Tera</a:t>
            </a:r>
            <a:r>
              <a:rPr lang="es-ES" sz="1800" dirty="0">
                <a:latin typeface="Calibri" pitchFamily="34" charset="0"/>
              </a:rPr>
              <a:t>, etc.</a:t>
            </a:r>
          </a:p>
          <a:p>
            <a:pPr algn="just">
              <a:lnSpc>
                <a:spcPct val="114000"/>
              </a:lnSpc>
              <a:spcBef>
                <a:spcPts val="0"/>
              </a:spcBef>
              <a:spcAft>
                <a:spcPts val="600"/>
              </a:spcAft>
              <a:buFont typeface="Wingdings" pitchFamily="2" charset="2"/>
              <a:buChar char="§"/>
            </a:pPr>
            <a:r>
              <a:rPr lang="es-ES" sz="1800" dirty="0">
                <a:latin typeface="Calibri" pitchFamily="34" charset="0"/>
              </a:rPr>
              <a:t>Las magnitudes se utilizan como prefijos de la unidad de almacenamiento obteniendo:</a:t>
            </a:r>
          </a:p>
          <a:p>
            <a:pPr marL="0" indent="0">
              <a:lnSpc>
                <a:spcPct val="114000"/>
              </a:lnSpc>
              <a:spcBef>
                <a:spcPts val="0"/>
              </a:spcBef>
              <a:buSzPct val="95000"/>
              <a:buNone/>
              <a:defRPr/>
            </a:pPr>
            <a:endParaRPr lang="es-ES" sz="1600" kern="0" dirty="0">
              <a:solidFill>
                <a:srgbClr val="00002B"/>
              </a:solidFill>
              <a:latin typeface="Calibri" pitchFamily="34" charset="0"/>
              <a:cs typeface="Calibri" pitchFamily="34" charset="0"/>
            </a:endParaRPr>
          </a:p>
        </p:txBody>
      </p:sp>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5</a:t>
            </a:fld>
            <a:endParaRPr lang="en-US" b="1" dirty="0">
              <a:solidFill>
                <a:srgbClr val="548235"/>
              </a:solidFill>
            </a:endParaRPr>
          </a:p>
        </p:txBody>
      </p:sp>
      <p:sp>
        <p:nvSpPr>
          <p:cNvPr id="14" name="Marcador de contenido 2"/>
          <p:cNvSpPr txBox="1">
            <a:spLocks/>
          </p:cNvSpPr>
          <p:nvPr/>
        </p:nvSpPr>
        <p:spPr>
          <a:xfrm>
            <a:off x="1511671" y="3993499"/>
            <a:ext cx="1801373" cy="202785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Font typeface="Arial" panose="020B0604020202020204" pitchFamily="34" charset="0"/>
              <a:buNone/>
            </a:pPr>
            <a:r>
              <a:rPr lang="es-ES" sz="1800" dirty="0" err="1">
                <a:latin typeface="Calibri" pitchFamily="34" charset="0"/>
              </a:rPr>
              <a:t>KiloBit</a:t>
            </a:r>
            <a:r>
              <a:rPr lang="es-ES" sz="1800" dirty="0">
                <a:latin typeface="Calibri" pitchFamily="34" charset="0"/>
              </a:rPr>
              <a:t> (</a:t>
            </a:r>
            <a:r>
              <a:rPr lang="es-ES" sz="1800" b="1" dirty="0">
                <a:latin typeface="Calibri" pitchFamily="34" charset="0"/>
                <a:sym typeface="Wingdings"/>
              </a:rPr>
              <a:t>Kb</a:t>
            </a:r>
            <a:r>
              <a:rPr lang="es-ES" sz="1800" dirty="0">
                <a:latin typeface="Calibri" pitchFamily="34" charset="0"/>
                <a:sym typeface="Wingdings"/>
              </a:rPr>
              <a:t>)</a:t>
            </a:r>
          </a:p>
          <a:p>
            <a:pPr marL="0" indent="0" algn="ctr">
              <a:lnSpc>
                <a:spcPct val="114000"/>
              </a:lnSpc>
              <a:spcBef>
                <a:spcPts val="0"/>
              </a:spcBef>
              <a:spcAft>
                <a:spcPts val="600"/>
              </a:spcAft>
              <a:buFont typeface="Arial" panose="020B0604020202020204" pitchFamily="34" charset="0"/>
              <a:buNone/>
            </a:pPr>
            <a:r>
              <a:rPr lang="es-ES" sz="1800" dirty="0" err="1">
                <a:latin typeface="Calibri" pitchFamily="34" charset="0"/>
                <a:sym typeface="Wingdings"/>
              </a:rPr>
              <a:t>MegaBit</a:t>
            </a:r>
            <a:r>
              <a:rPr lang="es-ES" sz="1800" dirty="0">
                <a:latin typeface="Calibri" pitchFamily="34" charset="0"/>
                <a:sym typeface="Wingdings"/>
              </a:rPr>
              <a:t> (</a:t>
            </a:r>
            <a:r>
              <a:rPr lang="es-ES" sz="1800" b="1" dirty="0">
                <a:latin typeface="Calibri" pitchFamily="34" charset="0"/>
                <a:sym typeface="Wingdings"/>
              </a:rPr>
              <a:t>Mb</a:t>
            </a:r>
            <a:r>
              <a:rPr lang="es-ES" sz="1800" dirty="0">
                <a:latin typeface="Calibri" pitchFamily="34" charset="0"/>
                <a:sym typeface="Wingdings"/>
              </a:rPr>
              <a:t>)</a:t>
            </a:r>
          </a:p>
          <a:p>
            <a:pPr marL="0" indent="0" algn="ctr">
              <a:lnSpc>
                <a:spcPct val="114000"/>
              </a:lnSpc>
              <a:spcBef>
                <a:spcPts val="0"/>
              </a:spcBef>
              <a:spcAft>
                <a:spcPts val="600"/>
              </a:spcAft>
              <a:buFont typeface="Arial" panose="020B0604020202020204" pitchFamily="34" charset="0"/>
              <a:buNone/>
            </a:pPr>
            <a:r>
              <a:rPr lang="es-ES" sz="1800" dirty="0">
                <a:latin typeface="Calibri" pitchFamily="34" charset="0"/>
                <a:sym typeface="Wingdings"/>
              </a:rPr>
              <a:t> </a:t>
            </a:r>
            <a:r>
              <a:rPr lang="es-ES" sz="1800" dirty="0" err="1">
                <a:latin typeface="Calibri" pitchFamily="34" charset="0"/>
                <a:sym typeface="Wingdings"/>
              </a:rPr>
              <a:t>GigaBit</a:t>
            </a:r>
            <a:r>
              <a:rPr lang="es-ES" sz="1800" dirty="0">
                <a:latin typeface="Calibri" pitchFamily="34" charset="0"/>
                <a:sym typeface="Wingdings"/>
              </a:rPr>
              <a:t> (</a:t>
            </a:r>
            <a:r>
              <a:rPr lang="es-ES" sz="1800" b="1" dirty="0">
                <a:latin typeface="Calibri" pitchFamily="34" charset="0"/>
                <a:sym typeface="Wingdings"/>
              </a:rPr>
              <a:t>Gb</a:t>
            </a:r>
            <a:r>
              <a:rPr lang="es-ES" sz="1800" dirty="0">
                <a:latin typeface="Calibri" pitchFamily="34" charset="0"/>
                <a:sym typeface="Wingdings"/>
              </a:rPr>
              <a:t>)</a:t>
            </a:r>
          </a:p>
          <a:p>
            <a:pPr marL="0" indent="0" algn="ctr">
              <a:lnSpc>
                <a:spcPct val="114000"/>
              </a:lnSpc>
              <a:spcBef>
                <a:spcPts val="0"/>
              </a:spcBef>
              <a:spcAft>
                <a:spcPts val="600"/>
              </a:spcAft>
              <a:buFont typeface="Arial" panose="020B0604020202020204" pitchFamily="34" charset="0"/>
              <a:buNone/>
            </a:pPr>
            <a:r>
              <a:rPr lang="es-ES" sz="1800" dirty="0">
                <a:latin typeface="Calibri" pitchFamily="34" charset="0"/>
                <a:sym typeface="Wingdings"/>
              </a:rPr>
              <a:t> </a:t>
            </a:r>
            <a:r>
              <a:rPr lang="es-ES" sz="1800" dirty="0" err="1">
                <a:latin typeface="Calibri" pitchFamily="34" charset="0"/>
                <a:sym typeface="Wingdings"/>
              </a:rPr>
              <a:t>TeraBit</a:t>
            </a:r>
            <a:r>
              <a:rPr lang="es-ES" sz="1800" dirty="0">
                <a:latin typeface="Calibri" pitchFamily="34" charset="0"/>
                <a:sym typeface="Wingdings"/>
              </a:rPr>
              <a:t> (</a:t>
            </a:r>
            <a:r>
              <a:rPr lang="es-ES" sz="1800" b="1" dirty="0">
                <a:latin typeface="Calibri" pitchFamily="34" charset="0"/>
                <a:sym typeface="Wingdings"/>
              </a:rPr>
              <a:t>Tb</a:t>
            </a:r>
            <a:r>
              <a:rPr lang="es-ES" sz="1800" dirty="0">
                <a:latin typeface="Calibri" pitchFamily="34" charset="0"/>
                <a:sym typeface="Wingdings"/>
              </a:rPr>
              <a:t>)</a:t>
            </a:r>
          </a:p>
          <a:p>
            <a:pPr marL="0" indent="0" algn="ctr">
              <a:lnSpc>
                <a:spcPct val="114000"/>
              </a:lnSpc>
              <a:spcBef>
                <a:spcPts val="0"/>
              </a:spcBef>
              <a:spcAft>
                <a:spcPts val="600"/>
              </a:spcAft>
              <a:buFont typeface="Arial" panose="020B0604020202020204" pitchFamily="34" charset="0"/>
              <a:buNone/>
            </a:pPr>
            <a:r>
              <a:rPr lang="mr-IN" sz="1800" dirty="0">
                <a:latin typeface="Calibri" pitchFamily="34" charset="0"/>
                <a:sym typeface="Wingdings"/>
              </a:rPr>
              <a:t>…</a:t>
            </a:r>
            <a:endParaRPr lang="es-ES" sz="1800" dirty="0">
              <a:latin typeface="Calibri" pitchFamily="34" charset="0"/>
              <a:sym typeface="Wingdings"/>
            </a:endParaRPr>
          </a:p>
          <a:p>
            <a:pPr marL="0" indent="0" algn="ctr">
              <a:lnSpc>
                <a:spcPct val="114000"/>
              </a:lnSpc>
              <a:spcBef>
                <a:spcPts val="0"/>
              </a:spcBef>
              <a:spcAft>
                <a:spcPts val="600"/>
              </a:spcAft>
              <a:buFont typeface="Arial" panose="020B0604020202020204" pitchFamily="34" charset="0"/>
              <a:buNone/>
            </a:pPr>
            <a:endParaRPr lang="es-ES" sz="1800" dirty="0">
              <a:latin typeface="Calibri" pitchFamily="34" charset="0"/>
            </a:endParaRPr>
          </a:p>
          <a:p>
            <a:pPr marL="0" indent="0">
              <a:lnSpc>
                <a:spcPct val="114000"/>
              </a:lnSpc>
              <a:spcBef>
                <a:spcPts val="0"/>
              </a:spcBef>
              <a:buSzPct val="95000"/>
              <a:buFont typeface="Arial" panose="020B0604020202020204" pitchFamily="34" charset="0"/>
              <a:buNone/>
              <a:defRPr/>
            </a:pPr>
            <a:endParaRPr lang="es-ES" sz="1600" kern="0" dirty="0">
              <a:solidFill>
                <a:srgbClr val="00002B"/>
              </a:solidFill>
              <a:latin typeface="Calibri" pitchFamily="34" charset="0"/>
              <a:cs typeface="Calibri" pitchFamily="34" charset="0"/>
            </a:endParaRPr>
          </a:p>
        </p:txBody>
      </p:sp>
      <p:sp>
        <p:nvSpPr>
          <p:cNvPr id="6" name="Rectángulo 5"/>
          <p:cNvSpPr/>
          <p:nvPr/>
        </p:nvSpPr>
        <p:spPr>
          <a:xfrm>
            <a:off x="3627782" y="3993499"/>
            <a:ext cx="1702904" cy="1979068"/>
          </a:xfrm>
          <a:prstGeom prst="rect">
            <a:avLst/>
          </a:prstGeom>
        </p:spPr>
        <p:txBody>
          <a:bodyPr wrap="square">
            <a:spAutoFit/>
          </a:bodyPr>
          <a:lstStyle/>
          <a:p>
            <a:pPr algn="ctr">
              <a:lnSpc>
                <a:spcPct val="114000"/>
              </a:lnSpc>
              <a:spcAft>
                <a:spcPts val="600"/>
              </a:spcAft>
            </a:pPr>
            <a:r>
              <a:rPr lang="es-ES" dirty="0" err="1">
                <a:latin typeface="Calibri" pitchFamily="34" charset="0"/>
                <a:sym typeface="Wingdings"/>
              </a:rPr>
              <a:t>KiloByte</a:t>
            </a:r>
            <a:r>
              <a:rPr lang="es-ES" dirty="0">
                <a:latin typeface="Calibri" pitchFamily="34" charset="0"/>
                <a:sym typeface="Wingdings"/>
              </a:rPr>
              <a:t> (</a:t>
            </a:r>
            <a:r>
              <a:rPr lang="es-ES" b="1" dirty="0">
                <a:latin typeface="Calibri" pitchFamily="34" charset="0"/>
                <a:sym typeface="Wingdings"/>
              </a:rPr>
              <a:t>KB</a:t>
            </a:r>
            <a:r>
              <a:rPr lang="es-ES" dirty="0">
                <a:latin typeface="Calibri" pitchFamily="34" charset="0"/>
                <a:sym typeface="Wingdings"/>
              </a:rPr>
              <a:t>)</a:t>
            </a:r>
          </a:p>
          <a:p>
            <a:pPr algn="ctr">
              <a:lnSpc>
                <a:spcPct val="114000"/>
              </a:lnSpc>
              <a:spcAft>
                <a:spcPts val="600"/>
              </a:spcAft>
            </a:pPr>
            <a:r>
              <a:rPr lang="es-ES" dirty="0">
                <a:latin typeface="Calibri" pitchFamily="34" charset="0"/>
                <a:sym typeface="Wingdings"/>
              </a:rPr>
              <a:t> </a:t>
            </a:r>
            <a:r>
              <a:rPr lang="es-ES" dirty="0" err="1">
                <a:latin typeface="Calibri" pitchFamily="34" charset="0"/>
                <a:sym typeface="Wingdings"/>
              </a:rPr>
              <a:t>MegaByte</a:t>
            </a:r>
            <a:r>
              <a:rPr lang="es-ES" dirty="0">
                <a:latin typeface="Calibri" pitchFamily="34" charset="0"/>
                <a:sym typeface="Wingdings"/>
              </a:rPr>
              <a:t> (</a:t>
            </a:r>
            <a:r>
              <a:rPr lang="es-ES" b="1" dirty="0">
                <a:latin typeface="Calibri" pitchFamily="34" charset="0"/>
                <a:sym typeface="Wingdings"/>
              </a:rPr>
              <a:t>MB</a:t>
            </a:r>
            <a:r>
              <a:rPr lang="es-ES" dirty="0">
                <a:latin typeface="Calibri" pitchFamily="34" charset="0"/>
                <a:sym typeface="Wingdings"/>
              </a:rPr>
              <a:t>)</a:t>
            </a:r>
          </a:p>
          <a:p>
            <a:pPr algn="ctr">
              <a:lnSpc>
                <a:spcPct val="114000"/>
              </a:lnSpc>
              <a:spcAft>
                <a:spcPts val="600"/>
              </a:spcAft>
            </a:pPr>
            <a:r>
              <a:rPr lang="es-ES" dirty="0">
                <a:latin typeface="Calibri" pitchFamily="34" charset="0"/>
                <a:sym typeface="Wingdings"/>
              </a:rPr>
              <a:t> </a:t>
            </a:r>
            <a:r>
              <a:rPr lang="es-ES" dirty="0" err="1">
                <a:latin typeface="Calibri" pitchFamily="34" charset="0"/>
                <a:sym typeface="Wingdings"/>
              </a:rPr>
              <a:t>GigaByte</a:t>
            </a:r>
            <a:r>
              <a:rPr lang="es-ES" dirty="0">
                <a:latin typeface="Calibri" pitchFamily="34" charset="0"/>
                <a:sym typeface="Wingdings"/>
              </a:rPr>
              <a:t> (</a:t>
            </a:r>
            <a:r>
              <a:rPr lang="es-ES" b="1" dirty="0">
                <a:latin typeface="Calibri" pitchFamily="34" charset="0"/>
                <a:sym typeface="Wingdings"/>
              </a:rPr>
              <a:t>GB</a:t>
            </a:r>
            <a:r>
              <a:rPr lang="es-ES" dirty="0">
                <a:latin typeface="Calibri" pitchFamily="34" charset="0"/>
                <a:sym typeface="Wingdings"/>
              </a:rPr>
              <a:t>)</a:t>
            </a:r>
          </a:p>
          <a:p>
            <a:pPr algn="ctr">
              <a:lnSpc>
                <a:spcPct val="114000"/>
              </a:lnSpc>
              <a:spcAft>
                <a:spcPts val="600"/>
              </a:spcAft>
            </a:pPr>
            <a:r>
              <a:rPr lang="es-ES" dirty="0">
                <a:latin typeface="Calibri" pitchFamily="34" charset="0"/>
                <a:sym typeface="Wingdings"/>
              </a:rPr>
              <a:t> </a:t>
            </a:r>
            <a:r>
              <a:rPr lang="es-ES" dirty="0" err="1">
                <a:latin typeface="Calibri" pitchFamily="34" charset="0"/>
                <a:sym typeface="Wingdings"/>
              </a:rPr>
              <a:t>TeraByte</a:t>
            </a:r>
            <a:r>
              <a:rPr lang="es-ES" dirty="0">
                <a:latin typeface="Calibri" pitchFamily="34" charset="0"/>
                <a:sym typeface="Wingdings"/>
              </a:rPr>
              <a:t> (</a:t>
            </a:r>
            <a:r>
              <a:rPr lang="es-ES" b="1" dirty="0">
                <a:latin typeface="Calibri" pitchFamily="34" charset="0"/>
                <a:sym typeface="Wingdings"/>
              </a:rPr>
              <a:t>TB</a:t>
            </a:r>
            <a:r>
              <a:rPr lang="es-ES" dirty="0">
                <a:latin typeface="Calibri" pitchFamily="34" charset="0"/>
                <a:sym typeface="Wingdings"/>
              </a:rPr>
              <a:t>)</a:t>
            </a:r>
          </a:p>
          <a:p>
            <a:pPr algn="ctr">
              <a:lnSpc>
                <a:spcPct val="114000"/>
              </a:lnSpc>
              <a:spcAft>
                <a:spcPts val="600"/>
              </a:spcAft>
            </a:pPr>
            <a:r>
              <a:rPr lang="mr-IN" dirty="0">
                <a:latin typeface="Calibri" pitchFamily="34" charset="0"/>
                <a:sym typeface="Wingdings"/>
              </a:rPr>
              <a:t>…</a:t>
            </a:r>
            <a:endParaRPr lang="es-ES" dirty="0">
              <a:latin typeface="Calibri" pitchFamily="34" charset="0"/>
              <a:sym typeface="Wingdings"/>
            </a:endParaRPr>
          </a:p>
        </p:txBody>
      </p:sp>
      <p:sp>
        <p:nvSpPr>
          <p:cNvPr id="15" name="Rectángulo 14"/>
          <p:cNvSpPr/>
          <p:nvPr/>
        </p:nvSpPr>
        <p:spPr>
          <a:xfrm>
            <a:off x="5645424" y="4017894"/>
            <a:ext cx="2507976" cy="1979068"/>
          </a:xfrm>
          <a:prstGeom prst="rect">
            <a:avLst/>
          </a:prstGeom>
        </p:spPr>
        <p:txBody>
          <a:bodyPr wrap="square">
            <a:spAutoFit/>
          </a:bodyPr>
          <a:lstStyle/>
          <a:p>
            <a:pPr algn="ctr">
              <a:lnSpc>
                <a:spcPct val="114000"/>
              </a:lnSpc>
              <a:spcAft>
                <a:spcPts val="600"/>
              </a:spcAft>
            </a:pPr>
            <a:r>
              <a:rPr lang="es-ES" dirty="0">
                <a:latin typeface="Calibri" pitchFamily="34" charset="0"/>
                <a:sym typeface="Wingdings"/>
              </a:rPr>
              <a:t>1024</a:t>
            </a:r>
          </a:p>
          <a:p>
            <a:pPr algn="ctr">
              <a:lnSpc>
                <a:spcPct val="114000"/>
              </a:lnSpc>
              <a:spcAft>
                <a:spcPts val="600"/>
              </a:spcAft>
            </a:pPr>
            <a:r>
              <a:rPr lang="es-ES" dirty="0">
                <a:latin typeface="Calibri" pitchFamily="34" charset="0"/>
                <a:sym typeface="Wingdings"/>
              </a:rPr>
              <a:t> 1024*1024</a:t>
            </a:r>
          </a:p>
          <a:p>
            <a:pPr algn="ctr">
              <a:lnSpc>
                <a:spcPct val="114000"/>
              </a:lnSpc>
              <a:spcAft>
                <a:spcPts val="600"/>
              </a:spcAft>
            </a:pPr>
            <a:r>
              <a:rPr lang="es-ES" dirty="0">
                <a:latin typeface="Calibri" pitchFamily="34" charset="0"/>
                <a:sym typeface="Wingdings"/>
              </a:rPr>
              <a:t> 1024*1024*1024</a:t>
            </a:r>
          </a:p>
          <a:p>
            <a:pPr algn="ctr">
              <a:lnSpc>
                <a:spcPct val="114000"/>
              </a:lnSpc>
              <a:spcAft>
                <a:spcPts val="600"/>
              </a:spcAft>
            </a:pPr>
            <a:r>
              <a:rPr lang="es-ES" dirty="0">
                <a:latin typeface="Calibri" pitchFamily="34" charset="0"/>
                <a:sym typeface="Wingdings"/>
              </a:rPr>
              <a:t> 1024*1024*1024*1024</a:t>
            </a:r>
          </a:p>
          <a:p>
            <a:pPr algn="ctr">
              <a:lnSpc>
                <a:spcPct val="114000"/>
              </a:lnSpc>
              <a:spcAft>
                <a:spcPts val="600"/>
              </a:spcAft>
            </a:pPr>
            <a:r>
              <a:rPr lang="mr-IN" dirty="0">
                <a:latin typeface="Calibri" pitchFamily="34" charset="0"/>
                <a:sym typeface="Wingdings"/>
              </a:rPr>
              <a:t>…</a:t>
            </a:r>
            <a:endParaRPr lang="es-ES" dirty="0">
              <a:latin typeface="Calibri" pitchFamily="34" charset="0"/>
              <a:sym typeface="Wingdings"/>
            </a:endParaRPr>
          </a:p>
        </p:txBody>
      </p:sp>
      <mc:AlternateContent xmlns:mc="http://schemas.openxmlformats.org/markup-compatibility/2006" xmlns:a14="http://schemas.microsoft.com/office/drawing/2010/main">
        <mc:Choice Requires="a14">
          <p:sp>
            <p:nvSpPr>
              <p:cNvPr id="16" name="Rectángulo 15"/>
              <p:cNvSpPr/>
              <p:nvPr/>
            </p:nvSpPr>
            <p:spPr>
              <a:xfrm>
                <a:off x="8194812" y="4017894"/>
                <a:ext cx="2507976" cy="1961050"/>
              </a:xfrm>
              <a:prstGeom prst="rect">
                <a:avLst/>
              </a:prstGeom>
            </p:spPr>
            <p:txBody>
              <a:bodyPr wrap="square">
                <a:spAutoFit/>
              </a:bodyPr>
              <a:lstStyle/>
              <a:p>
                <a:pPr algn="ctr">
                  <a:lnSpc>
                    <a:spcPct val="114000"/>
                  </a:lnSpc>
                  <a:spcAft>
                    <a:spcPts val="600"/>
                  </a:spcAft>
                </a:pPr>
                <a14:m>
                  <m:oMathPara xmlns:m="http://schemas.openxmlformats.org/officeDocument/2006/math">
                    <m:oMathParaPr>
                      <m:jc m:val="centerGroup"/>
                    </m:oMathParaPr>
                    <m:oMath xmlns:m="http://schemas.openxmlformats.org/officeDocument/2006/math">
                      <m:sSup>
                        <m:sSupPr>
                          <m:ctrlPr>
                            <a:rPr lang="es-ES" i="1" smtClean="0">
                              <a:latin typeface="Cambria Math" panose="02040503050406030204" pitchFamily="18" charset="0"/>
                              <a:sym typeface="Wingdings"/>
                            </a:rPr>
                          </m:ctrlPr>
                        </m:sSupPr>
                        <m:e>
                          <m:r>
                            <a:rPr lang="es-ES" b="0" i="1" smtClean="0">
                              <a:latin typeface="Cambria Math" charset="0"/>
                              <a:sym typeface="Wingdings"/>
                            </a:rPr>
                            <m:t>2</m:t>
                          </m:r>
                        </m:e>
                        <m:sup>
                          <m:r>
                            <a:rPr lang="es-ES" b="0" i="1" smtClean="0">
                              <a:latin typeface="Cambria Math" charset="0"/>
                              <a:sym typeface="Wingdings"/>
                            </a:rPr>
                            <m:t>10</m:t>
                          </m:r>
                        </m:sup>
                      </m:sSup>
                    </m:oMath>
                  </m:oMathPara>
                </a14:m>
                <a:endParaRPr lang="es-ES" i="1" dirty="0">
                  <a:latin typeface="Cambria Math" charset="0"/>
                  <a:sym typeface="Wingdings"/>
                </a:endParaRPr>
              </a:p>
              <a:p>
                <a:pPr algn="ctr">
                  <a:lnSpc>
                    <a:spcPct val="114000"/>
                  </a:lnSpc>
                  <a:spcAft>
                    <a:spcPts val="600"/>
                  </a:spcAft>
                </a:pPr>
                <a14:m>
                  <m:oMathPara xmlns:m="http://schemas.openxmlformats.org/officeDocument/2006/math">
                    <m:oMathParaPr>
                      <m:jc m:val="centerGroup"/>
                    </m:oMathParaPr>
                    <m:oMath xmlns:m="http://schemas.openxmlformats.org/officeDocument/2006/math">
                      <m:sSup>
                        <m:sSupPr>
                          <m:ctrlPr>
                            <a:rPr lang="es-ES" i="1">
                              <a:latin typeface="Cambria Math" panose="02040503050406030204" pitchFamily="18" charset="0"/>
                              <a:sym typeface="Wingdings"/>
                            </a:rPr>
                          </m:ctrlPr>
                        </m:sSupPr>
                        <m:e>
                          <m:r>
                            <a:rPr lang="es-ES" i="1">
                              <a:latin typeface="Cambria Math" charset="0"/>
                              <a:sym typeface="Wingdings"/>
                            </a:rPr>
                            <m:t>2</m:t>
                          </m:r>
                        </m:e>
                        <m:sup>
                          <m:r>
                            <a:rPr lang="es-ES" b="0" i="1" smtClean="0">
                              <a:latin typeface="Cambria Math" charset="0"/>
                              <a:sym typeface="Wingdings"/>
                            </a:rPr>
                            <m:t>2</m:t>
                          </m:r>
                          <m:r>
                            <a:rPr lang="es-ES" i="1">
                              <a:latin typeface="Cambria Math" charset="0"/>
                              <a:sym typeface="Wingdings"/>
                            </a:rPr>
                            <m:t>0</m:t>
                          </m:r>
                        </m:sup>
                      </m:sSup>
                    </m:oMath>
                  </m:oMathPara>
                </a14:m>
                <a:endParaRPr lang="es-ES" i="1" dirty="0">
                  <a:latin typeface="Cambria Math" charset="0"/>
                  <a:sym typeface="Wingdings"/>
                </a:endParaRPr>
              </a:p>
              <a:p>
                <a:pPr algn="ctr">
                  <a:lnSpc>
                    <a:spcPct val="114000"/>
                  </a:lnSpc>
                  <a:spcAft>
                    <a:spcPts val="600"/>
                  </a:spcAft>
                </a:pPr>
                <a14:m>
                  <m:oMathPara xmlns:m="http://schemas.openxmlformats.org/officeDocument/2006/math">
                    <m:oMathParaPr>
                      <m:jc m:val="centerGroup"/>
                    </m:oMathParaPr>
                    <m:oMath xmlns:m="http://schemas.openxmlformats.org/officeDocument/2006/math">
                      <m:sSup>
                        <m:sSupPr>
                          <m:ctrlPr>
                            <a:rPr lang="es-ES" i="1">
                              <a:latin typeface="Cambria Math" panose="02040503050406030204" pitchFamily="18" charset="0"/>
                              <a:sym typeface="Wingdings"/>
                            </a:rPr>
                          </m:ctrlPr>
                        </m:sSupPr>
                        <m:e>
                          <m:r>
                            <a:rPr lang="es-ES" i="1">
                              <a:latin typeface="Cambria Math" charset="0"/>
                              <a:sym typeface="Wingdings"/>
                            </a:rPr>
                            <m:t>2</m:t>
                          </m:r>
                        </m:e>
                        <m:sup>
                          <m:r>
                            <a:rPr lang="es-ES" b="0" i="1" smtClean="0">
                              <a:latin typeface="Cambria Math" charset="0"/>
                              <a:sym typeface="Wingdings"/>
                            </a:rPr>
                            <m:t>3</m:t>
                          </m:r>
                          <m:r>
                            <a:rPr lang="es-ES" i="1">
                              <a:latin typeface="Cambria Math" charset="0"/>
                              <a:sym typeface="Wingdings"/>
                            </a:rPr>
                            <m:t>0</m:t>
                          </m:r>
                        </m:sup>
                      </m:sSup>
                      <m:r>
                        <a:rPr lang="es-ES" i="1">
                          <a:latin typeface="Cambria Math" charset="0"/>
                          <a:sym typeface="Wingdings"/>
                        </a:rPr>
                        <m:t> </m:t>
                      </m:r>
                    </m:oMath>
                  </m:oMathPara>
                </a14:m>
                <a:endParaRPr lang="es-ES" i="1" dirty="0">
                  <a:latin typeface="Cambria Math" charset="0"/>
                  <a:sym typeface="Wingdings"/>
                </a:endParaRPr>
              </a:p>
              <a:p>
                <a:pPr algn="ctr">
                  <a:lnSpc>
                    <a:spcPct val="114000"/>
                  </a:lnSpc>
                  <a:spcAft>
                    <a:spcPts val="600"/>
                  </a:spcAft>
                </a:pPr>
                <a14:m>
                  <m:oMathPara xmlns:m="http://schemas.openxmlformats.org/officeDocument/2006/math">
                    <m:oMathParaPr>
                      <m:jc m:val="centerGroup"/>
                    </m:oMathParaPr>
                    <m:oMath xmlns:m="http://schemas.openxmlformats.org/officeDocument/2006/math">
                      <m:sSup>
                        <m:sSupPr>
                          <m:ctrlPr>
                            <a:rPr lang="es-ES" i="1" smtClean="0">
                              <a:latin typeface="Cambria Math" panose="02040503050406030204" pitchFamily="18" charset="0"/>
                              <a:sym typeface="Wingdings"/>
                            </a:rPr>
                          </m:ctrlPr>
                        </m:sSupPr>
                        <m:e>
                          <m:r>
                            <a:rPr lang="es-ES" i="1">
                              <a:latin typeface="Cambria Math" charset="0"/>
                              <a:sym typeface="Wingdings"/>
                            </a:rPr>
                            <m:t>2</m:t>
                          </m:r>
                        </m:e>
                        <m:sup>
                          <m:r>
                            <a:rPr lang="es-ES" b="0" i="1" smtClean="0">
                              <a:latin typeface="Cambria Math" charset="0"/>
                              <a:sym typeface="Wingdings"/>
                            </a:rPr>
                            <m:t>4</m:t>
                          </m:r>
                          <m:r>
                            <a:rPr lang="es-ES" i="1">
                              <a:latin typeface="Cambria Math" charset="0"/>
                              <a:sym typeface="Wingdings"/>
                            </a:rPr>
                            <m:t>0</m:t>
                          </m:r>
                        </m:sup>
                      </m:sSup>
                      <m:r>
                        <a:rPr lang="es-ES" i="1">
                          <a:latin typeface="Cambria Math" charset="0"/>
                          <a:sym typeface="Wingdings"/>
                        </a:rPr>
                        <m:t> </m:t>
                      </m:r>
                    </m:oMath>
                  </m:oMathPara>
                </a14:m>
                <a:endParaRPr lang="es-ES" dirty="0">
                  <a:latin typeface="Calibri" pitchFamily="34" charset="0"/>
                  <a:sym typeface="Wingdings"/>
                </a:endParaRPr>
              </a:p>
              <a:p>
                <a:pPr algn="ctr">
                  <a:lnSpc>
                    <a:spcPct val="114000"/>
                  </a:lnSpc>
                  <a:spcAft>
                    <a:spcPts val="600"/>
                  </a:spcAft>
                </a:pPr>
                <a:r>
                  <a:rPr lang="mr-IN" dirty="0">
                    <a:latin typeface="Calibri" pitchFamily="34" charset="0"/>
                    <a:sym typeface="Wingdings"/>
                  </a:rPr>
                  <a:t>…</a:t>
                </a:r>
                <a:endParaRPr lang="es-ES" dirty="0">
                  <a:latin typeface="Calibri" pitchFamily="34" charset="0"/>
                  <a:sym typeface="Wingdings"/>
                </a:endParaRPr>
              </a:p>
            </p:txBody>
          </p:sp>
        </mc:Choice>
        <mc:Fallback xmlns="">
          <p:sp>
            <p:nvSpPr>
              <p:cNvPr id="16" name="Rectángulo 15"/>
              <p:cNvSpPr>
                <a:spLocks noRot="1" noChangeAspect="1" noMove="1" noResize="1" noEditPoints="1" noAdjustHandles="1" noChangeArrowheads="1" noChangeShapeType="1" noTextEdit="1"/>
              </p:cNvSpPr>
              <p:nvPr/>
            </p:nvSpPr>
            <p:spPr>
              <a:xfrm>
                <a:off x="8194812" y="4017894"/>
                <a:ext cx="2507976" cy="1961050"/>
              </a:xfrm>
              <a:prstGeom prst="rect">
                <a:avLst/>
              </a:prstGeom>
              <a:blipFill rotWithShape="0">
                <a:blip r:embed="rId3"/>
                <a:stretch>
                  <a:fillRect b="-4037"/>
                </a:stretch>
              </a:blipFill>
            </p:spPr>
            <p:txBody>
              <a:bodyPr/>
              <a:lstStyle/>
              <a:p>
                <a:r>
                  <a:rPr lang="ca-ES">
                    <a:noFill/>
                  </a:rPr>
                  <a:t> </a:t>
                </a:r>
              </a:p>
            </p:txBody>
          </p:sp>
        </mc:Fallback>
      </mc:AlternateContent>
      <p:sp>
        <p:nvSpPr>
          <p:cNvPr id="11" name="CuadroTexto 6"/>
          <p:cNvSpPr txBox="1"/>
          <p:nvPr/>
        </p:nvSpPr>
        <p:spPr>
          <a:xfrm>
            <a:off x="9204158" y="110256"/>
            <a:ext cx="3388895" cy="369332"/>
          </a:xfrm>
          <a:prstGeom prst="rect">
            <a:avLst/>
          </a:prstGeom>
          <a:noFill/>
        </p:spPr>
        <p:txBody>
          <a:bodyPr wrap="square" rtlCol="0">
            <a:spAutoFit/>
          </a:bodyPr>
          <a:lstStyle/>
          <a:p>
            <a:r>
              <a:rPr lang="es-ES_tradnl" b="1" dirty="0">
                <a:latin typeface="+mj-lt"/>
              </a:rPr>
              <a:t>Unidades de almacenamiento</a:t>
            </a:r>
          </a:p>
        </p:txBody>
      </p:sp>
    </p:spTree>
    <p:extLst>
      <p:ext uri="{BB962C8B-B14F-4D97-AF65-F5344CB8AC3E}">
        <p14:creationId xmlns:p14="http://schemas.microsoft.com/office/powerpoint/2010/main" val="368118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399145" y="963448"/>
                <a:ext cx="11189616" cy="5000029"/>
              </a:xfrm>
            </p:spPr>
            <p:txBody>
              <a:bodyPr>
                <a:normAutofit/>
              </a:bodyPr>
              <a:lstStyle/>
              <a:p>
                <a:pPr algn="just">
                  <a:lnSpc>
                    <a:spcPct val="114000"/>
                  </a:lnSpc>
                  <a:spcBef>
                    <a:spcPts val="0"/>
                  </a:spcBef>
                  <a:spcAft>
                    <a:spcPts val="600"/>
                  </a:spcAft>
                  <a:buFont typeface="Wingdings" pitchFamily="2" charset="2"/>
                  <a:buChar char="§"/>
                </a:pPr>
                <a:r>
                  <a:rPr lang="es-ES" sz="1800" b="1" dirty="0">
                    <a:latin typeface="Calibri" pitchFamily="34" charset="0"/>
                  </a:rPr>
                  <a:t>Textos</a:t>
                </a:r>
                <a:r>
                  <a:rPr lang="es-ES" sz="1800" dirty="0">
                    <a:latin typeface="Calibri" pitchFamily="34" charset="0"/>
                  </a:rPr>
                  <a:t>: vector unidimensional </a:t>
                </a:r>
                <a14:m>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𝑋</m:t>
                        </m:r>
                      </m:e>
                      <m:sub>
                        <m:r>
                          <a:rPr lang="es-ES" sz="1800" b="0" i="1" smtClean="0">
                            <a:latin typeface="Cambria Math" charset="0"/>
                          </a:rPr>
                          <m:t>𝑖</m:t>
                        </m:r>
                      </m:sub>
                    </m:sSub>
                  </m:oMath>
                </a14:m>
                <a:r>
                  <a:rPr lang="es-ES" sz="1800" dirty="0">
                    <a:latin typeface="Calibri" pitchFamily="34" charset="0"/>
                  </a:rPr>
                  <a:t> de caracteres alfa-numéricos</a:t>
                </a:r>
              </a:p>
              <a:p>
                <a:pPr marL="0" indent="0" algn="ctr">
                  <a:lnSpc>
                    <a:spcPct val="114000"/>
                  </a:lnSpc>
                  <a:spcBef>
                    <a:spcPts val="0"/>
                  </a:spcBef>
                  <a:spcAft>
                    <a:spcPts val="600"/>
                  </a:spcAft>
                  <a:buNone/>
                </a:pPr>
                <a:endParaRPr lang="es-ES" sz="1800" dirty="0">
                  <a:latin typeface="Calibri" pitchFamily="34" charset="0"/>
                </a:endParaRPr>
              </a:p>
              <a:p>
                <a:pPr marL="0" indent="0" algn="ctr">
                  <a:lnSpc>
                    <a:spcPct val="114000"/>
                  </a:lnSpc>
                  <a:spcBef>
                    <a:spcPts val="0"/>
                  </a:spcBef>
                  <a:spcAft>
                    <a:spcPts val="600"/>
                  </a:spcAft>
                  <a:buNone/>
                </a:pPr>
                <a:r>
                  <a:rPr lang="es-ES" sz="1800" dirty="0">
                    <a:latin typeface="Calibri" pitchFamily="34" charset="0"/>
                  </a:rPr>
                  <a:t>AAAAAAAAAA  BBBBBBBBBB  XXXXXXXXXX  TTTTTTTTTT</a:t>
                </a:r>
              </a:p>
              <a:p>
                <a:pPr marL="0" indent="0">
                  <a:lnSpc>
                    <a:spcPct val="114000"/>
                  </a:lnSpc>
                  <a:spcBef>
                    <a:spcPts val="0"/>
                  </a:spcBef>
                  <a:buSzPct val="95000"/>
                  <a:buNone/>
                  <a:defRPr/>
                </a:pPr>
                <a:endParaRPr lang="es-ES" sz="1600" kern="0" dirty="0">
                  <a:solidFill>
                    <a:srgbClr val="00002B"/>
                  </a:solidFill>
                  <a:latin typeface="Calibri" pitchFamily="34" charset="0"/>
                  <a:cs typeface="Calibri" pitchFamily="34" charset="0"/>
                </a:endParaRPr>
              </a:p>
              <a:p>
                <a:pPr lvl="1">
                  <a:lnSpc>
                    <a:spcPct val="114000"/>
                  </a:lnSpc>
                  <a:spcBef>
                    <a:spcPts val="0"/>
                  </a:spcBef>
                  <a:buSzPct val="95000"/>
                  <a:buFont typeface="Arial" charset="0"/>
                  <a:buChar char="•"/>
                  <a:defRPr/>
                </a:pPr>
                <a:r>
                  <a:rPr lang="es-ES" sz="1800" kern="0" dirty="0">
                    <a:solidFill>
                      <a:srgbClr val="00002B"/>
                    </a:solidFill>
                    <a:latin typeface="Calibri" pitchFamily="34" charset="0"/>
                    <a:cs typeface="Calibri" pitchFamily="34" charset="0"/>
                  </a:rPr>
                  <a:t>Los caracteres </a:t>
                </a:r>
                <a:r>
                  <a:rPr lang="es-ES" sz="1800" dirty="0">
                    <a:latin typeface="Calibri" pitchFamily="34" charset="0"/>
                  </a:rPr>
                  <a:t>alfa-numéricos se almacenan en </a:t>
                </a:r>
                <a:r>
                  <a:rPr lang="es-ES" sz="1800" b="1" dirty="0">
                    <a:latin typeface="Calibri" pitchFamily="34" charset="0"/>
                  </a:rPr>
                  <a:t>bytes</a:t>
                </a:r>
                <a:r>
                  <a:rPr lang="es-ES" sz="1800" dirty="0">
                    <a:latin typeface="Calibri" pitchFamily="34" charset="0"/>
                  </a:rPr>
                  <a:t>. Sabemos que 1 byte contiene 8 bits. Estos 8 bits permiten representar cada uno de los caracteres.</a:t>
                </a:r>
              </a:p>
              <a:p>
                <a:pPr lvl="1">
                  <a:lnSpc>
                    <a:spcPct val="114000"/>
                  </a:lnSpc>
                  <a:spcBef>
                    <a:spcPts val="0"/>
                  </a:spcBef>
                  <a:buSzPct val="95000"/>
                  <a:buFont typeface="Arial" charset="0"/>
                  <a:buChar char="•"/>
                  <a:defRPr/>
                </a:pPr>
                <a:r>
                  <a:rPr lang="es-ES" sz="1800" dirty="0">
                    <a:latin typeface="Calibri" pitchFamily="34" charset="0"/>
                  </a:rPr>
                  <a:t>La secuencia anterior contiene 43 caracteres (40 letras + 3 espacios en blanco), de modo que se almacena con 43 bytes.</a:t>
                </a:r>
                <a:endParaRPr lang="es-ES" sz="1600" kern="0" dirty="0">
                  <a:solidFill>
                    <a:srgbClr val="00002B"/>
                  </a:solidFill>
                  <a:latin typeface="Calibri" pitchFamily="34" charset="0"/>
                  <a:cs typeface="Calibri" pitchFamily="34" charset="0"/>
                </a:endParaRP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399145" y="963448"/>
                <a:ext cx="11189616" cy="5000029"/>
              </a:xfrm>
              <a:blipFill>
                <a:blip r:embed="rId3"/>
                <a:stretch>
                  <a:fillRect l="-340" t="-253"/>
                </a:stretch>
              </a:blipFill>
            </p:spPr>
            <p:txBody>
              <a:bodyPr/>
              <a:lstStyle/>
              <a:p>
                <a:r>
                  <a:rPr lang="en-US">
                    <a:noFill/>
                  </a:rPr>
                  <a:t> </a:t>
                </a:r>
              </a:p>
            </p:txBody>
          </p:sp>
        </mc:Fallback>
      </mc:AlternateContent>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6</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pic>
        <p:nvPicPr>
          <p:cNvPr id="8" name="Imagen 7"/>
          <p:cNvPicPr>
            <a:picLocks noChangeAspect="1"/>
          </p:cNvPicPr>
          <p:nvPr/>
        </p:nvPicPr>
        <p:blipFill>
          <a:blip r:embed="rId4"/>
          <a:stretch>
            <a:fillRect/>
          </a:stretch>
        </p:blipFill>
        <p:spPr>
          <a:xfrm>
            <a:off x="0" y="704726"/>
            <a:ext cx="405617" cy="405617"/>
          </a:xfrm>
          <a:prstGeom prst="rect">
            <a:avLst/>
          </a:prstGeom>
        </p:spPr>
      </p:pic>
    </p:spTree>
    <p:extLst>
      <p:ext uri="{BB962C8B-B14F-4D97-AF65-F5344CB8AC3E}">
        <p14:creationId xmlns:p14="http://schemas.microsoft.com/office/powerpoint/2010/main" val="138815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399145" y="963449"/>
                <a:ext cx="11189616" cy="918692"/>
              </a:xfrm>
            </p:spPr>
            <p:txBody>
              <a:bodyPr>
                <a:normAutofit/>
              </a:bodyPr>
              <a:lstStyle/>
              <a:p>
                <a:pPr algn="just">
                  <a:lnSpc>
                    <a:spcPct val="114000"/>
                  </a:lnSpc>
                  <a:spcBef>
                    <a:spcPts val="0"/>
                  </a:spcBef>
                  <a:spcAft>
                    <a:spcPts val="600"/>
                  </a:spcAft>
                  <a:buFont typeface="Wingdings" pitchFamily="2" charset="2"/>
                  <a:buChar char="§"/>
                </a:pPr>
                <a:r>
                  <a:rPr lang="es-ES" sz="1800" b="1" dirty="0">
                    <a:latin typeface="Calibri" pitchFamily="34" charset="0"/>
                  </a:rPr>
                  <a:t>Imágenes</a:t>
                </a:r>
                <a:r>
                  <a:rPr lang="es-ES" sz="1800" dirty="0">
                    <a:latin typeface="Calibri" pitchFamily="34" charset="0"/>
                  </a:rPr>
                  <a:t>: vector bidimensional </a:t>
                </a:r>
                <a14:m>
                  <m:oMath xmlns:m="http://schemas.openxmlformats.org/officeDocument/2006/math">
                    <m:sSub>
                      <m:sSubPr>
                        <m:ctrlPr>
                          <a:rPr lang="en-US" sz="1800" i="1">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i="1">
                            <a:latin typeface="Cambria Math" charset="0"/>
                          </a:rPr>
                          <m:t>𝑖</m:t>
                        </m:r>
                        <m:r>
                          <a:rPr lang="es-ES" sz="1800" b="0" i="1" smtClean="0">
                            <a:latin typeface="Cambria Math" charset="0"/>
                          </a:rPr>
                          <m:t>𝑗</m:t>
                        </m:r>
                      </m:sub>
                    </m:sSub>
                    <m:r>
                      <a:rPr lang="es-ES" sz="1800" i="1">
                        <a:latin typeface="Cambria Math" charset="0"/>
                      </a:rPr>
                      <m:t> </m:t>
                    </m:r>
                  </m:oMath>
                </a14:m>
                <a:r>
                  <a:rPr lang="es-ES" sz="1800" dirty="0">
                    <a:latin typeface="Calibri" pitchFamily="34" charset="0"/>
                  </a:rPr>
                  <a:t> numérico. Donde </a:t>
                </a:r>
                <a14:m>
                  <m:oMath xmlns:m="http://schemas.openxmlformats.org/officeDocument/2006/math">
                    <m:r>
                      <a:rPr lang="es-ES" sz="1800" b="0" i="1" smtClean="0">
                        <a:latin typeface="Cambria Math" charset="0"/>
                      </a:rPr>
                      <m:t>𝑖</m:t>
                    </m:r>
                  </m:oMath>
                </a14:m>
                <a:r>
                  <a:rPr lang="es-ES" sz="1800" dirty="0">
                    <a:latin typeface="Calibri" pitchFamily="34" charset="0"/>
                  </a:rPr>
                  <a:t> y </a:t>
                </a:r>
                <a14:m>
                  <m:oMath xmlns:m="http://schemas.openxmlformats.org/officeDocument/2006/math">
                    <m:r>
                      <a:rPr lang="es-ES" sz="1800" b="0" i="1" smtClean="0">
                        <a:latin typeface="Cambria Math" charset="0"/>
                      </a:rPr>
                      <m:t>𝑗</m:t>
                    </m:r>
                  </m:oMath>
                </a14:m>
                <a:r>
                  <a:rPr lang="es-ES" sz="1800" dirty="0">
                    <a:latin typeface="Calibri" pitchFamily="34" charset="0"/>
                  </a:rPr>
                  <a:t> identifican filas y columnas respectivamente. Cada uno de los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𝑋</m:t>
                        </m:r>
                      </m:e>
                      <m:sub>
                        <m:r>
                          <a:rPr lang="es-ES" sz="1800" i="1">
                            <a:latin typeface="Cambria Math" charset="0"/>
                          </a:rPr>
                          <m:t>𝑖𝑗</m:t>
                        </m:r>
                      </m:sub>
                    </m:sSub>
                  </m:oMath>
                </a14:m>
                <a:r>
                  <a:rPr lang="es-ES" sz="1800" dirty="0">
                    <a:latin typeface="Calibri" pitchFamily="34" charset="0"/>
                  </a:rPr>
                  <a:t> se conocen como </a:t>
                </a:r>
                <a:r>
                  <a:rPr lang="es-ES" sz="1800" b="1" dirty="0" err="1">
                    <a:latin typeface="Calibri" pitchFamily="34" charset="0"/>
                  </a:rPr>
                  <a:t>sample</a:t>
                </a:r>
                <a:r>
                  <a:rPr lang="es-ES" sz="1800" b="1" dirty="0">
                    <a:latin typeface="Calibri" pitchFamily="34" charset="0"/>
                  </a:rPr>
                  <a:t> </a:t>
                </a:r>
                <a:r>
                  <a:rPr lang="es-ES" sz="1800" dirty="0">
                    <a:latin typeface="Calibri" pitchFamily="34" charset="0"/>
                  </a:rPr>
                  <a:t>(muestra) o </a:t>
                </a:r>
                <a:r>
                  <a:rPr lang="es-ES" sz="1800" b="1" dirty="0">
                    <a:latin typeface="Calibri" pitchFamily="34" charset="0"/>
                  </a:rPr>
                  <a:t>píxel</a:t>
                </a:r>
                <a:r>
                  <a:rPr lang="es-ES" sz="1800" dirty="0">
                    <a:latin typeface="Calibri" pitchFamily="34" charset="0"/>
                  </a:rPr>
                  <a:t>.</a:t>
                </a:r>
              </a:p>
              <a:p>
                <a:pPr algn="just">
                  <a:lnSpc>
                    <a:spcPct val="114000"/>
                  </a:lnSpc>
                  <a:spcBef>
                    <a:spcPts val="0"/>
                  </a:spcBef>
                  <a:spcAft>
                    <a:spcPts val="600"/>
                  </a:spcAft>
                  <a:buFont typeface="Wingdings" pitchFamily="2" charset="2"/>
                  <a:buChar char="§"/>
                </a:pPr>
                <a:endParaRPr lang="es-ES" sz="1800" b="1"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marL="0" indent="0">
                  <a:lnSpc>
                    <a:spcPct val="114000"/>
                  </a:lnSpc>
                  <a:spcBef>
                    <a:spcPts val="0"/>
                  </a:spcBef>
                  <a:buSzPct val="95000"/>
                  <a:buNone/>
                  <a:defRPr/>
                </a:pPr>
                <a:endParaRPr lang="es-ES" sz="1600" kern="0" dirty="0">
                  <a:solidFill>
                    <a:srgbClr val="00002B"/>
                  </a:solidFill>
                  <a:latin typeface="Calibri" pitchFamily="34" charset="0"/>
                  <a:cs typeface="Calibri" pitchFamily="34" charset="0"/>
                </a:endParaRP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399145" y="963449"/>
                <a:ext cx="11189616" cy="918692"/>
              </a:xfrm>
              <a:blipFill rotWithShape="0">
                <a:blip r:embed="rId3"/>
                <a:stretch>
                  <a:fillRect l="-327" t="-35099" r="-436" b="-29139"/>
                </a:stretch>
              </a:blipFill>
            </p:spPr>
            <p:txBody>
              <a:bodyPr/>
              <a:lstStyle/>
              <a:p>
                <a:r>
                  <a:rPr lang="ca-ES">
                    <a:noFill/>
                  </a:rPr>
                  <a:t> </a:t>
                </a:r>
              </a:p>
            </p:txBody>
          </p:sp>
        </mc:Fallback>
      </mc:AlternateContent>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7</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mc:AlternateContent xmlns:mc="http://schemas.openxmlformats.org/markup-compatibility/2006" xmlns:a14="http://schemas.microsoft.com/office/drawing/2010/main">
        <mc:Choice Requires="a14">
          <p:graphicFrame>
            <p:nvGraphicFramePr>
              <p:cNvPr id="6" name="Tabla 5"/>
              <p:cNvGraphicFramePr>
                <a:graphicFrameLocks noGrp="1"/>
              </p:cNvGraphicFramePr>
              <p:nvPr>
                <p:extLst>
                  <p:ext uri="{D42A27DB-BD31-4B8C-83A1-F6EECF244321}">
                    <p14:modId xmlns:p14="http://schemas.microsoft.com/office/powerpoint/2010/main" val="709710397"/>
                  </p:ext>
                </p:extLst>
              </p:nvPr>
            </p:nvGraphicFramePr>
            <p:xfrm>
              <a:off x="7839196" y="1335972"/>
              <a:ext cx="4352804" cy="1828801"/>
            </p:xfrm>
            <a:graphic>
              <a:graphicData uri="http://schemas.openxmlformats.org/drawingml/2006/table">
                <a:tbl>
                  <a:tblPr firstRow="1" bandRow="1">
                    <a:tableStyleId>{5940675A-B579-460E-94D1-54222C63F5DA}</a:tableStyleId>
                  </a:tblPr>
                  <a:tblGrid>
                    <a:gridCol w="1088201">
                      <a:extLst>
                        <a:ext uri="{9D8B030D-6E8A-4147-A177-3AD203B41FA5}">
                          <a16:colId xmlns:a16="http://schemas.microsoft.com/office/drawing/2014/main" val="20000"/>
                        </a:ext>
                      </a:extLst>
                    </a:gridCol>
                    <a:gridCol w="1088201">
                      <a:extLst>
                        <a:ext uri="{9D8B030D-6E8A-4147-A177-3AD203B41FA5}">
                          <a16:colId xmlns:a16="http://schemas.microsoft.com/office/drawing/2014/main" val="20001"/>
                        </a:ext>
                      </a:extLst>
                    </a:gridCol>
                    <a:gridCol w="1088201">
                      <a:extLst>
                        <a:ext uri="{9D8B030D-6E8A-4147-A177-3AD203B41FA5}">
                          <a16:colId xmlns:a16="http://schemas.microsoft.com/office/drawing/2014/main" val="20002"/>
                        </a:ext>
                      </a:extLst>
                    </a:gridCol>
                    <a:gridCol w="1088201">
                      <a:extLst>
                        <a:ext uri="{9D8B030D-6E8A-4147-A177-3AD203B41FA5}">
                          <a16:colId xmlns:a16="http://schemas.microsoft.com/office/drawing/2014/main" val="20003"/>
                        </a:ext>
                      </a:extLst>
                    </a:gridCol>
                  </a:tblGrid>
                  <a:tr h="468418">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0,0</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0,1</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0,2</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0,511</m:t>
                                    </m:r>
                                  </m:sub>
                                </m:sSub>
                              </m:oMath>
                            </m:oMathPara>
                          </a14:m>
                          <a:endParaRPr lang="ca-ES" dirty="0"/>
                        </a:p>
                      </a:txBody>
                      <a:tcPr/>
                    </a:tc>
                    <a:extLst>
                      <a:ext uri="{0D108BD9-81ED-4DB2-BD59-A6C34878D82A}">
                        <a16:rowId xmlns:a16="http://schemas.microsoft.com/office/drawing/2014/main" val="10000"/>
                      </a:ext>
                    </a:extLst>
                  </a:tr>
                  <a:tr h="453461">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1,0</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1,1</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1,2</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1,3</m:t>
                                    </m:r>
                                  </m:sub>
                                </m:sSub>
                              </m:oMath>
                            </m:oMathPara>
                          </a14:m>
                          <a:endParaRPr lang="ca-ES" dirty="0"/>
                        </a:p>
                      </a:txBody>
                      <a:tcPr/>
                    </a:tc>
                    <a:extLst>
                      <a:ext uri="{0D108BD9-81ED-4DB2-BD59-A6C34878D82A}">
                        <a16:rowId xmlns:a16="http://schemas.microsoft.com/office/drawing/2014/main" val="10001"/>
                      </a:ext>
                    </a:extLst>
                  </a:tr>
                  <a:tr h="453461">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2,0</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2,1</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2,2</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2,3</m:t>
                                    </m:r>
                                  </m:sub>
                                </m:sSub>
                              </m:oMath>
                            </m:oMathPara>
                          </a14:m>
                          <a:endParaRPr lang="ca-ES" dirty="0"/>
                        </a:p>
                      </a:txBody>
                      <a:tcPr/>
                    </a:tc>
                    <a:extLst>
                      <a:ext uri="{0D108BD9-81ED-4DB2-BD59-A6C34878D82A}">
                        <a16:rowId xmlns:a16="http://schemas.microsoft.com/office/drawing/2014/main" val="10002"/>
                      </a:ext>
                    </a:extLst>
                  </a:tr>
                  <a:tr h="453461">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3,0</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3,1</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3,2</m:t>
                                    </m:r>
                                  </m:sub>
                                </m:sSub>
                              </m:oMath>
                            </m:oMathPara>
                          </a14:m>
                          <a:endParaRPr lang="ca-ES"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b="0" i="1" smtClean="0">
                                        <a:latin typeface="Cambria Math" charset="0"/>
                                      </a:rPr>
                                      <m:t>511,511</m:t>
                                    </m:r>
                                  </m:sub>
                                </m:sSub>
                              </m:oMath>
                            </m:oMathPara>
                          </a14:m>
                          <a:endParaRPr lang="ca-ES" dirty="0"/>
                        </a:p>
                      </a:txBody>
                      <a:tcPr/>
                    </a:tc>
                    <a:extLst>
                      <a:ext uri="{0D108BD9-81ED-4DB2-BD59-A6C34878D82A}">
                        <a16:rowId xmlns:a16="http://schemas.microsoft.com/office/drawing/2014/main" val="10003"/>
                      </a:ext>
                    </a:extLst>
                  </a:tr>
                </a:tbl>
              </a:graphicData>
            </a:graphic>
          </p:graphicFrame>
        </mc:Choice>
        <mc:Fallback xmlns="">
          <p:graphicFrame>
            <p:nvGraphicFramePr>
              <p:cNvPr id="6" name="Tabla 5"/>
              <p:cNvGraphicFramePr>
                <a:graphicFrameLocks noGrp="1"/>
              </p:cNvGraphicFramePr>
              <p:nvPr>
                <p:extLst>
                  <p:ext uri="{D42A27DB-BD31-4B8C-83A1-F6EECF244321}">
                    <p14:modId xmlns:p14="http://schemas.microsoft.com/office/powerpoint/2010/main" val="709710397"/>
                  </p:ext>
                </p:extLst>
              </p:nvPr>
            </p:nvGraphicFramePr>
            <p:xfrm>
              <a:off x="7839196" y="1335972"/>
              <a:ext cx="4352804" cy="1828801"/>
            </p:xfrm>
            <a:graphic>
              <a:graphicData uri="http://schemas.openxmlformats.org/drawingml/2006/table">
                <a:tbl>
                  <a:tblPr firstRow="1" bandRow="1">
                    <a:tableStyleId>{5940675A-B579-460E-94D1-54222C63F5DA}</a:tableStyleId>
                  </a:tblPr>
                  <a:tblGrid>
                    <a:gridCol w="1088201"/>
                    <a:gridCol w="1088201"/>
                    <a:gridCol w="1088201"/>
                    <a:gridCol w="1088201"/>
                  </a:tblGrid>
                  <a:tr h="468418">
                    <a:tc>
                      <a:txBody>
                        <a:bodyPr/>
                        <a:lstStyle/>
                        <a:p>
                          <a:endParaRPr lang="es-ES_tradnl"/>
                        </a:p>
                      </a:txBody>
                      <a:tcPr>
                        <a:blipFill rotWithShape="0">
                          <a:blip r:embed="rId4"/>
                          <a:stretch>
                            <a:fillRect l="-559" t="-75325" r="-301117" b="-368831"/>
                          </a:stretch>
                        </a:blipFill>
                      </a:tcPr>
                    </a:tc>
                    <a:tc>
                      <a:txBody>
                        <a:bodyPr/>
                        <a:lstStyle/>
                        <a:p>
                          <a:endParaRPr lang="es-ES_tradnl"/>
                        </a:p>
                      </a:txBody>
                      <a:tcPr>
                        <a:blipFill rotWithShape="0">
                          <a:blip r:embed="rId4"/>
                          <a:stretch>
                            <a:fillRect l="-100559" t="-75325" r="-201117" b="-368831"/>
                          </a:stretch>
                        </a:blipFill>
                      </a:tcPr>
                    </a:tc>
                    <a:tc>
                      <a:txBody>
                        <a:bodyPr/>
                        <a:lstStyle/>
                        <a:p>
                          <a:endParaRPr lang="es-ES_tradnl"/>
                        </a:p>
                      </a:txBody>
                      <a:tcPr>
                        <a:blipFill rotWithShape="0">
                          <a:blip r:embed="rId4"/>
                          <a:stretch>
                            <a:fillRect l="-201685" t="-75325" r="-102247" b="-368831"/>
                          </a:stretch>
                        </a:blipFill>
                      </a:tcPr>
                    </a:tc>
                    <a:tc>
                      <a:txBody>
                        <a:bodyPr/>
                        <a:lstStyle/>
                        <a:p>
                          <a:endParaRPr lang="es-ES_tradnl"/>
                        </a:p>
                      </a:txBody>
                      <a:tcPr>
                        <a:blipFill rotWithShape="0">
                          <a:blip r:embed="rId4"/>
                          <a:stretch>
                            <a:fillRect l="-300000" t="-75325" r="-1676" b="-368831"/>
                          </a:stretch>
                        </a:blipFill>
                      </a:tcPr>
                    </a:tc>
                  </a:tr>
                  <a:tr h="453461">
                    <a:tc>
                      <a:txBody>
                        <a:bodyPr/>
                        <a:lstStyle/>
                        <a:p>
                          <a:endParaRPr lang="es-ES_tradnl"/>
                        </a:p>
                      </a:txBody>
                      <a:tcPr>
                        <a:blipFill rotWithShape="0">
                          <a:blip r:embed="rId4"/>
                          <a:stretch>
                            <a:fillRect l="-559" t="-180000" r="-301117" b="-278667"/>
                          </a:stretch>
                        </a:blipFill>
                      </a:tcPr>
                    </a:tc>
                    <a:tc>
                      <a:txBody>
                        <a:bodyPr/>
                        <a:lstStyle/>
                        <a:p>
                          <a:endParaRPr lang="es-ES_tradnl"/>
                        </a:p>
                      </a:txBody>
                      <a:tcPr>
                        <a:blipFill rotWithShape="0">
                          <a:blip r:embed="rId4"/>
                          <a:stretch>
                            <a:fillRect l="-100559" t="-180000" r="-201117" b="-278667"/>
                          </a:stretch>
                        </a:blipFill>
                      </a:tcPr>
                    </a:tc>
                    <a:tc>
                      <a:txBody>
                        <a:bodyPr/>
                        <a:lstStyle/>
                        <a:p>
                          <a:endParaRPr lang="es-ES_tradnl"/>
                        </a:p>
                      </a:txBody>
                      <a:tcPr>
                        <a:blipFill rotWithShape="0">
                          <a:blip r:embed="rId4"/>
                          <a:stretch>
                            <a:fillRect l="-201685" t="-180000" r="-102247" b="-278667"/>
                          </a:stretch>
                        </a:blipFill>
                      </a:tcPr>
                    </a:tc>
                    <a:tc>
                      <a:txBody>
                        <a:bodyPr/>
                        <a:lstStyle/>
                        <a:p>
                          <a:endParaRPr lang="es-ES_tradnl"/>
                        </a:p>
                      </a:txBody>
                      <a:tcPr>
                        <a:blipFill rotWithShape="0">
                          <a:blip r:embed="rId4"/>
                          <a:stretch>
                            <a:fillRect l="-300000" t="-180000" r="-1676" b="-278667"/>
                          </a:stretch>
                        </a:blipFill>
                      </a:tcPr>
                    </a:tc>
                  </a:tr>
                  <a:tr h="453461">
                    <a:tc>
                      <a:txBody>
                        <a:bodyPr/>
                        <a:lstStyle/>
                        <a:p>
                          <a:endParaRPr lang="es-ES_tradnl"/>
                        </a:p>
                      </a:txBody>
                      <a:tcPr>
                        <a:blipFill rotWithShape="0">
                          <a:blip r:embed="rId4"/>
                          <a:stretch>
                            <a:fillRect l="-559" t="-283784" r="-301117" b="-182432"/>
                          </a:stretch>
                        </a:blipFill>
                      </a:tcPr>
                    </a:tc>
                    <a:tc>
                      <a:txBody>
                        <a:bodyPr/>
                        <a:lstStyle/>
                        <a:p>
                          <a:endParaRPr lang="es-ES_tradnl"/>
                        </a:p>
                      </a:txBody>
                      <a:tcPr>
                        <a:blipFill rotWithShape="0">
                          <a:blip r:embed="rId4"/>
                          <a:stretch>
                            <a:fillRect l="-100559" t="-283784" r="-201117" b="-182432"/>
                          </a:stretch>
                        </a:blipFill>
                      </a:tcPr>
                    </a:tc>
                    <a:tc>
                      <a:txBody>
                        <a:bodyPr/>
                        <a:lstStyle/>
                        <a:p>
                          <a:endParaRPr lang="es-ES_tradnl"/>
                        </a:p>
                      </a:txBody>
                      <a:tcPr>
                        <a:blipFill rotWithShape="0">
                          <a:blip r:embed="rId4"/>
                          <a:stretch>
                            <a:fillRect l="-201685" t="-283784" r="-102247" b="-182432"/>
                          </a:stretch>
                        </a:blipFill>
                      </a:tcPr>
                    </a:tc>
                    <a:tc>
                      <a:txBody>
                        <a:bodyPr/>
                        <a:lstStyle/>
                        <a:p>
                          <a:endParaRPr lang="es-ES_tradnl"/>
                        </a:p>
                      </a:txBody>
                      <a:tcPr>
                        <a:blipFill rotWithShape="0">
                          <a:blip r:embed="rId4"/>
                          <a:stretch>
                            <a:fillRect l="-300000" t="-283784" r="-1676" b="-182432"/>
                          </a:stretch>
                        </a:blipFill>
                      </a:tcPr>
                    </a:tc>
                  </a:tr>
                  <a:tr h="453461">
                    <a:tc>
                      <a:txBody>
                        <a:bodyPr/>
                        <a:lstStyle/>
                        <a:p>
                          <a:endParaRPr lang="es-ES_tradnl"/>
                        </a:p>
                      </a:txBody>
                      <a:tcPr>
                        <a:blipFill rotWithShape="0">
                          <a:blip r:embed="rId4"/>
                          <a:stretch>
                            <a:fillRect l="-559" t="-378667" r="-301117" b="-80000"/>
                          </a:stretch>
                        </a:blipFill>
                      </a:tcPr>
                    </a:tc>
                    <a:tc>
                      <a:txBody>
                        <a:bodyPr/>
                        <a:lstStyle/>
                        <a:p>
                          <a:endParaRPr lang="es-ES_tradnl"/>
                        </a:p>
                      </a:txBody>
                      <a:tcPr>
                        <a:blipFill rotWithShape="0">
                          <a:blip r:embed="rId4"/>
                          <a:stretch>
                            <a:fillRect l="-100559" t="-378667" r="-201117" b="-80000"/>
                          </a:stretch>
                        </a:blipFill>
                      </a:tcPr>
                    </a:tc>
                    <a:tc>
                      <a:txBody>
                        <a:bodyPr/>
                        <a:lstStyle/>
                        <a:p>
                          <a:endParaRPr lang="es-ES_tradnl"/>
                        </a:p>
                      </a:txBody>
                      <a:tcPr>
                        <a:blipFill rotWithShape="0">
                          <a:blip r:embed="rId4"/>
                          <a:stretch>
                            <a:fillRect l="-201685" t="-378667" r="-102247" b="-80000"/>
                          </a:stretch>
                        </a:blipFill>
                      </a:tcPr>
                    </a:tc>
                    <a:tc>
                      <a:txBody>
                        <a:bodyPr/>
                        <a:lstStyle/>
                        <a:p>
                          <a:endParaRPr lang="es-ES_tradnl"/>
                        </a:p>
                      </a:txBody>
                      <a:tcPr>
                        <a:blipFill rotWithShape="0">
                          <a:blip r:embed="rId4"/>
                          <a:stretch>
                            <a:fillRect l="-300000" t="-378667" r="-1676" b="-80000"/>
                          </a:stretch>
                        </a:blipFill>
                      </a:tcPr>
                    </a:tc>
                  </a:tr>
                </a:tbl>
              </a:graphicData>
            </a:graphic>
          </p:graphicFrame>
        </mc:Fallback>
      </mc:AlternateContent>
      <mc:AlternateContent xmlns:mc="http://schemas.openxmlformats.org/markup-compatibility/2006" xmlns:a14="http://schemas.microsoft.com/office/drawing/2010/main">
        <mc:Choice Requires="a14">
          <p:sp>
            <p:nvSpPr>
              <p:cNvPr id="8" name="Rectángulo 7"/>
              <p:cNvSpPr/>
              <p:nvPr/>
            </p:nvSpPr>
            <p:spPr>
              <a:xfrm>
                <a:off x="1211580" y="1990183"/>
                <a:ext cx="6096000" cy="749372"/>
              </a:xfrm>
              <a:prstGeom prst="rect">
                <a:avLst/>
              </a:prstGeom>
            </p:spPr>
            <p:txBody>
              <a:bodyPr>
                <a:spAutoFit/>
              </a:bodyPr>
              <a:lstStyle/>
              <a:p>
                <a:pPr marL="742950" lvl="1" indent="-285750" algn="just">
                  <a:lnSpc>
                    <a:spcPct val="114000"/>
                  </a:lnSpc>
                  <a:spcBef>
                    <a:spcPts val="0"/>
                  </a:spcBef>
                  <a:spcAft>
                    <a:spcPts val="600"/>
                  </a:spcAft>
                  <a:buFont typeface="Arial" charset="0"/>
                  <a:buChar char="•"/>
                </a:pPr>
                <a:r>
                  <a:rPr lang="es-ES" b="1" dirty="0">
                    <a:latin typeface="Calibri" pitchFamily="34" charset="0"/>
                  </a:rPr>
                  <a:t>Profundidad de bits: </a:t>
                </a:r>
                <a:r>
                  <a:rPr lang="es-ES" dirty="0">
                    <a:latin typeface="Calibri" pitchFamily="34" charset="0"/>
                  </a:rPr>
                  <a:t>número de bits empleados para representar</a:t>
                </a:r>
                <a:r>
                  <a:rPr lang="es-ES" b="1" dirty="0">
                    <a:latin typeface="Calibri" pitchFamily="34" charset="0"/>
                  </a:rPr>
                  <a:t> </a:t>
                </a:r>
                <a:r>
                  <a:rPr lang="es-ES" dirty="0">
                    <a:latin typeface="Calibri" pitchFamily="34" charset="0"/>
                  </a:rPr>
                  <a:t>los valores </a:t>
                </a:r>
                <a14:m>
                  <m:oMath xmlns:m="http://schemas.openxmlformats.org/officeDocument/2006/math">
                    <m:sSub>
                      <m:sSubPr>
                        <m:ctrlPr>
                          <a:rPr lang="en-US" i="1">
                            <a:latin typeface="Cambria Math" panose="02040503050406030204" pitchFamily="18" charset="0"/>
                          </a:rPr>
                        </m:ctrlPr>
                      </m:sSubPr>
                      <m:e>
                        <m:r>
                          <a:rPr lang="es-ES" i="1">
                            <a:latin typeface="Cambria Math" charset="0"/>
                          </a:rPr>
                          <m:t> </m:t>
                        </m:r>
                        <m:r>
                          <a:rPr lang="es-ES" i="1">
                            <a:latin typeface="Cambria Math" charset="0"/>
                          </a:rPr>
                          <m:t>𝑋</m:t>
                        </m:r>
                      </m:e>
                      <m:sub>
                        <m:r>
                          <a:rPr lang="es-ES" i="1">
                            <a:latin typeface="Cambria Math" charset="0"/>
                          </a:rPr>
                          <m:t>𝑖𝑗</m:t>
                        </m:r>
                      </m:sub>
                    </m:sSub>
                  </m:oMath>
                </a14:m>
                <a:r>
                  <a:rPr lang="es-ES" dirty="0">
                    <a:latin typeface="Calibri" pitchFamily="34" charset="0"/>
                  </a:rPr>
                  <a:t>.</a:t>
                </a:r>
              </a:p>
            </p:txBody>
          </p:sp>
        </mc:Choice>
        <mc:Fallback xmlns="">
          <p:sp>
            <p:nvSpPr>
              <p:cNvPr id="8" name="Rectángulo 7"/>
              <p:cNvSpPr>
                <a:spLocks noRot="1" noChangeAspect="1" noMove="1" noResize="1" noEditPoints="1" noAdjustHandles="1" noChangeArrowheads="1" noChangeShapeType="1" noTextEdit="1"/>
              </p:cNvSpPr>
              <p:nvPr/>
            </p:nvSpPr>
            <p:spPr>
              <a:xfrm>
                <a:off x="1211580" y="1990183"/>
                <a:ext cx="6096000" cy="749372"/>
              </a:xfrm>
              <a:prstGeom prst="rect">
                <a:avLst/>
              </a:prstGeom>
              <a:blipFill rotWithShape="0">
                <a:blip r:embed="rId5"/>
                <a:stretch>
                  <a:fillRect t="-1626" r="-800" b="-56098"/>
                </a:stretch>
              </a:blipFill>
            </p:spPr>
            <p:txBody>
              <a:bodyPr/>
              <a:lstStyle/>
              <a:p>
                <a:r>
                  <a:rPr lang="ca-ES">
                    <a:noFill/>
                  </a:rPr>
                  <a:t> </a:t>
                </a:r>
              </a:p>
            </p:txBody>
          </p:sp>
        </mc:Fallback>
      </mc:AlternateContent>
      <p:sp>
        <p:nvSpPr>
          <p:cNvPr id="9" name="Rectángulo 8"/>
          <p:cNvSpPr/>
          <p:nvPr/>
        </p:nvSpPr>
        <p:spPr>
          <a:xfrm>
            <a:off x="374387" y="3106677"/>
            <a:ext cx="3930913" cy="1586332"/>
          </a:xfrm>
          <a:prstGeom prst="rect">
            <a:avLst/>
          </a:prstGeom>
        </p:spPr>
        <p:txBody>
          <a:bodyPr wrap="square">
            <a:spAutoFit/>
          </a:bodyPr>
          <a:lstStyle/>
          <a:p>
            <a:pPr lvl="1" algn="just">
              <a:lnSpc>
                <a:spcPct val="114000"/>
              </a:lnSpc>
              <a:spcBef>
                <a:spcPts val="0"/>
              </a:spcBef>
              <a:spcAft>
                <a:spcPts val="600"/>
              </a:spcAft>
            </a:pPr>
            <a:endParaRPr lang="es-ES" dirty="0">
              <a:latin typeface="Calibri" pitchFamily="34" charset="0"/>
            </a:endParaRPr>
          </a:p>
          <a:p>
            <a:pPr lvl="1" algn="just">
              <a:lnSpc>
                <a:spcPct val="114000"/>
              </a:lnSpc>
              <a:spcBef>
                <a:spcPts val="0"/>
              </a:spcBef>
              <a:spcAft>
                <a:spcPts val="600"/>
              </a:spcAft>
            </a:pPr>
            <a:r>
              <a:rPr lang="es-ES" dirty="0">
                <a:latin typeface="Calibri" pitchFamily="34" charset="0"/>
              </a:rPr>
              <a:t>	profundidad de 1 bit</a:t>
            </a:r>
          </a:p>
          <a:p>
            <a:pPr lvl="1" algn="just">
              <a:lnSpc>
                <a:spcPct val="114000"/>
              </a:lnSpc>
              <a:spcAft>
                <a:spcPts val="600"/>
              </a:spcAft>
            </a:pPr>
            <a:endParaRPr lang="es-ES" dirty="0">
              <a:latin typeface="Calibri" pitchFamily="34" charset="0"/>
            </a:endParaRPr>
          </a:p>
          <a:p>
            <a:pPr lvl="1" algn="just">
              <a:lnSpc>
                <a:spcPct val="114000"/>
              </a:lnSpc>
              <a:spcAft>
                <a:spcPts val="600"/>
              </a:spcAft>
            </a:pPr>
            <a:r>
              <a:rPr lang="es-ES" dirty="0">
                <a:latin typeface="Calibri" pitchFamily="34" charset="0"/>
              </a:rPr>
              <a:t>	</a:t>
            </a:r>
          </a:p>
        </p:txBody>
      </p:sp>
      <p:sp>
        <p:nvSpPr>
          <p:cNvPr id="10" name="Rectángulo 9"/>
          <p:cNvSpPr/>
          <p:nvPr/>
        </p:nvSpPr>
        <p:spPr>
          <a:xfrm>
            <a:off x="3375660" y="3148691"/>
            <a:ext cx="1386840" cy="390107"/>
          </a:xfrm>
          <a:prstGeom prst="rect">
            <a:avLst/>
          </a:prstGeom>
        </p:spPr>
        <p:txBody>
          <a:bodyPr wrap="square">
            <a:spAutoFit/>
          </a:bodyPr>
          <a:lstStyle/>
          <a:p>
            <a:pPr lvl="1">
              <a:lnSpc>
                <a:spcPct val="114000"/>
              </a:lnSpc>
              <a:spcBef>
                <a:spcPts val="0"/>
              </a:spcBef>
              <a:spcAft>
                <a:spcPts val="600"/>
              </a:spcAft>
            </a:pPr>
            <a:r>
              <a:rPr lang="es-ES" i="1" dirty="0">
                <a:solidFill>
                  <a:srgbClr val="0070C0"/>
                </a:solidFill>
                <a:latin typeface="Calibri" pitchFamily="34" charset="0"/>
              </a:rPr>
              <a:t>binario</a:t>
            </a:r>
          </a:p>
        </p:txBody>
      </p:sp>
      <mc:AlternateContent xmlns:mc="http://schemas.openxmlformats.org/markup-compatibility/2006" xmlns:a14="http://schemas.microsoft.com/office/drawing/2010/main">
        <mc:Choice Requires="a14">
          <p:sp>
            <p:nvSpPr>
              <p:cNvPr id="11" name="Rectángulo 10"/>
              <p:cNvSpPr/>
              <p:nvPr/>
            </p:nvSpPr>
            <p:spPr>
              <a:xfrm>
                <a:off x="4431853" y="3148691"/>
                <a:ext cx="2326196" cy="392352"/>
              </a:xfrm>
              <a:prstGeom prst="rect">
                <a:avLst/>
              </a:prstGeom>
            </p:spPr>
            <p:txBody>
              <a:bodyPr wrap="square">
                <a:spAutoFit/>
              </a:bodyPr>
              <a:lstStyle/>
              <a:p>
                <a:pPr lvl="1">
                  <a:lnSpc>
                    <a:spcPct val="114000"/>
                  </a:lnSpc>
                  <a:spcBef>
                    <a:spcPts val="0"/>
                  </a:spcBef>
                  <a:spcAft>
                    <a:spcPts val="600"/>
                  </a:spcAft>
                </a:pPr>
                <a:r>
                  <a:rPr lang="es-ES" i="1" dirty="0">
                    <a:solidFill>
                      <a:srgbClr val="0070C0"/>
                    </a:solidFill>
                    <a:latin typeface="Calibri" pitchFamily="34" charset="0"/>
                  </a:rPr>
                  <a:t>Decimal </a:t>
                </a:r>
                <a14:m>
                  <m:oMath xmlns:m="http://schemas.openxmlformats.org/officeDocument/2006/math">
                    <m:sSup>
                      <m:sSupPr>
                        <m:ctrlPr>
                          <a:rPr lang="es-ES" i="1" smtClean="0">
                            <a:solidFill>
                              <a:srgbClr val="0070C0"/>
                            </a:solidFill>
                            <a:latin typeface="Cambria Math" panose="02040503050406030204" pitchFamily="18" charset="0"/>
                          </a:rPr>
                        </m:ctrlPr>
                      </m:sSupPr>
                      <m:e>
                        <m:r>
                          <a:rPr lang="es-ES" b="0" i="1" smtClean="0">
                            <a:solidFill>
                              <a:srgbClr val="0070C0"/>
                            </a:solidFill>
                            <a:latin typeface="Cambria Math" charset="0"/>
                          </a:rPr>
                          <m:t>2</m:t>
                        </m:r>
                      </m:e>
                      <m:sup>
                        <m:r>
                          <a:rPr lang="es-ES" b="0" i="1" smtClean="0">
                            <a:solidFill>
                              <a:srgbClr val="0070C0"/>
                            </a:solidFill>
                            <a:latin typeface="Cambria Math" charset="0"/>
                          </a:rPr>
                          <m:t>𝑏𝑖𝑡𝑠</m:t>
                        </m:r>
                      </m:sup>
                    </m:sSup>
                  </m:oMath>
                </a14:m>
                <a:r>
                  <a:rPr lang="es-ES" i="1" dirty="0">
                    <a:solidFill>
                      <a:srgbClr val="0070C0"/>
                    </a:solidFill>
                    <a:latin typeface="Calibri" pitchFamily="34" charset="0"/>
                  </a:rPr>
                  <a:t> </a:t>
                </a:r>
              </a:p>
            </p:txBody>
          </p:sp>
        </mc:Choice>
        <mc:Fallback xmlns="">
          <p:sp>
            <p:nvSpPr>
              <p:cNvPr id="11" name="Rectángulo 10"/>
              <p:cNvSpPr>
                <a:spLocks noRot="1" noChangeAspect="1" noMove="1" noResize="1" noEditPoints="1" noAdjustHandles="1" noChangeArrowheads="1" noChangeShapeType="1" noTextEdit="1"/>
              </p:cNvSpPr>
              <p:nvPr/>
            </p:nvSpPr>
            <p:spPr>
              <a:xfrm>
                <a:off x="4431853" y="3148691"/>
                <a:ext cx="2326196" cy="392352"/>
              </a:xfrm>
              <a:prstGeom prst="rect">
                <a:avLst/>
              </a:prstGeom>
              <a:blipFill rotWithShape="0">
                <a:blip r:embed="rId6"/>
                <a:stretch>
                  <a:fillRect t="-1563" b="-26563"/>
                </a:stretch>
              </a:blipFill>
            </p:spPr>
            <p:txBody>
              <a:bodyPr/>
              <a:lstStyle/>
              <a:p>
                <a:r>
                  <a:rPr lang="ca-ES">
                    <a:noFill/>
                  </a:rPr>
                  <a:t> </a:t>
                </a:r>
              </a:p>
            </p:txBody>
          </p:sp>
        </mc:Fallback>
      </mc:AlternateContent>
      <p:sp>
        <p:nvSpPr>
          <p:cNvPr id="14" name="CuadroTexto 13"/>
          <p:cNvSpPr txBox="1"/>
          <p:nvPr/>
        </p:nvSpPr>
        <p:spPr>
          <a:xfrm>
            <a:off x="4096573" y="3486718"/>
            <a:ext cx="335280" cy="369332"/>
          </a:xfrm>
          <a:prstGeom prst="rect">
            <a:avLst/>
          </a:prstGeom>
          <a:noFill/>
        </p:spPr>
        <p:txBody>
          <a:bodyPr wrap="square" rtlCol="0">
            <a:spAutoFit/>
          </a:bodyPr>
          <a:lstStyle/>
          <a:p>
            <a:r>
              <a:rPr lang="ca-ES" dirty="0"/>
              <a:t>0</a:t>
            </a:r>
          </a:p>
        </p:txBody>
      </p:sp>
      <p:sp>
        <p:nvSpPr>
          <p:cNvPr id="15" name="CuadroTexto 14"/>
          <p:cNvSpPr txBox="1"/>
          <p:nvPr/>
        </p:nvSpPr>
        <p:spPr>
          <a:xfrm>
            <a:off x="4096573" y="3692458"/>
            <a:ext cx="335280" cy="369332"/>
          </a:xfrm>
          <a:prstGeom prst="rect">
            <a:avLst/>
          </a:prstGeom>
          <a:noFill/>
        </p:spPr>
        <p:txBody>
          <a:bodyPr wrap="square" rtlCol="0">
            <a:spAutoFit/>
          </a:bodyPr>
          <a:lstStyle/>
          <a:p>
            <a:r>
              <a:rPr lang="ca-ES" dirty="0"/>
              <a:t>1</a:t>
            </a:r>
          </a:p>
        </p:txBody>
      </p:sp>
      <p:sp>
        <p:nvSpPr>
          <p:cNvPr id="16" name="CuadroTexto 15"/>
          <p:cNvSpPr txBox="1"/>
          <p:nvPr/>
        </p:nvSpPr>
        <p:spPr>
          <a:xfrm>
            <a:off x="5355969" y="3494871"/>
            <a:ext cx="335280" cy="369332"/>
          </a:xfrm>
          <a:prstGeom prst="rect">
            <a:avLst/>
          </a:prstGeom>
          <a:noFill/>
        </p:spPr>
        <p:txBody>
          <a:bodyPr wrap="square" rtlCol="0">
            <a:spAutoFit/>
          </a:bodyPr>
          <a:lstStyle/>
          <a:p>
            <a:r>
              <a:rPr lang="ca-ES"/>
              <a:t>0</a:t>
            </a:r>
          </a:p>
        </p:txBody>
      </p:sp>
      <p:sp>
        <p:nvSpPr>
          <p:cNvPr id="17" name="CuadroTexto 16"/>
          <p:cNvSpPr txBox="1"/>
          <p:nvPr/>
        </p:nvSpPr>
        <p:spPr>
          <a:xfrm>
            <a:off x="5355969" y="3687549"/>
            <a:ext cx="335280" cy="369332"/>
          </a:xfrm>
          <a:prstGeom prst="rect">
            <a:avLst/>
          </a:prstGeom>
          <a:noFill/>
        </p:spPr>
        <p:txBody>
          <a:bodyPr wrap="square" rtlCol="0">
            <a:spAutoFit/>
          </a:bodyPr>
          <a:lstStyle/>
          <a:p>
            <a:r>
              <a:rPr lang="ca-ES" dirty="0"/>
              <a:t>1</a:t>
            </a:r>
          </a:p>
        </p:txBody>
      </p:sp>
      <p:sp>
        <p:nvSpPr>
          <p:cNvPr id="18" name="CuadroTexto 17"/>
          <p:cNvSpPr txBox="1"/>
          <p:nvPr/>
        </p:nvSpPr>
        <p:spPr>
          <a:xfrm>
            <a:off x="4022914" y="4063626"/>
            <a:ext cx="532955" cy="369332"/>
          </a:xfrm>
          <a:prstGeom prst="rect">
            <a:avLst/>
          </a:prstGeom>
          <a:noFill/>
        </p:spPr>
        <p:txBody>
          <a:bodyPr wrap="square" rtlCol="0">
            <a:spAutoFit/>
          </a:bodyPr>
          <a:lstStyle/>
          <a:p>
            <a:r>
              <a:rPr lang="ca-ES"/>
              <a:t>0 0</a:t>
            </a:r>
            <a:endParaRPr lang="ca-ES" dirty="0"/>
          </a:p>
        </p:txBody>
      </p:sp>
      <p:sp>
        <p:nvSpPr>
          <p:cNvPr id="19" name="CuadroTexto 18"/>
          <p:cNvSpPr txBox="1"/>
          <p:nvPr/>
        </p:nvSpPr>
        <p:spPr>
          <a:xfrm>
            <a:off x="4022914" y="4246506"/>
            <a:ext cx="532955" cy="369332"/>
          </a:xfrm>
          <a:prstGeom prst="rect">
            <a:avLst/>
          </a:prstGeom>
          <a:noFill/>
        </p:spPr>
        <p:txBody>
          <a:bodyPr wrap="square" rtlCol="0">
            <a:spAutoFit/>
          </a:bodyPr>
          <a:lstStyle/>
          <a:p>
            <a:r>
              <a:rPr lang="ca-ES" dirty="0"/>
              <a:t>0 1</a:t>
            </a:r>
          </a:p>
        </p:txBody>
      </p:sp>
      <p:sp>
        <p:nvSpPr>
          <p:cNvPr id="20" name="CuadroTexto 19"/>
          <p:cNvSpPr txBox="1"/>
          <p:nvPr/>
        </p:nvSpPr>
        <p:spPr>
          <a:xfrm>
            <a:off x="4022914" y="4431172"/>
            <a:ext cx="532955" cy="369332"/>
          </a:xfrm>
          <a:prstGeom prst="rect">
            <a:avLst/>
          </a:prstGeom>
          <a:noFill/>
        </p:spPr>
        <p:txBody>
          <a:bodyPr wrap="square" rtlCol="0">
            <a:spAutoFit/>
          </a:bodyPr>
          <a:lstStyle/>
          <a:p>
            <a:r>
              <a:rPr lang="ca-ES" dirty="0"/>
              <a:t>1 0</a:t>
            </a:r>
          </a:p>
        </p:txBody>
      </p:sp>
      <p:sp>
        <p:nvSpPr>
          <p:cNvPr id="21" name="CuadroTexto 20"/>
          <p:cNvSpPr txBox="1"/>
          <p:nvPr/>
        </p:nvSpPr>
        <p:spPr>
          <a:xfrm>
            <a:off x="4022914" y="4638698"/>
            <a:ext cx="532955" cy="369332"/>
          </a:xfrm>
          <a:prstGeom prst="rect">
            <a:avLst/>
          </a:prstGeom>
          <a:noFill/>
        </p:spPr>
        <p:txBody>
          <a:bodyPr wrap="square" rtlCol="0">
            <a:spAutoFit/>
          </a:bodyPr>
          <a:lstStyle/>
          <a:p>
            <a:r>
              <a:rPr lang="ca-ES" dirty="0"/>
              <a:t>1 1</a:t>
            </a:r>
          </a:p>
        </p:txBody>
      </p:sp>
      <p:sp>
        <p:nvSpPr>
          <p:cNvPr id="22" name="CuadroTexto 21"/>
          <p:cNvSpPr txBox="1"/>
          <p:nvPr/>
        </p:nvSpPr>
        <p:spPr>
          <a:xfrm>
            <a:off x="5355969" y="4067703"/>
            <a:ext cx="335280" cy="369332"/>
          </a:xfrm>
          <a:prstGeom prst="rect">
            <a:avLst/>
          </a:prstGeom>
          <a:noFill/>
        </p:spPr>
        <p:txBody>
          <a:bodyPr wrap="square" rtlCol="0">
            <a:spAutoFit/>
          </a:bodyPr>
          <a:lstStyle/>
          <a:p>
            <a:r>
              <a:rPr lang="ca-ES"/>
              <a:t>0</a:t>
            </a:r>
          </a:p>
        </p:txBody>
      </p:sp>
      <p:sp>
        <p:nvSpPr>
          <p:cNvPr id="23" name="CuadroTexto 22"/>
          <p:cNvSpPr txBox="1"/>
          <p:nvPr/>
        </p:nvSpPr>
        <p:spPr>
          <a:xfrm>
            <a:off x="5355969" y="4252369"/>
            <a:ext cx="335280" cy="369332"/>
          </a:xfrm>
          <a:prstGeom prst="rect">
            <a:avLst/>
          </a:prstGeom>
          <a:noFill/>
        </p:spPr>
        <p:txBody>
          <a:bodyPr wrap="square" rtlCol="0">
            <a:spAutoFit/>
          </a:bodyPr>
          <a:lstStyle/>
          <a:p>
            <a:r>
              <a:rPr lang="ca-ES" dirty="0"/>
              <a:t>1</a:t>
            </a:r>
          </a:p>
        </p:txBody>
      </p:sp>
      <p:sp>
        <p:nvSpPr>
          <p:cNvPr id="24" name="CuadroTexto 23"/>
          <p:cNvSpPr txBox="1"/>
          <p:nvPr/>
        </p:nvSpPr>
        <p:spPr>
          <a:xfrm>
            <a:off x="5355969" y="4442897"/>
            <a:ext cx="335280" cy="369332"/>
          </a:xfrm>
          <a:prstGeom prst="rect">
            <a:avLst/>
          </a:prstGeom>
          <a:noFill/>
        </p:spPr>
        <p:txBody>
          <a:bodyPr wrap="square" rtlCol="0">
            <a:spAutoFit/>
          </a:bodyPr>
          <a:lstStyle/>
          <a:p>
            <a:r>
              <a:rPr lang="ca-ES" dirty="0"/>
              <a:t>2</a:t>
            </a:r>
          </a:p>
        </p:txBody>
      </p:sp>
      <p:sp>
        <p:nvSpPr>
          <p:cNvPr id="25" name="CuadroTexto 24"/>
          <p:cNvSpPr txBox="1"/>
          <p:nvPr/>
        </p:nvSpPr>
        <p:spPr>
          <a:xfrm>
            <a:off x="5355969" y="4638698"/>
            <a:ext cx="335280" cy="369332"/>
          </a:xfrm>
          <a:prstGeom prst="rect">
            <a:avLst/>
          </a:prstGeom>
          <a:noFill/>
        </p:spPr>
        <p:txBody>
          <a:bodyPr wrap="square" rtlCol="0">
            <a:spAutoFit/>
          </a:bodyPr>
          <a:lstStyle/>
          <a:p>
            <a:r>
              <a:rPr lang="ca-ES" dirty="0"/>
              <a:t>3</a:t>
            </a:r>
          </a:p>
        </p:txBody>
      </p:sp>
      <p:sp>
        <p:nvSpPr>
          <p:cNvPr id="26" name="Rectángulo 25"/>
          <p:cNvSpPr/>
          <p:nvPr/>
        </p:nvSpPr>
        <p:spPr>
          <a:xfrm>
            <a:off x="799120" y="4063626"/>
            <a:ext cx="2663999" cy="408125"/>
          </a:xfrm>
          <a:prstGeom prst="rect">
            <a:avLst/>
          </a:prstGeom>
        </p:spPr>
        <p:txBody>
          <a:bodyPr wrap="none">
            <a:spAutoFit/>
          </a:bodyPr>
          <a:lstStyle/>
          <a:p>
            <a:pPr lvl="1" algn="just">
              <a:lnSpc>
                <a:spcPct val="114000"/>
              </a:lnSpc>
              <a:spcAft>
                <a:spcPts val="600"/>
              </a:spcAft>
            </a:pPr>
            <a:r>
              <a:rPr lang="es-ES" dirty="0">
                <a:latin typeface="Calibri" pitchFamily="34" charset="0"/>
              </a:rPr>
              <a:t>profundidad de 2 bits</a:t>
            </a:r>
          </a:p>
        </p:txBody>
      </p:sp>
      <p:sp>
        <p:nvSpPr>
          <p:cNvPr id="27" name="Rectángulo 26"/>
          <p:cNvSpPr/>
          <p:nvPr/>
        </p:nvSpPr>
        <p:spPr>
          <a:xfrm>
            <a:off x="789191" y="5025413"/>
            <a:ext cx="2663999" cy="408125"/>
          </a:xfrm>
          <a:prstGeom prst="rect">
            <a:avLst/>
          </a:prstGeom>
        </p:spPr>
        <p:txBody>
          <a:bodyPr wrap="none">
            <a:spAutoFit/>
          </a:bodyPr>
          <a:lstStyle/>
          <a:p>
            <a:pPr lvl="1" algn="just">
              <a:lnSpc>
                <a:spcPct val="114000"/>
              </a:lnSpc>
              <a:spcAft>
                <a:spcPts val="600"/>
              </a:spcAft>
            </a:pPr>
            <a:r>
              <a:rPr lang="es-ES" dirty="0">
                <a:latin typeface="Calibri" pitchFamily="34" charset="0"/>
              </a:rPr>
              <a:t>profundidad de 8 bits</a:t>
            </a:r>
          </a:p>
        </p:txBody>
      </p:sp>
      <p:sp>
        <p:nvSpPr>
          <p:cNvPr id="28" name="CuadroTexto 27"/>
          <p:cNvSpPr txBox="1"/>
          <p:nvPr/>
        </p:nvSpPr>
        <p:spPr>
          <a:xfrm>
            <a:off x="6918069" y="3600808"/>
            <a:ext cx="312420" cy="369332"/>
          </a:xfrm>
          <a:prstGeom prst="rect">
            <a:avLst/>
          </a:prstGeom>
          <a:noFill/>
        </p:spPr>
        <p:txBody>
          <a:bodyPr wrap="square" rtlCol="0">
            <a:spAutoFit/>
          </a:bodyPr>
          <a:lstStyle/>
          <a:p>
            <a:r>
              <a:rPr lang="ca-ES" dirty="0">
                <a:solidFill>
                  <a:srgbClr val="00B050"/>
                </a:solidFill>
              </a:rPr>
              <a:t>2</a:t>
            </a:r>
          </a:p>
        </p:txBody>
      </p:sp>
      <p:sp>
        <p:nvSpPr>
          <p:cNvPr id="29" name="CuadroTexto 28"/>
          <p:cNvSpPr txBox="1"/>
          <p:nvPr/>
        </p:nvSpPr>
        <p:spPr>
          <a:xfrm>
            <a:off x="6918069" y="4236717"/>
            <a:ext cx="312420" cy="369332"/>
          </a:xfrm>
          <a:prstGeom prst="rect">
            <a:avLst/>
          </a:prstGeom>
          <a:noFill/>
        </p:spPr>
        <p:txBody>
          <a:bodyPr wrap="square" rtlCol="0">
            <a:spAutoFit/>
          </a:bodyPr>
          <a:lstStyle/>
          <a:p>
            <a:r>
              <a:rPr lang="ca-ES" dirty="0">
                <a:solidFill>
                  <a:srgbClr val="00B050"/>
                </a:solidFill>
              </a:rPr>
              <a:t>4</a:t>
            </a:r>
          </a:p>
        </p:txBody>
      </p:sp>
      <p:sp>
        <p:nvSpPr>
          <p:cNvPr id="30" name="Rectángulo 29"/>
          <p:cNvSpPr/>
          <p:nvPr/>
        </p:nvSpPr>
        <p:spPr>
          <a:xfrm>
            <a:off x="6098473" y="2877684"/>
            <a:ext cx="1538747" cy="723916"/>
          </a:xfrm>
          <a:prstGeom prst="rect">
            <a:avLst/>
          </a:prstGeom>
        </p:spPr>
        <p:txBody>
          <a:bodyPr wrap="square">
            <a:spAutoFit/>
          </a:bodyPr>
          <a:lstStyle/>
          <a:p>
            <a:pPr lvl="1" algn="ctr">
              <a:lnSpc>
                <a:spcPct val="114000"/>
              </a:lnSpc>
              <a:spcBef>
                <a:spcPts val="0"/>
              </a:spcBef>
              <a:spcAft>
                <a:spcPts val="600"/>
              </a:spcAft>
            </a:pPr>
            <a:r>
              <a:rPr lang="es-ES" i="1" dirty="0">
                <a:solidFill>
                  <a:srgbClr val="0070C0"/>
                </a:solidFill>
                <a:latin typeface="Calibri" pitchFamily="34" charset="0"/>
              </a:rPr>
              <a:t>Rango dinámico</a:t>
            </a:r>
          </a:p>
        </p:txBody>
      </p:sp>
      <p:sp>
        <p:nvSpPr>
          <p:cNvPr id="31" name="Rectángulo 30"/>
          <p:cNvSpPr/>
          <p:nvPr/>
        </p:nvSpPr>
        <p:spPr>
          <a:xfrm>
            <a:off x="789191" y="5398197"/>
            <a:ext cx="2781018" cy="408125"/>
          </a:xfrm>
          <a:prstGeom prst="rect">
            <a:avLst/>
          </a:prstGeom>
        </p:spPr>
        <p:txBody>
          <a:bodyPr wrap="none">
            <a:spAutoFit/>
          </a:bodyPr>
          <a:lstStyle/>
          <a:p>
            <a:pPr lvl="1" algn="just">
              <a:lnSpc>
                <a:spcPct val="114000"/>
              </a:lnSpc>
              <a:spcAft>
                <a:spcPts val="600"/>
              </a:spcAft>
            </a:pPr>
            <a:r>
              <a:rPr lang="es-ES" dirty="0">
                <a:latin typeface="Calibri" pitchFamily="34" charset="0"/>
              </a:rPr>
              <a:t>profundidad de 12 bits</a:t>
            </a:r>
          </a:p>
        </p:txBody>
      </p:sp>
      <p:sp>
        <p:nvSpPr>
          <p:cNvPr id="32" name="CuadroTexto 31"/>
          <p:cNvSpPr txBox="1"/>
          <p:nvPr/>
        </p:nvSpPr>
        <p:spPr>
          <a:xfrm>
            <a:off x="6795258" y="5025413"/>
            <a:ext cx="708660" cy="369332"/>
          </a:xfrm>
          <a:prstGeom prst="rect">
            <a:avLst/>
          </a:prstGeom>
          <a:noFill/>
        </p:spPr>
        <p:txBody>
          <a:bodyPr wrap="square" rtlCol="0">
            <a:spAutoFit/>
          </a:bodyPr>
          <a:lstStyle/>
          <a:p>
            <a:r>
              <a:rPr lang="ca-ES">
                <a:solidFill>
                  <a:srgbClr val="00B050"/>
                </a:solidFill>
              </a:rPr>
              <a:t>256</a:t>
            </a:r>
            <a:endParaRPr lang="ca-ES" dirty="0">
              <a:solidFill>
                <a:srgbClr val="00B050"/>
              </a:solidFill>
            </a:endParaRPr>
          </a:p>
        </p:txBody>
      </p:sp>
      <p:sp>
        <p:nvSpPr>
          <p:cNvPr id="33" name="CuadroTexto 32"/>
          <p:cNvSpPr txBox="1"/>
          <p:nvPr/>
        </p:nvSpPr>
        <p:spPr>
          <a:xfrm>
            <a:off x="6758049" y="5363868"/>
            <a:ext cx="708660" cy="369332"/>
          </a:xfrm>
          <a:prstGeom prst="rect">
            <a:avLst/>
          </a:prstGeom>
          <a:noFill/>
        </p:spPr>
        <p:txBody>
          <a:bodyPr wrap="square" rtlCol="0">
            <a:spAutoFit/>
          </a:bodyPr>
          <a:lstStyle/>
          <a:p>
            <a:r>
              <a:rPr lang="ca-ES" dirty="0">
                <a:solidFill>
                  <a:srgbClr val="00B050"/>
                </a:solidFill>
              </a:rPr>
              <a:t>4096</a:t>
            </a:r>
          </a:p>
        </p:txBody>
      </p:sp>
      <p:sp>
        <p:nvSpPr>
          <p:cNvPr id="40" name="Rectángulo 39"/>
          <p:cNvSpPr/>
          <p:nvPr/>
        </p:nvSpPr>
        <p:spPr>
          <a:xfrm>
            <a:off x="7400602" y="3182425"/>
            <a:ext cx="1386840" cy="390107"/>
          </a:xfrm>
          <a:prstGeom prst="rect">
            <a:avLst/>
          </a:prstGeom>
        </p:spPr>
        <p:txBody>
          <a:bodyPr wrap="square">
            <a:spAutoFit/>
          </a:bodyPr>
          <a:lstStyle/>
          <a:p>
            <a:pPr lvl="1">
              <a:lnSpc>
                <a:spcPct val="114000"/>
              </a:lnSpc>
              <a:spcBef>
                <a:spcPts val="0"/>
              </a:spcBef>
              <a:spcAft>
                <a:spcPts val="600"/>
              </a:spcAft>
            </a:pPr>
            <a:r>
              <a:rPr lang="es-ES" i="1" dirty="0">
                <a:solidFill>
                  <a:srgbClr val="0070C0"/>
                </a:solidFill>
                <a:latin typeface="Calibri" pitchFamily="34" charset="0"/>
              </a:rPr>
              <a:t>bytes</a:t>
            </a:r>
          </a:p>
        </p:txBody>
      </p:sp>
      <p:sp>
        <p:nvSpPr>
          <p:cNvPr id="41" name="CuadroTexto 40"/>
          <p:cNvSpPr txBox="1"/>
          <p:nvPr/>
        </p:nvSpPr>
        <p:spPr>
          <a:xfrm>
            <a:off x="7997550" y="3600808"/>
            <a:ext cx="312420" cy="369332"/>
          </a:xfrm>
          <a:prstGeom prst="rect">
            <a:avLst/>
          </a:prstGeom>
          <a:noFill/>
        </p:spPr>
        <p:txBody>
          <a:bodyPr wrap="square" rtlCol="0">
            <a:spAutoFit/>
          </a:bodyPr>
          <a:lstStyle/>
          <a:p>
            <a:r>
              <a:rPr lang="ca-ES">
                <a:solidFill>
                  <a:srgbClr val="00B050"/>
                </a:solidFill>
              </a:rPr>
              <a:t>1</a:t>
            </a:r>
            <a:endParaRPr lang="ca-ES" dirty="0">
              <a:solidFill>
                <a:srgbClr val="00B050"/>
              </a:solidFill>
            </a:endParaRPr>
          </a:p>
        </p:txBody>
      </p:sp>
      <p:sp>
        <p:nvSpPr>
          <p:cNvPr id="42" name="CuadroTexto 41"/>
          <p:cNvSpPr txBox="1"/>
          <p:nvPr/>
        </p:nvSpPr>
        <p:spPr>
          <a:xfrm>
            <a:off x="7997550" y="4234856"/>
            <a:ext cx="312420" cy="369332"/>
          </a:xfrm>
          <a:prstGeom prst="rect">
            <a:avLst/>
          </a:prstGeom>
          <a:noFill/>
        </p:spPr>
        <p:txBody>
          <a:bodyPr wrap="square" rtlCol="0">
            <a:spAutoFit/>
          </a:bodyPr>
          <a:lstStyle/>
          <a:p>
            <a:r>
              <a:rPr lang="ca-ES" dirty="0">
                <a:solidFill>
                  <a:srgbClr val="00B050"/>
                </a:solidFill>
              </a:rPr>
              <a:t>1</a:t>
            </a:r>
          </a:p>
        </p:txBody>
      </p:sp>
      <p:sp>
        <p:nvSpPr>
          <p:cNvPr id="43" name="CuadroTexto 42"/>
          <p:cNvSpPr txBox="1"/>
          <p:nvPr/>
        </p:nvSpPr>
        <p:spPr>
          <a:xfrm>
            <a:off x="7997550" y="5033204"/>
            <a:ext cx="312420" cy="369332"/>
          </a:xfrm>
          <a:prstGeom prst="rect">
            <a:avLst/>
          </a:prstGeom>
          <a:noFill/>
        </p:spPr>
        <p:txBody>
          <a:bodyPr wrap="square" rtlCol="0">
            <a:spAutoFit/>
          </a:bodyPr>
          <a:lstStyle/>
          <a:p>
            <a:r>
              <a:rPr lang="ca-ES" dirty="0">
                <a:solidFill>
                  <a:srgbClr val="00B050"/>
                </a:solidFill>
              </a:rPr>
              <a:t>1</a:t>
            </a:r>
          </a:p>
        </p:txBody>
      </p:sp>
      <p:sp>
        <p:nvSpPr>
          <p:cNvPr id="44" name="CuadroTexto 43"/>
          <p:cNvSpPr txBox="1"/>
          <p:nvPr/>
        </p:nvSpPr>
        <p:spPr>
          <a:xfrm>
            <a:off x="8005170" y="5340838"/>
            <a:ext cx="312420" cy="369332"/>
          </a:xfrm>
          <a:prstGeom prst="rect">
            <a:avLst/>
          </a:prstGeom>
          <a:noFill/>
        </p:spPr>
        <p:txBody>
          <a:bodyPr wrap="square" rtlCol="0">
            <a:spAutoFit/>
          </a:bodyPr>
          <a:lstStyle/>
          <a:p>
            <a:r>
              <a:rPr lang="ca-ES" dirty="0">
                <a:solidFill>
                  <a:srgbClr val="00B050"/>
                </a:solidFill>
              </a:rPr>
              <a:t>2</a:t>
            </a:r>
          </a:p>
        </p:txBody>
      </p:sp>
      <p:sp>
        <p:nvSpPr>
          <p:cNvPr id="45" name="CuadroTexto 44"/>
          <p:cNvSpPr txBox="1"/>
          <p:nvPr/>
        </p:nvSpPr>
        <p:spPr>
          <a:xfrm>
            <a:off x="6686995" y="5692188"/>
            <a:ext cx="844929" cy="369332"/>
          </a:xfrm>
          <a:prstGeom prst="rect">
            <a:avLst/>
          </a:prstGeom>
          <a:noFill/>
        </p:spPr>
        <p:txBody>
          <a:bodyPr wrap="square" rtlCol="0">
            <a:spAutoFit/>
          </a:bodyPr>
          <a:lstStyle/>
          <a:p>
            <a:r>
              <a:rPr lang="ca-ES">
                <a:solidFill>
                  <a:srgbClr val="00B050"/>
                </a:solidFill>
              </a:rPr>
              <a:t>65536</a:t>
            </a:r>
            <a:endParaRPr lang="ca-ES" dirty="0">
              <a:solidFill>
                <a:srgbClr val="00B050"/>
              </a:solidFill>
            </a:endParaRPr>
          </a:p>
        </p:txBody>
      </p:sp>
      <p:sp>
        <p:nvSpPr>
          <p:cNvPr id="46" name="CuadroTexto 45"/>
          <p:cNvSpPr txBox="1"/>
          <p:nvPr/>
        </p:nvSpPr>
        <p:spPr>
          <a:xfrm>
            <a:off x="8005170" y="5660878"/>
            <a:ext cx="312420" cy="369332"/>
          </a:xfrm>
          <a:prstGeom prst="rect">
            <a:avLst/>
          </a:prstGeom>
          <a:noFill/>
        </p:spPr>
        <p:txBody>
          <a:bodyPr wrap="square" rtlCol="0">
            <a:spAutoFit/>
          </a:bodyPr>
          <a:lstStyle/>
          <a:p>
            <a:r>
              <a:rPr lang="ca-ES" dirty="0">
                <a:solidFill>
                  <a:srgbClr val="00B050"/>
                </a:solidFill>
              </a:rPr>
              <a:t>2</a:t>
            </a:r>
          </a:p>
        </p:txBody>
      </p:sp>
      <p:sp>
        <p:nvSpPr>
          <p:cNvPr id="47" name="Rectángulo 46"/>
          <p:cNvSpPr/>
          <p:nvPr/>
        </p:nvSpPr>
        <p:spPr>
          <a:xfrm>
            <a:off x="789191" y="5740399"/>
            <a:ext cx="2781018" cy="408125"/>
          </a:xfrm>
          <a:prstGeom prst="rect">
            <a:avLst/>
          </a:prstGeom>
        </p:spPr>
        <p:txBody>
          <a:bodyPr wrap="none">
            <a:spAutoFit/>
          </a:bodyPr>
          <a:lstStyle/>
          <a:p>
            <a:pPr lvl="1" algn="just">
              <a:lnSpc>
                <a:spcPct val="114000"/>
              </a:lnSpc>
              <a:spcAft>
                <a:spcPts val="600"/>
              </a:spcAft>
            </a:pPr>
            <a:r>
              <a:rPr lang="es-ES" dirty="0">
                <a:latin typeface="Calibri" pitchFamily="34" charset="0"/>
              </a:rPr>
              <a:t>profundidad </a:t>
            </a:r>
            <a:r>
              <a:rPr lang="es-ES">
                <a:latin typeface="Calibri" pitchFamily="34" charset="0"/>
              </a:rPr>
              <a:t>de 16 </a:t>
            </a:r>
            <a:r>
              <a:rPr lang="es-ES" dirty="0">
                <a:latin typeface="Calibri" pitchFamily="34" charset="0"/>
              </a:rPr>
              <a:t>bits</a:t>
            </a:r>
          </a:p>
        </p:txBody>
      </p:sp>
      <p:sp>
        <p:nvSpPr>
          <p:cNvPr id="48" name="Rectángulo 47"/>
          <p:cNvSpPr/>
          <p:nvPr/>
        </p:nvSpPr>
        <p:spPr>
          <a:xfrm>
            <a:off x="8484686" y="3182425"/>
            <a:ext cx="3410134" cy="390107"/>
          </a:xfrm>
          <a:prstGeom prst="rect">
            <a:avLst/>
          </a:prstGeom>
        </p:spPr>
        <p:txBody>
          <a:bodyPr wrap="square">
            <a:spAutoFit/>
          </a:bodyPr>
          <a:lstStyle/>
          <a:p>
            <a:pPr lvl="1">
              <a:lnSpc>
                <a:spcPct val="114000"/>
              </a:lnSpc>
              <a:spcBef>
                <a:spcPts val="0"/>
              </a:spcBef>
              <a:spcAft>
                <a:spcPts val="600"/>
              </a:spcAft>
            </a:pPr>
            <a:r>
              <a:rPr lang="es-ES" i="1" dirty="0">
                <a:solidFill>
                  <a:srgbClr val="0070C0"/>
                </a:solidFill>
                <a:latin typeface="Calibri" pitchFamily="34" charset="0"/>
              </a:rPr>
              <a:t>Tamaño archivo</a:t>
            </a:r>
          </a:p>
        </p:txBody>
      </p:sp>
      <p:sp>
        <p:nvSpPr>
          <p:cNvPr id="49" name="CuadroTexto 48"/>
          <p:cNvSpPr txBox="1"/>
          <p:nvPr/>
        </p:nvSpPr>
        <p:spPr>
          <a:xfrm>
            <a:off x="8864040" y="3590550"/>
            <a:ext cx="3198420" cy="646331"/>
          </a:xfrm>
          <a:prstGeom prst="rect">
            <a:avLst/>
          </a:prstGeom>
          <a:noFill/>
        </p:spPr>
        <p:txBody>
          <a:bodyPr wrap="square" rtlCol="0">
            <a:spAutoFit/>
          </a:bodyPr>
          <a:lstStyle/>
          <a:p>
            <a:r>
              <a:rPr lang="ca-ES" dirty="0">
                <a:solidFill>
                  <a:srgbClr val="00B050"/>
                </a:solidFill>
              </a:rPr>
              <a:t>512 x 512 x 1 = 262144 bytes</a:t>
            </a:r>
          </a:p>
          <a:p>
            <a:r>
              <a:rPr lang="ca-ES" dirty="0">
                <a:solidFill>
                  <a:srgbClr val="00B050"/>
                </a:solidFill>
              </a:rPr>
              <a:t>	          256 KB (8bps)</a:t>
            </a:r>
          </a:p>
        </p:txBody>
      </p:sp>
      <p:sp>
        <p:nvSpPr>
          <p:cNvPr id="52" name="CuadroTexto 51"/>
          <p:cNvSpPr txBox="1"/>
          <p:nvPr/>
        </p:nvSpPr>
        <p:spPr>
          <a:xfrm>
            <a:off x="8973193" y="5322856"/>
            <a:ext cx="3218807" cy="646331"/>
          </a:xfrm>
          <a:prstGeom prst="rect">
            <a:avLst/>
          </a:prstGeom>
          <a:noFill/>
        </p:spPr>
        <p:txBody>
          <a:bodyPr wrap="square" rtlCol="0">
            <a:spAutoFit/>
          </a:bodyPr>
          <a:lstStyle/>
          <a:p>
            <a:r>
              <a:rPr lang="ca-ES" dirty="0">
                <a:solidFill>
                  <a:srgbClr val="00B050"/>
                </a:solidFill>
              </a:rPr>
              <a:t>512 x 512 x 2 = 524288 bytes</a:t>
            </a:r>
          </a:p>
          <a:p>
            <a:r>
              <a:rPr lang="ca-ES" dirty="0">
                <a:solidFill>
                  <a:srgbClr val="00B050"/>
                </a:solidFill>
              </a:rPr>
              <a:t>	          512 KB  (16 bps)</a:t>
            </a:r>
          </a:p>
        </p:txBody>
      </p:sp>
      <p:pic>
        <p:nvPicPr>
          <p:cNvPr id="54" name="Imagen 5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Tree>
    <p:extLst>
      <p:ext uri="{BB962C8B-B14F-4D97-AF65-F5344CB8AC3E}">
        <p14:creationId xmlns:p14="http://schemas.microsoft.com/office/powerpoint/2010/main" val="1210438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399145" y="963449"/>
                <a:ext cx="11189616" cy="918692"/>
              </a:xfrm>
            </p:spPr>
            <p:txBody>
              <a:bodyPr>
                <a:normAutofit/>
              </a:bodyPr>
              <a:lstStyle/>
              <a:p>
                <a:pPr algn="just">
                  <a:lnSpc>
                    <a:spcPct val="114000"/>
                  </a:lnSpc>
                  <a:spcBef>
                    <a:spcPts val="0"/>
                  </a:spcBef>
                  <a:spcAft>
                    <a:spcPts val="600"/>
                  </a:spcAft>
                  <a:buFont typeface="Wingdings" pitchFamily="2" charset="2"/>
                  <a:buChar char="§"/>
                </a:pPr>
                <a:r>
                  <a:rPr lang="es-ES" sz="1800" b="1" dirty="0">
                    <a:latin typeface="Calibri" pitchFamily="34" charset="0"/>
                  </a:rPr>
                  <a:t>Imágenes</a:t>
                </a:r>
                <a:r>
                  <a:rPr lang="es-ES" sz="1800" dirty="0">
                    <a:latin typeface="Calibri" pitchFamily="34" charset="0"/>
                  </a:rPr>
                  <a:t>: vector bidimensional </a:t>
                </a:r>
                <a14:m>
                  <m:oMath xmlns:m="http://schemas.openxmlformats.org/officeDocument/2006/math">
                    <m:sSub>
                      <m:sSubPr>
                        <m:ctrlPr>
                          <a:rPr lang="en-US" sz="1800" i="1">
                            <a:latin typeface="Cambria Math" panose="02040503050406030204" pitchFamily="18" charset="0"/>
                          </a:rPr>
                        </m:ctrlPr>
                      </m:sSubPr>
                      <m:e>
                        <m:r>
                          <a:rPr lang="es-ES" sz="1800" b="0" i="1" smtClean="0">
                            <a:latin typeface="Cambria Math" charset="0"/>
                          </a:rPr>
                          <m:t> </m:t>
                        </m:r>
                        <m:r>
                          <a:rPr lang="es-ES" sz="1800" i="1">
                            <a:latin typeface="Cambria Math" charset="0"/>
                          </a:rPr>
                          <m:t>𝑋</m:t>
                        </m:r>
                      </m:e>
                      <m:sub>
                        <m:r>
                          <a:rPr lang="es-ES" sz="1800" i="1">
                            <a:latin typeface="Cambria Math" charset="0"/>
                          </a:rPr>
                          <m:t>𝑖</m:t>
                        </m:r>
                        <m:r>
                          <a:rPr lang="es-ES" sz="1800" b="0" i="1" smtClean="0">
                            <a:latin typeface="Cambria Math" charset="0"/>
                          </a:rPr>
                          <m:t>𝑗</m:t>
                        </m:r>
                      </m:sub>
                    </m:sSub>
                    <m:r>
                      <a:rPr lang="es-ES" sz="1800" i="1">
                        <a:latin typeface="Cambria Math" charset="0"/>
                      </a:rPr>
                      <m:t> </m:t>
                    </m:r>
                  </m:oMath>
                </a14:m>
                <a:r>
                  <a:rPr lang="es-ES" sz="1800" dirty="0">
                    <a:latin typeface="Calibri" pitchFamily="34" charset="0"/>
                  </a:rPr>
                  <a:t> numérico. Donde </a:t>
                </a:r>
                <a14:m>
                  <m:oMath xmlns:m="http://schemas.openxmlformats.org/officeDocument/2006/math">
                    <m:r>
                      <a:rPr lang="es-ES" sz="1800" b="0" i="1" smtClean="0">
                        <a:latin typeface="Cambria Math" charset="0"/>
                      </a:rPr>
                      <m:t>𝑖</m:t>
                    </m:r>
                  </m:oMath>
                </a14:m>
                <a:r>
                  <a:rPr lang="es-ES" sz="1800" dirty="0">
                    <a:latin typeface="Calibri" pitchFamily="34" charset="0"/>
                  </a:rPr>
                  <a:t> y </a:t>
                </a:r>
                <a14:m>
                  <m:oMath xmlns:m="http://schemas.openxmlformats.org/officeDocument/2006/math">
                    <m:r>
                      <a:rPr lang="es-ES" sz="1800" b="0" i="1" smtClean="0">
                        <a:latin typeface="Cambria Math" charset="0"/>
                      </a:rPr>
                      <m:t>𝑗</m:t>
                    </m:r>
                  </m:oMath>
                </a14:m>
                <a:r>
                  <a:rPr lang="es-ES" sz="1800" dirty="0">
                    <a:latin typeface="Calibri" pitchFamily="34" charset="0"/>
                  </a:rPr>
                  <a:t> identifican filas y columnas respectivamente. Cada uno de los </a:t>
                </a:r>
                <a14:m>
                  <m:oMath xmlns:m="http://schemas.openxmlformats.org/officeDocument/2006/math">
                    <m:sSub>
                      <m:sSubPr>
                        <m:ctrlPr>
                          <a:rPr lang="en-US" sz="1800" i="1">
                            <a:latin typeface="Cambria Math" panose="02040503050406030204" pitchFamily="18" charset="0"/>
                          </a:rPr>
                        </m:ctrlPr>
                      </m:sSubPr>
                      <m:e>
                        <m:r>
                          <a:rPr lang="es-ES" sz="1800" i="1">
                            <a:latin typeface="Cambria Math" charset="0"/>
                          </a:rPr>
                          <m:t> </m:t>
                        </m:r>
                        <m:r>
                          <a:rPr lang="es-ES" sz="1800" i="1">
                            <a:latin typeface="Cambria Math" charset="0"/>
                          </a:rPr>
                          <m:t>𝑋</m:t>
                        </m:r>
                      </m:e>
                      <m:sub>
                        <m:r>
                          <a:rPr lang="es-ES" sz="1800" i="1">
                            <a:latin typeface="Cambria Math" charset="0"/>
                          </a:rPr>
                          <m:t>𝑖𝑗</m:t>
                        </m:r>
                      </m:sub>
                    </m:sSub>
                  </m:oMath>
                </a14:m>
                <a:r>
                  <a:rPr lang="es-ES" sz="1800" dirty="0">
                    <a:latin typeface="Calibri" pitchFamily="34" charset="0"/>
                  </a:rPr>
                  <a:t> se conocen como </a:t>
                </a:r>
                <a:r>
                  <a:rPr lang="es-ES" sz="1800" b="1" dirty="0" err="1">
                    <a:latin typeface="Calibri" pitchFamily="34" charset="0"/>
                  </a:rPr>
                  <a:t>sample</a:t>
                </a:r>
                <a:r>
                  <a:rPr lang="es-ES" sz="1800" b="1" dirty="0">
                    <a:latin typeface="Calibri" pitchFamily="34" charset="0"/>
                  </a:rPr>
                  <a:t> </a:t>
                </a:r>
                <a:r>
                  <a:rPr lang="es-ES" sz="1800" dirty="0">
                    <a:latin typeface="Calibri" pitchFamily="34" charset="0"/>
                  </a:rPr>
                  <a:t>(muestra) o </a:t>
                </a:r>
                <a:r>
                  <a:rPr lang="es-ES" sz="1800" b="1" dirty="0">
                    <a:latin typeface="Calibri" pitchFamily="34" charset="0"/>
                  </a:rPr>
                  <a:t>píxel</a:t>
                </a:r>
                <a:r>
                  <a:rPr lang="es-ES" sz="1800" dirty="0">
                    <a:latin typeface="Calibri" pitchFamily="34" charset="0"/>
                  </a:rPr>
                  <a:t>.</a:t>
                </a:r>
              </a:p>
              <a:p>
                <a:pPr algn="just">
                  <a:lnSpc>
                    <a:spcPct val="114000"/>
                  </a:lnSpc>
                  <a:spcBef>
                    <a:spcPts val="0"/>
                  </a:spcBef>
                  <a:spcAft>
                    <a:spcPts val="600"/>
                  </a:spcAft>
                  <a:buFont typeface="Wingdings" pitchFamily="2" charset="2"/>
                  <a:buChar char="§"/>
                </a:pPr>
                <a:endParaRPr lang="es-ES" sz="1800" b="1"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marL="0" indent="0">
                  <a:lnSpc>
                    <a:spcPct val="114000"/>
                  </a:lnSpc>
                  <a:spcBef>
                    <a:spcPts val="0"/>
                  </a:spcBef>
                  <a:buSzPct val="95000"/>
                  <a:buNone/>
                  <a:defRPr/>
                </a:pPr>
                <a:endParaRPr lang="es-ES" sz="1600" kern="0" dirty="0">
                  <a:solidFill>
                    <a:srgbClr val="00002B"/>
                  </a:solidFill>
                  <a:latin typeface="Calibri" pitchFamily="34" charset="0"/>
                  <a:cs typeface="Calibri" pitchFamily="34" charset="0"/>
                </a:endParaRP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399145" y="963449"/>
                <a:ext cx="11189616" cy="918692"/>
              </a:xfrm>
              <a:blipFill rotWithShape="0">
                <a:blip r:embed="rId3"/>
                <a:stretch>
                  <a:fillRect l="-327" t="-35099" r="-436" b="-29139"/>
                </a:stretch>
              </a:blipFill>
            </p:spPr>
            <p:txBody>
              <a:bodyPr/>
              <a:lstStyle/>
              <a:p>
                <a:r>
                  <a:rPr lang="ca-ES">
                    <a:noFill/>
                  </a:rPr>
                  <a:t> </a:t>
                </a:r>
              </a:p>
            </p:txBody>
          </p:sp>
        </mc:Fallback>
      </mc:AlternateContent>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8</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sp>
        <p:nvSpPr>
          <p:cNvPr id="50" name="Rectángulo 49"/>
          <p:cNvSpPr/>
          <p:nvPr/>
        </p:nvSpPr>
        <p:spPr>
          <a:xfrm>
            <a:off x="1154990" y="1882141"/>
            <a:ext cx="9916870" cy="705899"/>
          </a:xfrm>
          <a:prstGeom prst="rect">
            <a:avLst/>
          </a:prstGeom>
        </p:spPr>
        <p:txBody>
          <a:bodyPr wrap="square">
            <a:spAutoFit/>
          </a:bodyPr>
          <a:lstStyle/>
          <a:p>
            <a:pPr marL="742950" lvl="1" indent="-285750" algn="just">
              <a:lnSpc>
                <a:spcPct val="114000"/>
              </a:lnSpc>
              <a:spcBef>
                <a:spcPts val="0"/>
              </a:spcBef>
              <a:spcAft>
                <a:spcPts val="600"/>
              </a:spcAft>
              <a:buFont typeface="Arial" charset="0"/>
              <a:buChar char="•"/>
            </a:pPr>
            <a:r>
              <a:rPr lang="es-ES" b="1" dirty="0" err="1">
                <a:latin typeface="Calibri" pitchFamily="34" charset="0"/>
              </a:rPr>
              <a:t>BigEndian</a:t>
            </a:r>
            <a:r>
              <a:rPr lang="es-ES" b="1" dirty="0">
                <a:latin typeface="Calibri" pitchFamily="34" charset="0"/>
              </a:rPr>
              <a:t> vs </a:t>
            </a:r>
            <a:r>
              <a:rPr lang="es-ES" b="1" dirty="0" err="1">
                <a:latin typeface="Calibri" pitchFamily="34" charset="0"/>
              </a:rPr>
              <a:t>LittleEndian</a:t>
            </a:r>
            <a:r>
              <a:rPr lang="es-ES" b="1" dirty="0">
                <a:latin typeface="Calibri" pitchFamily="34" charset="0"/>
              </a:rPr>
              <a:t>: </a:t>
            </a:r>
            <a:r>
              <a:rPr lang="es-ES" dirty="0">
                <a:latin typeface="Calibri" pitchFamily="34" charset="0"/>
              </a:rPr>
              <a:t>indica como se almacenan los </a:t>
            </a:r>
            <a:r>
              <a:rPr lang="es-ES" dirty="0" err="1">
                <a:latin typeface="Calibri" pitchFamily="34" charset="0"/>
              </a:rPr>
              <a:t>samples</a:t>
            </a:r>
            <a:r>
              <a:rPr lang="es-ES" dirty="0">
                <a:latin typeface="Calibri" pitchFamily="34" charset="0"/>
              </a:rPr>
              <a:t> que ocupan mas de 2 bytes. Estos se estructuran en el MSB y el LSB. </a:t>
            </a:r>
          </a:p>
        </p:txBody>
      </p:sp>
      <p:sp>
        <p:nvSpPr>
          <p:cNvPr id="51" name="Rectángulo 50"/>
          <p:cNvSpPr/>
          <p:nvPr/>
        </p:nvSpPr>
        <p:spPr>
          <a:xfrm>
            <a:off x="1457605" y="2707447"/>
            <a:ext cx="9916870" cy="800860"/>
          </a:xfrm>
          <a:prstGeom prst="rect">
            <a:avLst/>
          </a:prstGeom>
        </p:spPr>
        <p:txBody>
          <a:bodyPr wrap="square">
            <a:spAutoFit/>
          </a:bodyPr>
          <a:lstStyle/>
          <a:p>
            <a:pPr lvl="1" algn="just">
              <a:lnSpc>
                <a:spcPct val="114000"/>
              </a:lnSpc>
              <a:spcBef>
                <a:spcPts val="0"/>
              </a:spcBef>
              <a:spcAft>
                <a:spcPts val="600"/>
              </a:spcAft>
            </a:pPr>
            <a:r>
              <a:rPr lang="es-ES" dirty="0">
                <a:latin typeface="Calibri" pitchFamily="34" charset="0"/>
              </a:rPr>
              <a:t>21 en binario es 10101. </a:t>
            </a:r>
          </a:p>
          <a:p>
            <a:pPr lvl="1" algn="just">
              <a:lnSpc>
                <a:spcPct val="114000"/>
              </a:lnSpc>
              <a:spcBef>
                <a:spcPts val="0"/>
              </a:spcBef>
              <a:spcAft>
                <a:spcPts val="600"/>
              </a:spcAft>
            </a:pPr>
            <a:r>
              <a:rPr lang="es-ES" dirty="0">
                <a:latin typeface="Calibri" pitchFamily="34" charset="0"/>
              </a:rPr>
              <a:t>	Su representación en 1 byte es 00010101</a:t>
            </a:r>
          </a:p>
        </p:txBody>
      </p:sp>
      <p:sp>
        <p:nvSpPr>
          <p:cNvPr id="12" name="CuadroTexto 11"/>
          <p:cNvSpPr txBox="1"/>
          <p:nvPr/>
        </p:nvSpPr>
        <p:spPr>
          <a:xfrm>
            <a:off x="1457604" y="3680338"/>
            <a:ext cx="8166455" cy="408125"/>
          </a:xfrm>
          <a:prstGeom prst="rect">
            <a:avLst/>
          </a:prstGeom>
          <a:noFill/>
        </p:spPr>
        <p:txBody>
          <a:bodyPr wrap="square" rtlCol="0">
            <a:spAutoFit/>
          </a:bodyPr>
          <a:lstStyle/>
          <a:p>
            <a:pPr lvl="1" algn="just">
              <a:lnSpc>
                <a:spcPct val="114000"/>
              </a:lnSpc>
              <a:spcBef>
                <a:spcPts val="0"/>
              </a:spcBef>
              <a:spcAft>
                <a:spcPts val="600"/>
              </a:spcAft>
            </a:pPr>
            <a:r>
              <a:rPr lang="es-ES" dirty="0">
                <a:latin typeface="Calibri" pitchFamily="34" charset="0"/>
              </a:rPr>
              <a:t>	Su representación en 2 bytes </a:t>
            </a:r>
            <a:r>
              <a:rPr lang="es-ES" dirty="0" err="1">
                <a:latin typeface="Calibri" pitchFamily="34" charset="0"/>
              </a:rPr>
              <a:t>BigEndian</a:t>
            </a:r>
            <a:r>
              <a:rPr lang="es-ES" dirty="0">
                <a:latin typeface="Calibri" pitchFamily="34" charset="0"/>
              </a:rPr>
              <a:t> es  00000000  00010101</a:t>
            </a:r>
            <a:endParaRPr lang="ca-ES" dirty="0"/>
          </a:p>
        </p:txBody>
      </p:sp>
      <p:sp>
        <p:nvSpPr>
          <p:cNvPr id="13" name="CuadroTexto 12"/>
          <p:cNvSpPr txBox="1"/>
          <p:nvPr/>
        </p:nvSpPr>
        <p:spPr>
          <a:xfrm>
            <a:off x="6580693" y="3432724"/>
            <a:ext cx="701040" cy="646331"/>
          </a:xfrm>
          <a:prstGeom prst="rect">
            <a:avLst/>
          </a:prstGeom>
          <a:noFill/>
        </p:spPr>
        <p:txBody>
          <a:bodyPr wrap="square" rtlCol="0">
            <a:spAutoFit/>
          </a:bodyPr>
          <a:lstStyle/>
          <a:p>
            <a:pPr marL="0" lvl="1"/>
            <a:r>
              <a:rPr lang="es-ES" dirty="0">
                <a:latin typeface="Calibri" pitchFamily="34" charset="0"/>
              </a:rPr>
              <a:t> </a:t>
            </a:r>
            <a:r>
              <a:rPr lang="es-ES" dirty="0">
                <a:solidFill>
                  <a:schemeClr val="accent2">
                    <a:lumMod val="75000"/>
                  </a:schemeClr>
                </a:solidFill>
                <a:latin typeface="Calibri" pitchFamily="34" charset="0"/>
              </a:rPr>
              <a:t>MSB</a:t>
            </a:r>
          </a:p>
          <a:p>
            <a:endParaRPr lang="ca-ES" dirty="0"/>
          </a:p>
        </p:txBody>
      </p:sp>
      <p:sp>
        <p:nvSpPr>
          <p:cNvPr id="53" name="CuadroTexto 52"/>
          <p:cNvSpPr txBox="1"/>
          <p:nvPr/>
        </p:nvSpPr>
        <p:spPr>
          <a:xfrm>
            <a:off x="7633746" y="3432724"/>
            <a:ext cx="701040" cy="646331"/>
          </a:xfrm>
          <a:prstGeom prst="rect">
            <a:avLst/>
          </a:prstGeom>
          <a:noFill/>
        </p:spPr>
        <p:txBody>
          <a:bodyPr wrap="square" rtlCol="0">
            <a:spAutoFit/>
          </a:bodyPr>
          <a:lstStyle/>
          <a:p>
            <a:pPr marL="0" lvl="1"/>
            <a:r>
              <a:rPr lang="es-ES" dirty="0">
                <a:latin typeface="Calibri" pitchFamily="34" charset="0"/>
              </a:rPr>
              <a:t> </a:t>
            </a:r>
            <a:r>
              <a:rPr lang="es-ES" dirty="0">
                <a:solidFill>
                  <a:schemeClr val="accent2">
                    <a:lumMod val="75000"/>
                  </a:schemeClr>
                </a:solidFill>
                <a:latin typeface="Calibri" pitchFamily="34" charset="0"/>
              </a:rPr>
              <a:t>LSB</a:t>
            </a:r>
          </a:p>
          <a:p>
            <a:endParaRPr lang="ca-ES" dirty="0"/>
          </a:p>
        </p:txBody>
      </p:sp>
      <p:sp>
        <p:nvSpPr>
          <p:cNvPr id="54" name="CuadroTexto 53"/>
          <p:cNvSpPr txBox="1"/>
          <p:nvPr/>
        </p:nvSpPr>
        <p:spPr>
          <a:xfrm>
            <a:off x="1457604" y="4336077"/>
            <a:ext cx="8166455" cy="390107"/>
          </a:xfrm>
          <a:prstGeom prst="rect">
            <a:avLst/>
          </a:prstGeom>
          <a:noFill/>
        </p:spPr>
        <p:txBody>
          <a:bodyPr wrap="square" rtlCol="0">
            <a:spAutoFit/>
          </a:bodyPr>
          <a:lstStyle/>
          <a:p>
            <a:pPr lvl="1" algn="just">
              <a:lnSpc>
                <a:spcPct val="114000"/>
              </a:lnSpc>
              <a:spcBef>
                <a:spcPts val="0"/>
              </a:spcBef>
              <a:spcAft>
                <a:spcPts val="600"/>
              </a:spcAft>
            </a:pPr>
            <a:r>
              <a:rPr lang="es-ES" dirty="0">
                <a:latin typeface="Calibri" pitchFamily="34" charset="0"/>
              </a:rPr>
              <a:t>	Su representación en 2 bytes </a:t>
            </a:r>
            <a:r>
              <a:rPr lang="es-ES" dirty="0" err="1">
                <a:latin typeface="Calibri" pitchFamily="34" charset="0"/>
              </a:rPr>
              <a:t>LittleEndian</a:t>
            </a:r>
            <a:r>
              <a:rPr lang="es-ES" dirty="0">
                <a:latin typeface="Calibri" pitchFamily="34" charset="0"/>
              </a:rPr>
              <a:t> es  00010101   00000000</a:t>
            </a:r>
            <a:endParaRPr lang="ca-ES" dirty="0"/>
          </a:p>
        </p:txBody>
      </p:sp>
      <p:sp>
        <p:nvSpPr>
          <p:cNvPr id="55" name="CuadroTexto 54"/>
          <p:cNvSpPr txBox="1"/>
          <p:nvPr/>
        </p:nvSpPr>
        <p:spPr>
          <a:xfrm>
            <a:off x="6702613" y="4088463"/>
            <a:ext cx="701040" cy="646331"/>
          </a:xfrm>
          <a:prstGeom prst="rect">
            <a:avLst/>
          </a:prstGeom>
          <a:noFill/>
        </p:spPr>
        <p:txBody>
          <a:bodyPr wrap="square" rtlCol="0">
            <a:spAutoFit/>
          </a:bodyPr>
          <a:lstStyle/>
          <a:p>
            <a:pPr marL="0" lvl="1"/>
            <a:r>
              <a:rPr lang="es-ES" dirty="0">
                <a:latin typeface="Calibri" pitchFamily="34" charset="0"/>
              </a:rPr>
              <a:t> </a:t>
            </a:r>
            <a:r>
              <a:rPr lang="es-ES" dirty="0">
                <a:solidFill>
                  <a:schemeClr val="accent2">
                    <a:lumMod val="75000"/>
                  </a:schemeClr>
                </a:solidFill>
                <a:latin typeface="Calibri" pitchFamily="34" charset="0"/>
              </a:rPr>
              <a:t>LSB</a:t>
            </a:r>
          </a:p>
          <a:p>
            <a:endParaRPr lang="ca-ES" dirty="0"/>
          </a:p>
        </p:txBody>
      </p:sp>
      <p:sp>
        <p:nvSpPr>
          <p:cNvPr id="56" name="CuadroTexto 55"/>
          <p:cNvSpPr txBox="1"/>
          <p:nvPr/>
        </p:nvSpPr>
        <p:spPr>
          <a:xfrm>
            <a:off x="7812816" y="4079055"/>
            <a:ext cx="701040" cy="646331"/>
          </a:xfrm>
          <a:prstGeom prst="rect">
            <a:avLst/>
          </a:prstGeom>
          <a:noFill/>
        </p:spPr>
        <p:txBody>
          <a:bodyPr wrap="square" rtlCol="0">
            <a:spAutoFit/>
          </a:bodyPr>
          <a:lstStyle/>
          <a:p>
            <a:pPr marL="0" lvl="1"/>
            <a:r>
              <a:rPr lang="es-ES" dirty="0">
                <a:latin typeface="Calibri" pitchFamily="34" charset="0"/>
              </a:rPr>
              <a:t> </a:t>
            </a:r>
            <a:r>
              <a:rPr lang="es-ES" dirty="0">
                <a:solidFill>
                  <a:schemeClr val="accent2">
                    <a:lumMod val="75000"/>
                  </a:schemeClr>
                </a:solidFill>
                <a:latin typeface="Calibri" pitchFamily="34" charset="0"/>
              </a:rPr>
              <a:t>MSB</a:t>
            </a:r>
          </a:p>
          <a:p>
            <a:endParaRPr lang="ca-ES" dirty="0"/>
          </a:p>
        </p:txBody>
      </p:sp>
      <p:sp>
        <p:nvSpPr>
          <p:cNvPr id="57" name="Rectángulo 56"/>
          <p:cNvSpPr/>
          <p:nvPr/>
        </p:nvSpPr>
        <p:spPr>
          <a:xfrm>
            <a:off x="1137565" y="4926892"/>
            <a:ext cx="9916870" cy="408125"/>
          </a:xfrm>
          <a:prstGeom prst="rect">
            <a:avLst/>
          </a:prstGeom>
        </p:spPr>
        <p:txBody>
          <a:bodyPr wrap="square">
            <a:spAutoFit/>
          </a:bodyPr>
          <a:lstStyle/>
          <a:p>
            <a:pPr marL="742950" lvl="1" indent="-285750" algn="just">
              <a:lnSpc>
                <a:spcPct val="114000"/>
              </a:lnSpc>
              <a:spcBef>
                <a:spcPts val="0"/>
              </a:spcBef>
              <a:spcAft>
                <a:spcPts val="600"/>
              </a:spcAft>
              <a:buFont typeface="Arial" charset="0"/>
              <a:buChar char="•"/>
            </a:pPr>
            <a:r>
              <a:rPr lang="es-ES" b="1" dirty="0" err="1">
                <a:latin typeface="Calibri" pitchFamily="34" charset="0"/>
              </a:rPr>
              <a:t>Signed</a:t>
            </a:r>
            <a:r>
              <a:rPr lang="es-ES" b="1" dirty="0">
                <a:latin typeface="Calibri" pitchFamily="34" charset="0"/>
              </a:rPr>
              <a:t> vs </a:t>
            </a:r>
            <a:r>
              <a:rPr lang="es-ES" b="1" dirty="0" err="1">
                <a:latin typeface="Calibri" pitchFamily="34" charset="0"/>
              </a:rPr>
              <a:t>Unsigned</a:t>
            </a:r>
            <a:r>
              <a:rPr lang="es-ES" b="1" dirty="0">
                <a:latin typeface="Calibri" pitchFamily="34" charset="0"/>
              </a:rPr>
              <a:t>: </a:t>
            </a:r>
            <a:r>
              <a:rPr lang="es-ES" dirty="0">
                <a:latin typeface="Calibri" pitchFamily="34" charset="0"/>
              </a:rPr>
              <a:t>los datos a almacenar pueden o no contener signo.</a:t>
            </a:r>
          </a:p>
        </p:txBody>
      </p:sp>
      <p:sp>
        <p:nvSpPr>
          <p:cNvPr id="58" name="CuadroTexto 57"/>
          <p:cNvSpPr txBox="1"/>
          <p:nvPr/>
        </p:nvSpPr>
        <p:spPr>
          <a:xfrm>
            <a:off x="1457603" y="5368978"/>
            <a:ext cx="8166455" cy="390107"/>
          </a:xfrm>
          <a:prstGeom prst="rect">
            <a:avLst/>
          </a:prstGeom>
          <a:noFill/>
        </p:spPr>
        <p:txBody>
          <a:bodyPr wrap="square" rtlCol="0">
            <a:spAutoFit/>
          </a:bodyPr>
          <a:lstStyle/>
          <a:p>
            <a:pPr lvl="1" algn="just">
              <a:lnSpc>
                <a:spcPct val="114000"/>
              </a:lnSpc>
              <a:spcBef>
                <a:spcPts val="0"/>
              </a:spcBef>
              <a:spcAft>
                <a:spcPts val="600"/>
              </a:spcAft>
            </a:pPr>
            <a:r>
              <a:rPr lang="es-ES" dirty="0">
                <a:latin typeface="Calibri" pitchFamily="34" charset="0"/>
              </a:rPr>
              <a:t>	2 bytes </a:t>
            </a:r>
            <a:r>
              <a:rPr lang="es-ES" b="1" dirty="0">
                <a:latin typeface="Calibri" pitchFamily="34" charset="0"/>
              </a:rPr>
              <a:t>sin</a:t>
            </a:r>
            <a:r>
              <a:rPr lang="es-ES" dirty="0">
                <a:latin typeface="Calibri" pitchFamily="34" charset="0"/>
              </a:rPr>
              <a:t> signo tiene un </a:t>
            </a:r>
            <a:r>
              <a:rPr lang="es-ES" i="1" dirty="0">
                <a:solidFill>
                  <a:schemeClr val="accent1"/>
                </a:solidFill>
                <a:latin typeface="Calibri" pitchFamily="34" charset="0"/>
              </a:rPr>
              <a:t>rango dinámico </a:t>
            </a:r>
            <a:r>
              <a:rPr lang="es-ES" dirty="0">
                <a:latin typeface="Calibri" pitchFamily="34" charset="0"/>
              </a:rPr>
              <a:t>de   [0 , 65536]</a:t>
            </a:r>
            <a:endParaRPr lang="ca-ES" dirty="0"/>
          </a:p>
        </p:txBody>
      </p:sp>
      <p:sp>
        <p:nvSpPr>
          <p:cNvPr id="59" name="CuadroTexto 58"/>
          <p:cNvSpPr txBox="1"/>
          <p:nvPr/>
        </p:nvSpPr>
        <p:spPr>
          <a:xfrm>
            <a:off x="1457602" y="5737228"/>
            <a:ext cx="8166455" cy="390107"/>
          </a:xfrm>
          <a:prstGeom prst="rect">
            <a:avLst/>
          </a:prstGeom>
          <a:noFill/>
        </p:spPr>
        <p:txBody>
          <a:bodyPr wrap="square" rtlCol="0">
            <a:spAutoFit/>
          </a:bodyPr>
          <a:lstStyle/>
          <a:p>
            <a:pPr lvl="1" algn="just">
              <a:lnSpc>
                <a:spcPct val="114000"/>
              </a:lnSpc>
              <a:spcBef>
                <a:spcPts val="0"/>
              </a:spcBef>
              <a:spcAft>
                <a:spcPts val="600"/>
              </a:spcAft>
            </a:pPr>
            <a:r>
              <a:rPr lang="es-ES" dirty="0">
                <a:latin typeface="Calibri" pitchFamily="34" charset="0"/>
              </a:rPr>
              <a:t>	2 bytes </a:t>
            </a:r>
            <a:r>
              <a:rPr lang="es-ES" b="1" dirty="0">
                <a:latin typeface="Calibri" pitchFamily="34" charset="0"/>
              </a:rPr>
              <a:t>con</a:t>
            </a:r>
            <a:r>
              <a:rPr lang="es-ES" dirty="0">
                <a:latin typeface="Calibri" pitchFamily="34" charset="0"/>
              </a:rPr>
              <a:t> signo tiene un </a:t>
            </a:r>
            <a:r>
              <a:rPr lang="es-ES" i="1" dirty="0">
                <a:solidFill>
                  <a:schemeClr val="accent1"/>
                </a:solidFill>
                <a:latin typeface="Calibri" pitchFamily="34" charset="0"/>
              </a:rPr>
              <a:t>rango dinámico </a:t>
            </a:r>
            <a:r>
              <a:rPr lang="es-ES" dirty="0">
                <a:latin typeface="Calibri" pitchFamily="34" charset="0"/>
              </a:rPr>
              <a:t>de   [-32767, 32768]</a:t>
            </a:r>
            <a:endParaRPr lang="ca-ES" dirty="0"/>
          </a:p>
        </p:txBody>
      </p:sp>
      <p:pic>
        <p:nvPicPr>
          <p:cNvPr id="61" name="Imagen 6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1" y="710502"/>
            <a:ext cx="327466" cy="403035"/>
          </a:xfrm>
          <a:prstGeom prst="rect">
            <a:avLst/>
          </a:prstGeom>
        </p:spPr>
      </p:pic>
    </p:spTree>
    <p:extLst>
      <p:ext uri="{BB962C8B-B14F-4D97-AF65-F5344CB8AC3E}">
        <p14:creationId xmlns:p14="http://schemas.microsoft.com/office/powerpoint/2010/main" val="889144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nSpc>
                <a:spcPct val="100000"/>
              </a:lnSpc>
              <a:spcBef>
                <a:spcPts val="200"/>
              </a:spcBef>
              <a:spcAft>
                <a:spcPts val="200"/>
              </a:spcAft>
            </a:pPr>
            <a:r>
              <a:rPr lang="es-ES" sz="2800" dirty="0"/>
              <a:t>1. Compresión de datos de texto, imágenes y vídeo        </a:t>
            </a:r>
          </a:p>
        </p:txBody>
      </p:sp>
      <mc:AlternateContent xmlns:mc="http://schemas.openxmlformats.org/markup-compatibility/2006" xmlns:a14="http://schemas.microsoft.com/office/drawing/2010/main">
        <mc:Choice Requires="a14">
          <p:sp>
            <p:nvSpPr>
              <p:cNvPr id="3" name="Marcador de contenido 2"/>
              <p:cNvSpPr>
                <a:spLocks noGrp="1"/>
              </p:cNvSpPr>
              <p:nvPr>
                <p:ph idx="1"/>
              </p:nvPr>
            </p:nvSpPr>
            <p:spPr>
              <a:xfrm>
                <a:off x="399145" y="963449"/>
                <a:ext cx="11189616" cy="837360"/>
              </a:xfrm>
            </p:spPr>
            <p:txBody>
              <a:bodyPr>
                <a:normAutofit/>
              </a:bodyPr>
              <a:lstStyle/>
              <a:p>
                <a:pPr algn="just">
                  <a:lnSpc>
                    <a:spcPct val="114000"/>
                  </a:lnSpc>
                  <a:spcBef>
                    <a:spcPts val="0"/>
                  </a:spcBef>
                  <a:spcAft>
                    <a:spcPts val="600"/>
                  </a:spcAft>
                  <a:buFont typeface="Wingdings" pitchFamily="2" charset="2"/>
                  <a:buChar char="§"/>
                </a:pPr>
                <a:r>
                  <a:rPr lang="es-ES" sz="1800" b="1" dirty="0">
                    <a:latin typeface="Calibri" pitchFamily="34" charset="0"/>
                  </a:rPr>
                  <a:t>Sample vs Píxel: </a:t>
                </a:r>
                <a:r>
                  <a:rPr lang="es-ES" sz="1800" dirty="0">
                    <a:latin typeface="Calibri" pitchFamily="34" charset="0"/>
                  </a:rPr>
                  <a:t>un </a:t>
                </a:r>
                <a:r>
                  <a:rPr lang="es-ES" sz="1800" dirty="0" err="1">
                    <a:latin typeface="Calibri" pitchFamily="34" charset="0"/>
                  </a:rPr>
                  <a:t>sample</a:t>
                </a:r>
                <a:r>
                  <a:rPr lang="es-ES" sz="1800" dirty="0">
                    <a:latin typeface="Calibri" pitchFamily="34" charset="0"/>
                  </a:rPr>
                  <a:t> es una muestra mientras que un píxel es un conjunto de muestra de una misma posición espacial </a:t>
                </a:r>
                <a14:m>
                  <m:oMath xmlns:m="http://schemas.openxmlformats.org/officeDocument/2006/math">
                    <m:r>
                      <a:rPr lang="es-ES" sz="1800" b="0" i="1" smtClean="0">
                        <a:latin typeface="Cambria Math" charset="0"/>
                      </a:rPr>
                      <m:t>𝑖𝑗</m:t>
                    </m:r>
                  </m:oMath>
                </a14:m>
                <a:r>
                  <a:rPr lang="es-ES" sz="1800" dirty="0">
                    <a:latin typeface="Calibri" pitchFamily="34" charset="0"/>
                  </a:rPr>
                  <a:t>.</a:t>
                </a:r>
              </a:p>
            </p:txBody>
          </p:sp>
        </mc:Choice>
        <mc:Fallback xmlns="">
          <p:sp>
            <p:nvSpPr>
              <p:cNvPr id="3" name="Marcador de contenido 2"/>
              <p:cNvSpPr>
                <a:spLocks noGrp="1" noRot="1" noChangeAspect="1" noMove="1" noResize="1" noEditPoints="1" noAdjustHandles="1" noChangeArrowheads="1" noChangeShapeType="1" noTextEdit="1"/>
              </p:cNvSpPr>
              <p:nvPr>
                <p:ph idx="1"/>
              </p:nvPr>
            </p:nvSpPr>
            <p:spPr>
              <a:xfrm>
                <a:off x="399145" y="963449"/>
                <a:ext cx="11189616" cy="837360"/>
              </a:xfrm>
              <a:blipFill rotWithShape="0">
                <a:blip r:embed="rId3"/>
                <a:stretch>
                  <a:fillRect l="-327" t="-1460" r="-436"/>
                </a:stretch>
              </a:blipFill>
            </p:spPr>
            <p:txBody>
              <a:bodyPr/>
              <a:lstStyle/>
              <a:p>
                <a:r>
                  <a:rPr lang="ca-ES">
                    <a:noFill/>
                  </a:rPr>
                  <a:t> </a:t>
                </a:r>
              </a:p>
            </p:txBody>
          </p:sp>
        </mc:Fallback>
      </mc:AlternateContent>
      <p:sp>
        <p:nvSpPr>
          <p:cNvPr id="5" name="Marcador de número de diapositiva 4"/>
          <p:cNvSpPr>
            <a:spLocks noGrp="1"/>
          </p:cNvSpPr>
          <p:nvPr>
            <p:ph type="sldNum" sz="quarter" idx="12"/>
          </p:nvPr>
        </p:nvSpPr>
        <p:spPr>
          <a:xfrm>
            <a:off x="8994648" y="6356350"/>
            <a:ext cx="2743200" cy="365125"/>
          </a:xfrm>
        </p:spPr>
        <p:txBody>
          <a:bodyPr/>
          <a:lstStyle/>
          <a:p>
            <a:fld id="{1522F7EF-7E44-4028-8A97-0B0A3C80CA9B}" type="slidenum">
              <a:rPr lang="en-US" b="1" smtClean="0">
                <a:solidFill>
                  <a:srgbClr val="548235"/>
                </a:solidFill>
              </a:rPr>
              <a:t>9</a:t>
            </a:fld>
            <a:endParaRPr lang="en-US" b="1" dirty="0">
              <a:solidFill>
                <a:srgbClr val="548235"/>
              </a:solidFill>
            </a:endParaRPr>
          </a:p>
        </p:txBody>
      </p:sp>
      <p:sp>
        <p:nvSpPr>
          <p:cNvPr id="7" name="CuadroTexto 6"/>
          <p:cNvSpPr txBox="1"/>
          <p:nvPr/>
        </p:nvSpPr>
        <p:spPr>
          <a:xfrm>
            <a:off x="9448800" y="110256"/>
            <a:ext cx="2743200" cy="369332"/>
          </a:xfrm>
          <a:prstGeom prst="rect">
            <a:avLst/>
          </a:prstGeom>
          <a:noFill/>
        </p:spPr>
        <p:txBody>
          <a:bodyPr wrap="square" rtlCol="0">
            <a:spAutoFit/>
          </a:bodyPr>
          <a:lstStyle/>
          <a:p>
            <a:r>
              <a:rPr lang="es-ES_tradnl" b="1" dirty="0">
                <a:latin typeface="+mj-lt"/>
              </a:rPr>
              <a:t>Estructura y tipos </a:t>
            </a:r>
            <a:r>
              <a:rPr lang="es-ES_tradnl" b="1">
                <a:latin typeface="+mj-lt"/>
              </a:rPr>
              <a:t>de datos</a:t>
            </a:r>
            <a:endParaRPr lang="es-ES_tradnl" b="1" dirty="0">
              <a:latin typeface="+mj-lt"/>
            </a:endParaRPr>
          </a:p>
        </p:txBody>
      </p:sp>
      <p:pic>
        <p:nvPicPr>
          <p:cNvPr id="6" name="Imagen 5"/>
          <p:cNvPicPr>
            <a:picLocks noChangeAspect="1"/>
          </p:cNvPicPr>
          <p:nvPr/>
        </p:nvPicPr>
        <p:blipFill rotWithShape="1">
          <a:blip r:embed="rId4"/>
          <a:srcRect r="35227"/>
          <a:stretch/>
        </p:blipFill>
        <p:spPr>
          <a:xfrm>
            <a:off x="998376" y="1188855"/>
            <a:ext cx="4718212" cy="4797380"/>
          </a:xfrm>
          <a:prstGeom prst="rect">
            <a:avLst/>
          </a:prstGeom>
        </p:spPr>
      </p:pic>
      <p:sp>
        <p:nvSpPr>
          <p:cNvPr id="8" name="Marcador de contenido 2"/>
          <p:cNvSpPr txBox="1">
            <a:spLocks/>
          </p:cNvSpPr>
          <p:nvPr/>
        </p:nvSpPr>
        <p:spPr>
          <a:xfrm>
            <a:off x="6265522" y="1727744"/>
            <a:ext cx="4979578" cy="31988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0"/>
              </a:spcBef>
              <a:spcAft>
                <a:spcPts val="600"/>
              </a:spcAft>
              <a:buFont typeface="Wingdings" pitchFamily="2" charset="2"/>
              <a:buChar char="§"/>
            </a:pPr>
            <a:r>
              <a:rPr lang="es-ES" sz="1800" dirty="0">
                <a:latin typeface="Calibri" pitchFamily="34" charset="0"/>
              </a:rPr>
              <a:t>En este caso tenemos muestras rojas (R), verdes (G) y azules (B).</a:t>
            </a:r>
          </a:p>
          <a:p>
            <a:pPr algn="just">
              <a:lnSpc>
                <a:spcPct val="114000"/>
              </a:lnSpc>
              <a:spcBef>
                <a:spcPts val="0"/>
              </a:spcBef>
              <a:spcAft>
                <a:spcPts val="600"/>
              </a:spcAft>
              <a:buFont typeface="Wingdings" pitchFamily="2" charset="2"/>
              <a:buChar char="§"/>
            </a:pPr>
            <a:endParaRPr lang="es-ES" sz="1800" dirty="0">
              <a:latin typeface="Calibri" pitchFamily="34" charset="0"/>
            </a:endParaRPr>
          </a:p>
          <a:p>
            <a:pPr algn="just">
              <a:lnSpc>
                <a:spcPct val="114000"/>
              </a:lnSpc>
              <a:spcBef>
                <a:spcPts val="0"/>
              </a:spcBef>
              <a:spcAft>
                <a:spcPts val="600"/>
              </a:spcAft>
              <a:buFont typeface="Wingdings" pitchFamily="2" charset="2"/>
              <a:buChar char="§"/>
            </a:pPr>
            <a:r>
              <a:rPr lang="es-ES" sz="1800" dirty="0">
                <a:latin typeface="Calibri" pitchFamily="34" charset="0"/>
              </a:rPr>
              <a:t>Cada </a:t>
            </a:r>
            <a:r>
              <a:rPr lang="es-ES" sz="1800" dirty="0" err="1">
                <a:latin typeface="Calibri" pitchFamily="34" charset="0"/>
              </a:rPr>
              <a:t>píxels</a:t>
            </a:r>
            <a:r>
              <a:rPr lang="es-ES" sz="1800" dirty="0">
                <a:latin typeface="Calibri" pitchFamily="34" charset="0"/>
              </a:rPr>
              <a:t> esta formado por una tripleta de estas 3 muestras RGB.</a:t>
            </a:r>
            <a:r>
              <a:rPr lang="es-ES" sz="1800" b="1" dirty="0">
                <a:latin typeface="Calibri" pitchFamily="34" charset="0"/>
              </a:rPr>
              <a:t> </a:t>
            </a:r>
            <a:endParaRPr lang="es-ES" sz="1800" dirty="0">
              <a:latin typeface="Calibri" pitchFamily="34" charset="0"/>
            </a:endParaRPr>
          </a:p>
        </p:txBody>
      </p:sp>
      <p:sp>
        <p:nvSpPr>
          <p:cNvPr id="9" name="CuadroTexto 8"/>
          <p:cNvSpPr txBox="1"/>
          <p:nvPr/>
        </p:nvSpPr>
        <p:spPr>
          <a:xfrm>
            <a:off x="602611" y="5616903"/>
            <a:ext cx="791529" cy="369332"/>
          </a:xfrm>
          <a:prstGeom prst="rect">
            <a:avLst/>
          </a:prstGeom>
          <a:noFill/>
        </p:spPr>
        <p:txBody>
          <a:bodyPr wrap="square" rtlCol="0">
            <a:spAutoFit/>
          </a:bodyPr>
          <a:lstStyle/>
          <a:p>
            <a:r>
              <a:rPr lang="ca-ES" b="1" dirty="0">
                <a:solidFill>
                  <a:schemeClr val="accent6"/>
                </a:solidFill>
              </a:rPr>
              <a:t>Píxels</a:t>
            </a:r>
          </a:p>
        </p:txBody>
      </p:sp>
      <p:pic>
        <p:nvPicPr>
          <p:cNvPr id="14" name="Imagen 13"/>
          <p:cNvPicPr>
            <a:picLocks noChangeAspect="1"/>
          </p:cNvPicPr>
          <p:nvPr/>
        </p:nvPicPr>
        <p:blipFill rotWithShape="1">
          <a:blip r:embed="rId5">
            <a:extLst>
              <a:ext uri="{BEBA8EAE-BF5A-486C-A8C5-ECC9F3942E4B}">
                <a14:imgProps xmlns:a14="http://schemas.microsoft.com/office/drawing/2010/main">
                  <a14:imgLayer r:embed="rId6">
                    <a14:imgEffect>
                      <a14:sharpenSoften amount="19000"/>
                    </a14:imgEffect>
                    <a14:imgEffect>
                      <a14:brightnessContrast contrast="12000"/>
                    </a14:imgEffect>
                  </a14:imgLayer>
                </a14:imgProps>
              </a:ext>
            </a:extLst>
          </a:blip>
          <a:srcRect l="13991" t="60299" r="85084" b="38048"/>
          <a:stretch/>
        </p:blipFill>
        <p:spPr>
          <a:xfrm>
            <a:off x="1789904" y="4766059"/>
            <a:ext cx="1289197" cy="1515898"/>
          </a:xfrm>
          <a:prstGeom prst="rect">
            <a:avLst/>
          </a:prstGeom>
        </p:spPr>
      </p:pic>
      <p:sp>
        <p:nvSpPr>
          <p:cNvPr id="15" name="Marco 14"/>
          <p:cNvSpPr/>
          <p:nvPr/>
        </p:nvSpPr>
        <p:spPr>
          <a:xfrm>
            <a:off x="1976518" y="4030825"/>
            <a:ext cx="132202" cy="155057"/>
          </a:xfrm>
          <a:prstGeom prst="frame">
            <a:avLst>
              <a:gd name="adj1" fmla="val 552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6" name="Marco 15"/>
          <p:cNvSpPr/>
          <p:nvPr/>
        </p:nvSpPr>
        <p:spPr>
          <a:xfrm>
            <a:off x="1696597" y="4766058"/>
            <a:ext cx="1382504" cy="1590291"/>
          </a:xfrm>
          <a:prstGeom prst="frame">
            <a:avLst>
              <a:gd name="adj1" fmla="val 552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cxnSp>
        <p:nvCxnSpPr>
          <p:cNvPr id="18" name="Conector recto de flecha 17"/>
          <p:cNvCxnSpPr/>
          <p:nvPr/>
        </p:nvCxnSpPr>
        <p:spPr>
          <a:xfrm flipV="1">
            <a:off x="1394140" y="5542511"/>
            <a:ext cx="599231" cy="270460"/>
          </a:xfrm>
          <a:prstGeom prst="straightConnector1">
            <a:avLst/>
          </a:prstGeom>
          <a:ln w="47625"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0" name="Imagen 19"/>
          <p:cNvPicPr>
            <a:picLocks noChangeAspect="1"/>
          </p:cNvPicPr>
          <p:nvPr/>
        </p:nvPicPr>
        <p:blipFill rotWithShape="1">
          <a:blip r:embed="rId4"/>
          <a:srcRect l="59521" t="50343" r="38430" b="46156"/>
          <a:stretch/>
        </p:blipFill>
        <p:spPr>
          <a:xfrm>
            <a:off x="6484777" y="3970813"/>
            <a:ext cx="1528922" cy="1720046"/>
          </a:xfrm>
          <a:prstGeom prst="rect">
            <a:avLst/>
          </a:prstGeom>
        </p:spPr>
      </p:pic>
      <p:sp>
        <p:nvSpPr>
          <p:cNvPr id="21" name="Marco 20"/>
          <p:cNvSpPr/>
          <p:nvPr/>
        </p:nvSpPr>
        <p:spPr>
          <a:xfrm>
            <a:off x="5319989" y="3875768"/>
            <a:ext cx="132202" cy="155057"/>
          </a:xfrm>
          <a:prstGeom prst="frame">
            <a:avLst>
              <a:gd name="adj1" fmla="val 552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22" name="Marco 21"/>
          <p:cNvSpPr/>
          <p:nvPr/>
        </p:nvSpPr>
        <p:spPr>
          <a:xfrm>
            <a:off x="6484777" y="3933717"/>
            <a:ext cx="1528922" cy="1757142"/>
          </a:xfrm>
          <a:prstGeom prst="frame">
            <a:avLst>
              <a:gd name="adj1" fmla="val 552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cxnSp>
        <p:nvCxnSpPr>
          <p:cNvPr id="23" name="Conector recto de flecha 22"/>
          <p:cNvCxnSpPr/>
          <p:nvPr/>
        </p:nvCxnSpPr>
        <p:spPr>
          <a:xfrm flipH="1" flipV="1">
            <a:off x="7631904" y="4765635"/>
            <a:ext cx="930729" cy="272896"/>
          </a:xfrm>
          <a:prstGeom prst="straightConnector1">
            <a:avLst/>
          </a:prstGeom>
          <a:ln w="47625"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CuadroTexto 24"/>
          <p:cNvSpPr txBox="1"/>
          <p:nvPr/>
        </p:nvSpPr>
        <p:spPr>
          <a:xfrm>
            <a:off x="8557181" y="4853865"/>
            <a:ext cx="2907173" cy="369332"/>
          </a:xfrm>
          <a:prstGeom prst="rect">
            <a:avLst/>
          </a:prstGeom>
          <a:noFill/>
        </p:spPr>
        <p:txBody>
          <a:bodyPr wrap="square" rtlCol="0">
            <a:spAutoFit/>
          </a:bodyPr>
          <a:lstStyle/>
          <a:p>
            <a:r>
              <a:rPr lang="ca-ES" b="1" dirty="0" err="1">
                <a:solidFill>
                  <a:schemeClr val="accent6"/>
                </a:solidFill>
              </a:rPr>
              <a:t>Samples</a:t>
            </a:r>
            <a:r>
              <a:rPr lang="ca-ES" b="1" dirty="0">
                <a:solidFill>
                  <a:schemeClr val="accent6"/>
                </a:solidFill>
              </a:rPr>
              <a:t> o </a:t>
            </a:r>
            <a:r>
              <a:rPr lang="ca-ES" b="1" dirty="0" err="1">
                <a:solidFill>
                  <a:schemeClr val="accent6"/>
                </a:solidFill>
              </a:rPr>
              <a:t>muestras</a:t>
            </a:r>
            <a:r>
              <a:rPr lang="ca-ES" b="1" dirty="0">
                <a:solidFill>
                  <a:schemeClr val="accent6"/>
                </a:solidFill>
              </a:rPr>
              <a:t> verdes</a:t>
            </a:r>
          </a:p>
        </p:txBody>
      </p:sp>
      <p:sp>
        <p:nvSpPr>
          <p:cNvPr id="19" name="Rectángulo 18"/>
          <p:cNvSpPr/>
          <p:nvPr/>
        </p:nvSpPr>
        <p:spPr>
          <a:xfrm>
            <a:off x="796544" y="1800809"/>
            <a:ext cx="2393654" cy="100123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4" name="Marcador de contenido 2"/>
          <p:cNvSpPr txBox="1">
            <a:spLocks/>
          </p:cNvSpPr>
          <p:nvPr/>
        </p:nvSpPr>
        <p:spPr>
          <a:xfrm>
            <a:off x="806929" y="1800810"/>
            <a:ext cx="2387600" cy="11626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600"/>
              </a:spcAft>
              <a:buNone/>
            </a:pPr>
            <a:r>
              <a:rPr lang="es-ES" sz="1500" i="1" dirty="0">
                <a:latin typeface="Calibri" pitchFamily="34" charset="0"/>
              </a:rPr>
              <a:t>1 píxel esta compuesto por una tripleta de valores </a:t>
            </a:r>
            <a:r>
              <a:rPr lang="es-ES" sz="1500" b="1" i="1" dirty="0">
                <a:solidFill>
                  <a:srgbClr val="FF0000"/>
                </a:solidFill>
                <a:latin typeface="Calibri" pitchFamily="34" charset="0"/>
              </a:rPr>
              <a:t>rojo</a:t>
            </a:r>
            <a:r>
              <a:rPr lang="es-ES" sz="1500" i="1" dirty="0">
                <a:latin typeface="Calibri" pitchFamily="34" charset="0"/>
              </a:rPr>
              <a:t>, </a:t>
            </a:r>
            <a:r>
              <a:rPr lang="es-ES" sz="1500" b="1" i="1" dirty="0">
                <a:solidFill>
                  <a:schemeClr val="accent6">
                    <a:lumMod val="75000"/>
                  </a:schemeClr>
                </a:solidFill>
                <a:latin typeface="Calibri" pitchFamily="34" charset="0"/>
              </a:rPr>
              <a:t>verde</a:t>
            </a:r>
            <a:r>
              <a:rPr lang="es-ES" sz="1500" i="1" dirty="0">
                <a:latin typeface="Calibri" pitchFamily="34" charset="0"/>
              </a:rPr>
              <a:t> y </a:t>
            </a:r>
            <a:r>
              <a:rPr lang="es-ES" sz="1500" b="1" i="1" dirty="0">
                <a:solidFill>
                  <a:schemeClr val="accent5"/>
                </a:solidFill>
                <a:latin typeface="Calibri" pitchFamily="34" charset="0"/>
              </a:rPr>
              <a:t>azul</a:t>
            </a:r>
            <a:r>
              <a:rPr lang="es-ES" sz="1500" i="1" dirty="0">
                <a:latin typeface="Calibri" pitchFamily="34" charset="0"/>
              </a:rPr>
              <a:t> (RGB).</a:t>
            </a:r>
          </a:p>
          <a:p>
            <a:pPr marL="0" indent="0" algn="ctr">
              <a:lnSpc>
                <a:spcPct val="114000"/>
              </a:lnSpc>
              <a:spcBef>
                <a:spcPts val="0"/>
              </a:spcBef>
              <a:spcAft>
                <a:spcPts val="600"/>
              </a:spcAft>
              <a:buNone/>
            </a:pPr>
            <a:endParaRPr lang="es-ES" sz="1500" i="1" dirty="0">
              <a:latin typeface="Calibri" pitchFamily="34" charset="0"/>
            </a:endParaRPr>
          </a:p>
        </p:txBody>
      </p:sp>
    </p:spTree>
    <p:extLst>
      <p:ext uri="{BB962C8B-B14F-4D97-AF65-F5344CB8AC3E}">
        <p14:creationId xmlns:p14="http://schemas.microsoft.com/office/powerpoint/2010/main" val="135178584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28480</TotalTime>
  <Words>4561</Words>
  <Application>Microsoft Macintosh PowerPoint</Application>
  <PresentationFormat>Widescreen</PresentationFormat>
  <Paragraphs>1096</Paragraphs>
  <Slides>43</Slides>
  <Notes>32</Notes>
  <HiddenSlides>0</HiddenSlides>
  <MMClips>6</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Arial</vt:lpstr>
      <vt:lpstr>Avenir Next Condensed</vt:lpstr>
      <vt:lpstr>Calibri</vt:lpstr>
      <vt:lpstr>Calibri Light</vt:lpstr>
      <vt:lpstr>Cambria Math</vt:lpstr>
      <vt:lpstr>Verdana</vt:lpstr>
      <vt:lpstr>Wingdings</vt:lpstr>
      <vt:lpstr>Tema de Office</vt:lpstr>
      <vt:lpstr>PowerPoint Presentation</vt:lpstr>
      <vt:lpstr>Escenario</vt:lpstr>
      <vt:lpstr>Índice</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1. Compresión de datos de texto, imágenes y vídeo        </vt:lpstr>
      <vt:lpstr>   RESUMEN</vt:lpstr>
      <vt:lpstr>2. Compresión con y sin pérdida, quantización y medidas de distorsión</vt:lpstr>
      <vt:lpstr>1. Compresión de datos de texto, imágenes y vídeo        </vt:lpstr>
      <vt:lpstr>PowerPoint Presentation</vt:lpstr>
      <vt:lpstr>PowerPoint Presentation</vt:lpstr>
      <vt:lpstr>2. Compresión con y sin pérdida, quantización y medidas de distorsión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RESUMEN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Retos y oportunidades con Big Data</dc:title>
  <dc:creator>Dolores Rexachs</dc:creator>
  <cp:lastModifiedBy>Joan Bartrina Rapesta</cp:lastModifiedBy>
  <cp:revision>374</cp:revision>
  <cp:lastPrinted>2016-11-14T17:30:45Z</cp:lastPrinted>
  <dcterms:created xsi:type="dcterms:W3CDTF">2016-05-22T08:34:21Z</dcterms:created>
  <dcterms:modified xsi:type="dcterms:W3CDTF">2024-11-08T17:55:35Z</dcterms:modified>
</cp:coreProperties>
</file>