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57" r:id="rId4"/>
    <p:sldId id="271" r:id="rId5"/>
    <p:sldId id="356" r:id="rId6"/>
    <p:sldId id="357" r:id="rId7"/>
    <p:sldId id="358" r:id="rId8"/>
    <p:sldId id="360" r:id="rId9"/>
    <p:sldId id="355" r:id="rId10"/>
    <p:sldId id="359" r:id="rId11"/>
    <p:sldId id="270" r:id="rId12"/>
    <p:sldId id="361" r:id="rId13"/>
    <p:sldId id="362" r:id="rId14"/>
    <p:sldId id="363" r:id="rId15"/>
    <p:sldId id="366" r:id="rId16"/>
    <p:sldId id="367" r:id="rId17"/>
    <p:sldId id="364" r:id="rId18"/>
    <p:sldId id="368" r:id="rId19"/>
    <p:sldId id="369" r:id="rId20"/>
    <p:sldId id="370" r:id="rId21"/>
    <p:sldId id="373" r:id="rId22"/>
    <p:sldId id="372" r:id="rId23"/>
    <p:sldId id="374" r:id="rId24"/>
    <p:sldId id="371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3" r:id="rId33"/>
    <p:sldId id="384" r:id="rId34"/>
    <p:sldId id="385" r:id="rId35"/>
    <p:sldId id="331" r:id="rId36"/>
    <p:sldId id="387" r:id="rId37"/>
    <p:sldId id="388" r:id="rId38"/>
    <p:sldId id="389" r:id="rId39"/>
    <p:sldId id="391" r:id="rId40"/>
    <p:sldId id="392" r:id="rId41"/>
    <p:sldId id="393" r:id="rId42"/>
    <p:sldId id="394" r:id="rId43"/>
    <p:sldId id="343" r:id="rId44"/>
    <p:sldId id="396" r:id="rId45"/>
    <p:sldId id="3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6A6A6"/>
    <a:srgbClr val="E8F8EE"/>
    <a:srgbClr val="DBF5E4"/>
    <a:srgbClr val="AEE8C1"/>
    <a:srgbClr val="E0FFC0"/>
    <a:srgbClr val="000000"/>
    <a:srgbClr val="607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08" y="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2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7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70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1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34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7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94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18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4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5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9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30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4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5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863EDB-85E6-46C4-828B-4EA74B83030A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F7A2F5-B488-423F-B75B-6EE8B911A1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26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0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2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9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8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2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F3319D-DB3F-4ADD-BDF0-09207903E198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E3F1D1-7C2E-4FAE-96F8-453EA10E96D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9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7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-3176" y="6603260"/>
            <a:ext cx="9147175" cy="5820"/>
          </a:xfrm>
          <a:prstGeom prst="line">
            <a:avLst/>
          </a:prstGeom>
          <a:noFill/>
          <a:ln w="1905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>
              <a:latin typeface="+mn-lt"/>
            </a:endParaRPr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auto">
          <a:xfrm>
            <a:off x="449413" y="6613525"/>
            <a:ext cx="10262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INTRODUCTION</a:t>
            </a:r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8744535" y="6613525"/>
            <a:ext cx="3994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 11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5508104" y="6611938"/>
            <a:ext cx="14975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EXPERIMENTAL RESULTS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499677" y="6611938"/>
            <a:ext cx="955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CONCLUSIONS</a:t>
            </a:r>
          </a:p>
        </p:txBody>
      </p:sp>
      <p:cxnSp>
        <p:nvCxnSpPr>
          <p:cNvPr id="13" name="12 Conector recto"/>
          <p:cNvCxnSpPr/>
          <p:nvPr userDrawn="1"/>
        </p:nvCxnSpPr>
        <p:spPr>
          <a:xfrm rot="5400000">
            <a:off x="1779910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5020270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 userDrawn="1"/>
        </p:nvCxnSpPr>
        <p:spPr>
          <a:xfrm rot="5400000">
            <a:off x="7252518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 userDrawn="1"/>
        </p:nvCxnSpPr>
        <p:spPr>
          <a:xfrm rot="5400000">
            <a:off x="8404646" y="6730207"/>
            <a:ext cx="25558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 userDrawn="1"/>
        </p:nvSpPr>
        <p:spPr>
          <a:xfrm>
            <a:off x="-3174" y="0"/>
            <a:ext cx="9147174" cy="3972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Rectangle 11"/>
          <p:cNvSpPr>
            <a:spLocks noChangeArrowheads="1"/>
          </p:cNvSpPr>
          <p:nvPr userDrawn="1"/>
        </p:nvSpPr>
        <p:spPr bwMode="auto">
          <a:xfrm>
            <a:off x="2672629" y="6614081"/>
            <a:ext cx="16113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DUAL LINK IMAGE CODING</a:t>
            </a:r>
          </a:p>
        </p:txBody>
      </p:sp>
      <p:sp>
        <p:nvSpPr>
          <p:cNvPr id="295" name="294 Rectángulo"/>
          <p:cNvSpPr/>
          <p:nvPr/>
        </p:nvSpPr>
        <p:spPr>
          <a:xfrm>
            <a:off x="-2222" y="409664"/>
            <a:ext cx="9147174" cy="41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274" name="273 Grupo"/>
          <p:cNvGrpSpPr/>
          <p:nvPr userDrawn="1"/>
        </p:nvGrpSpPr>
        <p:grpSpPr>
          <a:xfrm rot="1799430">
            <a:off x="-37157" y="80908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275" name="274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275 Conector recto"/>
            <p:cNvCxnSpPr>
              <a:stCxn id="277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276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277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278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279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280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281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282 Grupo"/>
          <p:cNvGrpSpPr/>
          <p:nvPr userDrawn="1"/>
        </p:nvGrpSpPr>
        <p:grpSpPr>
          <a:xfrm rot="1799430">
            <a:off x="348731" y="39722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284" name="283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5" name="284 Conector recto"/>
            <p:cNvCxnSpPr>
              <a:stCxn id="286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285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286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287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28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28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29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6" name="295 Grupo"/>
          <p:cNvGrpSpPr/>
          <p:nvPr userDrawn="1"/>
        </p:nvGrpSpPr>
        <p:grpSpPr>
          <a:xfrm rot="1799430">
            <a:off x="836077" y="125307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297" name="29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297 Conector recto"/>
            <p:cNvCxnSpPr>
              <a:stCxn id="299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298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299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300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301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302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303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5" name="304 Grupo"/>
          <p:cNvGrpSpPr/>
          <p:nvPr userDrawn="1"/>
        </p:nvGrpSpPr>
        <p:grpSpPr>
          <a:xfrm rot="1799430">
            <a:off x="1216828" y="99622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306" name="305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306 Conector recto"/>
            <p:cNvCxnSpPr>
              <a:stCxn id="308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" name="307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314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315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316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317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318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0" name="319 Grupo"/>
          <p:cNvGrpSpPr/>
          <p:nvPr userDrawn="1"/>
        </p:nvGrpSpPr>
        <p:grpSpPr>
          <a:xfrm rot="1799430">
            <a:off x="1659077" y="85933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321" name="320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8" name="327 Conector recto"/>
            <p:cNvCxnSpPr>
              <a:stCxn id="329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328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329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330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331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332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333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1" name="340 Grupo"/>
          <p:cNvGrpSpPr/>
          <p:nvPr userDrawn="1"/>
        </p:nvGrpSpPr>
        <p:grpSpPr>
          <a:xfrm rot="1799430">
            <a:off x="2143655" y="166291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342" name="341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342 Conector recto"/>
            <p:cNvCxnSpPr>
              <a:stCxn id="344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4" name="343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344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345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346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355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408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0" name="459 Grupo"/>
          <p:cNvGrpSpPr/>
          <p:nvPr userDrawn="1"/>
        </p:nvGrpSpPr>
        <p:grpSpPr>
          <a:xfrm rot="1799430">
            <a:off x="2538584" y="80908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461" name="460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2" name="461 Conector recto"/>
            <p:cNvCxnSpPr>
              <a:stCxn id="46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3" name="46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46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46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465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466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467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9" name="468 Grupo"/>
          <p:cNvGrpSpPr/>
          <p:nvPr userDrawn="1"/>
        </p:nvGrpSpPr>
        <p:grpSpPr>
          <a:xfrm rot="1799430">
            <a:off x="3007751" y="166291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470" name="469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1" name="470 Conector recto"/>
            <p:cNvCxnSpPr>
              <a:stCxn id="472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471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472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473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474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475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476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8" name="477 Grupo"/>
          <p:cNvGrpSpPr/>
          <p:nvPr userDrawn="1"/>
        </p:nvGrpSpPr>
        <p:grpSpPr>
          <a:xfrm rot="1799430">
            <a:off x="3330672" y="115372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479" name="478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0" name="479 Conector recto"/>
            <p:cNvCxnSpPr>
              <a:stCxn id="481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1" name="480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481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482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483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484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485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7" name="486 Grupo"/>
          <p:cNvGrpSpPr/>
          <p:nvPr userDrawn="1"/>
        </p:nvGrpSpPr>
        <p:grpSpPr>
          <a:xfrm rot="1799430">
            <a:off x="3716560" y="74186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488" name="487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9" name="488 Conector recto"/>
            <p:cNvCxnSpPr>
              <a:stCxn id="490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" name="489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490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491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492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493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494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6" name="495 Grupo"/>
          <p:cNvGrpSpPr/>
          <p:nvPr userDrawn="1"/>
        </p:nvGrpSpPr>
        <p:grpSpPr>
          <a:xfrm rot="1799430">
            <a:off x="4203906" y="159771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497" name="49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8" name="497 Conector recto"/>
            <p:cNvCxnSpPr>
              <a:stCxn id="499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9" name="498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499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500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501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502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503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5" name="504 Grupo"/>
          <p:cNvGrpSpPr/>
          <p:nvPr userDrawn="1"/>
        </p:nvGrpSpPr>
        <p:grpSpPr>
          <a:xfrm rot="1799430">
            <a:off x="4584657" y="134086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506" name="505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7" name="506 Conector recto"/>
            <p:cNvCxnSpPr>
              <a:stCxn id="508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507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508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509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510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511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512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4" name="513 Grupo"/>
          <p:cNvGrpSpPr/>
          <p:nvPr userDrawn="1"/>
        </p:nvGrpSpPr>
        <p:grpSpPr>
          <a:xfrm rot="1799430">
            <a:off x="5026906" y="120397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515" name="514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6" name="515 Conector recto"/>
            <p:cNvCxnSpPr>
              <a:stCxn id="517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" name="516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517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518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519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520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521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3" name="522 Grupo"/>
          <p:cNvGrpSpPr/>
          <p:nvPr userDrawn="1"/>
        </p:nvGrpSpPr>
        <p:grpSpPr>
          <a:xfrm rot="1799430">
            <a:off x="5511484" y="168865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524" name="523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1" name="530 Conector recto"/>
            <p:cNvCxnSpPr>
              <a:stCxn id="532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2" name="531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532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533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534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535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536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4" name="543 Grupo"/>
          <p:cNvGrpSpPr/>
          <p:nvPr userDrawn="1"/>
        </p:nvGrpSpPr>
        <p:grpSpPr>
          <a:xfrm rot="1799430">
            <a:off x="5906413" y="115372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545" name="544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6" name="545 Conector recto"/>
            <p:cNvCxnSpPr>
              <a:stCxn id="547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7" name="546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547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548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549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556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557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9" name="558 Grupo"/>
          <p:cNvGrpSpPr/>
          <p:nvPr userDrawn="1"/>
        </p:nvGrpSpPr>
        <p:grpSpPr>
          <a:xfrm rot="1799430">
            <a:off x="6428448" y="163583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560" name="559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1" name="560 Conector recto"/>
            <p:cNvCxnSpPr>
              <a:stCxn id="562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2" name="561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562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673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674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675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676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8" name="677 Grupo"/>
          <p:cNvGrpSpPr/>
          <p:nvPr userDrawn="1"/>
        </p:nvGrpSpPr>
        <p:grpSpPr>
          <a:xfrm rot="1799430">
            <a:off x="6754993" y="167276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679" name="678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0" name="679 Conector recto"/>
            <p:cNvCxnSpPr>
              <a:stCxn id="681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1" name="680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681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682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683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684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685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7" name="686 Grupo"/>
          <p:cNvGrpSpPr/>
          <p:nvPr userDrawn="1"/>
        </p:nvGrpSpPr>
        <p:grpSpPr>
          <a:xfrm rot="1799430">
            <a:off x="7149922" y="94593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688" name="687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9" name="688 Conector recto"/>
            <p:cNvCxnSpPr>
              <a:stCxn id="690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0" name="689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690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691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692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693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694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6" name="695 Grupo"/>
          <p:cNvGrpSpPr/>
          <p:nvPr userDrawn="1"/>
        </p:nvGrpSpPr>
        <p:grpSpPr>
          <a:xfrm rot="1799430">
            <a:off x="7598541" y="169702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697" name="69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8" name="697 Conector recto"/>
            <p:cNvCxnSpPr>
              <a:stCxn id="699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9" name="698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699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700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701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702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703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5" name="704 Grupo"/>
          <p:cNvGrpSpPr/>
          <p:nvPr userDrawn="1"/>
        </p:nvGrpSpPr>
        <p:grpSpPr>
          <a:xfrm rot="1799430">
            <a:off x="7942010" y="129057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706" name="705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7" name="706 Conector recto"/>
            <p:cNvCxnSpPr>
              <a:stCxn id="708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8" name="707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708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709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710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711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712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4" name="713 Grupo"/>
          <p:cNvGrpSpPr/>
          <p:nvPr userDrawn="1"/>
        </p:nvGrpSpPr>
        <p:grpSpPr>
          <a:xfrm rot="1799430">
            <a:off x="8327898" y="87871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715" name="714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6" name="715 Conector recto"/>
            <p:cNvCxnSpPr>
              <a:stCxn id="717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" name="716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717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718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719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720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721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3" name="722 Grupo"/>
          <p:cNvGrpSpPr/>
          <p:nvPr userDrawn="1"/>
        </p:nvGrpSpPr>
        <p:grpSpPr>
          <a:xfrm rot="1799430">
            <a:off x="-383064" y="156307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724" name="723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5" name="724 Conector recto"/>
            <p:cNvCxnSpPr>
              <a:stCxn id="726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6" name="725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726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727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7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7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7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2" name="731 Grupo"/>
          <p:cNvGrpSpPr/>
          <p:nvPr userDrawn="1"/>
        </p:nvGrpSpPr>
        <p:grpSpPr>
          <a:xfrm rot="1799430">
            <a:off x="8748411" y="122561"/>
            <a:ext cx="639383" cy="114389"/>
            <a:chOff x="3687509" y="3954699"/>
            <a:chExt cx="2203230" cy="394171"/>
          </a:xfrm>
          <a:solidFill>
            <a:schemeClr val="bg1">
              <a:lumMod val="75000"/>
            </a:schemeClr>
          </a:solidFill>
        </p:grpSpPr>
        <p:sp>
          <p:nvSpPr>
            <p:cNvPr id="733" name="732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4" name="733 Conector recto"/>
            <p:cNvCxnSpPr>
              <a:stCxn id="735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5" name="734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735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736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737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738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739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-3175" y="404813"/>
            <a:ext cx="9147178" cy="0"/>
          </a:xfrm>
          <a:prstGeom prst="line">
            <a:avLst/>
          </a:prstGeom>
          <a:noFill/>
          <a:ln w="19050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7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5.jp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5.jp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5.jp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26" Type="http://schemas.openxmlformats.org/officeDocument/2006/relationships/image" Target="../media/image10.jpeg"/><Relationship Id="rId3" Type="http://schemas.openxmlformats.org/officeDocument/2006/relationships/image" Target="../media/image14.jpe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5" Type="http://schemas.microsoft.com/office/2007/relationships/hdphoto" Target="../media/hdphoto2.wdp"/><Relationship Id="rId2" Type="http://schemas.openxmlformats.org/officeDocument/2006/relationships/image" Target="../media/image5.jp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10.jpeg"/><Relationship Id="rId3" Type="http://schemas.openxmlformats.org/officeDocument/2006/relationships/image" Target="../media/image35.pn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jpeg"/><Relationship Id="rId2" Type="http://schemas.openxmlformats.org/officeDocument/2006/relationships/image" Target="../media/image5.jp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3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2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microsoft.com/office/2007/relationships/hdphoto" Target="../media/hdphoto2.wdp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60.jpe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60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224 Grupo"/>
          <p:cNvGrpSpPr/>
          <p:nvPr/>
        </p:nvGrpSpPr>
        <p:grpSpPr>
          <a:xfrm rot="1799430">
            <a:off x="1463060" y="1861394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227" name="226 Conector recto"/>
            <p:cNvCxnSpPr>
              <a:stCxn id="228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227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228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229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230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231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232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225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234 Grupo"/>
          <p:cNvGrpSpPr/>
          <p:nvPr/>
        </p:nvGrpSpPr>
        <p:grpSpPr>
          <a:xfrm rot="1799430">
            <a:off x="2449315" y="1917872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237" name="236 Conector recto"/>
            <p:cNvCxnSpPr>
              <a:stCxn id="238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237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238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239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240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241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242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235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2" name="261 Grupo"/>
          <p:cNvGrpSpPr/>
          <p:nvPr/>
        </p:nvGrpSpPr>
        <p:grpSpPr>
          <a:xfrm rot="1799430">
            <a:off x="3437612" y="2005068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264" name="263 Conector recto"/>
            <p:cNvCxnSpPr>
              <a:stCxn id="265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264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266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267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273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274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275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262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293 Grupo"/>
          <p:cNvGrpSpPr/>
          <p:nvPr/>
        </p:nvGrpSpPr>
        <p:grpSpPr>
          <a:xfrm rot="1799430">
            <a:off x="3415779" y="1463189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296" name="295 Conector recto"/>
            <p:cNvCxnSpPr>
              <a:stCxn id="498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497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498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499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500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501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502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294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3" name="512 Grupo"/>
          <p:cNvGrpSpPr/>
          <p:nvPr/>
        </p:nvGrpSpPr>
        <p:grpSpPr>
          <a:xfrm rot="1799430">
            <a:off x="4895367" y="2021311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515" name="514 Conector recto"/>
            <p:cNvCxnSpPr>
              <a:stCxn id="516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" name="515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516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517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51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51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52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513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2" name="521 Grupo"/>
          <p:cNvGrpSpPr/>
          <p:nvPr/>
        </p:nvGrpSpPr>
        <p:grpSpPr>
          <a:xfrm rot="1799430">
            <a:off x="4733170" y="1521480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524" name="523 Conector recto"/>
            <p:cNvCxnSpPr>
              <a:stCxn id="525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5" name="524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525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526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527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528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529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522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1" name="530 Grupo"/>
          <p:cNvGrpSpPr/>
          <p:nvPr/>
        </p:nvGrpSpPr>
        <p:grpSpPr>
          <a:xfrm rot="1799430">
            <a:off x="6012264" y="1902539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533" name="532 Conector recto"/>
            <p:cNvCxnSpPr>
              <a:stCxn id="534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4" name="533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534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535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536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537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538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531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0" name="539 Grupo"/>
          <p:cNvGrpSpPr/>
          <p:nvPr/>
        </p:nvGrpSpPr>
        <p:grpSpPr>
          <a:xfrm rot="1799430">
            <a:off x="6069602" y="1466306"/>
            <a:ext cx="1649543" cy="295112"/>
            <a:chOff x="3687509" y="3954699"/>
            <a:chExt cx="2203230" cy="394171"/>
          </a:xfrm>
          <a:solidFill>
            <a:schemeClr val="bg1">
              <a:lumMod val="85000"/>
            </a:schemeClr>
          </a:solidFill>
        </p:grpSpPr>
        <p:cxnSp>
          <p:nvCxnSpPr>
            <p:cNvPr id="542" name="541 Conector recto"/>
            <p:cNvCxnSpPr>
              <a:stCxn id="54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grp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3" name="54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54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54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545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546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547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540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1414721" y="1314018"/>
            <a:ext cx="6245228" cy="938535"/>
          </a:xfrm>
        </p:spPr>
        <p:txBody>
          <a:bodyPr>
            <a:noAutofit/>
          </a:bodyPr>
          <a:lstStyle/>
          <a:p>
            <a:r>
              <a:rPr lang="en-US" sz="2800" b="1" dirty="0"/>
              <a:t>Dual Link Image Coding for</a:t>
            </a:r>
            <a:br>
              <a:rPr lang="en-US" sz="2800" b="1" dirty="0"/>
            </a:br>
            <a:r>
              <a:rPr lang="en-US" sz="2800" b="1" dirty="0"/>
              <a:t>Earth Observation Satellites</a:t>
            </a:r>
            <a:endParaRPr lang="ca-ES" sz="4800" b="1" dirty="0"/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1829113" y="2780928"/>
            <a:ext cx="562320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a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Francesc Aul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í</a:t>
            </a:r>
            <a:r>
              <a:rPr lang="vi-V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-Llin</a:t>
            </a: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à</a:t>
            </a:r>
            <a:r>
              <a:rPr lang="vi-V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s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cs typeface="Lucida Sans Unicode" pitchFamily="34" charset="0"/>
            </a:endParaRPr>
          </a:p>
        </p:txBody>
      </p:sp>
      <p:pic>
        <p:nvPicPr>
          <p:cNvPr id="6" name="Picture 72" descr="UA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7779" r="7868" b="19271"/>
          <a:stretch/>
        </p:blipFill>
        <p:spPr bwMode="auto">
          <a:xfrm>
            <a:off x="3229356" y="5929005"/>
            <a:ext cx="2806310" cy="8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2 Subtítulo"/>
          <p:cNvSpPr>
            <a:spLocks noGrp="1"/>
          </p:cNvSpPr>
          <p:nvPr>
            <p:ph type="subTitle" idx="1"/>
          </p:nvPr>
        </p:nvSpPr>
        <p:spPr>
          <a:xfrm>
            <a:off x="1115617" y="4005064"/>
            <a:ext cx="7128791" cy="720080"/>
          </a:xfrm>
        </p:spPr>
        <p:txBody>
          <a:bodyPr>
            <a:norm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Dep. of Information and Communications Engineering, </a:t>
            </a:r>
          </a:p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136008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33 Grupo"/>
          <p:cNvGrpSpPr/>
          <p:nvPr/>
        </p:nvGrpSpPr>
        <p:grpSpPr>
          <a:xfrm>
            <a:off x="6948264" y="5506282"/>
            <a:ext cx="2138904" cy="477054"/>
            <a:chOff x="1064944" y="957789"/>
            <a:chExt cx="2138904" cy="477054"/>
          </a:xfrm>
        </p:grpSpPr>
        <p:sp>
          <p:nvSpPr>
            <p:cNvPr id="35" name="34 Rectángulo"/>
            <p:cNvSpPr/>
            <p:nvPr/>
          </p:nvSpPr>
          <p:spPr>
            <a:xfrm>
              <a:off x="1077062" y="1034733"/>
              <a:ext cx="2126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Earth </a:t>
              </a:r>
              <a:r>
                <a:rPr lang="en-U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Obervation</a:t>
              </a: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(EO) satellites in geosynchronous orbits have limited download capacity</a:t>
              </a: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Imaging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sensors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have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their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resolution</a:t>
              </a:r>
              <a:endParaRPr lang="es-ES" sz="4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trim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data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before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downloaded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Research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purpose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capacity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of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endParaRPr lang="en-U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064944" y="957789"/>
              <a:ext cx="57606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Motivation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084168" y="5157192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</a:p>
        </p:txBody>
      </p:sp>
      <p:pic>
        <p:nvPicPr>
          <p:cNvPr id="31" name="3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690505" cy="480875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66" y="4250113"/>
            <a:ext cx="682114" cy="475031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6" name="35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25025" r="27314" b="28274"/>
          <a:stretch/>
        </p:blipFill>
        <p:spPr>
          <a:xfrm>
            <a:off x="2101735" y="1113922"/>
            <a:ext cx="758306" cy="759854"/>
          </a:xfrm>
          <a:prstGeom prst="rect">
            <a:avLst/>
          </a:prstGeom>
        </p:spPr>
      </p:pic>
      <p:sp>
        <p:nvSpPr>
          <p:cNvPr id="358" name="Rectangle 11"/>
          <p:cNvSpPr>
            <a:spLocks noChangeArrowheads="1"/>
          </p:cNvSpPr>
          <p:nvPr/>
        </p:nvSpPr>
        <p:spPr bwMode="auto">
          <a:xfrm>
            <a:off x="251520" y="83671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</a:p>
        </p:txBody>
      </p:sp>
      <p:sp>
        <p:nvSpPr>
          <p:cNvPr id="359" name="Rectangle 11"/>
          <p:cNvSpPr>
            <a:spLocks noChangeArrowheads="1"/>
          </p:cNvSpPr>
          <p:nvPr/>
        </p:nvSpPr>
        <p:spPr bwMode="auto">
          <a:xfrm>
            <a:off x="1475656" y="2348880"/>
            <a:ext cx="3597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DUAL LINK IMAGE CODING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60" name="Rectangle 11"/>
          <p:cNvSpPr>
            <a:spLocks noChangeArrowheads="1"/>
          </p:cNvSpPr>
          <p:nvPr/>
        </p:nvSpPr>
        <p:spPr bwMode="auto">
          <a:xfrm>
            <a:off x="3246520" y="382404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62" name="361 Rectángulo"/>
          <p:cNvSpPr/>
          <p:nvPr/>
        </p:nvSpPr>
        <p:spPr>
          <a:xfrm>
            <a:off x="1259632" y="3789040"/>
            <a:ext cx="7642925" cy="273630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Rectángulo"/>
          <p:cNvSpPr/>
          <p:nvPr/>
        </p:nvSpPr>
        <p:spPr>
          <a:xfrm>
            <a:off x="251520" y="764704"/>
            <a:ext cx="3534920" cy="122413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4815167" y="2728468"/>
            <a:ext cx="754072" cy="537718"/>
            <a:chOff x="4815167" y="2728468"/>
            <a:chExt cx="754072" cy="537718"/>
          </a:xfrm>
        </p:grpSpPr>
        <p:grpSp>
          <p:nvGrpSpPr>
            <p:cNvPr id="12" name="11 Grupo"/>
            <p:cNvGrpSpPr/>
            <p:nvPr/>
          </p:nvGrpSpPr>
          <p:grpSpPr>
            <a:xfrm>
              <a:off x="4815167" y="2770911"/>
              <a:ext cx="236516" cy="333459"/>
              <a:chOff x="2771800" y="3777812"/>
              <a:chExt cx="314408" cy="443276"/>
            </a:xfrm>
            <a:solidFill>
              <a:schemeClr val="tx1"/>
            </a:solidFill>
          </p:grpSpPr>
          <p:sp>
            <p:nvSpPr>
              <p:cNvPr id="26" name="25 Rectángulo"/>
              <p:cNvSpPr/>
              <p:nvPr/>
            </p:nvSpPr>
            <p:spPr>
              <a:xfrm>
                <a:off x="2771800" y="4077072"/>
                <a:ext cx="263967" cy="144016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26 Conector recto"/>
              <p:cNvCxnSpPr>
                <a:stCxn id="26" idx="0"/>
              </p:cNvCxnSpPr>
              <p:nvPr/>
            </p:nvCxnSpPr>
            <p:spPr>
              <a:xfrm flipH="1" flipV="1">
                <a:off x="2903783" y="3933056"/>
                <a:ext cx="1" cy="14401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27 Grupo"/>
              <p:cNvGrpSpPr/>
              <p:nvPr/>
            </p:nvGrpSpPr>
            <p:grpSpPr>
              <a:xfrm rot="19474978">
                <a:off x="2870184" y="3777812"/>
                <a:ext cx="216024" cy="216024"/>
                <a:chOff x="3491880" y="3573016"/>
                <a:chExt cx="216024" cy="216024"/>
              </a:xfrm>
              <a:grpFill/>
            </p:grpSpPr>
            <p:sp>
              <p:nvSpPr>
                <p:cNvPr id="29" name="28 Circular"/>
                <p:cNvSpPr/>
                <p:nvPr/>
              </p:nvSpPr>
              <p:spPr>
                <a:xfrm>
                  <a:off x="3491880" y="3573016"/>
                  <a:ext cx="216024" cy="216024"/>
                </a:xfrm>
                <a:prstGeom prst="pie">
                  <a:avLst>
                    <a:gd name="adj1" fmla="val 5503313"/>
                    <a:gd name="adj2" fmla="val 16200000"/>
                  </a:avLst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29 Conector recto"/>
                <p:cNvCxnSpPr/>
                <p:nvPr/>
              </p:nvCxnSpPr>
              <p:spPr>
                <a:xfrm flipH="1">
                  <a:off x="3578289" y="3681008"/>
                  <a:ext cx="83662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14 Grupo"/>
            <p:cNvGrpSpPr/>
            <p:nvPr/>
          </p:nvGrpSpPr>
          <p:grpSpPr>
            <a:xfrm>
              <a:off x="4944240" y="2728468"/>
              <a:ext cx="624999" cy="537718"/>
              <a:chOff x="5477233" y="2469608"/>
              <a:chExt cx="232813" cy="200301"/>
            </a:xfrm>
          </p:grpSpPr>
          <p:grpSp>
            <p:nvGrpSpPr>
              <p:cNvPr id="16" name="15 Grupo"/>
              <p:cNvGrpSpPr/>
              <p:nvPr/>
            </p:nvGrpSpPr>
            <p:grpSpPr>
              <a:xfrm rot="1799430">
                <a:off x="5526484" y="2469608"/>
                <a:ext cx="183562" cy="32840"/>
                <a:chOff x="3687509" y="3954699"/>
                <a:chExt cx="2203230" cy="394171"/>
              </a:xfrm>
            </p:grpSpPr>
            <p:sp>
              <p:nvSpPr>
                <p:cNvPr id="18" name="17 Rectángulo"/>
                <p:cNvSpPr/>
                <p:nvPr/>
              </p:nvSpPr>
              <p:spPr>
                <a:xfrm>
                  <a:off x="4611982" y="3954699"/>
                  <a:ext cx="357161" cy="394171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" name="18 Conector recto"/>
                <p:cNvCxnSpPr>
                  <a:stCxn id="20" idx="3"/>
                </p:cNvCxnSpPr>
                <p:nvPr/>
              </p:nvCxnSpPr>
              <p:spPr>
                <a:xfrm>
                  <a:off x="3887300" y="4150034"/>
                  <a:ext cx="1908836" cy="0"/>
                </a:xfrm>
                <a:prstGeom prst="lin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19 Rectángulo"/>
                <p:cNvSpPr/>
                <p:nvPr/>
              </p:nvSpPr>
              <p:spPr>
                <a:xfrm>
                  <a:off x="3687509" y="4039787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3953540" y="4039195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4230393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5148064" y="4043533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23 Rectángulo"/>
                <p:cNvSpPr/>
                <p:nvPr/>
              </p:nvSpPr>
              <p:spPr>
                <a:xfrm>
                  <a:off x="5414095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24 Rectángulo"/>
                <p:cNvSpPr/>
                <p:nvPr/>
              </p:nvSpPr>
              <p:spPr>
                <a:xfrm>
                  <a:off x="5690948" y="4041276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16 Triángulo isósceles"/>
              <p:cNvSpPr/>
              <p:nvPr/>
            </p:nvSpPr>
            <p:spPr>
              <a:xfrm rot="1941003">
                <a:off x="5477233" y="2486938"/>
                <a:ext cx="167435" cy="182971"/>
              </a:xfrm>
              <a:prstGeom prst="triangl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6000">
                    <a:schemeClr val="tx2">
                      <a:lumMod val="20000"/>
                      <a:lumOff val="8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98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1958656" y="2461846"/>
            <a:ext cx="2499720" cy="2494310"/>
          </a:xfrm>
          <a:prstGeom prst="rect">
            <a:avLst/>
          </a:prstGeom>
        </p:spPr>
      </p:pic>
      <p:sp>
        <p:nvSpPr>
          <p:cNvPr id="7" name="6 Pentágono"/>
          <p:cNvSpPr/>
          <p:nvPr/>
        </p:nvSpPr>
        <p:spPr>
          <a:xfrm>
            <a:off x="324" y="6613525"/>
            <a:ext cx="2123404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494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20851 0.228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4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2" y="1078750"/>
            <a:ext cx="762943" cy="762943"/>
          </a:xfrm>
          <a:prstGeom prst="rect">
            <a:avLst/>
          </a:prstGeom>
          <a:ln w="28575">
            <a:noFill/>
          </a:ln>
        </p:spPr>
      </p:pic>
      <p:sp>
        <p:nvSpPr>
          <p:cNvPr id="49" name="48 Rectángulo"/>
          <p:cNvSpPr/>
          <p:nvPr/>
        </p:nvSpPr>
        <p:spPr>
          <a:xfrm>
            <a:off x="2178843" y="1066800"/>
            <a:ext cx="762001" cy="79844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50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52" name="51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52 Conector recto"/>
            <p:cNvCxnSpPr>
              <a:stCxn id="52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53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5" name="54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6" name="55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4716016" y="908720"/>
            <a:ext cx="32321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34 Triángulo isósceles"/>
          <p:cNvSpPr/>
          <p:nvPr/>
        </p:nvSpPr>
        <p:spPr>
          <a:xfrm rot="1941003">
            <a:off x="2231066" y="1793087"/>
            <a:ext cx="1076051" cy="3021317"/>
          </a:xfrm>
          <a:prstGeom prst="triangle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3600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Rectángulo"/>
          <p:cNvSpPr/>
          <p:nvPr/>
        </p:nvSpPr>
        <p:spPr>
          <a:xfrm>
            <a:off x="2164600" y="1071563"/>
            <a:ext cx="785813" cy="7833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26 Pentágono"/>
          <p:cNvSpPr/>
          <p:nvPr/>
        </p:nvSpPr>
        <p:spPr>
          <a:xfrm>
            <a:off x="324" y="6613525"/>
            <a:ext cx="2267420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4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0.00035 0.1169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7" grpId="0"/>
      <p:bldP spid="35" grpId="0" animBg="1"/>
      <p:bldP spid="35" grpId="1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72 Rectángulo"/>
          <p:cNvSpPr/>
          <p:nvPr/>
        </p:nvSpPr>
        <p:spPr>
          <a:xfrm>
            <a:off x="2370770" y="1942568"/>
            <a:ext cx="370011" cy="2789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2" name="1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3 Conector recto"/>
            <p:cNvCxnSpPr>
              <a:stCxn id="2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7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" name="4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10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48 Rectángulo"/>
          <p:cNvSpPr/>
          <p:nvPr/>
        </p:nvSpPr>
        <p:spPr>
          <a:xfrm>
            <a:off x="2945594" y="2022502"/>
            <a:ext cx="594647" cy="12006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5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2" y="1078750"/>
            <a:ext cx="762943" cy="762943"/>
          </a:xfrm>
          <a:prstGeom prst="rect">
            <a:avLst/>
          </a:prstGeom>
          <a:ln w="19050">
            <a:noFill/>
          </a:ln>
        </p:spPr>
      </p:pic>
      <p:grpSp>
        <p:nvGrpSpPr>
          <p:cNvPr id="53" name="Group 2"/>
          <p:cNvGrpSpPr>
            <a:grpSpLocks/>
          </p:cNvGrpSpPr>
          <p:nvPr/>
        </p:nvGrpSpPr>
        <p:grpSpPr bwMode="auto">
          <a:xfrm rot="498828">
            <a:off x="2394532" y="1969172"/>
            <a:ext cx="186744" cy="185987"/>
            <a:chOff x="1281" y="579"/>
            <a:chExt cx="3187" cy="3172"/>
          </a:xfrm>
        </p:grpSpPr>
        <p:sp>
          <p:nvSpPr>
            <p:cNvPr id="54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55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6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9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1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2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3" name="Group 12"/>
          <p:cNvGrpSpPr>
            <a:grpSpLocks/>
          </p:cNvGrpSpPr>
          <p:nvPr/>
        </p:nvGrpSpPr>
        <p:grpSpPr bwMode="auto">
          <a:xfrm rot="1606593">
            <a:off x="2571728" y="2043263"/>
            <a:ext cx="154925" cy="154168"/>
            <a:chOff x="1281" y="579"/>
            <a:chExt cx="3187" cy="3172"/>
          </a:xfrm>
        </p:grpSpPr>
        <p:sp>
          <p:nvSpPr>
            <p:cNvPr id="64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5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cxnSp>
        <p:nvCxnSpPr>
          <p:cNvPr id="10" name="9 Conector recto de flecha"/>
          <p:cNvCxnSpPr>
            <a:stCxn id="73" idx="3"/>
            <a:endCxn id="49" idx="1"/>
          </p:cNvCxnSpPr>
          <p:nvPr/>
        </p:nvCxnSpPr>
        <p:spPr>
          <a:xfrm>
            <a:off x="2740781" y="2082048"/>
            <a:ext cx="204813" cy="48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 de flecha"/>
          <p:cNvCxnSpPr>
            <a:stCxn id="51" idx="2"/>
            <a:endCxn id="73" idx="0"/>
          </p:cNvCxnSpPr>
          <p:nvPr/>
        </p:nvCxnSpPr>
        <p:spPr>
          <a:xfrm flipH="1">
            <a:off x="2555776" y="1841693"/>
            <a:ext cx="2138" cy="10087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16016" y="908720"/>
            <a:ext cx="32321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2164600" y="1071563"/>
            <a:ext cx="785813" cy="7833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Pentágono"/>
          <p:cNvSpPr/>
          <p:nvPr/>
        </p:nvSpPr>
        <p:spPr>
          <a:xfrm>
            <a:off x="324" y="6613525"/>
            <a:ext cx="2421781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633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55 Rectángulo"/>
          <p:cNvSpPr/>
          <p:nvPr/>
        </p:nvSpPr>
        <p:spPr>
          <a:xfrm>
            <a:off x="2945594" y="2022502"/>
            <a:ext cx="594647" cy="12006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13 Grupo"/>
          <p:cNvGrpSpPr/>
          <p:nvPr/>
        </p:nvGrpSpPr>
        <p:grpSpPr>
          <a:xfrm>
            <a:off x="2987776" y="2198430"/>
            <a:ext cx="508663" cy="336384"/>
            <a:chOff x="2987776" y="2198430"/>
            <a:chExt cx="508663" cy="336384"/>
          </a:xfrm>
        </p:grpSpPr>
        <p:sp>
          <p:nvSpPr>
            <p:cNvPr id="54" name="53 Rectángulo"/>
            <p:cNvSpPr/>
            <p:nvPr/>
          </p:nvSpPr>
          <p:spPr>
            <a:xfrm>
              <a:off x="2987777" y="2198431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3172785" y="2198430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57 Rectángulo"/>
            <p:cNvSpPr/>
            <p:nvPr/>
          </p:nvSpPr>
          <p:spPr>
            <a:xfrm>
              <a:off x="3358042" y="2198431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2987777" y="2293569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59 Rectángulo"/>
            <p:cNvSpPr/>
            <p:nvPr/>
          </p:nvSpPr>
          <p:spPr>
            <a:xfrm>
              <a:off x="3172785" y="2293568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60 Rectángulo"/>
            <p:cNvSpPr/>
            <p:nvPr/>
          </p:nvSpPr>
          <p:spPr>
            <a:xfrm>
              <a:off x="3358042" y="2293569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61 Rectángulo"/>
            <p:cNvSpPr/>
            <p:nvPr/>
          </p:nvSpPr>
          <p:spPr>
            <a:xfrm>
              <a:off x="2987777" y="238241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62 Rectángulo"/>
            <p:cNvSpPr/>
            <p:nvPr/>
          </p:nvSpPr>
          <p:spPr>
            <a:xfrm>
              <a:off x="3172785" y="238241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63 Rectángulo"/>
            <p:cNvSpPr/>
            <p:nvPr/>
          </p:nvSpPr>
          <p:spPr>
            <a:xfrm>
              <a:off x="3358042" y="238241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64 Rectángulo"/>
            <p:cNvSpPr/>
            <p:nvPr/>
          </p:nvSpPr>
          <p:spPr>
            <a:xfrm>
              <a:off x="2987776" y="2474781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65 Rectángulo"/>
            <p:cNvSpPr/>
            <p:nvPr/>
          </p:nvSpPr>
          <p:spPr>
            <a:xfrm>
              <a:off x="3172784" y="2474780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66 Rectángulo"/>
            <p:cNvSpPr/>
            <p:nvPr/>
          </p:nvSpPr>
          <p:spPr>
            <a:xfrm>
              <a:off x="3358041" y="2474781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36 Pentágono"/>
          <p:cNvSpPr/>
          <p:nvPr/>
        </p:nvSpPr>
        <p:spPr>
          <a:xfrm>
            <a:off x="324" y="6613525"/>
            <a:ext cx="2555452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04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">
        <p:fade/>
      </p:transition>
    </mc:Choice>
    <mc:Fallback xmlns="">
      <p:transition spd="med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35 Grupo"/>
          <p:cNvGrpSpPr/>
          <p:nvPr/>
        </p:nvGrpSpPr>
        <p:grpSpPr>
          <a:xfrm rot="19163041">
            <a:off x="3339836" y="1223026"/>
            <a:ext cx="2150236" cy="60717"/>
            <a:chOff x="2081419" y="2394431"/>
            <a:chExt cx="2150236" cy="60717"/>
          </a:xfrm>
        </p:grpSpPr>
        <p:sp>
          <p:nvSpPr>
            <p:cNvPr id="37" name="36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2812792" y="2394433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41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43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44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45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54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67 Rectángulo"/>
            <p:cNvSpPr/>
            <p:nvPr/>
          </p:nvSpPr>
          <p:spPr>
            <a:xfrm>
              <a:off x="4093258" y="2394723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70 Rectángulo"/>
          <p:cNvSpPr/>
          <p:nvPr/>
        </p:nvSpPr>
        <p:spPr>
          <a:xfrm>
            <a:off x="1" y="4725144"/>
            <a:ext cx="285835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69 Rectángulo"/>
          <p:cNvSpPr/>
          <p:nvPr/>
        </p:nvSpPr>
        <p:spPr>
          <a:xfrm>
            <a:off x="1117909" y="3802857"/>
            <a:ext cx="276393" cy="277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9" name="68 Conector recto de flecha"/>
          <p:cNvCxnSpPr>
            <a:endCxn id="17" idx="2"/>
          </p:cNvCxnSpPr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 rot="19056886">
            <a:off x="3433943" y="1148913"/>
            <a:ext cx="2053276" cy="162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53 Pentágono"/>
          <p:cNvSpPr/>
          <p:nvPr/>
        </p:nvSpPr>
        <p:spPr>
          <a:xfrm>
            <a:off x="323" y="6613525"/>
            <a:ext cx="269946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80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2378 0.4854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98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08393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uplink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cxnSp>
        <p:nvCxnSpPr>
          <p:cNvPr id="67" name="66 Conector recto de flecha"/>
          <p:cNvCxnSpPr/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Pentágono"/>
          <p:cNvSpPr/>
          <p:nvPr/>
        </p:nvSpPr>
        <p:spPr>
          <a:xfrm>
            <a:off x="323" y="6613525"/>
            <a:ext cx="284348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77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716016" y="2708920"/>
            <a:ext cx="35905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REDUNDANCY EXPLOITED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Spatial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6" name="4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54282"/>
            <a:ext cx="2160240" cy="21602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3443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downlink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6300192" y="5229200"/>
            <a:ext cx="288032" cy="26798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26 Pentágono"/>
          <p:cNvSpPr/>
          <p:nvPr/>
        </p:nvSpPr>
        <p:spPr>
          <a:xfrm>
            <a:off x="323" y="6613525"/>
            <a:ext cx="2987501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78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716016" y="2708920"/>
            <a:ext cx="35905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REDUNDANCY EXPLOITED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Spatial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5429931" y="3659030"/>
            <a:ext cx="2847287" cy="2791297"/>
            <a:chOff x="5429931" y="3659030"/>
            <a:chExt cx="2847287" cy="2791297"/>
          </a:xfrm>
        </p:grpSpPr>
        <p:pic>
          <p:nvPicPr>
            <p:cNvPr id="32" name="31 Imagen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6978" y="3659030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2952" y="3724859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7" name="36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374" y="3790040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411" y="3854574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9" name="38 Imagen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392" y="3922410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0" name="39 Imagen"/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694" y="3992742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1" name="40 Imagen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459" y="4061250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2" name="41 Imagen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430" y="4118330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823" y="4173124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4" name="43 Imagen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503" y="4231559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5" name="44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931" y="4290087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46" name="4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54282"/>
            <a:ext cx="2160240" cy="21602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3443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downlink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6876060" y="4570837"/>
            <a:ext cx="1100805" cy="997821"/>
          </a:xfrm>
          <a:prstGeom prst="straightConnector1">
            <a:avLst/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Pentágono"/>
          <p:cNvSpPr/>
          <p:nvPr/>
        </p:nvSpPr>
        <p:spPr>
          <a:xfrm>
            <a:off x="322" y="6613525"/>
            <a:ext cx="303544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78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716016" y="2708920"/>
            <a:ext cx="35905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REDUNDANCY EXPLOITED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Spatial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3443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downlink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sp>
        <p:nvSpPr>
          <p:cNvPr id="70" name="Rectangle 11"/>
          <p:cNvSpPr>
            <a:spLocks noChangeArrowheads="1"/>
          </p:cNvSpPr>
          <p:nvPr/>
        </p:nvSpPr>
        <p:spPr bwMode="auto">
          <a:xfrm>
            <a:off x="1755559" y="2276872"/>
            <a:ext cx="1995866" cy="169277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LANDSAT 8 SATELLITE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650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images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352 MB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Repeat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cycle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16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images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an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area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of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Barcelona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over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endParaRPr lang="es-ES" sz="1400" b="1" i="1" dirty="0">
              <a:solidFill>
                <a:schemeClr val="bg1">
                  <a:lumMod val="8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of a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year</a:t>
            </a:r>
            <a:endParaRPr lang="es-ES" sz="14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8" name="97 Grupo"/>
          <p:cNvGrpSpPr/>
          <p:nvPr/>
        </p:nvGrpSpPr>
        <p:grpSpPr>
          <a:xfrm>
            <a:off x="5364088" y="3659030"/>
            <a:ext cx="2913130" cy="2855492"/>
            <a:chOff x="5364088" y="3659030"/>
            <a:chExt cx="2913130" cy="2855492"/>
          </a:xfrm>
        </p:grpSpPr>
        <p:grpSp>
          <p:nvGrpSpPr>
            <p:cNvPr id="84" name="83 Grupo"/>
            <p:cNvGrpSpPr/>
            <p:nvPr/>
          </p:nvGrpSpPr>
          <p:grpSpPr>
            <a:xfrm>
              <a:off x="5429931" y="3659030"/>
              <a:ext cx="2847287" cy="2791297"/>
              <a:chOff x="5429931" y="3659030"/>
              <a:chExt cx="2847287" cy="2791297"/>
            </a:xfrm>
          </p:grpSpPr>
          <p:pic>
            <p:nvPicPr>
              <p:cNvPr id="85" name="84 Imagen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6978" y="365903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6" name="85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2952" y="3724859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7" name="86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6374" y="379004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8" name="87 Imagen"/>
              <p:cNvPicPr>
                <a:picLocks noChangeAspect="1"/>
              </p:cNvPicPr>
              <p:nvPr/>
            </p:nvPicPr>
            <p:blipFill>
              <a:blip r:embed="rId3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7411" y="3854574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9" name="88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92" y="392241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0" name="89 Imagen"/>
              <p:cNvPicPr>
                <a:picLocks noChangeAspect="1"/>
              </p:cNvPicPr>
              <p:nvPr/>
            </p:nvPicPr>
            <p:blipFill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0694" y="3992742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1" name="90 Imagen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1459" y="406125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2" name="91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2430" y="411833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3" name="92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823" y="4173124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4" name="93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8503" y="4231559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5" name="94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931" y="4290087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</p:grpSp>
        <p:pic>
          <p:nvPicPr>
            <p:cNvPr id="96" name="95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4354282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40" name="39 Pentágono"/>
          <p:cNvSpPr/>
          <p:nvPr/>
        </p:nvSpPr>
        <p:spPr>
          <a:xfrm>
            <a:off x="322" y="6613525"/>
            <a:ext cx="321445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03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1 Grupo"/>
          <p:cNvGrpSpPr/>
          <p:nvPr/>
        </p:nvGrpSpPr>
        <p:grpSpPr>
          <a:xfrm>
            <a:off x="251520" y="836712"/>
            <a:ext cx="2608521" cy="1037064"/>
            <a:chOff x="251520" y="836712"/>
            <a:chExt cx="2608521" cy="1037064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0" t="25025" r="27314" b="28274"/>
            <a:stretch/>
          </p:blipFill>
          <p:spPr>
            <a:xfrm>
              <a:off x="2101735" y="1113922"/>
              <a:ext cx="758306" cy="759854"/>
            </a:xfrm>
            <a:prstGeom prst="rect">
              <a:avLst/>
            </a:prstGeom>
          </p:spPr>
        </p:pic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251520" y="836712"/>
              <a:ext cx="2202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INTRODUCTION</a:t>
              </a: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3246520" y="3824041"/>
            <a:ext cx="3845760" cy="901103"/>
            <a:chOff x="3246520" y="3824041"/>
            <a:chExt cx="3845760" cy="901103"/>
          </a:xfrm>
        </p:grpSpPr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4077072"/>
              <a:ext cx="690505" cy="480875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166" y="4250113"/>
              <a:ext cx="682114" cy="475031"/>
            </a:xfrm>
            <a:prstGeom prst="rect">
              <a:avLst/>
            </a:prstGeom>
          </p:spPr>
        </p:pic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246520" y="3824041"/>
              <a:ext cx="328012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</a:rPr>
                <a:t>EXPERIMENTAL RESULTS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1475656" y="2348880"/>
            <a:ext cx="4093583" cy="917306"/>
            <a:chOff x="1475656" y="2348880"/>
            <a:chExt cx="4093583" cy="917306"/>
          </a:xfrm>
        </p:grpSpPr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475656" y="2348880"/>
              <a:ext cx="3597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</a:rPr>
                <a:t>DUAL LINK IMAGE CODING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endParaRPr>
            </a:p>
          </p:txBody>
        </p:sp>
        <p:grpSp>
          <p:nvGrpSpPr>
            <p:cNvPr id="4" name="3 Grupo"/>
            <p:cNvGrpSpPr/>
            <p:nvPr/>
          </p:nvGrpSpPr>
          <p:grpSpPr>
            <a:xfrm>
              <a:off x="4815167" y="2728468"/>
              <a:ext cx="754072" cy="537718"/>
              <a:chOff x="4815167" y="2728468"/>
              <a:chExt cx="754072" cy="537718"/>
            </a:xfrm>
          </p:grpSpPr>
          <p:grpSp>
            <p:nvGrpSpPr>
              <p:cNvPr id="23" name="22 Grupo"/>
              <p:cNvGrpSpPr/>
              <p:nvPr/>
            </p:nvGrpSpPr>
            <p:grpSpPr>
              <a:xfrm>
                <a:off x="4815167" y="2770911"/>
                <a:ext cx="236516" cy="333459"/>
                <a:chOff x="2771800" y="3777812"/>
                <a:chExt cx="314408" cy="443276"/>
              </a:xfrm>
              <a:solidFill>
                <a:schemeClr val="tx1"/>
              </a:solidFill>
            </p:grpSpPr>
            <p:sp>
              <p:nvSpPr>
                <p:cNvPr id="24" name="23 Rectángulo"/>
                <p:cNvSpPr/>
                <p:nvPr/>
              </p:nvSpPr>
              <p:spPr>
                <a:xfrm>
                  <a:off x="2771800" y="4077072"/>
                  <a:ext cx="263967" cy="144016"/>
                </a:xfrm>
                <a:prstGeom prst="rect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" name="24 Conector recto"/>
                <p:cNvCxnSpPr>
                  <a:stCxn id="24" idx="0"/>
                </p:cNvCxnSpPr>
                <p:nvPr/>
              </p:nvCxnSpPr>
              <p:spPr>
                <a:xfrm flipH="1" flipV="1">
                  <a:off x="2903783" y="3933056"/>
                  <a:ext cx="1" cy="144016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25 Grupo"/>
                <p:cNvGrpSpPr/>
                <p:nvPr/>
              </p:nvGrpSpPr>
              <p:grpSpPr>
                <a:xfrm rot="19474978">
                  <a:off x="2870184" y="3777812"/>
                  <a:ext cx="216024" cy="216024"/>
                  <a:chOff x="3491880" y="3573016"/>
                  <a:chExt cx="216024" cy="216024"/>
                </a:xfrm>
                <a:grpFill/>
              </p:grpSpPr>
              <p:sp>
                <p:nvSpPr>
                  <p:cNvPr id="27" name="26 Circular"/>
                  <p:cNvSpPr/>
                  <p:nvPr/>
                </p:nvSpPr>
                <p:spPr>
                  <a:xfrm>
                    <a:off x="3491880" y="3573016"/>
                    <a:ext cx="216024" cy="216024"/>
                  </a:xfrm>
                  <a:prstGeom prst="pie">
                    <a:avLst>
                      <a:gd name="adj1" fmla="val 5503313"/>
                      <a:gd name="adj2" fmla="val 16200000"/>
                    </a:avLst>
                  </a:prstGeom>
                  <a:grpFill/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8" name="27 Conector recto"/>
                  <p:cNvCxnSpPr/>
                  <p:nvPr/>
                </p:nvCxnSpPr>
                <p:spPr>
                  <a:xfrm flipH="1">
                    <a:off x="3578289" y="3681008"/>
                    <a:ext cx="83662" cy="0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" name="2 Grupo"/>
              <p:cNvGrpSpPr/>
              <p:nvPr/>
            </p:nvGrpSpPr>
            <p:grpSpPr>
              <a:xfrm>
                <a:off x="4944240" y="2728468"/>
                <a:ext cx="624999" cy="537718"/>
                <a:chOff x="5477233" y="2469608"/>
                <a:chExt cx="232813" cy="200301"/>
              </a:xfrm>
            </p:grpSpPr>
            <p:grpSp>
              <p:nvGrpSpPr>
                <p:cNvPr id="13" name="12 Grupo"/>
                <p:cNvGrpSpPr/>
                <p:nvPr/>
              </p:nvGrpSpPr>
              <p:grpSpPr>
                <a:xfrm rot="1799430">
                  <a:off x="5526484" y="2469608"/>
                  <a:ext cx="183562" cy="32840"/>
                  <a:chOff x="3687509" y="3954699"/>
                  <a:chExt cx="2203230" cy="394171"/>
                </a:xfrm>
              </p:grpSpPr>
              <p:sp>
                <p:nvSpPr>
                  <p:cNvPr id="15" name="14 Rectángulo"/>
                  <p:cNvSpPr/>
                  <p:nvPr/>
                </p:nvSpPr>
                <p:spPr>
                  <a:xfrm>
                    <a:off x="4611982" y="3954699"/>
                    <a:ext cx="357161" cy="394171"/>
                  </a:xfrm>
                  <a:prstGeom prst="rect">
                    <a:avLst/>
                  </a:prstGeom>
                  <a:solidFill>
                    <a:schemeClr val="tx1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" name="15 Conector recto"/>
                  <p:cNvCxnSpPr>
                    <a:stCxn id="17" idx="3"/>
                  </p:cNvCxnSpPr>
                  <p:nvPr/>
                </p:nvCxnSpPr>
                <p:spPr>
                  <a:xfrm>
                    <a:off x="3887300" y="4150034"/>
                    <a:ext cx="1908836" cy="0"/>
                  </a:xfrm>
                  <a:prstGeom prst="lin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16 Rectángulo"/>
                  <p:cNvSpPr/>
                  <p:nvPr/>
                </p:nvSpPr>
                <p:spPr>
                  <a:xfrm>
                    <a:off x="3687509" y="4039787"/>
                    <a:ext cx="199791" cy="22049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17 Rectángulo"/>
                  <p:cNvSpPr/>
                  <p:nvPr/>
                </p:nvSpPr>
                <p:spPr>
                  <a:xfrm>
                    <a:off x="3953540" y="4039195"/>
                    <a:ext cx="199791" cy="22049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18 Rectángulo"/>
                  <p:cNvSpPr/>
                  <p:nvPr/>
                </p:nvSpPr>
                <p:spPr>
                  <a:xfrm>
                    <a:off x="4230393" y="4042941"/>
                    <a:ext cx="199791" cy="22049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19 Rectángulo"/>
                  <p:cNvSpPr/>
                  <p:nvPr/>
                </p:nvSpPr>
                <p:spPr>
                  <a:xfrm>
                    <a:off x="5148064" y="4043533"/>
                    <a:ext cx="199791" cy="22049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20 Rectángulo"/>
                  <p:cNvSpPr/>
                  <p:nvPr/>
                </p:nvSpPr>
                <p:spPr>
                  <a:xfrm>
                    <a:off x="5414095" y="4042941"/>
                    <a:ext cx="199791" cy="22049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21 Rectángulo"/>
                  <p:cNvSpPr/>
                  <p:nvPr/>
                </p:nvSpPr>
                <p:spPr>
                  <a:xfrm>
                    <a:off x="5690948" y="4041276"/>
                    <a:ext cx="199791" cy="22049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317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28 Triángulo isósceles"/>
                <p:cNvSpPr/>
                <p:nvPr/>
              </p:nvSpPr>
              <p:spPr>
                <a:xfrm rot="1941003">
                  <a:off x="5477233" y="2486938"/>
                  <a:ext cx="167435" cy="182971"/>
                </a:xfrm>
                <a:prstGeom prst="triangle">
                  <a:avLst/>
                </a:prstGeom>
                <a:gradFill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36000">
                      <a:schemeClr val="tx2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5400000" scaled="0"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5" name="34 Grupo"/>
          <p:cNvGrpSpPr/>
          <p:nvPr/>
        </p:nvGrpSpPr>
        <p:grpSpPr>
          <a:xfrm>
            <a:off x="6084168" y="5157192"/>
            <a:ext cx="3003000" cy="826144"/>
            <a:chOff x="6084168" y="5157192"/>
            <a:chExt cx="3003000" cy="826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084168" y="5157192"/>
              <a:ext cx="20263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lumMod val="65000"/>
                        <a:alpha val="60000"/>
                      </a:schemeClr>
                    </a:glow>
                  </a:effectLst>
                  <a:latin typeface="+mn-lt"/>
                </a:rPr>
                <a:t>CONCLUSIONS</a:t>
              </a:r>
            </a:p>
          </p:txBody>
        </p:sp>
        <p:grpSp>
          <p:nvGrpSpPr>
            <p:cNvPr id="32" name="31 Grupo"/>
            <p:cNvGrpSpPr/>
            <p:nvPr/>
          </p:nvGrpSpPr>
          <p:grpSpPr>
            <a:xfrm>
              <a:off x="6948264" y="5506282"/>
              <a:ext cx="2138904" cy="477054"/>
              <a:chOff x="1064944" y="957789"/>
              <a:chExt cx="2138904" cy="477054"/>
            </a:xfrm>
          </p:grpSpPr>
          <p:sp>
            <p:nvSpPr>
              <p:cNvPr id="33" name="32 Rectángulo"/>
              <p:cNvSpPr/>
              <p:nvPr/>
            </p:nvSpPr>
            <p:spPr>
              <a:xfrm>
                <a:off x="1077062" y="1034733"/>
                <a:ext cx="21267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7950" indent="-20638">
                  <a:buFont typeface="Arial" panose="020B0604020202020204" pitchFamily="34" charset="0"/>
                  <a:buChar char="•"/>
                </a:pPr>
                <a:r>
                  <a:rPr lang="en-U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Earth </a:t>
                </a:r>
                <a:r>
                  <a:rPr lang="en-U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Obervation</a:t>
                </a:r>
                <a:r>
                  <a:rPr lang="en-U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(EO) satellites in geosynchronous orbits have limited download capacity</a:t>
                </a:r>
              </a:p>
              <a:p>
                <a:pPr marL="107950" indent="-20638">
                  <a:buFont typeface="Arial" panose="020B0604020202020204" pitchFamily="34" charset="0"/>
                  <a:buChar char="•"/>
                </a:pP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Imaging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sensors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in EO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satellites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have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increased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their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resolution</a:t>
                </a:r>
                <a:endParaRPr lang="es-ES" sz="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107950" indent="-20638">
                  <a:buFont typeface="Arial" panose="020B0604020202020204" pitchFamily="34" charset="0"/>
                  <a:buChar char="•"/>
                </a:pP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Need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to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trim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down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data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before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it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is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downloaded</a:t>
                </a:r>
                <a:endPara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107950" indent="-20638">
                  <a:buFont typeface="Arial" panose="020B0604020202020204" pitchFamily="34" charset="0"/>
                  <a:buChar char="•"/>
                </a:pP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Research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purpose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increase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the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download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capacity</a:t>
                </a:r>
                <a:r>
                  <a:rPr lang="es-ES" sz="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of EO </a:t>
                </a:r>
                <a:r>
                  <a:rPr lang="es-ES" sz="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satellites</a:t>
                </a:r>
                <a:endPara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" name="Rectangle 11"/>
              <p:cNvSpPr>
                <a:spLocks noChangeArrowheads="1"/>
              </p:cNvSpPr>
              <p:nvPr/>
            </p:nvSpPr>
            <p:spPr bwMode="auto">
              <a:xfrm>
                <a:off x="1064944" y="957789"/>
                <a:ext cx="576064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tabLst>
                    <a:tab pos="357188" algn="l"/>
                  </a:tabLst>
                  <a:defRPr/>
                </a:pPr>
                <a:r>
                  <a:rPr lang="es-ES" sz="400" b="1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Motivation</a:t>
                </a:r>
                <a:endPara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716016" y="2708920"/>
            <a:ext cx="35905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REDUNDANCY EXPLOITED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Spatial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3443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downlink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sp>
        <p:nvSpPr>
          <p:cNvPr id="70" name="Rectangle 11"/>
          <p:cNvSpPr>
            <a:spLocks noChangeArrowheads="1"/>
          </p:cNvSpPr>
          <p:nvPr/>
        </p:nvSpPr>
        <p:spPr bwMode="auto">
          <a:xfrm>
            <a:off x="1755559" y="2276872"/>
            <a:ext cx="1995866" cy="169277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LANDSAT 8 SATELLITE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650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images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352 MB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Repeat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cycle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16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images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an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area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of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Barcelona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over</a:t>
            </a: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period</a:t>
            </a:r>
            <a:endParaRPr lang="es-ES" sz="1400" b="1" i="1" dirty="0">
              <a:solidFill>
                <a:schemeClr val="bg1">
                  <a:lumMod val="8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bg1">
                    <a:lumMod val="85000"/>
                  </a:schemeClr>
                </a:solidFill>
              </a:rPr>
              <a:t>of a </a:t>
            </a:r>
            <a:r>
              <a:rPr lang="es-ES" sz="1400" b="1" i="1" dirty="0" err="1">
                <a:solidFill>
                  <a:schemeClr val="bg1">
                    <a:lumMod val="85000"/>
                  </a:schemeClr>
                </a:solidFill>
              </a:rPr>
              <a:t>year</a:t>
            </a:r>
            <a:endParaRPr lang="es-ES" sz="14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8" name="97 Grupo"/>
          <p:cNvGrpSpPr/>
          <p:nvPr/>
        </p:nvGrpSpPr>
        <p:grpSpPr>
          <a:xfrm>
            <a:off x="5364088" y="3659030"/>
            <a:ext cx="2913130" cy="2855492"/>
            <a:chOff x="5364088" y="3659030"/>
            <a:chExt cx="2913130" cy="2855492"/>
          </a:xfrm>
        </p:grpSpPr>
        <p:grpSp>
          <p:nvGrpSpPr>
            <p:cNvPr id="84" name="83 Grupo"/>
            <p:cNvGrpSpPr/>
            <p:nvPr/>
          </p:nvGrpSpPr>
          <p:grpSpPr>
            <a:xfrm>
              <a:off x="5429931" y="3659030"/>
              <a:ext cx="2847287" cy="2791297"/>
              <a:chOff x="5429931" y="3659030"/>
              <a:chExt cx="2847287" cy="2791297"/>
            </a:xfrm>
          </p:grpSpPr>
          <p:pic>
            <p:nvPicPr>
              <p:cNvPr id="85" name="84 Imagen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6978" y="365903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6" name="85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2952" y="3724859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7" name="86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6374" y="379004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8" name="87 Imagen"/>
              <p:cNvPicPr>
                <a:picLocks noChangeAspect="1"/>
              </p:cNvPicPr>
              <p:nvPr/>
            </p:nvPicPr>
            <p:blipFill>
              <a:blip r:embed="rId3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7411" y="3854574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89" name="88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392" y="392241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0" name="89 Imagen"/>
              <p:cNvPicPr>
                <a:picLocks noChangeAspect="1"/>
              </p:cNvPicPr>
              <p:nvPr/>
            </p:nvPicPr>
            <p:blipFill>
              <a:blip r:embed="rId3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0694" y="3992742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1" name="90 Imagen"/>
              <p:cNvPicPr>
                <a:picLocks noChangeAspect="1"/>
              </p:cNvPicPr>
              <p:nvPr/>
            </p:nvPicPr>
            <p:blipFill>
              <a:blip r:embed="rId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1459" y="406125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2" name="91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2430" y="4118330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3" name="92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823" y="4173124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4" name="93 Imagen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8503" y="4231559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pic>
            <p:nvPicPr>
              <p:cNvPr id="95" name="94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9931" y="4290087"/>
                <a:ext cx="2160240" cy="2160240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</p:grpSp>
        <p:pic>
          <p:nvPicPr>
            <p:cNvPr id="96" name="95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4354282"/>
              <a:ext cx="2160240" cy="216024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40" name="39 Pentágono"/>
          <p:cNvSpPr/>
          <p:nvPr/>
        </p:nvSpPr>
        <p:spPr>
          <a:xfrm>
            <a:off x="322" y="6613525"/>
            <a:ext cx="336612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961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">
        <p:fade/>
      </p:transition>
    </mc:Choice>
    <mc:Fallback xmlns="">
      <p:transition spd="med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716016" y="2708920"/>
            <a:ext cx="359059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REDUNDANCY EXPLOITED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Spatial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3443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downlink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sp>
        <p:nvSpPr>
          <p:cNvPr id="70" name="Rectangle 11"/>
          <p:cNvSpPr>
            <a:spLocks noChangeArrowheads="1"/>
          </p:cNvSpPr>
          <p:nvPr/>
        </p:nvSpPr>
        <p:spPr bwMode="auto">
          <a:xfrm>
            <a:off x="1755559" y="2276872"/>
            <a:ext cx="1995866" cy="169277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LANDSAT 8 SATELLITE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650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images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352 MB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Repeat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cycle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16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images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area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Barcelona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over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</a:t>
            </a:r>
            <a:endParaRPr lang="es-E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a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year</a:t>
            </a:r>
            <a:endParaRPr lang="es-E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3" name="82 Grupo"/>
          <p:cNvGrpSpPr/>
          <p:nvPr/>
        </p:nvGrpSpPr>
        <p:grpSpPr>
          <a:xfrm>
            <a:off x="3749581" y="3969643"/>
            <a:ext cx="5361955" cy="2312123"/>
            <a:chOff x="3749581" y="3969643"/>
            <a:chExt cx="5361955" cy="2312123"/>
          </a:xfrm>
        </p:grpSpPr>
        <p:sp>
          <p:nvSpPr>
            <p:cNvPr id="61" name="60 Rectángulo"/>
            <p:cNvSpPr/>
            <p:nvPr/>
          </p:nvSpPr>
          <p:spPr>
            <a:xfrm>
              <a:off x="3749581" y="3969643"/>
              <a:ext cx="5361955" cy="2312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791196" y="4027809"/>
              <a:ext cx="5264021" cy="2198639"/>
              <a:chOff x="3791196" y="4027809"/>
              <a:chExt cx="5264021" cy="2198639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171" y="402780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4" name="3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71" y="403079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156" y="403579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7" name="6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3522" y="4027962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50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91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849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1" name="10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4197" y="478276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4" name="13 Image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9497" y="4782108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6" name="15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6182" y="478776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9" name="18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8548" y="47829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0" name="19 Imagen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6527" y="479432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1" name="20 Imagen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479090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2" name="21 Imagen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0875" y="4787831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6" name="25 Imagen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196" y="55355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7" name="26 Imagen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6496" y="553143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35" name="34 Imagen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585" y="554051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4" name="53 Imagen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547" y="553566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5" name="54 Imagen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3322" y="554708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7" name="56 Imagen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6691" y="553685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8" name="57 Imagen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5544008"/>
                <a:ext cx="679368" cy="679368"/>
              </a:xfrm>
              <a:prstGeom prst="rect">
                <a:avLst/>
              </a:prstGeom>
            </p:spPr>
          </p:pic>
        </p:grpSp>
      </p:grpSp>
      <p:sp>
        <p:nvSpPr>
          <p:cNvPr id="56" name="55 Pentágono"/>
          <p:cNvSpPr/>
          <p:nvPr/>
        </p:nvSpPr>
        <p:spPr>
          <a:xfrm>
            <a:off x="322" y="6613525"/>
            <a:ext cx="3493514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1781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">
        <p:fade/>
      </p:transition>
    </mc:Choice>
    <mc:Fallback xmlns="">
      <p:transition spd="med" advClick="0" advTm="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716016" y="2708920"/>
            <a:ext cx="35905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REDUNDANCY EXPLOITED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Spatial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Temporal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3443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downlink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sp>
        <p:nvSpPr>
          <p:cNvPr id="70" name="Rectangle 11"/>
          <p:cNvSpPr>
            <a:spLocks noChangeArrowheads="1"/>
          </p:cNvSpPr>
          <p:nvPr/>
        </p:nvSpPr>
        <p:spPr bwMode="auto">
          <a:xfrm>
            <a:off x="1755559" y="2276872"/>
            <a:ext cx="1995866" cy="169277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LANDSAT 8 SATELLITE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650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images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352 MB per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Repeat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cycle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16 </a:t>
            </a:r>
            <a:r>
              <a:rPr lang="es-E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days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images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area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Barcelona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over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</a:t>
            </a:r>
            <a:endParaRPr lang="es-E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a </a:t>
            </a:r>
            <a:r>
              <a:rPr lang="es-ES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year</a:t>
            </a:r>
            <a:endParaRPr lang="es-ES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3" name="82 Grupo"/>
          <p:cNvGrpSpPr/>
          <p:nvPr/>
        </p:nvGrpSpPr>
        <p:grpSpPr>
          <a:xfrm>
            <a:off x="3749581" y="3969643"/>
            <a:ext cx="5361955" cy="2312123"/>
            <a:chOff x="3749581" y="3969643"/>
            <a:chExt cx="5361955" cy="2312123"/>
          </a:xfrm>
        </p:grpSpPr>
        <p:sp>
          <p:nvSpPr>
            <p:cNvPr id="61" name="60 Rectángulo"/>
            <p:cNvSpPr/>
            <p:nvPr/>
          </p:nvSpPr>
          <p:spPr>
            <a:xfrm>
              <a:off x="3749581" y="3969643"/>
              <a:ext cx="5361955" cy="2312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791196" y="4027809"/>
              <a:ext cx="5264021" cy="2198639"/>
              <a:chOff x="3791196" y="4027809"/>
              <a:chExt cx="5264021" cy="2198639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171" y="402780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4" name="3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71" y="403079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156" y="403579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7" name="6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3522" y="4027962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50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91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849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1" name="10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4197" y="478276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4" name="13 Image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9497" y="4782108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6" name="15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6182" y="478776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9" name="18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8548" y="47829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0" name="19 Imagen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6527" y="479432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1" name="20 Imagen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479090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2" name="21 Imagen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0875" y="4787831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6" name="25 Imagen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196" y="55355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7" name="26 Imagen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6496" y="553143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35" name="34 Imagen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585" y="554051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4" name="53 Imagen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547" y="553566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5" name="54 Imagen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3322" y="554708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7" name="56 Imagen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6691" y="553685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8" name="57 Imagen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5544008"/>
                <a:ext cx="679368" cy="679368"/>
              </a:xfrm>
              <a:prstGeom prst="rect">
                <a:avLst/>
              </a:prstGeom>
            </p:spPr>
          </p:pic>
        </p:grpSp>
      </p:grpSp>
      <p:grpSp>
        <p:nvGrpSpPr>
          <p:cNvPr id="82" name="81 Grupo"/>
          <p:cNvGrpSpPr/>
          <p:nvPr/>
        </p:nvGrpSpPr>
        <p:grpSpPr>
          <a:xfrm>
            <a:off x="5267382" y="3527550"/>
            <a:ext cx="3923295" cy="430887"/>
            <a:chOff x="5267382" y="3527550"/>
            <a:chExt cx="3923295" cy="430887"/>
          </a:xfrm>
        </p:grpSpPr>
        <p:cxnSp>
          <p:nvCxnSpPr>
            <p:cNvPr id="75" name="74 Conector recto"/>
            <p:cNvCxnSpPr/>
            <p:nvPr/>
          </p:nvCxnSpPr>
          <p:spPr>
            <a:xfrm flipV="1">
              <a:off x="5267382" y="3652125"/>
              <a:ext cx="1998539" cy="14783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7236296" y="3527550"/>
              <a:ext cx="1954381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t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00" b="1" i="1" dirty="0" err="1">
                  <a:solidFill>
                    <a:srgbClr val="C00000"/>
                  </a:solidFill>
                </a:rPr>
                <a:t>satellite’s</a:t>
              </a:r>
              <a:r>
                <a:rPr lang="es-ES" sz="1100" b="1" i="1" dirty="0">
                  <a:solidFill>
                    <a:srgbClr val="C00000"/>
                  </a:solidFill>
                </a:rPr>
                <a:t> </a:t>
              </a:r>
              <a:r>
                <a:rPr lang="es-ES" sz="1100" b="1" i="1" dirty="0" err="1">
                  <a:solidFill>
                    <a:srgbClr val="C00000"/>
                  </a:solidFill>
                </a:rPr>
                <a:t>constraints</a:t>
              </a:r>
              <a:endParaRPr lang="es-ES" sz="1100" b="1" i="1" dirty="0">
                <a:solidFill>
                  <a:srgbClr val="C00000"/>
                </a:solidFill>
              </a:endParaRPr>
            </a:p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100" b="1" i="1" dirty="0">
                  <a:solidFill>
                    <a:srgbClr val="C00000"/>
                  </a:solidFill>
                </a:rPr>
                <a:t>(</a:t>
              </a:r>
              <a:r>
                <a:rPr lang="es-ES" sz="1100" b="1" i="1" dirty="0" err="1">
                  <a:solidFill>
                    <a:srgbClr val="C00000"/>
                  </a:solidFill>
                </a:rPr>
                <a:t>space</a:t>
              </a:r>
              <a:r>
                <a:rPr lang="es-ES" sz="1100" b="1" i="1" dirty="0">
                  <a:solidFill>
                    <a:srgbClr val="C00000"/>
                  </a:solidFill>
                </a:rPr>
                <a:t>, </a:t>
              </a:r>
              <a:r>
                <a:rPr lang="es-ES" sz="1100" b="1" i="1" dirty="0" err="1">
                  <a:solidFill>
                    <a:srgbClr val="C00000"/>
                  </a:solidFill>
                </a:rPr>
                <a:t>computation</a:t>
              </a:r>
              <a:r>
                <a:rPr lang="es-ES" sz="1100" b="1" i="1" dirty="0">
                  <a:solidFill>
                    <a:srgbClr val="C00000"/>
                  </a:solidFill>
                </a:rPr>
                <a:t> &amp; </a:t>
              </a:r>
              <a:r>
                <a:rPr lang="es-ES" sz="1100" b="1" i="1" dirty="0" err="1">
                  <a:solidFill>
                    <a:srgbClr val="C00000"/>
                  </a:solidFill>
                </a:rPr>
                <a:t>power</a:t>
              </a:r>
              <a:r>
                <a:rPr lang="es-ES" sz="1100" b="1" i="1" dirty="0">
                  <a:solidFill>
                    <a:srgbClr val="C00000"/>
                  </a:solidFill>
                </a:rPr>
                <a:t>)</a:t>
              </a:r>
            </a:p>
          </p:txBody>
        </p:sp>
      </p:grpSp>
      <p:sp>
        <p:nvSpPr>
          <p:cNvPr id="56" name="55 Pentágono"/>
          <p:cNvSpPr/>
          <p:nvPr/>
        </p:nvSpPr>
        <p:spPr>
          <a:xfrm>
            <a:off x="322" y="6613525"/>
            <a:ext cx="365569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12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4279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TRADITIONAL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3392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sensor captures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4716016" y="2708920"/>
            <a:ext cx="35905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TYPES OF REDUNDANCY EXPLOITED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Spatial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Spectral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Temporal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redundancy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4716016" y="2084655"/>
            <a:ext cx="434433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EMPLOYED CHANNEL</a:t>
            </a: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C00000"/>
                </a:solidFill>
              </a:rPr>
              <a:t>                             </a:t>
            </a:r>
            <a:r>
              <a:rPr lang="es-ES" sz="1600" b="1" i="1" dirty="0">
                <a:solidFill>
                  <a:srgbClr val="C00000"/>
                </a:solidFill>
              </a:rPr>
              <a:t>  (</a:t>
            </a:r>
            <a:r>
              <a:rPr lang="es-ES" sz="1600" b="1" i="1" dirty="0" err="1">
                <a:solidFill>
                  <a:srgbClr val="C00000"/>
                </a:solidFill>
              </a:rPr>
              <a:t>downlink</a:t>
            </a:r>
            <a:r>
              <a:rPr lang="es-ES" sz="1600" b="1" i="1" dirty="0">
                <a:solidFill>
                  <a:srgbClr val="C00000"/>
                </a:solidFill>
              </a:rPr>
              <a:t> idle </a:t>
            </a:r>
            <a:r>
              <a:rPr lang="es-ES" sz="1600" b="1" i="1" dirty="0" err="1">
                <a:solidFill>
                  <a:srgbClr val="C00000"/>
                </a:solidFill>
              </a:rPr>
              <a:t>most</a:t>
            </a:r>
            <a:r>
              <a:rPr lang="es-ES" sz="1600" b="1" i="1" dirty="0">
                <a:solidFill>
                  <a:srgbClr val="C00000"/>
                </a:solidFill>
              </a:rPr>
              <a:t> of </a:t>
            </a:r>
            <a:r>
              <a:rPr lang="es-ES" sz="1600" b="1" i="1" dirty="0" err="1">
                <a:solidFill>
                  <a:srgbClr val="C00000"/>
                </a:solidFill>
              </a:rPr>
              <a:t>the</a:t>
            </a:r>
            <a:r>
              <a:rPr lang="es-ES" sz="1600" b="1" i="1" dirty="0">
                <a:solidFill>
                  <a:srgbClr val="C00000"/>
                </a:solidFill>
              </a:rPr>
              <a:t> time)</a:t>
            </a:r>
            <a:endParaRPr lang="es-ES" sz="1600" b="1" i="1" u="sng" dirty="0">
              <a:solidFill>
                <a:srgbClr val="C00000"/>
              </a:solidFill>
            </a:endParaRPr>
          </a:p>
        </p:txBody>
      </p:sp>
      <p:grpSp>
        <p:nvGrpSpPr>
          <p:cNvPr id="73" name="72 Grupo"/>
          <p:cNvGrpSpPr/>
          <p:nvPr/>
        </p:nvGrpSpPr>
        <p:grpSpPr>
          <a:xfrm>
            <a:off x="1755559" y="2276872"/>
            <a:ext cx="7355977" cy="4004894"/>
            <a:chOff x="1755559" y="2276872"/>
            <a:chExt cx="7355977" cy="4004894"/>
          </a:xfrm>
        </p:grpSpPr>
        <p:sp>
          <p:nvSpPr>
            <p:cNvPr id="70" name="Rectangle 11"/>
            <p:cNvSpPr>
              <a:spLocks noChangeArrowheads="1"/>
            </p:cNvSpPr>
            <p:nvPr/>
          </p:nvSpPr>
          <p:spPr bwMode="auto">
            <a:xfrm>
              <a:off x="1755559" y="2276872"/>
              <a:ext cx="1995866" cy="16927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t">
              <a:spAutoFit/>
            </a:bodyPr>
            <a:lstStyle/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LANDSAT 8 SATELLITE</a:t>
              </a: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650 </a:t>
              </a:r>
              <a:r>
                <a:rPr lang="es-E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images</a:t>
              </a: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per </a:t>
              </a:r>
              <a:r>
                <a:rPr lang="es-E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day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352 MB per </a:t>
              </a:r>
              <a:r>
                <a:rPr lang="es-E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image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Repeat</a:t>
              </a: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cycle</a:t>
              </a:r>
              <a:r>
                <a:rPr lang="es-E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16 </a:t>
              </a:r>
              <a:r>
                <a:rPr lang="es-ES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days</a:t>
              </a:r>
              <a:endPara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4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images</a:t>
              </a:r>
              <a:r>
                <a:rPr lang="es-E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of </a:t>
              </a:r>
              <a:r>
                <a:rPr lang="es-ES" sz="1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</a:t>
              </a:r>
              <a:r>
                <a:rPr lang="es-E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1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area</a:t>
              </a:r>
              <a:r>
                <a:rPr lang="es-E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of </a:t>
              </a: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Barcelona </a:t>
              </a:r>
              <a:r>
                <a:rPr lang="es-ES" sz="1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over</a:t>
              </a:r>
              <a:r>
                <a:rPr lang="es-E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 </a:t>
              </a:r>
              <a:r>
                <a:rPr lang="es-ES" sz="1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period</a:t>
              </a:r>
              <a:endPara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lvl="1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a </a:t>
              </a:r>
              <a:r>
                <a:rPr lang="es-ES" sz="1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year</a:t>
              </a:r>
              <a:endPara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60 Rectángulo"/>
            <p:cNvSpPr/>
            <p:nvPr/>
          </p:nvSpPr>
          <p:spPr>
            <a:xfrm>
              <a:off x="3749581" y="3969643"/>
              <a:ext cx="5361955" cy="2312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791196" y="4027809"/>
              <a:ext cx="5264021" cy="2198639"/>
              <a:chOff x="3791196" y="4027809"/>
              <a:chExt cx="5264021" cy="2198639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171" y="402780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4" name="3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71" y="403079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156" y="403579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7" name="6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3522" y="4027962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50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91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849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1" name="10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4197" y="478276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4" name="13 Image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9497" y="4782108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6" name="15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6182" y="478776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9" name="18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8548" y="47829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0" name="19 Imagen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6527" y="479432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1" name="20 Imagen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479090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2" name="21 Imagen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0875" y="4787831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6" name="25 Imagen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196" y="55355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7" name="26 Imagen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6496" y="553143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35" name="34 Imagen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585" y="554051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4" name="53 Imagen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547" y="553566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5" name="54 Imagen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3322" y="554708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7" name="56 Imagen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6691" y="553685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8" name="57 Imagen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5544008"/>
                <a:ext cx="679368" cy="679368"/>
              </a:xfrm>
              <a:prstGeom prst="rect">
                <a:avLst/>
              </a:prstGeom>
            </p:spPr>
          </p:pic>
        </p:grpSp>
      </p:grpSp>
      <p:cxnSp>
        <p:nvCxnSpPr>
          <p:cNvPr id="75" name="74 Conector recto"/>
          <p:cNvCxnSpPr/>
          <p:nvPr/>
        </p:nvCxnSpPr>
        <p:spPr>
          <a:xfrm flipV="1">
            <a:off x="5267382" y="3652125"/>
            <a:ext cx="1998539" cy="1478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7236296" y="3527550"/>
            <a:ext cx="195438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i="1" dirty="0" err="1">
                <a:solidFill>
                  <a:srgbClr val="C00000"/>
                </a:solidFill>
              </a:rPr>
              <a:t>satellite’s</a:t>
            </a:r>
            <a:r>
              <a:rPr lang="es-ES" sz="1100" b="1" i="1" dirty="0">
                <a:solidFill>
                  <a:srgbClr val="C00000"/>
                </a:solidFill>
              </a:rPr>
              <a:t> </a:t>
            </a:r>
            <a:r>
              <a:rPr lang="es-ES" sz="1100" b="1" i="1" dirty="0" err="1">
                <a:solidFill>
                  <a:srgbClr val="C00000"/>
                </a:solidFill>
              </a:rPr>
              <a:t>constraints</a:t>
            </a:r>
            <a:endParaRPr lang="es-ES" sz="1100" b="1" i="1" dirty="0">
              <a:solidFill>
                <a:srgbClr val="C00000"/>
              </a:solidFill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b="1" i="1" dirty="0">
                <a:solidFill>
                  <a:srgbClr val="C00000"/>
                </a:solidFill>
              </a:rPr>
              <a:t>(</a:t>
            </a:r>
            <a:r>
              <a:rPr lang="es-ES" sz="1100" b="1" i="1" dirty="0" err="1">
                <a:solidFill>
                  <a:srgbClr val="C00000"/>
                </a:solidFill>
              </a:rPr>
              <a:t>space</a:t>
            </a:r>
            <a:r>
              <a:rPr lang="es-ES" sz="1100" b="1" i="1" dirty="0">
                <a:solidFill>
                  <a:srgbClr val="C00000"/>
                </a:solidFill>
              </a:rPr>
              <a:t>, </a:t>
            </a:r>
            <a:r>
              <a:rPr lang="es-ES" sz="1100" b="1" i="1" dirty="0" err="1">
                <a:solidFill>
                  <a:srgbClr val="C00000"/>
                </a:solidFill>
              </a:rPr>
              <a:t>computation</a:t>
            </a:r>
            <a:r>
              <a:rPr lang="es-ES" sz="1100" b="1" i="1" dirty="0">
                <a:solidFill>
                  <a:srgbClr val="C00000"/>
                </a:solidFill>
              </a:rPr>
              <a:t> &amp; </a:t>
            </a:r>
            <a:r>
              <a:rPr lang="es-ES" sz="1100" b="1" i="1" dirty="0" err="1">
                <a:solidFill>
                  <a:srgbClr val="C00000"/>
                </a:solidFill>
              </a:rPr>
              <a:t>power</a:t>
            </a:r>
            <a:r>
              <a:rPr lang="es-ES" sz="11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81" name="80 Rectángulo"/>
          <p:cNvSpPr/>
          <p:nvPr/>
        </p:nvSpPr>
        <p:spPr>
          <a:xfrm>
            <a:off x="1946905" y="2228964"/>
            <a:ext cx="5256584" cy="21602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INSIGHT OF DUAL LINK IMAGE CODING:</a:t>
            </a:r>
          </a:p>
          <a:p>
            <a:pPr algn="ctr"/>
            <a:endParaRPr lang="en-US" sz="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SEND REFERENCE INFORMATION VIA THE </a:t>
            </a:r>
            <a:r>
              <a:rPr lang="es-ES" sz="2000" b="1" i="1" dirty="0">
                <a:solidFill>
                  <a:srgbClr val="C00000"/>
                </a:solidFill>
              </a:rPr>
              <a:t>UPLINK</a:t>
            </a:r>
            <a:r>
              <a:rPr lang="es-E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 THAT </a:t>
            </a:r>
            <a:r>
              <a:rPr lang="es-ES" sz="2000" b="1" i="1" dirty="0">
                <a:solidFill>
                  <a:srgbClr val="C00000"/>
                </a:solidFill>
              </a:rPr>
              <a:t>TEMPORAL REDUNDANCY</a:t>
            </a:r>
          </a:p>
          <a:p>
            <a:pPr algn="ctr"/>
            <a:r>
              <a:rPr lang="es-E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ALSO EXPLOITED IN THE SATELLITE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56" name="55 Pentágono"/>
          <p:cNvSpPr/>
          <p:nvPr/>
        </p:nvSpPr>
        <p:spPr>
          <a:xfrm>
            <a:off x="321" y="6613525"/>
            <a:ext cx="3767071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78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085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36 Grupo"/>
          <p:cNvGrpSpPr/>
          <p:nvPr/>
        </p:nvGrpSpPr>
        <p:grpSpPr>
          <a:xfrm>
            <a:off x="3749581" y="3969643"/>
            <a:ext cx="5361955" cy="2312123"/>
            <a:chOff x="3749581" y="3969643"/>
            <a:chExt cx="5361955" cy="2312123"/>
          </a:xfrm>
        </p:grpSpPr>
        <p:sp>
          <p:nvSpPr>
            <p:cNvPr id="61" name="60 Rectángulo"/>
            <p:cNvSpPr/>
            <p:nvPr/>
          </p:nvSpPr>
          <p:spPr>
            <a:xfrm>
              <a:off x="3749581" y="3969643"/>
              <a:ext cx="5361955" cy="2312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791196" y="4027809"/>
              <a:ext cx="5264021" cy="2198639"/>
              <a:chOff x="3791196" y="4027809"/>
              <a:chExt cx="5264021" cy="2198639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171" y="402780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4" name="3 Imagen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71" y="403079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156" y="403579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7" name="6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3522" y="4027962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50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91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849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1" name="10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4197" y="478276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4" name="13 Image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9497" y="4782108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6" name="15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6182" y="478776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9" name="18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8548" y="47829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0" name="19 Imagen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6527" y="479432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1" name="20 Imagen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479090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2" name="21 Imagen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0875" y="4787831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6" name="25 Imagen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196" y="55355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7" name="26 Imagen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6496" y="553143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35" name="34 Imagen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585" y="554051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4" name="53 Imagen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547" y="553566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5" name="54 Imagen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3322" y="554708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7" name="56 Imagen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6691" y="553685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8" name="57 Imagen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5544008"/>
                <a:ext cx="679368" cy="679368"/>
              </a:xfrm>
              <a:prstGeom prst="rect">
                <a:avLst/>
              </a:prstGeom>
            </p:spPr>
          </p:pic>
        </p:grpSp>
      </p:grpSp>
      <p:grpSp>
        <p:nvGrpSpPr>
          <p:cNvPr id="32" name="31 Grupo"/>
          <p:cNvGrpSpPr/>
          <p:nvPr/>
        </p:nvGrpSpPr>
        <p:grpSpPr>
          <a:xfrm>
            <a:off x="2627784" y="3961149"/>
            <a:ext cx="1086470" cy="2320617"/>
            <a:chOff x="2627784" y="3961149"/>
            <a:chExt cx="1086470" cy="2320617"/>
          </a:xfrm>
        </p:grpSpPr>
        <p:sp>
          <p:nvSpPr>
            <p:cNvPr id="3" name="2 Abrir llave"/>
            <p:cNvSpPr/>
            <p:nvPr/>
          </p:nvSpPr>
          <p:spPr>
            <a:xfrm>
              <a:off x="3563888" y="3961149"/>
              <a:ext cx="150366" cy="2320617"/>
            </a:xfrm>
            <a:prstGeom prst="leftBrace">
              <a:avLst>
                <a:gd name="adj1" fmla="val 48351"/>
                <a:gd name="adj2" fmla="val 50000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55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4683108"/>
              <a:ext cx="878984" cy="878984"/>
            </a:xfrm>
            <a:prstGeom prst="rect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</p:grpSp>
      <p:sp>
        <p:nvSpPr>
          <p:cNvPr id="59" name="58 Rectángulo"/>
          <p:cNvSpPr/>
          <p:nvPr/>
        </p:nvSpPr>
        <p:spPr>
          <a:xfrm>
            <a:off x="2882270" y="4293096"/>
            <a:ext cx="370011" cy="2789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2"/>
          <p:cNvGrpSpPr>
            <a:grpSpLocks/>
          </p:cNvGrpSpPr>
          <p:nvPr/>
        </p:nvGrpSpPr>
        <p:grpSpPr bwMode="auto">
          <a:xfrm rot="498828">
            <a:off x="2906032" y="4319700"/>
            <a:ext cx="186744" cy="185987"/>
            <a:chOff x="1281" y="579"/>
            <a:chExt cx="3187" cy="3172"/>
          </a:xfrm>
        </p:grpSpPr>
        <p:sp>
          <p:nvSpPr>
            <p:cNvPr id="62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3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1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6" name="Group 12"/>
          <p:cNvGrpSpPr>
            <a:grpSpLocks/>
          </p:cNvGrpSpPr>
          <p:nvPr/>
        </p:nvGrpSpPr>
        <p:grpSpPr bwMode="auto">
          <a:xfrm rot="1606593">
            <a:off x="3083228" y="4393791"/>
            <a:ext cx="154925" cy="154168"/>
            <a:chOff x="1281" y="579"/>
            <a:chExt cx="3187" cy="3172"/>
          </a:xfrm>
        </p:grpSpPr>
        <p:sp>
          <p:nvSpPr>
            <p:cNvPr id="77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9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4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6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7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88" name="87 Rectángulo"/>
          <p:cNvSpPr/>
          <p:nvPr/>
        </p:nvSpPr>
        <p:spPr>
          <a:xfrm flipH="1">
            <a:off x="2489057" y="4001776"/>
            <a:ext cx="594647" cy="12006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88 Conector recto de flecha"/>
          <p:cNvCxnSpPr/>
          <p:nvPr/>
        </p:nvCxnSpPr>
        <p:spPr>
          <a:xfrm flipH="1" flipV="1">
            <a:off x="3054257" y="4122894"/>
            <a:ext cx="4146" cy="17020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Conector recto de flecha"/>
          <p:cNvCxnSpPr/>
          <p:nvPr/>
        </p:nvCxnSpPr>
        <p:spPr>
          <a:xfrm flipH="1">
            <a:off x="3051314" y="4569774"/>
            <a:ext cx="2138" cy="10087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11"/>
          <p:cNvSpPr>
            <a:spLocks noChangeArrowheads="1"/>
          </p:cNvSpPr>
          <p:nvPr/>
        </p:nvSpPr>
        <p:spPr bwMode="auto">
          <a:xfrm>
            <a:off x="4716016" y="908720"/>
            <a:ext cx="40305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7" name="96 Imagen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2" y="1078750"/>
            <a:ext cx="762943" cy="762943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75" name="74 Pentágono"/>
          <p:cNvSpPr/>
          <p:nvPr/>
        </p:nvSpPr>
        <p:spPr>
          <a:xfrm>
            <a:off x="321" y="6613525"/>
            <a:ext cx="391892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401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7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88" grpId="0" animBg="1"/>
      <p:bldP spid="9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085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" name="74 Grupo"/>
          <p:cNvGrpSpPr/>
          <p:nvPr/>
        </p:nvGrpSpPr>
        <p:grpSpPr>
          <a:xfrm>
            <a:off x="1677588" y="3894681"/>
            <a:ext cx="508663" cy="336384"/>
            <a:chOff x="2987776" y="2198430"/>
            <a:chExt cx="508663" cy="336384"/>
          </a:xfrm>
        </p:grpSpPr>
        <p:sp>
          <p:nvSpPr>
            <p:cNvPr id="78" name="77 Rectángulo"/>
            <p:cNvSpPr/>
            <p:nvPr/>
          </p:nvSpPr>
          <p:spPr>
            <a:xfrm>
              <a:off x="2987777" y="2198431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3172785" y="2198430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Rectángulo"/>
            <p:cNvSpPr/>
            <p:nvPr/>
          </p:nvSpPr>
          <p:spPr>
            <a:xfrm>
              <a:off x="3358042" y="2198431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Rectángulo"/>
            <p:cNvSpPr/>
            <p:nvPr/>
          </p:nvSpPr>
          <p:spPr>
            <a:xfrm>
              <a:off x="2987777" y="2293569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Rectángulo"/>
            <p:cNvSpPr/>
            <p:nvPr/>
          </p:nvSpPr>
          <p:spPr>
            <a:xfrm>
              <a:off x="3172785" y="2293568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Rectángulo"/>
            <p:cNvSpPr/>
            <p:nvPr/>
          </p:nvSpPr>
          <p:spPr>
            <a:xfrm>
              <a:off x="3358042" y="2293569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Rectángulo"/>
            <p:cNvSpPr/>
            <p:nvPr/>
          </p:nvSpPr>
          <p:spPr>
            <a:xfrm>
              <a:off x="2987777" y="238241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Rectángulo"/>
            <p:cNvSpPr/>
            <p:nvPr/>
          </p:nvSpPr>
          <p:spPr>
            <a:xfrm>
              <a:off x="3172785" y="238241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Rectángulo"/>
            <p:cNvSpPr/>
            <p:nvPr/>
          </p:nvSpPr>
          <p:spPr>
            <a:xfrm>
              <a:off x="3358042" y="238241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Rectángulo"/>
            <p:cNvSpPr/>
            <p:nvPr/>
          </p:nvSpPr>
          <p:spPr>
            <a:xfrm>
              <a:off x="2987776" y="2474781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100 Rectángulo"/>
            <p:cNvSpPr/>
            <p:nvPr/>
          </p:nvSpPr>
          <p:spPr>
            <a:xfrm>
              <a:off x="3172784" y="2474780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Rectángulo"/>
            <p:cNvSpPr/>
            <p:nvPr/>
          </p:nvSpPr>
          <p:spPr>
            <a:xfrm>
              <a:off x="3358041" y="2474781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55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683108"/>
            <a:ext cx="878984" cy="87898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37" name="36 Grupo"/>
          <p:cNvGrpSpPr/>
          <p:nvPr/>
        </p:nvGrpSpPr>
        <p:grpSpPr>
          <a:xfrm>
            <a:off x="2245805" y="3961149"/>
            <a:ext cx="6865731" cy="2320617"/>
            <a:chOff x="2245805" y="3961149"/>
            <a:chExt cx="6865731" cy="2320617"/>
          </a:xfrm>
        </p:grpSpPr>
        <p:sp>
          <p:nvSpPr>
            <p:cNvPr id="61" name="60 Rectángulo"/>
            <p:cNvSpPr/>
            <p:nvPr/>
          </p:nvSpPr>
          <p:spPr>
            <a:xfrm>
              <a:off x="3749581" y="3969643"/>
              <a:ext cx="5361955" cy="2312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3791196" y="4027809"/>
              <a:ext cx="5264021" cy="2198639"/>
              <a:chOff x="3791196" y="4027809"/>
              <a:chExt cx="5264021" cy="2198639"/>
            </a:xfrm>
          </p:grpSpPr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171" y="402780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4" name="3 Imagen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471" y="403079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" name="4 Imagen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156" y="403579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7" name="6 Imagen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3522" y="4027962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8" name="7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150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9" name="8 Imagen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22911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0" name="9 Imagen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849" y="403594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1" name="10 Imagen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4197" y="478276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4" name="13 Imagen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9497" y="4782108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6" name="15 Imagen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6182" y="478776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19" name="18 Imagen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8548" y="47829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0" name="19 Imagen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6527" y="479432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1" name="20 Imagen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479090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2" name="21 Imagen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0875" y="4787831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6" name="25 Imagen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196" y="5535516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27" name="26 Imagen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6496" y="5531437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35" name="34 Imagen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585" y="554051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4" name="53 Imagen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547" y="5535669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5" name="54 Imagen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3322" y="5547080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7" name="56 Imagen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6691" y="5536853"/>
                <a:ext cx="679368" cy="679368"/>
              </a:xfrm>
              <a:prstGeom prst="rect">
                <a:avLst/>
              </a:prstGeom>
            </p:spPr>
          </p:pic>
          <p:pic>
            <p:nvPicPr>
              <p:cNvPr id="58" name="57 Imagen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7937" y="5544008"/>
                <a:ext cx="679368" cy="679368"/>
              </a:xfrm>
              <a:prstGeom prst="rect">
                <a:avLst/>
              </a:prstGeom>
            </p:spPr>
          </p:pic>
        </p:grpSp>
        <p:sp>
          <p:nvSpPr>
            <p:cNvPr id="3" name="2 Abrir llave"/>
            <p:cNvSpPr/>
            <p:nvPr/>
          </p:nvSpPr>
          <p:spPr>
            <a:xfrm>
              <a:off x="3563888" y="3961149"/>
              <a:ext cx="150366" cy="2320617"/>
            </a:xfrm>
            <a:prstGeom prst="leftBrace">
              <a:avLst>
                <a:gd name="adj1" fmla="val 48351"/>
                <a:gd name="adj2" fmla="val 50000"/>
              </a:avLst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2882270" y="4293096"/>
              <a:ext cx="370011" cy="27895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2"/>
            <p:cNvGrpSpPr>
              <a:grpSpLocks/>
            </p:cNvGrpSpPr>
            <p:nvPr/>
          </p:nvGrpSpPr>
          <p:grpSpPr bwMode="auto">
            <a:xfrm rot="498828">
              <a:off x="2906032" y="4319700"/>
              <a:ext cx="186744" cy="185987"/>
              <a:chOff x="1281" y="579"/>
              <a:chExt cx="3187" cy="3172"/>
            </a:xfrm>
          </p:grpSpPr>
          <p:sp>
            <p:nvSpPr>
              <p:cNvPr id="62" name="Oval 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3" name="AutoShape 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" name="AutoShape 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" name="AutoShape 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" name="AutoShape 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" name="AutoShape 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" name="AutoShape 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" name="AutoShape 1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4" name="AutoShape 1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76" name="Group 12"/>
            <p:cNvGrpSpPr>
              <a:grpSpLocks/>
            </p:cNvGrpSpPr>
            <p:nvPr/>
          </p:nvGrpSpPr>
          <p:grpSpPr bwMode="auto">
            <a:xfrm rot="1606593">
              <a:off x="3083228" y="4393791"/>
              <a:ext cx="154925" cy="154168"/>
              <a:chOff x="1281" y="579"/>
              <a:chExt cx="3187" cy="3172"/>
            </a:xfrm>
          </p:grpSpPr>
          <p:sp>
            <p:nvSpPr>
              <p:cNvPr id="77" name="Oval 13"/>
              <p:cNvSpPr>
                <a:spLocks noChangeArrowheads="1"/>
              </p:cNvSpPr>
              <p:nvPr/>
            </p:nvSpPr>
            <p:spPr bwMode="auto">
              <a:xfrm rot="-14359183">
                <a:off x="1629" y="913"/>
                <a:ext cx="2492" cy="249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9" name="AutoShape 14"/>
              <p:cNvSpPr>
                <a:spLocks noChangeArrowheads="1"/>
              </p:cNvSpPr>
              <p:nvPr/>
            </p:nvSpPr>
            <p:spPr bwMode="auto">
              <a:xfrm rot="-14211571">
                <a:off x="1361" y="1128"/>
                <a:ext cx="744" cy="476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0" name="AutoShape 15"/>
              <p:cNvSpPr>
                <a:spLocks noChangeArrowheads="1"/>
              </p:cNvSpPr>
              <p:nvPr/>
            </p:nvSpPr>
            <p:spPr bwMode="auto">
              <a:xfrm rot="2064809">
                <a:off x="1706" y="3049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2" name="AutoShape 16"/>
              <p:cNvSpPr>
                <a:spLocks noChangeArrowheads="1"/>
              </p:cNvSpPr>
              <p:nvPr/>
            </p:nvSpPr>
            <p:spPr bwMode="auto">
              <a:xfrm rot="-8662188">
                <a:off x="3284" y="783"/>
                <a:ext cx="738" cy="47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3" name="AutoShape 17"/>
              <p:cNvSpPr>
                <a:spLocks noChangeArrowheads="1"/>
              </p:cNvSpPr>
              <p:nvPr/>
            </p:nvSpPr>
            <p:spPr bwMode="auto">
              <a:xfrm rot="-70800022">
                <a:off x="3847" y="1674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4" name="AutoShape 18"/>
              <p:cNvSpPr>
                <a:spLocks noChangeArrowheads="1"/>
              </p:cNvSpPr>
              <p:nvPr/>
            </p:nvSpPr>
            <p:spPr bwMode="auto">
              <a:xfrm rot="-16735221">
                <a:off x="1143" y="2129"/>
                <a:ext cx="758" cy="48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" name="AutoShape 19"/>
              <p:cNvSpPr>
                <a:spLocks noChangeArrowheads="1"/>
              </p:cNvSpPr>
              <p:nvPr/>
            </p:nvSpPr>
            <p:spPr bwMode="auto">
              <a:xfrm rot="-714321">
                <a:off x="2782" y="3267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6" name="AutoShape 20"/>
              <p:cNvSpPr>
                <a:spLocks noChangeArrowheads="1"/>
              </p:cNvSpPr>
              <p:nvPr/>
            </p:nvSpPr>
            <p:spPr bwMode="auto">
              <a:xfrm rot="-11421312">
                <a:off x="2260" y="579"/>
                <a:ext cx="758" cy="484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7" name="AutoShape 21"/>
              <p:cNvSpPr>
                <a:spLocks noChangeArrowheads="1"/>
              </p:cNvSpPr>
              <p:nvPr/>
            </p:nvSpPr>
            <p:spPr bwMode="auto">
              <a:xfrm rot="-133001338">
                <a:off x="3684" y="2695"/>
                <a:ext cx="708" cy="452"/>
              </a:xfrm>
              <a:custGeom>
                <a:avLst/>
                <a:gdLst>
                  <a:gd name="G0" fmla="+- 3462 0 0"/>
                  <a:gd name="G1" fmla="+- 21600 0 3462"/>
                  <a:gd name="G2" fmla="*/ 3462 1 2"/>
                  <a:gd name="G3" fmla="+- 21600 0 G2"/>
                  <a:gd name="G4" fmla="+/ 3462 21600 2"/>
                  <a:gd name="G5" fmla="+/ G1 0 2"/>
                  <a:gd name="G6" fmla="*/ 21600 21600 3462"/>
                  <a:gd name="G7" fmla="*/ G6 1 2"/>
                  <a:gd name="G8" fmla="+- 21600 0 G7"/>
                  <a:gd name="G9" fmla="*/ 21600 1 2"/>
                  <a:gd name="G10" fmla="+- 3462 0 G9"/>
                  <a:gd name="G11" fmla="?: G10 G8 0"/>
                  <a:gd name="G12" fmla="?: G10 G7 21600"/>
                  <a:gd name="T0" fmla="*/ 19869 w 21600"/>
                  <a:gd name="T1" fmla="*/ 10800 h 21600"/>
                  <a:gd name="T2" fmla="*/ 10800 w 21600"/>
                  <a:gd name="T3" fmla="*/ 21600 h 21600"/>
                  <a:gd name="T4" fmla="*/ 1731 w 21600"/>
                  <a:gd name="T5" fmla="*/ 10800 h 21600"/>
                  <a:gd name="T6" fmla="*/ 10800 w 21600"/>
                  <a:gd name="T7" fmla="*/ 0 h 21600"/>
                  <a:gd name="T8" fmla="*/ 3531 w 21600"/>
                  <a:gd name="T9" fmla="*/ 3531 h 21600"/>
                  <a:gd name="T10" fmla="*/ 18069 w 21600"/>
                  <a:gd name="T11" fmla="*/ 1806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462" y="21600"/>
                    </a:lnTo>
                    <a:lnTo>
                      <a:pt x="1813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88" name="87 Rectángulo"/>
            <p:cNvSpPr/>
            <p:nvPr/>
          </p:nvSpPr>
          <p:spPr>
            <a:xfrm flipH="1">
              <a:off x="2489057" y="4001776"/>
              <a:ext cx="594647" cy="120066"/>
            </a:xfrm>
            <a:prstGeom prst="rect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78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88 Conector recto de flecha"/>
            <p:cNvCxnSpPr/>
            <p:nvPr/>
          </p:nvCxnSpPr>
          <p:spPr>
            <a:xfrm flipH="1" flipV="1">
              <a:off x="3054257" y="4122894"/>
              <a:ext cx="4146" cy="170202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89 Conector recto de flecha"/>
            <p:cNvCxnSpPr/>
            <p:nvPr/>
          </p:nvCxnSpPr>
          <p:spPr>
            <a:xfrm flipH="1">
              <a:off x="3051314" y="4569774"/>
              <a:ext cx="2138" cy="100875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102 Conector recto de flecha"/>
            <p:cNvCxnSpPr/>
            <p:nvPr/>
          </p:nvCxnSpPr>
          <p:spPr>
            <a:xfrm flipH="1">
              <a:off x="2245805" y="4061809"/>
              <a:ext cx="243252" cy="0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Rectangle 11"/>
          <p:cNvSpPr>
            <a:spLocks noChangeArrowheads="1"/>
          </p:cNvSpPr>
          <p:nvPr/>
        </p:nvSpPr>
        <p:spPr bwMode="auto">
          <a:xfrm>
            <a:off x="4716016" y="908720"/>
            <a:ext cx="40305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6" name="135 Imagen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2" y="1078750"/>
            <a:ext cx="762943" cy="762943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91" name="90 Pentágono"/>
          <p:cNvSpPr/>
          <p:nvPr/>
        </p:nvSpPr>
        <p:spPr>
          <a:xfrm>
            <a:off x="322" y="6613525"/>
            <a:ext cx="409830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51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105 Grupo"/>
          <p:cNvGrpSpPr/>
          <p:nvPr/>
        </p:nvGrpSpPr>
        <p:grpSpPr>
          <a:xfrm rot="8351921" flipH="1">
            <a:off x="-721175" y="4608153"/>
            <a:ext cx="2150236" cy="60717"/>
            <a:chOff x="2081419" y="2394431"/>
            <a:chExt cx="2150236" cy="60717"/>
          </a:xfrm>
        </p:grpSpPr>
        <p:sp>
          <p:nvSpPr>
            <p:cNvPr id="107" name="106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112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113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114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115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116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117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131 Rectángulo"/>
          <p:cNvSpPr/>
          <p:nvPr/>
        </p:nvSpPr>
        <p:spPr>
          <a:xfrm rot="19056886">
            <a:off x="3213081" y="1156648"/>
            <a:ext cx="2221434" cy="162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Rectángulo"/>
          <p:cNvSpPr/>
          <p:nvPr/>
        </p:nvSpPr>
        <p:spPr>
          <a:xfrm rot="19153551">
            <a:off x="-336855" y="4281857"/>
            <a:ext cx="2022117" cy="162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085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716016" y="908720"/>
            <a:ext cx="429976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2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2" name="91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13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42" y="1078750"/>
            <a:ext cx="762943" cy="762943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37" name="136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0" y="1079786"/>
            <a:ext cx="761879" cy="761879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683108"/>
            <a:ext cx="878984" cy="87898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2" name="41 Pentágono"/>
          <p:cNvSpPr/>
          <p:nvPr/>
        </p:nvSpPr>
        <p:spPr>
          <a:xfrm>
            <a:off x="321" y="6613525"/>
            <a:ext cx="428364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666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0921E-6 L 0.43316 -0.50024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250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085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90 Conector recto de flecha"/>
          <p:cNvCxnSpPr/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 Grupo"/>
          <p:cNvGrpSpPr/>
          <p:nvPr/>
        </p:nvGrpSpPr>
        <p:grpSpPr>
          <a:xfrm>
            <a:off x="2164600" y="1071563"/>
            <a:ext cx="785813" cy="783362"/>
            <a:chOff x="2164600" y="1071563"/>
            <a:chExt cx="785813" cy="783362"/>
          </a:xfrm>
        </p:grpSpPr>
        <p:pic>
          <p:nvPicPr>
            <p:cNvPr id="57" name="56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42" y="1078750"/>
              <a:ext cx="762943" cy="762943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58" name="57 Rectángulo"/>
            <p:cNvSpPr/>
            <p:nvPr/>
          </p:nvSpPr>
          <p:spPr>
            <a:xfrm>
              <a:off x="2164600" y="1071563"/>
              <a:ext cx="785813" cy="78336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58 Rectángulo"/>
          <p:cNvSpPr/>
          <p:nvPr/>
        </p:nvSpPr>
        <p:spPr>
          <a:xfrm>
            <a:off x="1942627" y="2122967"/>
            <a:ext cx="370011" cy="2789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2"/>
          <p:cNvGrpSpPr>
            <a:grpSpLocks/>
          </p:cNvGrpSpPr>
          <p:nvPr/>
        </p:nvGrpSpPr>
        <p:grpSpPr bwMode="auto">
          <a:xfrm rot="498828">
            <a:off x="1966389" y="2149571"/>
            <a:ext cx="186744" cy="185987"/>
            <a:chOff x="1281" y="579"/>
            <a:chExt cx="3187" cy="3172"/>
          </a:xfrm>
        </p:grpSpPr>
        <p:sp>
          <p:nvSpPr>
            <p:cNvPr id="61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62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3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0" name="Group 12"/>
          <p:cNvGrpSpPr>
            <a:grpSpLocks/>
          </p:cNvGrpSpPr>
          <p:nvPr/>
        </p:nvGrpSpPr>
        <p:grpSpPr bwMode="auto">
          <a:xfrm rot="1606593">
            <a:off x="2143585" y="2223662"/>
            <a:ext cx="154925" cy="154168"/>
            <a:chOff x="1281" y="579"/>
            <a:chExt cx="3187" cy="3172"/>
          </a:xfrm>
        </p:grpSpPr>
        <p:sp>
          <p:nvSpPr>
            <p:cNvPr id="71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72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3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4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5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7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cxnSp>
        <p:nvCxnSpPr>
          <p:cNvPr id="80" name="79 Conector recto de flecha"/>
          <p:cNvCxnSpPr>
            <a:stCxn id="59" idx="3"/>
          </p:cNvCxnSpPr>
          <p:nvPr/>
        </p:nvCxnSpPr>
        <p:spPr>
          <a:xfrm>
            <a:off x="2312638" y="2262447"/>
            <a:ext cx="204813" cy="48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Conector recto de flecha"/>
          <p:cNvCxnSpPr/>
          <p:nvPr/>
        </p:nvCxnSpPr>
        <p:spPr>
          <a:xfrm flipH="1">
            <a:off x="2127633" y="2022092"/>
            <a:ext cx="2138" cy="10087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81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0" y="1079786"/>
            <a:ext cx="761879" cy="761879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16016" y="908720"/>
            <a:ext cx="41619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2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3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4" name="83 Abrir llave"/>
          <p:cNvSpPr/>
          <p:nvPr/>
        </p:nvSpPr>
        <p:spPr>
          <a:xfrm rot="16200000">
            <a:off x="2056259" y="1126221"/>
            <a:ext cx="150366" cy="1637946"/>
          </a:xfrm>
          <a:prstGeom prst="leftBrace">
            <a:avLst>
              <a:gd name="adj1" fmla="val 48351"/>
              <a:gd name="adj2" fmla="val 5000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Rectángulo"/>
          <p:cNvSpPr/>
          <p:nvPr/>
        </p:nvSpPr>
        <p:spPr>
          <a:xfrm>
            <a:off x="2522926" y="2207881"/>
            <a:ext cx="594647" cy="12006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85 Grupo"/>
          <p:cNvGrpSpPr/>
          <p:nvPr/>
        </p:nvGrpSpPr>
        <p:grpSpPr>
          <a:xfrm>
            <a:off x="2558560" y="2374895"/>
            <a:ext cx="508663" cy="336384"/>
            <a:chOff x="2987776" y="2198430"/>
            <a:chExt cx="508663" cy="336384"/>
          </a:xfrm>
        </p:grpSpPr>
        <p:sp>
          <p:nvSpPr>
            <p:cNvPr id="87" name="86 Rectángulo"/>
            <p:cNvSpPr/>
            <p:nvPr/>
          </p:nvSpPr>
          <p:spPr>
            <a:xfrm>
              <a:off x="2987777" y="2198431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Rectángulo"/>
            <p:cNvSpPr/>
            <p:nvPr/>
          </p:nvSpPr>
          <p:spPr>
            <a:xfrm>
              <a:off x="3172785" y="2198430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88 Rectángulo"/>
            <p:cNvSpPr/>
            <p:nvPr/>
          </p:nvSpPr>
          <p:spPr>
            <a:xfrm>
              <a:off x="3358042" y="2198431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89 Rectángulo"/>
            <p:cNvSpPr/>
            <p:nvPr/>
          </p:nvSpPr>
          <p:spPr>
            <a:xfrm>
              <a:off x="2987777" y="2293569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92 Rectángulo"/>
            <p:cNvSpPr/>
            <p:nvPr/>
          </p:nvSpPr>
          <p:spPr>
            <a:xfrm>
              <a:off x="3172785" y="2293568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93 Rectángulo"/>
            <p:cNvSpPr/>
            <p:nvPr/>
          </p:nvSpPr>
          <p:spPr>
            <a:xfrm>
              <a:off x="3358042" y="2293569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94 Rectángulo"/>
            <p:cNvSpPr/>
            <p:nvPr/>
          </p:nvSpPr>
          <p:spPr>
            <a:xfrm>
              <a:off x="2987777" y="238241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95 Rectángulo"/>
            <p:cNvSpPr/>
            <p:nvPr/>
          </p:nvSpPr>
          <p:spPr>
            <a:xfrm>
              <a:off x="3172785" y="238241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6 Rectángulo"/>
            <p:cNvSpPr/>
            <p:nvPr/>
          </p:nvSpPr>
          <p:spPr>
            <a:xfrm>
              <a:off x="3358042" y="238241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97 Rectángulo"/>
            <p:cNvSpPr/>
            <p:nvPr/>
          </p:nvSpPr>
          <p:spPr>
            <a:xfrm>
              <a:off x="2987776" y="2474781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Rectángulo"/>
            <p:cNvSpPr/>
            <p:nvPr/>
          </p:nvSpPr>
          <p:spPr>
            <a:xfrm>
              <a:off x="3172784" y="2474780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99 Rectángulo"/>
            <p:cNvSpPr/>
            <p:nvPr/>
          </p:nvSpPr>
          <p:spPr>
            <a:xfrm>
              <a:off x="3358041" y="2474781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100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683108"/>
            <a:ext cx="878984" cy="87898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02" name="101 Pentágono"/>
          <p:cNvSpPr/>
          <p:nvPr/>
        </p:nvSpPr>
        <p:spPr>
          <a:xfrm>
            <a:off x="321" y="6613525"/>
            <a:ext cx="442766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99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84" grpId="0" animBg="1"/>
      <p:bldP spid="8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118 Grupo"/>
          <p:cNvGrpSpPr/>
          <p:nvPr/>
        </p:nvGrpSpPr>
        <p:grpSpPr>
          <a:xfrm rot="19163041">
            <a:off x="3583028" y="1142187"/>
            <a:ext cx="2150236" cy="60717"/>
            <a:chOff x="2081419" y="2394431"/>
            <a:chExt cx="2150236" cy="60717"/>
          </a:xfrm>
        </p:grpSpPr>
        <p:sp>
          <p:nvSpPr>
            <p:cNvPr id="120" name="119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120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121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122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123 Rectángulo"/>
            <p:cNvSpPr/>
            <p:nvPr/>
          </p:nvSpPr>
          <p:spPr>
            <a:xfrm>
              <a:off x="2812792" y="2394433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124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125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126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127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128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129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130 Rectángulo"/>
            <p:cNvSpPr/>
            <p:nvPr/>
          </p:nvSpPr>
          <p:spPr>
            <a:xfrm>
              <a:off x="4093258" y="2394723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55 Rectángulo"/>
          <p:cNvSpPr/>
          <p:nvPr/>
        </p:nvSpPr>
        <p:spPr>
          <a:xfrm rot="19153551">
            <a:off x="-291411" y="4465885"/>
            <a:ext cx="2097532" cy="162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4 Rectángulo"/>
          <p:cNvSpPr/>
          <p:nvPr/>
        </p:nvSpPr>
        <p:spPr>
          <a:xfrm rot="19196827">
            <a:off x="3383054" y="1214065"/>
            <a:ext cx="2409036" cy="162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085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90 Conector recto de flecha"/>
          <p:cNvCxnSpPr/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16016" y="908720"/>
            <a:ext cx="4161909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2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3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4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" name="39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683108"/>
            <a:ext cx="878984" cy="87898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1" name="40 Rectángulo"/>
          <p:cNvSpPr/>
          <p:nvPr/>
        </p:nvSpPr>
        <p:spPr>
          <a:xfrm flipH="1">
            <a:off x="2916085" y="4454353"/>
            <a:ext cx="594647" cy="12006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41 Grupo"/>
          <p:cNvGrpSpPr/>
          <p:nvPr/>
        </p:nvGrpSpPr>
        <p:grpSpPr>
          <a:xfrm>
            <a:off x="2164600" y="1071563"/>
            <a:ext cx="785813" cy="783362"/>
            <a:chOff x="2164600" y="1071563"/>
            <a:chExt cx="785813" cy="783362"/>
          </a:xfrm>
        </p:grpSpPr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42" y="1078750"/>
              <a:ext cx="762943" cy="762943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44" name="43 Rectángulo"/>
            <p:cNvSpPr/>
            <p:nvPr/>
          </p:nvSpPr>
          <p:spPr>
            <a:xfrm>
              <a:off x="2164600" y="1071563"/>
              <a:ext cx="785813" cy="78336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44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0" y="1079786"/>
            <a:ext cx="761879" cy="761879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6" name="45 Pentágono"/>
          <p:cNvSpPr/>
          <p:nvPr/>
        </p:nvSpPr>
        <p:spPr>
          <a:xfrm>
            <a:off x="321" y="6613525"/>
            <a:ext cx="4589825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895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8043E-6 L -0.43872 0.5020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4" y="25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3085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PROPOSED APPROACH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90 Conector recto de flecha"/>
          <p:cNvCxnSpPr/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16016" y="908720"/>
            <a:ext cx="437427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2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3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4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5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recovers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" name="39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683108"/>
            <a:ext cx="878984" cy="878984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1" name="40 Rectángulo"/>
          <p:cNvSpPr/>
          <p:nvPr/>
        </p:nvSpPr>
        <p:spPr>
          <a:xfrm>
            <a:off x="3851515" y="4873184"/>
            <a:ext cx="370011" cy="27895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2"/>
          <p:cNvGrpSpPr>
            <a:grpSpLocks/>
          </p:cNvGrpSpPr>
          <p:nvPr/>
        </p:nvGrpSpPr>
        <p:grpSpPr bwMode="auto">
          <a:xfrm rot="498828">
            <a:off x="3875277" y="4899788"/>
            <a:ext cx="186744" cy="185987"/>
            <a:chOff x="1281" y="579"/>
            <a:chExt cx="3187" cy="3172"/>
          </a:xfrm>
        </p:grpSpPr>
        <p:sp>
          <p:nvSpPr>
            <p:cNvPr id="43" name="Oval 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sz="1800"/>
            </a:p>
          </p:txBody>
        </p:sp>
        <p:sp>
          <p:nvSpPr>
            <p:cNvPr id="44" name="AutoShape 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5" name="AutoShape 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" name="AutoShape 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7" name="AutoShape 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8" name="AutoShape 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9" name="AutoShape 1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0" name="AutoShape 1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1" name="Group 12"/>
          <p:cNvGrpSpPr>
            <a:grpSpLocks/>
          </p:cNvGrpSpPr>
          <p:nvPr/>
        </p:nvGrpSpPr>
        <p:grpSpPr bwMode="auto">
          <a:xfrm rot="1606593">
            <a:off x="4052473" y="4973879"/>
            <a:ext cx="154925" cy="154168"/>
            <a:chOff x="1281" y="579"/>
            <a:chExt cx="3187" cy="3172"/>
          </a:xfrm>
        </p:grpSpPr>
        <p:sp>
          <p:nvSpPr>
            <p:cNvPr id="62" name="Oval 13"/>
            <p:cNvSpPr>
              <a:spLocks noChangeArrowheads="1"/>
            </p:cNvSpPr>
            <p:nvPr/>
          </p:nvSpPr>
          <p:spPr bwMode="auto">
            <a:xfrm rot="-14359183">
              <a:off x="1629" y="913"/>
              <a:ext cx="2492" cy="2491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800"/>
            </a:p>
          </p:txBody>
        </p:sp>
        <p:sp>
          <p:nvSpPr>
            <p:cNvPr id="63" name="AutoShape 14"/>
            <p:cNvSpPr>
              <a:spLocks noChangeArrowheads="1"/>
            </p:cNvSpPr>
            <p:nvPr/>
          </p:nvSpPr>
          <p:spPr bwMode="auto">
            <a:xfrm rot="-14211571">
              <a:off x="1361" y="1128"/>
              <a:ext cx="744" cy="476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4" name="AutoShape 15"/>
            <p:cNvSpPr>
              <a:spLocks noChangeArrowheads="1"/>
            </p:cNvSpPr>
            <p:nvPr/>
          </p:nvSpPr>
          <p:spPr bwMode="auto">
            <a:xfrm rot="2064809">
              <a:off x="1706" y="3049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5" name="AutoShape 16"/>
            <p:cNvSpPr>
              <a:spLocks noChangeArrowheads="1"/>
            </p:cNvSpPr>
            <p:nvPr/>
          </p:nvSpPr>
          <p:spPr bwMode="auto">
            <a:xfrm rot="-8662188">
              <a:off x="3284" y="783"/>
              <a:ext cx="738" cy="47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6" name="AutoShape 17"/>
            <p:cNvSpPr>
              <a:spLocks noChangeArrowheads="1"/>
            </p:cNvSpPr>
            <p:nvPr/>
          </p:nvSpPr>
          <p:spPr bwMode="auto">
            <a:xfrm rot="-70800022">
              <a:off x="3847" y="1674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7" name="AutoShape 18"/>
            <p:cNvSpPr>
              <a:spLocks noChangeArrowheads="1"/>
            </p:cNvSpPr>
            <p:nvPr/>
          </p:nvSpPr>
          <p:spPr bwMode="auto">
            <a:xfrm rot="-16735221">
              <a:off x="1143" y="2129"/>
              <a:ext cx="758" cy="48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8" name="AutoShape 19"/>
            <p:cNvSpPr>
              <a:spLocks noChangeArrowheads="1"/>
            </p:cNvSpPr>
            <p:nvPr/>
          </p:nvSpPr>
          <p:spPr bwMode="auto">
            <a:xfrm rot="-714321">
              <a:off x="2782" y="3267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69" name="AutoShape 20"/>
            <p:cNvSpPr>
              <a:spLocks noChangeArrowheads="1"/>
            </p:cNvSpPr>
            <p:nvPr/>
          </p:nvSpPr>
          <p:spPr bwMode="auto">
            <a:xfrm rot="-11421312">
              <a:off x="2260" y="579"/>
              <a:ext cx="758" cy="484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0" name="AutoShape 21"/>
            <p:cNvSpPr>
              <a:spLocks noChangeArrowheads="1"/>
            </p:cNvSpPr>
            <p:nvPr/>
          </p:nvSpPr>
          <p:spPr bwMode="auto">
            <a:xfrm rot="-133001338">
              <a:off x="3684" y="2695"/>
              <a:ext cx="708" cy="452"/>
            </a:xfrm>
            <a:custGeom>
              <a:avLst/>
              <a:gdLst>
                <a:gd name="G0" fmla="+- 3462 0 0"/>
                <a:gd name="G1" fmla="+- 21600 0 3462"/>
                <a:gd name="G2" fmla="*/ 3462 1 2"/>
                <a:gd name="G3" fmla="+- 21600 0 G2"/>
                <a:gd name="G4" fmla="+/ 3462 21600 2"/>
                <a:gd name="G5" fmla="+/ G1 0 2"/>
                <a:gd name="G6" fmla="*/ 21600 21600 3462"/>
                <a:gd name="G7" fmla="*/ G6 1 2"/>
                <a:gd name="G8" fmla="+- 21600 0 G7"/>
                <a:gd name="G9" fmla="*/ 21600 1 2"/>
                <a:gd name="G10" fmla="+- 3462 0 G9"/>
                <a:gd name="G11" fmla="?: G10 G8 0"/>
                <a:gd name="G12" fmla="?: G10 G7 21600"/>
                <a:gd name="T0" fmla="*/ 19869 w 21600"/>
                <a:gd name="T1" fmla="*/ 10800 h 21600"/>
                <a:gd name="T2" fmla="*/ 10800 w 21600"/>
                <a:gd name="T3" fmla="*/ 21600 h 21600"/>
                <a:gd name="T4" fmla="*/ 1731 w 21600"/>
                <a:gd name="T5" fmla="*/ 10800 h 21600"/>
                <a:gd name="T6" fmla="*/ 10800 w 21600"/>
                <a:gd name="T7" fmla="*/ 0 h 21600"/>
                <a:gd name="T8" fmla="*/ 3531 w 21600"/>
                <a:gd name="T9" fmla="*/ 3531 h 21600"/>
                <a:gd name="T10" fmla="*/ 18069 w 21600"/>
                <a:gd name="T11" fmla="*/ 1806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462" y="21600"/>
                  </a:lnTo>
                  <a:lnTo>
                    <a:pt x="1813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cxnSp>
        <p:nvCxnSpPr>
          <p:cNvPr id="71" name="70 Conector recto de flecha"/>
          <p:cNvCxnSpPr>
            <a:stCxn id="41" idx="3"/>
          </p:cNvCxnSpPr>
          <p:nvPr/>
        </p:nvCxnSpPr>
        <p:spPr>
          <a:xfrm>
            <a:off x="4221526" y="5012664"/>
            <a:ext cx="204813" cy="48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 de flecha"/>
          <p:cNvCxnSpPr/>
          <p:nvPr/>
        </p:nvCxnSpPr>
        <p:spPr>
          <a:xfrm>
            <a:off x="3770794" y="5013144"/>
            <a:ext cx="78091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72 Abrir llave"/>
          <p:cNvSpPr/>
          <p:nvPr/>
        </p:nvSpPr>
        <p:spPr>
          <a:xfrm rot="10800000">
            <a:off x="3615795" y="4454353"/>
            <a:ext cx="150366" cy="1114802"/>
          </a:xfrm>
          <a:prstGeom prst="leftBrace">
            <a:avLst>
              <a:gd name="adj1" fmla="val 48351"/>
              <a:gd name="adj2" fmla="val 50000"/>
            </a:avLst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88 Rectángulo"/>
          <p:cNvSpPr/>
          <p:nvPr/>
        </p:nvSpPr>
        <p:spPr>
          <a:xfrm flipH="1">
            <a:off x="2916085" y="4454353"/>
            <a:ext cx="594647" cy="120066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89 Grupo"/>
          <p:cNvGrpSpPr/>
          <p:nvPr/>
        </p:nvGrpSpPr>
        <p:grpSpPr>
          <a:xfrm>
            <a:off x="2164600" y="1071563"/>
            <a:ext cx="785813" cy="783362"/>
            <a:chOff x="2164600" y="1071563"/>
            <a:chExt cx="785813" cy="783362"/>
          </a:xfrm>
        </p:grpSpPr>
        <p:pic>
          <p:nvPicPr>
            <p:cNvPr id="93" name="9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42" y="1078750"/>
              <a:ext cx="762943" cy="762943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94" name="93 Rectángulo"/>
            <p:cNvSpPr/>
            <p:nvPr/>
          </p:nvSpPr>
          <p:spPr>
            <a:xfrm>
              <a:off x="2164600" y="1071563"/>
              <a:ext cx="785813" cy="78336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5" name="94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0" y="1079786"/>
            <a:ext cx="761879" cy="761879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96" name="95 Grupo"/>
          <p:cNvGrpSpPr/>
          <p:nvPr/>
        </p:nvGrpSpPr>
        <p:grpSpPr>
          <a:xfrm>
            <a:off x="4462873" y="4568309"/>
            <a:ext cx="934846" cy="923857"/>
            <a:chOff x="2164600" y="1071563"/>
            <a:chExt cx="785813" cy="783362"/>
          </a:xfrm>
        </p:grpSpPr>
        <p:pic>
          <p:nvPicPr>
            <p:cNvPr id="97" name="96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42" y="1078750"/>
              <a:ext cx="762943" cy="762943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98" name="97 Rectángulo"/>
            <p:cNvSpPr/>
            <p:nvPr/>
          </p:nvSpPr>
          <p:spPr>
            <a:xfrm>
              <a:off x="2164600" y="1071563"/>
              <a:ext cx="785813" cy="783362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73 Pentágono"/>
          <p:cNvSpPr/>
          <p:nvPr/>
        </p:nvSpPr>
        <p:spPr>
          <a:xfrm>
            <a:off x="321" y="6613525"/>
            <a:ext cx="478770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482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32 Grupo"/>
          <p:cNvGrpSpPr/>
          <p:nvPr/>
        </p:nvGrpSpPr>
        <p:grpSpPr>
          <a:xfrm>
            <a:off x="6948264" y="5506282"/>
            <a:ext cx="2138904" cy="477054"/>
            <a:chOff x="1064944" y="957789"/>
            <a:chExt cx="2138904" cy="477054"/>
          </a:xfrm>
        </p:grpSpPr>
        <p:sp>
          <p:nvSpPr>
            <p:cNvPr id="34" name="33 Rectángulo"/>
            <p:cNvSpPr/>
            <p:nvPr/>
          </p:nvSpPr>
          <p:spPr>
            <a:xfrm>
              <a:off x="1077062" y="1034733"/>
              <a:ext cx="2126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Earth </a:t>
              </a:r>
              <a:r>
                <a:rPr lang="en-U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Obervation</a:t>
              </a: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(EO) satellites in geosynchronous orbits have limited download capacity</a:t>
              </a: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Imaging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sensors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have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their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resolution</a:t>
              </a:r>
              <a:endParaRPr lang="es-ES" sz="4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trim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data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before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downloaded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Research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purpose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capacity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of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endParaRPr lang="en-U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1064944" y="957789"/>
              <a:ext cx="57606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Motivation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6084168" y="5157192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690505" cy="480875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66" y="4250113"/>
            <a:ext cx="682114" cy="475031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4815167" y="2728468"/>
            <a:ext cx="754072" cy="537718"/>
            <a:chOff x="4815167" y="2728468"/>
            <a:chExt cx="754072" cy="537718"/>
          </a:xfrm>
        </p:grpSpPr>
        <p:grpSp>
          <p:nvGrpSpPr>
            <p:cNvPr id="11" name="10 Grupo"/>
            <p:cNvGrpSpPr/>
            <p:nvPr/>
          </p:nvGrpSpPr>
          <p:grpSpPr>
            <a:xfrm>
              <a:off x="4815167" y="2770911"/>
              <a:ext cx="236516" cy="333459"/>
              <a:chOff x="2771800" y="3777812"/>
              <a:chExt cx="314408" cy="443276"/>
            </a:xfrm>
            <a:solidFill>
              <a:schemeClr val="tx1"/>
            </a:solidFill>
          </p:grpSpPr>
          <p:sp>
            <p:nvSpPr>
              <p:cNvPr id="25" name="24 Rectángulo"/>
              <p:cNvSpPr/>
              <p:nvPr/>
            </p:nvSpPr>
            <p:spPr>
              <a:xfrm>
                <a:off x="2771800" y="4077072"/>
                <a:ext cx="263967" cy="144016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25 Conector recto"/>
              <p:cNvCxnSpPr>
                <a:stCxn id="25" idx="0"/>
              </p:cNvCxnSpPr>
              <p:nvPr/>
            </p:nvCxnSpPr>
            <p:spPr>
              <a:xfrm flipH="1" flipV="1">
                <a:off x="2903783" y="3933056"/>
                <a:ext cx="1" cy="14401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26 Grupo"/>
              <p:cNvGrpSpPr/>
              <p:nvPr/>
            </p:nvGrpSpPr>
            <p:grpSpPr>
              <a:xfrm rot="19474978">
                <a:off x="2870184" y="3777812"/>
                <a:ext cx="216024" cy="216024"/>
                <a:chOff x="3491880" y="3573016"/>
                <a:chExt cx="216024" cy="216024"/>
              </a:xfrm>
              <a:grpFill/>
            </p:grpSpPr>
            <p:sp>
              <p:nvSpPr>
                <p:cNvPr id="28" name="27 Circular"/>
                <p:cNvSpPr/>
                <p:nvPr/>
              </p:nvSpPr>
              <p:spPr>
                <a:xfrm>
                  <a:off x="3491880" y="3573016"/>
                  <a:ext cx="216024" cy="216024"/>
                </a:xfrm>
                <a:prstGeom prst="pie">
                  <a:avLst>
                    <a:gd name="adj1" fmla="val 5503313"/>
                    <a:gd name="adj2" fmla="val 16200000"/>
                  </a:avLst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28 Conector recto"/>
                <p:cNvCxnSpPr/>
                <p:nvPr/>
              </p:nvCxnSpPr>
              <p:spPr>
                <a:xfrm flipH="1">
                  <a:off x="3578289" y="3681008"/>
                  <a:ext cx="83662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12 Grupo"/>
            <p:cNvGrpSpPr/>
            <p:nvPr/>
          </p:nvGrpSpPr>
          <p:grpSpPr>
            <a:xfrm>
              <a:off x="4944240" y="2728468"/>
              <a:ext cx="624999" cy="537718"/>
              <a:chOff x="5477233" y="2469608"/>
              <a:chExt cx="232813" cy="200301"/>
            </a:xfrm>
          </p:grpSpPr>
          <p:grpSp>
            <p:nvGrpSpPr>
              <p:cNvPr id="15" name="14 Grupo"/>
              <p:cNvGrpSpPr/>
              <p:nvPr/>
            </p:nvGrpSpPr>
            <p:grpSpPr>
              <a:xfrm rot="1799430">
                <a:off x="5526484" y="2469608"/>
                <a:ext cx="183562" cy="32840"/>
                <a:chOff x="3687509" y="3954699"/>
                <a:chExt cx="2203230" cy="394171"/>
              </a:xfrm>
            </p:grpSpPr>
            <p:sp>
              <p:nvSpPr>
                <p:cNvPr id="17" name="16 Rectángulo"/>
                <p:cNvSpPr/>
                <p:nvPr/>
              </p:nvSpPr>
              <p:spPr>
                <a:xfrm>
                  <a:off x="4611982" y="3954699"/>
                  <a:ext cx="357161" cy="394171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17 Conector recto"/>
                <p:cNvCxnSpPr>
                  <a:stCxn id="19" idx="3"/>
                </p:cNvCxnSpPr>
                <p:nvPr/>
              </p:nvCxnSpPr>
              <p:spPr>
                <a:xfrm>
                  <a:off x="3887300" y="4150034"/>
                  <a:ext cx="1908836" cy="0"/>
                </a:xfrm>
                <a:prstGeom prst="lin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18 Rectángulo"/>
                <p:cNvSpPr/>
                <p:nvPr/>
              </p:nvSpPr>
              <p:spPr>
                <a:xfrm>
                  <a:off x="3687509" y="4039787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3953540" y="4039195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4230393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5148064" y="4043533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5414095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23 Rectángulo"/>
                <p:cNvSpPr/>
                <p:nvPr/>
              </p:nvSpPr>
              <p:spPr>
                <a:xfrm>
                  <a:off x="5690948" y="4041276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15 Triángulo isósceles"/>
              <p:cNvSpPr/>
              <p:nvPr/>
            </p:nvSpPr>
            <p:spPr>
              <a:xfrm rot="1941003">
                <a:off x="5477233" y="2486938"/>
                <a:ext cx="167435" cy="182971"/>
              </a:xfrm>
              <a:prstGeom prst="triangl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6000">
                    <a:schemeClr val="tx2">
                      <a:lumMod val="20000"/>
                      <a:lumOff val="8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25025" r="27314" b="28274"/>
          <a:stretch/>
        </p:blipFill>
        <p:spPr>
          <a:xfrm>
            <a:off x="2101735" y="1113922"/>
            <a:ext cx="758306" cy="759854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Rectangle 11"/>
          <p:cNvSpPr>
            <a:spLocks noChangeArrowheads="1"/>
          </p:cNvSpPr>
          <p:nvPr/>
        </p:nvSpPr>
        <p:spPr bwMode="auto">
          <a:xfrm>
            <a:off x="251520" y="83671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</a:p>
        </p:txBody>
      </p:sp>
      <p:sp>
        <p:nvSpPr>
          <p:cNvPr id="358" name="Rectangle 11"/>
          <p:cNvSpPr>
            <a:spLocks noChangeArrowheads="1"/>
          </p:cNvSpPr>
          <p:nvPr/>
        </p:nvSpPr>
        <p:spPr bwMode="auto">
          <a:xfrm>
            <a:off x="1475656" y="2348880"/>
            <a:ext cx="3597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DUAL LINK IMAGE CODING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9" name="Rectangle 11"/>
          <p:cNvSpPr>
            <a:spLocks noChangeArrowheads="1"/>
          </p:cNvSpPr>
          <p:nvPr/>
        </p:nvSpPr>
        <p:spPr bwMode="auto">
          <a:xfrm>
            <a:off x="3246520" y="382404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259632" y="1988840"/>
            <a:ext cx="7642925" cy="453650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228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OTHER ASPECTS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90 Conector recto de flecha"/>
          <p:cNvCxnSpPr/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16016" y="908720"/>
            <a:ext cx="437427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2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3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4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5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recovers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4" name="Rectangle 11"/>
          <p:cNvSpPr>
            <a:spLocks noChangeArrowheads="1"/>
          </p:cNvSpPr>
          <p:nvPr/>
        </p:nvSpPr>
        <p:spPr bwMode="auto">
          <a:xfrm>
            <a:off x="4716016" y="3817248"/>
            <a:ext cx="438043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GENERATION OF THE ESTIMATE &amp; RESIDUAL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computational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resources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utilize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simple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techniques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exploit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herein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Y – X = R)</a:t>
            </a:r>
          </a:p>
        </p:txBody>
      </p:sp>
      <p:sp>
        <p:nvSpPr>
          <p:cNvPr id="26" name="25 Pentágono"/>
          <p:cNvSpPr/>
          <p:nvPr/>
        </p:nvSpPr>
        <p:spPr>
          <a:xfrm>
            <a:off x="321" y="6613525"/>
            <a:ext cx="493171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302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75 Grupo"/>
          <p:cNvGrpSpPr/>
          <p:nvPr/>
        </p:nvGrpSpPr>
        <p:grpSpPr>
          <a:xfrm rot="19163041">
            <a:off x="3583028" y="1142187"/>
            <a:ext cx="2150236" cy="60717"/>
            <a:chOff x="2081419" y="2394431"/>
            <a:chExt cx="2150236" cy="60717"/>
          </a:xfrm>
        </p:grpSpPr>
        <p:sp>
          <p:nvSpPr>
            <p:cNvPr id="77" name="76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77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78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80 Rectángulo"/>
            <p:cNvSpPr/>
            <p:nvPr/>
          </p:nvSpPr>
          <p:spPr>
            <a:xfrm>
              <a:off x="2812792" y="2394433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81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83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84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85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86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87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98 Rectángulo"/>
            <p:cNvSpPr/>
            <p:nvPr/>
          </p:nvSpPr>
          <p:spPr>
            <a:xfrm>
              <a:off x="4093258" y="2394723"/>
              <a:ext cx="138397" cy="600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99 Grupo"/>
          <p:cNvGrpSpPr/>
          <p:nvPr/>
        </p:nvGrpSpPr>
        <p:grpSpPr>
          <a:xfrm rot="8351921" flipH="1">
            <a:off x="-721175" y="4608153"/>
            <a:ext cx="2150236" cy="60717"/>
            <a:chOff x="2081419" y="2394431"/>
            <a:chExt cx="2150236" cy="60717"/>
          </a:xfrm>
        </p:grpSpPr>
        <p:sp>
          <p:nvSpPr>
            <p:cNvPr id="101" name="100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101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102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103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104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105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106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107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108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109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110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111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54 Rectángulo"/>
          <p:cNvSpPr/>
          <p:nvPr/>
        </p:nvSpPr>
        <p:spPr>
          <a:xfrm rot="19153551">
            <a:off x="-383834" y="4299315"/>
            <a:ext cx="2182653" cy="450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3 Rectángulo"/>
          <p:cNvSpPr/>
          <p:nvPr/>
        </p:nvSpPr>
        <p:spPr>
          <a:xfrm rot="19056886">
            <a:off x="3288699" y="1127329"/>
            <a:ext cx="2221434" cy="38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5 Rectángulo"/>
          <p:cNvSpPr/>
          <p:nvPr/>
        </p:nvSpPr>
        <p:spPr>
          <a:xfrm rot="19056886">
            <a:off x="5079136" y="572559"/>
            <a:ext cx="575877" cy="38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228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OTHER ASPECTS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90 Conector recto de flecha"/>
          <p:cNvCxnSpPr/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16016" y="908720"/>
            <a:ext cx="437427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2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3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4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5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recovers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4" name="Rectangle 11"/>
          <p:cNvSpPr>
            <a:spLocks noChangeArrowheads="1"/>
          </p:cNvSpPr>
          <p:nvPr/>
        </p:nvSpPr>
        <p:spPr bwMode="auto">
          <a:xfrm>
            <a:off x="4716016" y="3817248"/>
            <a:ext cx="438043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GENERATION OF THE ESTIMATE &amp; RESIDUAL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computational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resources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utilize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simple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techniques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exploit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herein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Y – X = R)</a:t>
            </a:r>
          </a:p>
        </p:txBody>
      </p:sp>
      <p:sp>
        <p:nvSpPr>
          <p:cNvPr id="75" name="Rectangle 11"/>
          <p:cNvSpPr>
            <a:spLocks noChangeArrowheads="1"/>
          </p:cNvSpPr>
          <p:nvPr/>
        </p:nvSpPr>
        <p:spPr bwMode="auto">
          <a:xfrm>
            <a:off x="4716016" y="5530089"/>
            <a:ext cx="43987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SYNCHRONIZATION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Up/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occurs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packets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data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synchronized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56 Pentágono"/>
          <p:cNvSpPr/>
          <p:nvPr/>
        </p:nvSpPr>
        <p:spPr>
          <a:xfrm>
            <a:off x="321" y="6613525"/>
            <a:ext cx="506824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62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0921E-6 L 0.43316 -0.5002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250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4.28043E-6 L -0.43872 0.5020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4" y="25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76 Rectángulo"/>
          <p:cNvSpPr/>
          <p:nvPr/>
        </p:nvSpPr>
        <p:spPr>
          <a:xfrm rot="19163041">
            <a:off x="3825585" y="1797629"/>
            <a:ext cx="138397" cy="600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Rectángulo"/>
          <p:cNvSpPr/>
          <p:nvPr/>
        </p:nvSpPr>
        <p:spPr>
          <a:xfrm rot="8351921" flipH="1">
            <a:off x="1046238" y="3951225"/>
            <a:ext cx="138397" cy="600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36 Rectángulo"/>
          <p:cNvSpPr/>
          <p:nvPr/>
        </p:nvSpPr>
        <p:spPr>
          <a:xfrm rot="19153551">
            <a:off x="-242780" y="4246894"/>
            <a:ext cx="2022117" cy="450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37 Rectángulo"/>
          <p:cNvSpPr/>
          <p:nvPr/>
        </p:nvSpPr>
        <p:spPr>
          <a:xfrm rot="19056886">
            <a:off x="3288699" y="1127329"/>
            <a:ext cx="2221434" cy="387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30357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DUAL LINK IMAGE CODING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7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228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OTHER ASPECTS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t="27783" r="27313" b="28369"/>
          <a:stretch/>
        </p:blipFill>
        <p:spPr>
          <a:xfrm>
            <a:off x="56056" y="4031034"/>
            <a:ext cx="2499720" cy="2494310"/>
          </a:xfrm>
          <a:prstGeom prst="rect">
            <a:avLst/>
          </a:prstGeom>
        </p:spPr>
      </p:pic>
      <p:grpSp>
        <p:nvGrpSpPr>
          <p:cNvPr id="28" name="27 Grupo"/>
          <p:cNvGrpSpPr/>
          <p:nvPr/>
        </p:nvGrpSpPr>
        <p:grpSpPr>
          <a:xfrm rot="1799430">
            <a:off x="3041313" y="1824923"/>
            <a:ext cx="1179694" cy="211054"/>
            <a:chOff x="3687509" y="3954699"/>
            <a:chExt cx="2203230" cy="394171"/>
          </a:xfrm>
        </p:grpSpPr>
        <p:sp>
          <p:nvSpPr>
            <p:cNvPr id="17" name="16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17 Conector recto"/>
            <p:cNvCxnSpPr>
              <a:stCxn id="2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2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46 Grupo"/>
          <p:cNvGrpSpPr/>
          <p:nvPr/>
        </p:nvGrpSpPr>
        <p:grpSpPr>
          <a:xfrm>
            <a:off x="1274075" y="3702516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48" name="47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7800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48 Conector recto"/>
            <p:cNvCxnSpPr>
              <a:stCxn id="48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50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52" name="51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52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90 Conector recto de flecha"/>
          <p:cNvCxnSpPr/>
          <p:nvPr/>
        </p:nvCxnSpPr>
        <p:spPr>
          <a:xfrm flipV="1">
            <a:off x="1538042" y="2022233"/>
            <a:ext cx="2041037" cy="1752314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91 Conector recto de flecha"/>
          <p:cNvCxnSpPr/>
          <p:nvPr/>
        </p:nvCxnSpPr>
        <p:spPr>
          <a:xfrm flipH="1">
            <a:off x="1525624" y="2011411"/>
            <a:ext cx="1965227" cy="1694799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4716016" y="908720"/>
            <a:ext cx="437427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CODING STEPS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2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by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3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4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transmitted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downlink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+mj-lt"/>
              <a:buAutoNum type="arabicPeriod" startAt="5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decodes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codestream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recovers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4" name="Rectangle 11"/>
          <p:cNvSpPr>
            <a:spLocks noChangeArrowheads="1"/>
          </p:cNvSpPr>
          <p:nvPr/>
        </p:nvSpPr>
        <p:spPr bwMode="auto">
          <a:xfrm>
            <a:off x="4716016" y="3817248"/>
            <a:ext cx="438043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GENERATION OF THE ESTIMATE &amp; RESIDUAL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captured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computational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resources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</a:p>
          <a:p>
            <a:pPr marL="450850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utilize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simple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techniques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exploit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estimate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herein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Y – X = R)</a:t>
            </a:r>
          </a:p>
        </p:txBody>
      </p:sp>
      <p:sp>
        <p:nvSpPr>
          <p:cNvPr id="75" name="Rectangle 11"/>
          <p:cNvSpPr>
            <a:spLocks noChangeArrowheads="1"/>
          </p:cNvSpPr>
          <p:nvPr/>
        </p:nvSpPr>
        <p:spPr bwMode="auto">
          <a:xfrm>
            <a:off x="4716016" y="5530089"/>
            <a:ext cx="417595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SYNCHRONIZATION</a:t>
            </a:r>
            <a:endParaRPr lang="es-ES" sz="20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9263" lvl="2" indent="-206375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Up/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occurs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parallel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450850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packets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synchronized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4" name="53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50" y="1827645"/>
            <a:ext cx="761879" cy="761879"/>
          </a:xfrm>
          <a:prstGeom prst="rect">
            <a:avLst/>
          </a:prstGeom>
          <a:ln w="28575">
            <a:noFill/>
          </a:ln>
        </p:spPr>
      </p:pic>
      <p:grpSp>
        <p:nvGrpSpPr>
          <p:cNvPr id="3" name="2 Grupo"/>
          <p:cNvGrpSpPr/>
          <p:nvPr/>
        </p:nvGrpSpPr>
        <p:grpSpPr>
          <a:xfrm>
            <a:off x="1064766" y="1827557"/>
            <a:ext cx="460858" cy="195939"/>
            <a:chOff x="1064766" y="1827557"/>
            <a:chExt cx="460858" cy="195939"/>
          </a:xfrm>
        </p:grpSpPr>
        <p:sp>
          <p:nvSpPr>
            <p:cNvPr id="55" name="54 Rectángulo"/>
            <p:cNvSpPr/>
            <p:nvPr/>
          </p:nvSpPr>
          <p:spPr>
            <a:xfrm>
              <a:off x="1330966" y="1827645"/>
              <a:ext cx="194658" cy="181109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55 Rectángulo"/>
            <p:cNvSpPr/>
            <p:nvPr/>
          </p:nvSpPr>
          <p:spPr>
            <a:xfrm flipH="1">
              <a:off x="1064766" y="1896056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56 Abrir llave"/>
            <p:cNvSpPr/>
            <p:nvPr/>
          </p:nvSpPr>
          <p:spPr>
            <a:xfrm rot="10800000" flipH="1">
              <a:off x="1245741" y="1827557"/>
              <a:ext cx="69198" cy="195939"/>
            </a:xfrm>
            <a:prstGeom prst="leftBrace">
              <a:avLst>
                <a:gd name="adj1" fmla="val 48351"/>
                <a:gd name="adj2" fmla="val 50000"/>
              </a:avLst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1 Grupo"/>
          <p:cNvGrpSpPr/>
          <p:nvPr/>
        </p:nvGrpSpPr>
        <p:grpSpPr>
          <a:xfrm>
            <a:off x="1329851" y="1827557"/>
            <a:ext cx="761877" cy="761967"/>
            <a:chOff x="1329851" y="1827557"/>
            <a:chExt cx="761877" cy="761967"/>
          </a:xfrm>
        </p:grpSpPr>
        <p:sp>
          <p:nvSpPr>
            <p:cNvPr id="58" name="57 Rectángulo"/>
            <p:cNvSpPr/>
            <p:nvPr/>
          </p:nvSpPr>
          <p:spPr>
            <a:xfrm>
              <a:off x="1533411" y="1827557"/>
              <a:ext cx="558317" cy="761967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1329851" y="2019730"/>
              <a:ext cx="203566" cy="56979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38 Pentágono"/>
          <p:cNvSpPr/>
          <p:nvPr/>
        </p:nvSpPr>
        <p:spPr>
          <a:xfrm>
            <a:off x="321" y="6613525"/>
            <a:ext cx="514774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46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09579E-6 L 0.2731 -0.315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-15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9264E-6 L -0.296 0.33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9" y="16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33 Grupo"/>
          <p:cNvGrpSpPr/>
          <p:nvPr/>
        </p:nvGrpSpPr>
        <p:grpSpPr>
          <a:xfrm>
            <a:off x="6948264" y="5506282"/>
            <a:ext cx="2138904" cy="477054"/>
            <a:chOff x="1064944" y="957789"/>
            <a:chExt cx="2138904" cy="477054"/>
          </a:xfrm>
        </p:grpSpPr>
        <p:sp>
          <p:nvSpPr>
            <p:cNvPr id="35" name="34 Rectángulo"/>
            <p:cNvSpPr/>
            <p:nvPr/>
          </p:nvSpPr>
          <p:spPr>
            <a:xfrm>
              <a:off x="1077062" y="1034733"/>
              <a:ext cx="2126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Earth </a:t>
              </a:r>
              <a:r>
                <a:rPr lang="en-U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Obervation</a:t>
              </a: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(EO) satellites in geosynchronous orbits have limited download capacity</a:t>
              </a: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Imaging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sensors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have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their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resolution</a:t>
              </a:r>
              <a:endParaRPr lang="es-ES" sz="4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trim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data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before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downloaded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Research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purpose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capacity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of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endParaRPr lang="en-U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Rectangle 11"/>
            <p:cNvSpPr>
              <a:spLocks noChangeArrowheads="1"/>
            </p:cNvSpPr>
            <p:nvPr/>
          </p:nvSpPr>
          <p:spPr bwMode="auto">
            <a:xfrm>
              <a:off x="1064944" y="957789"/>
              <a:ext cx="57606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Motivation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084168" y="5157192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</a:p>
        </p:txBody>
      </p:sp>
      <p:pic>
        <p:nvPicPr>
          <p:cNvPr id="31" name="3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690505" cy="480875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66" y="4250113"/>
            <a:ext cx="682114" cy="475031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4815167" y="2728468"/>
            <a:ext cx="754072" cy="537718"/>
            <a:chOff x="4815167" y="2728468"/>
            <a:chExt cx="754072" cy="537718"/>
          </a:xfrm>
        </p:grpSpPr>
        <p:grpSp>
          <p:nvGrpSpPr>
            <p:cNvPr id="11" name="10 Grupo"/>
            <p:cNvGrpSpPr/>
            <p:nvPr/>
          </p:nvGrpSpPr>
          <p:grpSpPr>
            <a:xfrm>
              <a:off x="4815167" y="2770911"/>
              <a:ext cx="236516" cy="333459"/>
              <a:chOff x="2771800" y="3777812"/>
              <a:chExt cx="314408" cy="443276"/>
            </a:xfrm>
            <a:solidFill>
              <a:schemeClr val="tx1"/>
            </a:solidFill>
          </p:grpSpPr>
          <p:sp>
            <p:nvSpPr>
              <p:cNvPr id="25" name="24 Rectángulo"/>
              <p:cNvSpPr/>
              <p:nvPr/>
            </p:nvSpPr>
            <p:spPr>
              <a:xfrm>
                <a:off x="2771800" y="4077072"/>
                <a:ext cx="263967" cy="144016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25 Conector recto"/>
              <p:cNvCxnSpPr>
                <a:stCxn id="25" idx="0"/>
              </p:cNvCxnSpPr>
              <p:nvPr/>
            </p:nvCxnSpPr>
            <p:spPr>
              <a:xfrm flipH="1" flipV="1">
                <a:off x="2903783" y="3933056"/>
                <a:ext cx="1" cy="14401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26 Grupo"/>
              <p:cNvGrpSpPr/>
              <p:nvPr/>
            </p:nvGrpSpPr>
            <p:grpSpPr>
              <a:xfrm rot="19474978">
                <a:off x="2870184" y="3777812"/>
                <a:ext cx="216024" cy="216024"/>
                <a:chOff x="3491880" y="3573016"/>
                <a:chExt cx="216024" cy="216024"/>
              </a:xfrm>
              <a:grpFill/>
            </p:grpSpPr>
            <p:sp>
              <p:nvSpPr>
                <p:cNvPr id="28" name="27 Circular"/>
                <p:cNvSpPr/>
                <p:nvPr/>
              </p:nvSpPr>
              <p:spPr>
                <a:xfrm>
                  <a:off x="3491880" y="3573016"/>
                  <a:ext cx="216024" cy="216024"/>
                </a:xfrm>
                <a:prstGeom prst="pie">
                  <a:avLst>
                    <a:gd name="adj1" fmla="val 5503313"/>
                    <a:gd name="adj2" fmla="val 16200000"/>
                  </a:avLst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28 Conector recto"/>
                <p:cNvCxnSpPr/>
                <p:nvPr/>
              </p:nvCxnSpPr>
              <p:spPr>
                <a:xfrm flipH="1">
                  <a:off x="3578289" y="3681008"/>
                  <a:ext cx="83662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12 Grupo"/>
            <p:cNvGrpSpPr/>
            <p:nvPr/>
          </p:nvGrpSpPr>
          <p:grpSpPr>
            <a:xfrm>
              <a:off x="4944240" y="2728468"/>
              <a:ext cx="624999" cy="537718"/>
              <a:chOff x="5477233" y="2469608"/>
              <a:chExt cx="232813" cy="200301"/>
            </a:xfrm>
          </p:grpSpPr>
          <p:grpSp>
            <p:nvGrpSpPr>
              <p:cNvPr id="15" name="14 Grupo"/>
              <p:cNvGrpSpPr/>
              <p:nvPr/>
            </p:nvGrpSpPr>
            <p:grpSpPr>
              <a:xfrm rot="1799430">
                <a:off x="5526484" y="2469608"/>
                <a:ext cx="183562" cy="32840"/>
                <a:chOff x="3687509" y="3954699"/>
                <a:chExt cx="2203230" cy="394171"/>
              </a:xfrm>
            </p:grpSpPr>
            <p:sp>
              <p:nvSpPr>
                <p:cNvPr id="17" name="16 Rectángulo"/>
                <p:cNvSpPr/>
                <p:nvPr/>
              </p:nvSpPr>
              <p:spPr>
                <a:xfrm>
                  <a:off x="4611982" y="3954699"/>
                  <a:ext cx="357161" cy="394171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17 Conector recto"/>
                <p:cNvCxnSpPr>
                  <a:stCxn id="19" idx="3"/>
                </p:cNvCxnSpPr>
                <p:nvPr/>
              </p:nvCxnSpPr>
              <p:spPr>
                <a:xfrm>
                  <a:off x="3887300" y="4150034"/>
                  <a:ext cx="1908836" cy="0"/>
                </a:xfrm>
                <a:prstGeom prst="lin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18 Rectángulo"/>
                <p:cNvSpPr/>
                <p:nvPr/>
              </p:nvSpPr>
              <p:spPr>
                <a:xfrm>
                  <a:off x="3687509" y="4039787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3953540" y="4039195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4230393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5148064" y="4043533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5414095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23 Rectángulo"/>
                <p:cNvSpPr/>
                <p:nvPr/>
              </p:nvSpPr>
              <p:spPr>
                <a:xfrm>
                  <a:off x="5690948" y="4041276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15 Triángulo isósceles"/>
              <p:cNvSpPr/>
              <p:nvPr/>
            </p:nvSpPr>
            <p:spPr>
              <a:xfrm rot="1941003">
                <a:off x="5477233" y="2486938"/>
                <a:ext cx="167435" cy="182971"/>
              </a:xfrm>
              <a:prstGeom prst="triangl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6000">
                    <a:schemeClr val="tx2">
                      <a:lumMod val="20000"/>
                      <a:lumOff val="8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25025" r="27314" b="28274"/>
          <a:stretch/>
        </p:blipFill>
        <p:spPr>
          <a:xfrm>
            <a:off x="2101735" y="1113922"/>
            <a:ext cx="758306" cy="759854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Rectangle 11"/>
          <p:cNvSpPr>
            <a:spLocks noChangeArrowheads="1"/>
          </p:cNvSpPr>
          <p:nvPr/>
        </p:nvSpPr>
        <p:spPr bwMode="auto">
          <a:xfrm>
            <a:off x="251520" y="83671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</a:p>
        </p:txBody>
      </p:sp>
      <p:sp>
        <p:nvSpPr>
          <p:cNvPr id="358" name="Rectangle 11"/>
          <p:cNvSpPr>
            <a:spLocks noChangeArrowheads="1"/>
          </p:cNvSpPr>
          <p:nvPr/>
        </p:nvSpPr>
        <p:spPr bwMode="auto">
          <a:xfrm>
            <a:off x="1475656" y="2348880"/>
            <a:ext cx="3597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DUAL LINK IMAGE CODING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9" name="Rectangle 11"/>
          <p:cNvSpPr>
            <a:spLocks noChangeArrowheads="1"/>
          </p:cNvSpPr>
          <p:nvPr/>
        </p:nvSpPr>
        <p:spPr bwMode="auto">
          <a:xfrm>
            <a:off x="3246520" y="382404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211960" y="5229200"/>
            <a:ext cx="4690597" cy="129614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29 Rectángulo"/>
          <p:cNvSpPr/>
          <p:nvPr/>
        </p:nvSpPr>
        <p:spPr>
          <a:xfrm>
            <a:off x="255291" y="764703"/>
            <a:ext cx="5684862" cy="258362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2968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CORPORA OF IMAGES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16 Pentágono"/>
          <p:cNvSpPr/>
          <p:nvPr/>
        </p:nvSpPr>
        <p:spPr>
          <a:xfrm>
            <a:off x="314" y="6613525"/>
            <a:ext cx="5363774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18" name="17 Grupo"/>
          <p:cNvGrpSpPr/>
          <p:nvPr/>
        </p:nvGrpSpPr>
        <p:grpSpPr>
          <a:xfrm>
            <a:off x="433430" y="1118732"/>
            <a:ext cx="3912014" cy="3019721"/>
            <a:chOff x="433430" y="1118732"/>
            <a:chExt cx="3912014" cy="3019721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90" y="1960816"/>
              <a:ext cx="1898154" cy="1898154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433430" y="1118732"/>
              <a:ext cx="3912014" cy="828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s-E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LANDSAT 8 </a:t>
              </a:r>
            </a:p>
            <a:p>
              <a:pPr algn="ctr" eaLnBrk="1">
                <a:lnSpc>
                  <a:spcPct val="101000"/>
                </a:lnSpc>
              </a:pPr>
              <a:r>
                <a:rPr lang="es-E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Alicante (</a:t>
              </a:r>
              <a:r>
                <a:rPr lang="es-ES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Spain</a:t>
              </a:r>
              <a:r>
                <a:rPr lang="es-E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 -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WRS-2 path 199, row 33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algn="ctr" eaLnBrk="1">
                <a:lnSpc>
                  <a:spcPct val="101000"/>
                </a:lnSpc>
              </a:pPr>
              <a:r>
                <a:rPr lang="en-GB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2048x2048, 11 components, 16 bps</a:t>
              </a: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2818962" y="3861048"/>
              <a:ext cx="1089500" cy="277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June 23, 2015</a:t>
              </a: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5004048" y="3172219"/>
            <a:ext cx="4032448" cy="2987457"/>
            <a:chOff x="5004048" y="3172219"/>
            <a:chExt cx="4032448" cy="2987457"/>
          </a:xfrm>
        </p:grpSpPr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4640" y="3997145"/>
              <a:ext cx="1885126" cy="1885126"/>
            </a:xfrm>
            <a:prstGeom prst="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5004048" y="3172219"/>
              <a:ext cx="4032448" cy="836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s-E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LANDSAT 8 </a:t>
              </a:r>
            </a:p>
            <a:p>
              <a:pPr algn="ctr" eaLnBrk="1">
                <a:lnSpc>
                  <a:spcPct val="101000"/>
                </a:lnSpc>
              </a:pPr>
              <a:r>
                <a:rPr lang="es-E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Cartagena (</a:t>
              </a:r>
              <a:r>
                <a:rPr lang="es-ES" sz="1600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Spain</a:t>
              </a:r>
              <a:r>
                <a:rPr lang="es-E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 - </a:t>
              </a:r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WRS-2 path 199, row 34</a:t>
              </a:r>
              <a:endPara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  <a:p>
              <a:pPr algn="ctr" eaLnBrk="1">
                <a:lnSpc>
                  <a:spcPct val="101000"/>
                </a:lnSpc>
              </a:pPr>
              <a:r>
                <a:rPr lang="en-GB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2048x2048, 11 components, 16 bps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7295617" y="5882271"/>
              <a:ext cx="1443171" cy="277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February 12, 2014</a:t>
              </a: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433430" y="1963434"/>
            <a:ext cx="1897614" cy="2393429"/>
            <a:chOff x="433430" y="1963434"/>
            <a:chExt cx="1897614" cy="2393429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30" y="1963434"/>
              <a:ext cx="1897614" cy="1897614"/>
            </a:xfrm>
            <a:prstGeom prst="rect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611560" y="3892933"/>
              <a:ext cx="1440160" cy="463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ESTIMATE</a:t>
              </a:r>
            </a:p>
            <a:p>
              <a:pPr algn="ctr" eaLnBrk="1">
                <a:lnSpc>
                  <a:spcPct val="101000"/>
                </a:lnSpc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(previous image)</a:t>
              </a:r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5074630" y="4005064"/>
            <a:ext cx="1894211" cy="2386577"/>
            <a:chOff x="5074630" y="4005064"/>
            <a:chExt cx="1894211" cy="2386577"/>
          </a:xfrm>
        </p:grpSpPr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630" y="4005064"/>
              <a:ext cx="1894211" cy="1894211"/>
            </a:xfrm>
            <a:prstGeom prst="rect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sp>
          <p:nvSpPr>
            <p:cNvPr id="27" name="Text Box 13"/>
            <p:cNvSpPr txBox="1">
              <a:spLocks noChangeArrowheads="1"/>
            </p:cNvSpPr>
            <p:nvPr/>
          </p:nvSpPr>
          <p:spPr bwMode="auto">
            <a:xfrm>
              <a:off x="5301655" y="5927711"/>
              <a:ext cx="1440160" cy="463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5000" rIns="90000" bIns="45000" anchor="ctr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>
                <a:lnSpc>
                  <a:spcPct val="101000"/>
                </a:lnSpc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ESTIMATE</a:t>
              </a:r>
            </a:p>
            <a:p>
              <a:pPr algn="ctr" eaLnBrk="1">
                <a:lnSpc>
                  <a:spcPct val="101000"/>
                </a:lnSpc>
              </a:pPr>
              <a:r>
                <a: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(previous image)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1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68960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LOSSLESS COMPRESSION (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entropy-based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evaluation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222536" y="2313968"/>
            <a:ext cx="2141637" cy="3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Alicante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6300192" y="2324449"/>
            <a:ext cx="1368152" cy="3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Cartagena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17 Pentágono"/>
          <p:cNvSpPr/>
          <p:nvPr/>
        </p:nvSpPr>
        <p:spPr>
          <a:xfrm>
            <a:off x="314" y="6613525"/>
            <a:ext cx="565180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8" y="1269058"/>
            <a:ext cx="1039417" cy="10394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4" y="1268760"/>
            <a:ext cx="1039713" cy="103971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7829"/>
            <a:ext cx="1043037" cy="104303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1270331"/>
            <a:ext cx="1038034" cy="103803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18756"/>
            <a:ext cx="4535425" cy="315851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71" y="2718756"/>
            <a:ext cx="4535425" cy="31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68960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LOSSLESS COMPRESSION (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entropy-based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evaluation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222536" y="2313968"/>
            <a:ext cx="2141637" cy="3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Alicante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6300192" y="2324449"/>
            <a:ext cx="1368152" cy="3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Cartagena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17 Pentágono"/>
          <p:cNvSpPr/>
          <p:nvPr/>
        </p:nvSpPr>
        <p:spPr>
          <a:xfrm>
            <a:off x="314" y="6613525"/>
            <a:ext cx="6083854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8" y="1269058"/>
            <a:ext cx="1039417" cy="10394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4" y="1268760"/>
            <a:ext cx="1039713" cy="103971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7829"/>
            <a:ext cx="1043037" cy="104303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1270331"/>
            <a:ext cx="1038034" cy="103803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18756"/>
            <a:ext cx="4535425" cy="315851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18756"/>
            <a:ext cx="4535425" cy="31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9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68960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LOSSLESS COMPRESSION (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entropy-based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evaluation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222536" y="2313968"/>
            <a:ext cx="2141637" cy="3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Alicante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6300192" y="2324449"/>
            <a:ext cx="1368152" cy="3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Cartagena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17 Pentágono"/>
          <p:cNvSpPr/>
          <p:nvPr/>
        </p:nvSpPr>
        <p:spPr>
          <a:xfrm>
            <a:off x="314" y="6613525"/>
            <a:ext cx="637188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8" y="1269058"/>
            <a:ext cx="1039417" cy="10394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4" y="1268760"/>
            <a:ext cx="1039713" cy="103971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7829"/>
            <a:ext cx="1043037" cy="104303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1270331"/>
            <a:ext cx="1038034" cy="103803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" y="2718756"/>
            <a:ext cx="4535425" cy="3158516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18756"/>
            <a:ext cx="4535425" cy="31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6481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LOSSY COMPRESSION (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entropy-based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evaluation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17 Pentágono"/>
          <p:cNvSpPr/>
          <p:nvPr/>
        </p:nvSpPr>
        <p:spPr>
          <a:xfrm>
            <a:off x="314" y="6613525"/>
            <a:ext cx="665991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22536" y="2313968"/>
            <a:ext cx="2141637" cy="3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Alicante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300192" y="2324449"/>
            <a:ext cx="1368152" cy="3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Cartagena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8" y="1269058"/>
            <a:ext cx="1039417" cy="10394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4" y="1268760"/>
            <a:ext cx="1039713" cy="103971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7829"/>
            <a:ext cx="1043037" cy="104303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1270331"/>
            <a:ext cx="1038034" cy="103803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08920"/>
            <a:ext cx="4480317" cy="312013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480317" cy="3120139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150528" y="5960341"/>
            <a:ext cx="2773400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UPLINK BIT BUDGET: 2 bps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615024" y="5957558"/>
            <a:ext cx="2773400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UPLINK BIT BUDGET: 1 bps</a:t>
            </a:r>
          </a:p>
        </p:txBody>
      </p:sp>
    </p:spTree>
    <p:extLst>
      <p:ext uri="{BB962C8B-B14F-4D97-AF65-F5344CB8AC3E}">
        <p14:creationId xmlns:p14="http://schemas.microsoft.com/office/powerpoint/2010/main" val="39931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6481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LOSSY COMPRESSION (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entropy-based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evaluation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17 Pentágono"/>
          <p:cNvSpPr/>
          <p:nvPr/>
        </p:nvSpPr>
        <p:spPr>
          <a:xfrm>
            <a:off x="314" y="6613525"/>
            <a:ext cx="7074326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22536" y="2313968"/>
            <a:ext cx="2141637" cy="3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Alicante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300192" y="2324449"/>
            <a:ext cx="1368152" cy="3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Cartagena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8" y="1269058"/>
            <a:ext cx="1039417" cy="10394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4" y="1268760"/>
            <a:ext cx="1039713" cy="103971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7829"/>
            <a:ext cx="1043037" cy="104303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1270331"/>
            <a:ext cx="1038034" cy="103803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08920"/>
            <a:ext cx="4480317" cy="3120139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480317" cy="3120139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150528" y="5960341"/>
            <a:ext cx="2773400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UPLINK BIT BUDGET: 2 bps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615024" y="5957558"/>
            <a:ext cx="2773400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UPLINK BIT BUDGET: 1 bps</a:t>
            </a:r>
          </a:p>
        </p:txBody>
      </p:sp>
    </p:spTree>
    <p:extLst>
      <p:ext uri="{BB962C8B-B14F-4D97-AF65-F5344CB8AC3E}">
        <p14:creationId xmlns:p14="http://schemas.microsoft.com/office/powerpoint/2010/main" val="40508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658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SATELLITES’ ORBITS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49 Pentágono"/>
          <p:cNvSpPr/>
          <p:nvPr/>
        </p:nvSpPr>
        <p:spPr>
          <a:xfrm>
            <a:off x="325" y="6613525"/>
            <a:ext cx="32320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1336"/>
            <a:ext cx="56886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10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0" name="Rectangle 11"/>
          <p:cNvSpPr>
            <a:spLocks noChangeArrowheads="1"/>
          </p:cNvSpPr>
          <p:nvPr/>
        </p:nvSpPr>
        <p:spPr bwMode="auto">
          <a:xfrm>
            <a:off x="114300" y="466725"/>
            <a:ext cx="6481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LOSSY COMPRESSION (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entropy-based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evaluation</a:t>
            </a: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2764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EXPERIMENTAL RESULTS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17 Pentágono"/>
          <p:cNvSpPr/>
          <p:nvPr/>
        </p:nvSpPr>
        <p:spPr>
          <a:xfrm>
            <a:off x="314" y="6613525"/>
            <a:ext cx="7379998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22536" y="2313968"/>
            <a:ext cx="2141637" cy="36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Alicante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300192" y="2324449"/>
            <a:ext cx="1368152" cy="3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Cartagena</a:t>
            </a: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8" y="1269058"/>
            <a:ext cx="1039417" cy="103941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4" y="1268760"/>
            <a:ext cx="1039713" cy="103971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67829"/>
            <a:ext cx="1043037" cy="104303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640" y="1270331"/>
            <a:ext cx="1038034" cy="103803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708920"/>
            <a:ext cx="4480317" cy="3120139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4480317" cy="3120139"/>
          </a:xfrm>
          <a:prstGeom prst="rect">
            <a:avLst/>
          </a:prstGeom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150528" y="5960341"/>
            <a:ext cx="2773400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UPLINK BIT BUDGET: 2 bps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615024" y="5957558"/>
            <a:ext cx="2773400" cy="33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 anchor="ctr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01000"/>
              </a:lnSpc>
            </a:pPr>
            <a:r>
              <a:rPr lang="en-GB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UPLINK BIT BUDGET: 1 bps</a:t>
            </a:r>
          </a:p>
        </p:txBody>
      </p:sp>
    </p:spTree>
    <p:extLst>
      <p:ext uri="{BB962C8B-B14F-4D97-AF65-F5344CB8AC3E}">
        <p14:creationId xmlns:p14="http://schemas.microsoft.com/office/powerpoint/2010/main" val="40508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6084168" y="5157192"/>
            <a:ext cx="2026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CONCLUSIONS</a:t>
            </a:r>
          </a:p>
        </p:txBody>
      </p:sp>
      <p:pic>
        <p:nvPicPr>
          <p:cNvPr id="31" name="3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77072"/>
            <a:ext cx="690505" cy="480875"/>
          </a:xfrm>
          <a:prstGeom prst="rect">
            <a:avLst/>
          </a:prstGeom>
        </p:spPr>
      </p:pic>
      <p:pic>
        <p:nvPicPr>
          <p:cNvPr id="32" name="3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66" y="4250113"/>
            <a:ext cx="682114" cy="475031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4815167" y="2728468"/>
            <a:ext cx="754072" cy="537718"/>
            <a:chOff x="4815167" y="2728468"/>
            <a:chExt cx="754072" cy="537718"/>
          </a:xfrm>
        </p:grpSpPr>
        <p:grpSp>
          <p:nvGrpSpPr>
            <p:cNvPr id="11" name="10 Grupo"/>
            <p:cNvGrpSpPr/>
            <p:nvPr/>
          </p:nvGrpSpPr>
          <p:grpSpPr>
            <a:xfrm>
              <a:off x="4815167" y="2770911"/>
              <a:ext cx="236516" cy="333459"/>
              <a:chOff x="2771800" y="3777812"/>
              <a:chExt cx="314408" cy="443276"/>
            </a:xfrm>
            <a:solidFill>
              <a:schemeClr val="tx1"/>
            </a:solidFill>
          </p:grpSpPr>
          <p:sp>
            <p:nvSpPr>
              <p:cNvPr id="25" name="24 Rectángulo"/>
              <p:cNvSpPr/>
              <p:nvPr/>
            </p:nvSpPr>
            <p:spPr>
              <a:xfrm>
                <a:off x="2771800" y="4077072"/>
                <a:ext cx="263967" cy="144016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25 Conector recto"/>
              <p:cNvCxnSpPr>
                <a:stCxn id="25" idx="0"/>
              </p:cNvCxnSpPr>
              <p:nvPr/>
            </p:nvCxnSpPr>
            <p:spPr>
              <a:xfrm flipH="1" flipV="1">
                <a:off x="2903783" y="3933056"/>
                <a:ext cx="1" cy="144016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26 Grupo"/>
              <p:cNvGrpSpPr/>
              <p:nvPr/>
            </p:nvGrpSpPr>
            <p:grpSpPr>
              <a:xfrm rot="19474978">
                <a:off x="2870184" y="3777812"/>
                <a:ext cx="216024" cy="216024"/>
                <a:chOff x="3491880" y="3573016"/>
                <a:chExt cx="216024" cy="216024"/>
              </a:xfrm>
              <a:grpFill/>
            </p:grpSpPr>
            <p:sp>
              <p:nvSpPr>
                <p:cNvPr id="28" name="27 Circular"/>
                <p:cNvSpPr/>
                <p:nvPr/>
              </p:nvSpPr>
              <p:spPr>
                <a:xfrm>
                  <a:off x="3491880" y="3573016"/>
                  <a:ext cx="216024" cy="216024"/>
                </a:xfrm>
                <a:prstGeom prst="pie">
                  <a:avLst>
                    <a:gd name="adj1" fmla="val 5503313"/>
                    <a:gd name="adj2" fmla="val 16200000"/>
                  </a:avLst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28 Conector recto"/>
                <p:cNvCxnSpPr/>
                <p:nvPr/>
              </p:nvCxnSpPr>
              <p:spPr>
                <a:xfrm flipH="1">
                  <a:off x="3578289" y="3681008"/>
                  <a:ext cx="83662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12 Grupo"/>
            <p:cNvGrpSpPr/>
            <p:nvPr/>
          </p:nvGrpSpPr>
          <p:grpSpPr>
            <a:xfrm>
              <a:off x="4944240" y="2728468"/>
              <a:ext cx="624999" cy="537718"/>
              <a:chOff x="5477233" y="2469608"/>
              <a:chExt cx="232813" cy="200301"/>
            </a:xfrm>
          </p:grpSpPr>
          <p:grpSp>
            <p:nvGrpSpPr>
              <p:cNvPr id="15" name="14 Grupo"/>
              <p:cNvGrpSpPr/>
              <p:nvPr/>
            </p:nvGrpSpPr>
            <p:grpSpPr>
              <a:xfrm rot="1799430">
                <a:off x="5526484" y="2469608"/>
                <a:ext cx="183562" cy="32840"/>
                <a:chOff x="3687509" y="3954699"/>
                <a:chExt cx="2203230" cy="394171"/>
              </a:xfrm>
            </p:grpSpPr>
            <p:sp>
              <p:nvSpPr>
                <p:cNvPr id="17" name="16 Rectángulo"/>
                <p:cNvSpPr/>
                <p:nvPr/>
              </p:nvSpPr>
              <p:spPr>
                <a:xfrm>
                  <a:off x="4611982" y="3954699"/>
                  <a:ext cx="357161" cy="394171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17 Conector recto"/>
                <p:cNvCxnSpPr>
                  <a:stCxn id="19" idx="3"/>
                </p:cNvCxnSpPr>
                <p:nvPr/>
              </p:nvCxnSpPr>
              <p:spPr>
                <a:xfrm>
                  <a:off x="3887300" y="4150034"/>
                  <a:ext cx="1908836" cy="0"/>
                </a:xfrm>
                <a:prstGeom prst="lin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18 Rectángulo"/>
                <p:cNvSpPr/>
                <p:nvPr/>
              </p:nvSpPr>
              <p:spPr>
                <a:xfrm>
                  <a:off x="3687509" y="4039787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19 Rectángulo"/>
                <p:cNvSpPr/>
                <p:nvPr/>
              </p:nvSpPr>
              <p:spPr>
                <a:xfrm>
                  <a:off x="3953540" y="4039195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20 Rectángulo"/>
                <p:cNvSpPr/>
                <p:nvPr/>
              </p:nvSpPr>
              <p:spPr>
                <a:xfrm>
                  <a:off x="4230393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21 Rectángulo"/>
                <p:cNvSpPr/>
                <p:nvPr/>
              </p:nvSpPr>
              <p:spPr>
                <a:xfrm>
                  <a:off x="5148064" y="4043533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22 Rectángulo"/>
                <p:cNvSpPr/>
                <p:nvPr/>
              </p:nvSpPr>
              <p:spPr>
                <a:xfrm>
                  <a:off x="5414095" y="4042941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23 Rectángulo"/>
                <p:cNvSpPr/>
                <p:nvPr/>
              </p:nvSpPr>
              <p:spPr>
                <a:xfrm>
                  <a:off x="5690948" y="4041276"/>
                  <a:ext cx="199791" cy="220494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15 Triángulo isósceles"/>
              <p:cNvSpPr/>
              <p:nvPr/>
            </p:nvSpPr>
            <p:spPr>
              <a:xfrm rot="1941003">
                <a:off x="5477233" y="2486938"/>
                <a:ext cx="167435" cy="182971"/>
              </a:xfrm>
              <a:prstGeom prst="triangl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36000">
                    <a:schemeClr val="tx2">
                      <a:lumMod val="20000"/>
                      <a:lumOff val="8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25025" r="27314" b="28274"/>
          <a:stretch/>
        </p:blipFill>
        <p:spPr>
          <a:xfrm>
            <a:off x="2101735" y="1113922"/>
            <a:ext cx="758306" cy="759854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23735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TABLE OF CONTENTS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Rectangle 11"/>
          <p:cNvSpPr>
            <a:spLocks noChangeArrowheads="1"/>
          </p:cNvSpPr>
          <p:nvPr/>
        </p:nvSpPr>
        <p:spPr bwMode="auto">
          <a:xfrm>
            <a:off x="251520" y="836712"/>
            <a:ext cx="220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  <a:latin typeface="+mn-lt"/>
              </a:rPr>
              <a:t>INTRODUCTION</a:t>
            </a:r>
          </a:p>
        </p:txBody>
      </p:sp>
      <p:sp>
        <p:nvSpPr>
          <p:cNvPr id="358" name="Rectangle 11"/>
          <p:cNvSpPr>
            <a:spLocks noChangeArrowheads="1"/>
          </p:cNvSpPr>
          <p:nvPr/>
        </p:nvSpPr>
        <p:spPr bwMode="auto">
          <a:xfrm>
            <a:off x="1475656" y="2348880"/>
            <a:ext cx="35975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DUAL LINK IMAGE CODING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  <a:latin typeface="+mn-lt"/>
            </a:endParaRPr>
          </a:p>
        </p:txBody>
      </p:sp>
      <p:sp>
        <p:nvSpPr>
          <p:cNvPr id="359" name="Rectangle 11"/>
          <p:cNvSpPr>
            <a:spLocks noChangeArrowheads="1"/>
          </p:cNvSpPr>
          <p:nvPr/>
        </p:nvSpPr>
        <p:spPr bwMode="auto">
          <a:xfrm>
            <a:off x="3246520" y="3824041"/>
            <a:ext cx="3280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</a:effectLst>
              </a:rPr>
              <a:t>EXPERIMENTAL RESULTS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</a:effectLst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255290" y="764703"/>
            <a:ext cx="7557069" cy="42484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1 Grupo"/>
          <p:cNvGrpSpPr/>
          <p:nvPr/>
        </p:nvGrpSpPr>
        <p:grpSpPr>
          <a:xfrm>
            <a:off x="6948264" y="5506282"/>
            <a:ext cx="2138904" cy="477054"/>
            <a:chOff x="1064944" y="957789"/>
            <a:chExt cx="2138904" cy="477054"/>
          </a:xfrm>
        </p:grpSpPr>
        <p:sp>
          <p:nvSpPr>
            <p:cNvPr id="34" name="33 Rectángulo"/>
            <p:cNvSpPr/>
            <p:nvPr/>
          </p:nvSpPr>
          <p:spPr>
            <a:xfrm>
              <a:off x="1077062" y="1034733"/>
              <a:ext cx="21267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Earth </a:t>
              </a:r>
              <a:r>
                <a:rPr lang="en-U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Obervation</a:t>
              </a:r>
              <a:r>
                <a:rPr lang="en-U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(EO) satellites in geosynchronous orbits have limited download capacity</a:t>
              </a: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Imaging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sensors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in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have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their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resolution</a:t>
              </a:r>
              <a:endParaRPr lang="es-ES" sz="400" b="1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Need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trim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data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before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downloaded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07950" indent="-20638">
                <a:buFont typeface="Arial" panose="020B0604020202020204" pitchFamily="34" charset="0"/>
                <a:buChar char="•"/>
              </a:pP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Research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purpose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increase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download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capacity</a:t>
              </a:r>
              <a:r>
                <a:rPr lang="es-ES" sz="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of EO </a:t>
              </a:r>
              <a:r>
                <a:rPr lang="es-ES" sz="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satellites</a:t>
              </a:r>
              <a:endParaRPr lang="en-U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1064944" y="957789"/>
              <a:ext cx="57606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tabLst>
                  <a:tab pos="357188" algn="l"/>
                </a:tabLst>
                <a:defRPr/>
              </a:pPr>
              <a:r>
                <a:rPr lang="es-ES" sz="400" b="1" i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Motivation</a:t>
              </a:r>
              <a:endParaRPr lang="es-ES" sz="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2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7062" y="1034733"/>
            <a:ext cx="7095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Earth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Obervation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(EO) satellites in geosynchronous orbits have limited download capacity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sensors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EO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increased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their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resolution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before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downloaded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purpose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increase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capacity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EO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51520" y="683876"/>
            <a:ext cx="1255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69 Rectángulo"/>
          <p:cNvSpPr/>
          <p:nvPr/>
        </p:nvSpPr>
        <p:spPr>
          <a:xfrm>
            <a:off x="1077062" y="2358172"/>
            <a:ext cx="6375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Exploit the temporal redundancy of satellite data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which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otherwise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idle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time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251520" y="2060848"/>
            <a:ext cx="927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Insights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6" name="Rectangle 11"/>
          <p:cNvSpPr>
            <a:spLocks noChangeArrowheads="1"/>
          </p:cNvSpPr>
          <p:nvPr/>
        </p:nvSpPr>
        <p:spPr bwMode="auto">
          <a:xfrm>
            <a:off x="5267373" y="2975778"/>
            <a:ext cx="2369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link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5" name="1344 Rectángulo"/>
          <p:cNvSpPr/>
          <p:nvPr/>
        </p:nvSpPr>
        <p:spPr>
          <a:xfrm>
            <a:off x="1077062" y="5642084"/>
            <a:ext cx="6875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Lossless coding performance: gains about 0.5 to 1 bits per sample (bps)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Lossy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performance: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gains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about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 to 10 dB at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low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rates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6" name="Rectangle 11"/>
          <p:cNvSpPr>
            <a:spLocks noChangeArrowheads="1"/>
          </p:cNvSpPr>
          <p:nvPr/>
        </p:nvSpPr>
        <p:spPr bwMode="auto">
          <a:xfrm>
            <a:off x="251520" y="5300628"/>
            <a:ext cx="4869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based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entropy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2" name="1351 Pentágono"/>
          <p:cNvSpPr/>
          <p:nvPr/>
        </p:nvSpPr>
        <p:spPr>
          <a:xfrm>
            <a:off x="313" y="6613525"/>
            <a:ext cx="7754333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53" name="Rectangle 11"/>
          <p:cNvSpPr>
            <a:spLocks noChangeArrowheads="1"/>
          </p:cNvSpPr>
          <p:nvPr/>
        </p:nvSpPr>
        <p:spPr bwMode="auto">
          <a:xfrm>
            <a:off x="971600" y="2975778"/>
            <a:ext cx="2190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Traditional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approach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7373025" y="1137946"/>
            <a:ext cx="1129826" cy="1275085"/>
            <a:chOff x="56056" y="1824923"/>
            <a:chExt cx="4164951" cy="4700421"/>
          </a:xfrm>
        </p:grpSpPr>
        <p:pic>
          <p:nvPicPr>
            <p:cNvPr id="1355" name="1354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4" t="27783" r="27313" b="28369"/>
            <a:stretch/>
          </p:blipFill>
          <p:spPr>
            <a:xfrm>
              <a:off x="56056" y="4031034"/>
              <a:ext cx="2499720" cy="2494310"/>
            </a:xfrm>
            <a:prstGeom prst="rect">
              <a:avLst/>
            </a:prstGeom>
            <a:ln w="3175">
              <a:noFill/>
            </a:ln>
          </p:spPr>
        </p:pic>
        <p:grpSp>
          <p:nvGrpSpPr>
            <p:cNvPr id="1356" name="1355 Grupo"/>
            <p:cNvGrpSpPr/>
            <p:nvPr/>
          </p:nvGrpSpPr>
          <p:grpSpPr>
            <a:xfrm rot="1799430">
              <a:off x="3041313" y="1824923"/>
              <a:ext cx="1179694" cy="211054"/>
              <a:chOff x="3687509" y="3954699"/>
              <a:chExt cx="2203230" cy="394171"/>
            </a:xfrm>
          </p:grpSpPr>
          <p:sp>
            <p:nvSpPr>
              <p:cNvPr id="1357" name="1356 Rectángulo"/>
              <p:cNvSpPr/>
              <p:nvPr/>
            </p:nvSpPr>
            <p:spPr>
              <a:xfrm>
                <a:off x="4611982" y="3954699"/>
                <a:ext cx="357161" cy="394171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8" name="1357 Conector recto"/>
              <p:cNvCxnSpPr>
                <a:stCxn id="1359" idx="3"/>
              </p:cNvCxnSpPr>
              <p:nvPr/>
            </p:nvCxnSpPr>
            <p:spPr>
              <a:xfrm>
                <a:off x="3887300" y="4150034"/>
                <a:ext cx="1908836" cy="0"/>
              </a:xfrm>
              <a:prstGeom prst="lin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9" name="1358 Rectángulo"/>
              <p:cNvSpPr/>
              <p:nvPr/>
            </p:nvSpPr>
            <p:spPr>
              <a:xfrm>
                <a:off x="3687509" y="4039787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1359 Rectángulo"/>
              <p:cNvSpPr/>
              <p:nvPr/>
            </p:nvSpPr>
            <p:spPr>
              <a:xfrm>
                <a:off x="3953540" y="4039195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1" name="1360 Rectángulo"/>
              <p:cNvSpPr/>
              <p:nvPr/>
            </p:nvSpPr>
            <p:spPr>
              <a:xfrm>
                <a:off x="4230393" y="4042941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2" name="1361 Rectángulo"/>
              <p:cNvSpPr/>
              <p:nvPr/>
            </p:nvSpPr>
            <p:spPr>
              <a:xfrm>
                <a:off x="5148064" y="4043533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1362 Rectángulo"/>
              <p:cNvSpPr/>
              <p:nvPr/>
            </p:nvSpPr>
            <p:spPr>
              <a:xfrm>
                <a:off x="5414095" y="4042941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1363 Rectángulo"/>
              <p:cNvSpPr/>
              <p:nvPr/>
            </p:nvSpPr>
            <p:spPr>
              <a:xfrm>
                <a:off x="5690948" y="4041276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5" name="1364 Grupo"/>
            <p:cNvGrpSpPr/>
            <p:nvPr/>
          </p:nvGrpSpPr>
          <p:grpSpPr>
            <a:xfrm>
              <a:off x="1274075" y="3702516"/>
              <a:ext cx="314408" cy="443276"/>
              <a:chOff x="2771800" y="3777812"/>
              <a:chExt cx="314408" cy="443276"/>
            </a:xfrm>
            <a:solidFill>
              <a:schemeClr val="tx1"/>
            </a:solidFill>
          </p:grpSpPr>
          <p:sp>
            <p:nvSpPr>
              <p:cNvPr id="1366" name="1365 Rectángulo"/>
              <p:cNvSpPr/>
              <p:nvPr/>
            </p:nvSpPr>
            <p:spPr>
              <a:xfrm>
                <a:off x="2771800" y="4077072"/>
                <a:ext cx="263967" cy="144016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7800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67" name="1366 Conector recto"/>
              <p:cNvCxnSpPr>
                <a:stCxn id="1366" idx="0"/>
              </p:cNvCxnSpPr>
              <p:nvPr/>
            </p:nvCxnSpPr>
            <p:spPr>
              <a:xfrm flipH="1" flipV="1">
                <a:off x="2903783" y="3933056"/>
                <a:ext cx="1" cy="144016"/>
              </a:xfrm>
              <a:prstGeom prst="lin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8" name="1367 Grupo"/>
              <p:cNvGrpSpPr/>
              <p:nvPr/>
            </p:nvGrpSpPr>
            <p:grpSpPr>
              <a:xfrm rot="19474978">
                <a:off x="2870184" y="3777812"/>
                <a:ext cx="216024" cy="216024"/>
                <a:chOff x="3491880" y="3573016"/>
                <a:chExt cx="216024" cy="216024"/>
              </a:xfrm>
              <a:grpFill/>
            </p:grpSpPr>
            <p:sp>
              <p:nvSpPr>
                <p:cNvPr id="1369" name="1368 Circular"/>
                <p:cNvSpPr/>
                <p:nvPr/>
              </p:nvSpPr>
              <p:spPr>
                <a:xfrm>
                  <a:off x="3491880" y="3573016"/>
                  <a:ext cx="216024" cy="216024"/>
                </a:xfrm>
                <a:prstGeom prst="pie">
                  <a:avLst>
                    <a:gd name="adj1" fmla="val 5503313"/>
                    <a:gd name="adj2" fmla="val 16200000"/>
                  </a:avLst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70" name="1369 Conector recto"/>
                <p:cNvCxnSpPr/>
                <p:nvPr/>
              </p:nvCxnSpPr>
              <p:spPr>
                <a:xfrm flipH="1">
                  <a:off x="3578289" y="3681008"/>
                  <a:ext cx="83662" cy="0"/>
                </a:xfrm>
                <a:prstGeom prst="lin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71" name="1370 Conector recto de flecha"/>
            <p:cNvCxnSpPr/>
            <p:nvPr/>
          </p:nvCxnSpPr>
          <p:spPr>
            <a:xfrm flipV="1">
              <a:off x="1538042" y="2022233"/>
              <a:ext cx="2041037" cy="1752314"/>
            </a:xfrm>
            <a:prstGeom prst="straightConnector1">
              <a:avLst/>
            </a:prstGeom>
            <a:ln w="6350">
              <a:solidFill>
                <a:srgbClr val="00B0F0"/>
              </a:solidFill>
              <a:prstDash val="sys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2" name="1371 Conector recto de flecha"/>
            <p:cNvCxnSpPr/>
            <p:nvPr/>
          </p:nvCxnSpPr>
          <p:spPr>
            <a:xfrm flipH="1">
              <a:off x="1525624" y="2011411"/>
              <a:ext cx="1965227" cy="1694799"/>
            </a:xfrm>
            <a:prstGeom prst="straightConnector1">
              <a:avLst/>
            </a:prstGeom>
            <a:ln w="6350">
              <a:solidFill>
                <a:srgbClr val="00B0F0"/>
              </a:solidFill>
              <a:prstDash val="sys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3" name="1372 Grupo"/>
          <p:cNvGrpSpPr/>
          <p:nvPr/>
        </p:nvGrpSpPr>
        <p:grpSpPr>
          <a:xfrm rot="1799430">
            <a:off x="2658574" y="3911042"/>
            <a:ext cx="808194" cy="144590"/>
            <a:chOff x="3687509" y="3954699"/>
            <a:chExt cx="2203230" cy="394171"/>
          </a:xfrm>
        </p:grpSpPr>
        <p:sp>
          <p:nvSpPr>
            <p:cNvPr id="1374" name="1373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5" name="1374 Conector recto"/>
            <p:cNvCxnSpPr>
              <a:stCxn id="1376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6" name="1375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1376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1377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137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137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138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2" name="1381 Grupo"/>
          <p:cNvGrpSpPr/>
          <p:nvPr/>
        </p:nvGrpSpPr>
        <p:grpSpPr>
          <a:xfrm>
            <a:off x="745512" y="4176804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1383" name="1382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4" name="1383 Conector recto"/>
            <p:cNvCxnSpPr>
              <a:stCxn id="1383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5" name="1384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1386" name="1385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87" name="1386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8" name="1387 Conector recto de flecha"/>
          <p:cNvCxnSpPr>
            <a:endCxn id="1374" idx="2"/>
          </p:cNvCxnSpPr>
          <p:nvPr/>
        </p:nvCxnSpPr>
        <p:spPr>
          <a:xfrm flipV="1">
            <a:off x="1009479" y="4046217"/>
            <a:ext cx="2017513" cy="202617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9" name="1388 Conector recto de flecha"/>
          <p:cNvCxnSpPr/>
          <p:nvPr/>
        </p:nvCxnSpPr>
        <p:spPr>
          <a:xfrm flipH="1">
            <a:off x="5443539" y="4023097"/>
            <a:ext cx="1914524" cy="190500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0" name="1389 Grupo"/>
          <p:cNvGrpSpPr/>
          <p:nvPr/>
        </p:nvGrpSpPr>
        <p:grpSpPr>
          <a:xfrm rot="1799430">
            <a:off x="7094142" y="3910161"/>
            <a:ext cx="808194" cy="144590"/>
            <a:chOff x="3687509" y="3954699"/>
            <a:chExt cx="2203230" cy="394171"/>
          </a:xfrm>
        </p:grpSpPr>
        <p:sp>
          <p:nvSpPr>
            <p:cNvPr id="1391" name="1390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2" name="1391 Conector recto"/>
            <p:cNvCxnSpPr>
              <a:stCxn id="139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3" name="139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139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139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1395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1396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1397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9" name="1398 Grupo"/>
          <p:cNvGrpSpPr/>
          <p:nvPr/>
        </p:nvGrpSpPr>
        <p:grpSpPr>
          <a:xfrm>
            <a:off x="5181080" y="4175923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1400" name="1399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1" name="1400 Conector recto"/>
            <p:cNvCxnSpPr>
              <a:stCxn id="1400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2" name="1401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1403" name="1402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04" name="1403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05" name="1404 Conector recto de flecha"/>
          <p:cNvCxnSpPr/>
          <p:nvPr/>
        </p:nvCxnSpPr>
        <p:spPr>
          <a:xfrm flipV="1">
            <a:off x="5464969" y="4077866"/>
            <a:ext cx="1988344" cy="192881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3" name="145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22576"/>
            <a:ext cx="1152723" cy="802768"/>
          </a:xfrm>
          <a:prstGeom prst="rect">
            <a:avLst/>
          </a:prstGeom>
        </p:spPr>
      </p:pic>
      <p:pic>
        <p:nvPicPr>
          <p:cNvPr id="1454" name="145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445224"/>
            <a:ext cx="1179929" cy="821715"/>
          </a:xfrm>
          <a:prstGeom prst="rect">
            <a:avLst/>
          </a:prstGeom>
        </p:spPr>
      </p:pic>
      <p:sp>
        <p:nvSpPr>
          <p:cNvPr id="1455" name="1454 Rectángulo"/>
          <p:cNvSpPr/>
          <p:nvPr/>
        </p:nvSpPr>
        <p:spPr>
          <a:xfrm>
            <a:off x="251520" y="2074715"/>
            <a:ext cx="6876833" cy="813607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57" name="1456 Rectángulo"/>
          <p:cNvSpPr/>
          <p:nvPr/>
        </p:nvSpPr>
        <p:spPr>
          <a:xfrm>
            <a:off x="154530" y="2975779"/>
            <a:ext cx="8665942" cy="196539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58" name="1457 Rectángulo"/>
          <p:cNvSpPr/>
          <p:nvPr/>
        </p:nvSpPr>
        <p:spPr>
          <a:xfrm>
            <a:off x="298546" y="5312233"/>
            <a:ext cx="8665942" cy="123178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251520" y="559503"/>
            <a:ext cx="8317573" cy="1922015"/>
            <a:chOff x="251520" y="559503"/>
            <a:chExt cx="8317573" cy="1922015"/>
          </a:xfrm>
        </p:grpSpPr>
        <p:sp>
          <p:nvSpPr>
            <p:cNvPr id="1456" name="1455 Rectángulo"/>
            <p:cNvSpPr/>
            <p:nvPr/>
          </p:nvSpPr>
          <p:spPr>
            <a:xfrm>
              <a:off x="251520" y="559503"/>
              <a:ext cx="8317573" cy="1515212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59" name="1458 Rectángulo"/>
            <p:cNvSpPr/>
            <p:nvPr/>
          </p:nvSpPr>
          <p:spPr>
            <a:xfrm>
              <a:off x="7264935" y="2074715"/>
              <a:ext cx="1020084" cy="406803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2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7062" y="1034733"/>
            <a:ext cx="7095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Earth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Obervation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(EO) satellites in geosynchronous orbits have limited download capacity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sensors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EO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increased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their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resolution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before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downloaded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purpose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increase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capacity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EO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51520" y="683876"/>
            <a:ext cx="1255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69 Rectángulo"/>
          <p:cNvSpPr/>
          <p:nvPr/>
        </p:nvSpPr>
        <p:spPr>
          <a:xfrm>
            <a:off x="1077062" y="2358172"/>
            <a:ext cx="6375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Exploit the temporal redundancy of satellite data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which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otherwise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idle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time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251520" y="2060848"/>
            <a:ext cx="927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Insights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6" name="Rectangle 11"/>
          <p:cNvSpPr>
            <a:spLocks noChangeArrowheads="1"/>
          </p:cNvSpPr>
          <p:nvPr/>
        </p:nvSpPr>
        <p:spPr bwMode="auto">
          <a:xfrm>
            <a:off x="5267373" y="2975778"/>
            <a:ext cx="2369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link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5" name="1344 Rectángulo"/>
          <p:cNvSpPr/>
          <p:nvPr/>
        </p:nvSpPr>
        <p:spPr>
          <a:xfrm>
            <a:off x="1077062" y="5642084"/>
            <a:ext cx="6875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Lossless coding performance: gains about 0.5 to 1 bits per sample (bps)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Lossy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performance: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gains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about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 to 10 dB at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low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rates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6" name="Rectangle 11"/>
          <p:cNvSpPr>
            <a:spLocks noChangeArrowheads="1"/>
          </p:cNvSpPr>
          <p:nvPr/>
        </p:nvSpPr>
        <p:spPr bwMode="auto">
          <a:xfrm>
            <a:off x="251520" y="5300628"/>
            <a:ext cx="4869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based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entropy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2" name="1351 Pentágono"/>
          <p:cNvSpPr/>
          <p:nvPr/>
        </p:nvSpPr>
        <p:spPr>
          <a:xfrm>
            <a:off x="313" y="6613525"/>
            <a:ext cx="810707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53" name="Rectangle 11"/>
          <p:cNvSpPr>
            <a:spLocks noChangeArrowheads="1"/>
          </p:cNvSpPr>
          <p:nvPr/>
        </p:nvSpPr>
        <p:spPr bwMode="auto">
          <a:xfrm>
            <a:off x="971600" y="2975778"/>
            <a:ext cx="2190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Traditional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approach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7373025" y="1137946"/>
            <a:ext cx="1129826" cy="1275085"/>
            <a:chOff x="56056" y="1824923"/>
            <a:chExt cx="4164951" cy="4700421"/>
          </a:xfrm>
        </p:grpSpPr>
        <p:pic>
          <p:nvPicPr>
            <p:cNvPr id="1355" name="1354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4" t="27783" r="27313" b="28369"/>
            <a:stretch/>
          </p:blipFill>
          <p:spPr>
            <a:xfrm>
              <a:off x="56056" y="4031034"/>
              <a:ext cx="2499720" cy="2494310"/>
            </a:xfrm>
            <a:prstGeom prst="rect">
              <a:avLst/>
            </a:prstGeom>
            <a:ln w="3175">
              <a:noFill/>
            </a:ln>
          </p:spPr>
        </p:pic>
        <p:grpSp>
          <p:nvGrpSpPr>
            <p:cNvPr id="1356" name="1355 Grupo"/>
            <p:cNvGrpSpPr/>
            <p:nvPr/>
          </p:nvGrpSpPr>
          <p:grpSpPr>
            <a:xfrm rot="1799430">
              <a:off x="3041313" y="1824923"/>
              <a:ext cx="1179694" cy="211054"/>
              <a:chOff x="3687509" y="3954699"/>
              <a:chExt cx="2203230" cy="394171"/>
            </a:xfrm>
          </p:grpSpPr>
          <p:sp>
            <p:nvSpPr>
              <p:cNvPr id="1357" name="1356 Rectángulo"/>
              <p:cNvSpPr/>
              <p:nvPr/>
            </p:nvSpPr>
            <p:spPr>
              <a:xfrm>
                <a:off x="4611982" y="3954699"/>
                <a:ext cx="357161" cy="394171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8" name="1357 Conector recto"/>
              <p:cNvCxnSpPr>
                <a:stCxn id="1359" idx="3"/>
              </p:cNvCxnSpPr>
              <p:nvPr/>
            </p:nvCxnSpPr>
            <p:spPr>
              <a:xfrm>
                <a:off x="3887300" y="4150034"/>
                <a:ext cx="1908836" cy="0"/>
              </a:xfrm>
              <a:prstGeom prst="lin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9" name="1358 Rectángulo"/>
              <p:cNvSpPr/>
              <p:nvPr/>
            </p:nvSpPr>
            <p:spPr>
              <a:xfrm>
                <a:off x="3687509" y="4039787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1359 Rectángulo"/>
              <p:cNvSpPr/>
              <p:nvPr/>
            </p:nvSpPr>
            <p:spPr>
              <a:xfrm>
                <a:off x="3953540" y="4039195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1" name="1360 Rectángulo"/>
              <p:cNvSpPr/>
              <p:nvPr/>
            </p:nvSpPr>
            <p:spPr>
              <a:xfrm>
                <a:off x="4230393" y="4042941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2" name="1361 Rectángulo"/>
              <p:cNvSpPr/>
              <p:nvPr/>
            </p:nvSpPr>
            <p:spPr>
              <a:xfrm>
                <a:off x="5148064" y="4043533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1362 Rectángulo"/>
              <p:cNvSpPr/>
              <p:nvPr/>
            </p:nvSpPr>
            <p:spPr>
              <a:xfrm>
                <a:off x="5414095" y="4042941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1363 Rectángulo"/>
              <p:cNvSpPr/>
              <p:nvPr/>
            </p:nvSpPr>
            <p:spPr>
              <a:xfrm>
                <a:off x="5690948" y="4041276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5" name="1364 Grupo"/>
            <p:cNvGrpSpPr/>
            <p:nvPr/>
          </p:nvGrpSpPr>
          <p:grpSpPr>
            <a:xfrm>
              <a:off x="1274075" y="3702516"/>
              <a:ext cx="314408" cy="443276"/>
              <a:chOff x="2771800" y="3777812"/>
              <a:chExt cx="314408" cy="443276"/>
            </a:xfrm>
            <a:solidFill>
              <a:schemeClr val="tx1"/>
            </a:solidFill>
          </p:grpSpPr>
          <p:sp>
            <p:nvSpPr>
              <p:cNvPr id="1366" name="1365 Rectángulo"/>
              <p:cNvSpPr/>
              <p:nvPr/>
            </p:nvSpPr>
            <p:spPr>
              <a:xfrm>
                <a:off x="2771800" y="4077072"/>
                <a:ext cx="263967" cy="144016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7800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67" name="1366 Conector recto"/>
              <p:cNvCxnSpPr>
                <a:stCxn id="1366" idx="0"/>
              </p:cNvCxnSpPr>
              <p:nvPr/>
            </p:nvCxnSpPr>
            <p:spPr>
              <a:xfrm flipH="1" flipV="1">
                <a:off x="2903783" y="3933056"/>
                <a:ext cx="1" cy="144016"/>
              </a:xfrm>
              <a:prstGeom prst="lin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8" name="1367 Grupo"/>
              <p:cNvGrpSpPr/>
              <p:nvPr/>
            </p:nvGrpSpPr>
            <p:grpSpPr>
              <a:xfrm rot="19474978">
                <a:off x="2870184" y="3777812"/>
                <a:ext cx="216024" cy="216024"/>
                <a:chOff x="3491880" y="3573016"/>
                <a:chExt cx="216024" cy="216024"/>
              </a:xfrm>
              <a:grpFill/>
            </p:grpSpPr>
            <p:sp>
              <p:nvSpPr>
                <p:cNvPr id="1369" name="1368 Circular"/>
                <p:cNvSpPr/>
                <p:nvPr/>
              </p:nvSpPr>
              <p:spPr>
                <a:xfrm>
                  <a:off x="3491880" y="3573016"/>
                  <a:ext cx="216024" cy="216024"/>
                </a:xfrm>
                <a:prstGeom prst="pie">
                  <a:avLst>
                    <a:gd name="adj1" fmla="val 5503313"/>
                    <a:gd name="adj2" fmla="val 16200000"/>
                  </a:avLst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70" name="1369 Conector recto"/>
                <p:cNvCxnSpPr/>
                <p:nvPr/>
              </p:nvCxnSpPr>
              <p:spPr>
                <a:xfrm flipH="1">
                  <a:off x="3578289" y="3681008"/>
                  <a:ext cx="83662" cy="0"/>
                </a:xfrm>
                <a:prstGeom prst="lin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71" name="1370 Conector recto de flecha"/>
            <p:cNvCxnSpPr/>
            <p:nvPr/>
          </p:nvCxnSpPr>
          <p:spPr>
            <a:xfrm flipV="1">
              <a:off x="1538042" y="2022233"/>
              <a:ext cx="2041037" cy="1752314"/>
            </a:xfrm>
            <a:prstGeom prst="straightConnector1">
              <a:avLst/>
            </a:prstGeom>
            <a:ln w="6350">
              <a:solidFill>
                <a:srgbClr val="00B0F0"/>
              </a:solidFill>
              <a:prstDash val="sys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2" name="1371 Conector recto de flecha"/>
            <p:cNvCxnSpPr/>
            <p:nvPr/>
          </p:nvCxnSpPr>
          <p:spPr>
            <a:xfrm flipH="1">
              <a:off x="1525624" y="2011411"/>
              <a:ext cx="1965227" cy="1694799"/>
            </a:xfrm>
            <a:prstGeom prst="straightConnector1">
              <a:avLst/>
            </a:prstGeom>
            <a:ln w="6350">
              <a:solidFill>
                <a:srgbClr val="00B0F0"/>
              </a:solidFill>
              <a:prstDash val="sys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3" name="1372 Grupo"/>
          <p:cNvGrpSpPr/>
          <p:nvPr/>
        </p:nvGrpSpPr>
        <p:grpSpPr>
          <a:xfrm rot="1799430">
            <a:off x="2658574" y="3911042"/>
            <a:ext cx="808194" cy="144590"/>
            <a:chOff x="3687509" y="3954699"/>
            <a:chExt cx="2203230" cy="394171"/>
          </a:xfrm>
        </p:grpSpPr>
        <p:sp>
          <p:nvSpPr>
            <p:cNvPr id="1374" name="1373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5" name="1374 Conector recto"/>
            <p:cNvCxnSpPr>
              <a:stCxn id="1376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6" name="1375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1376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1377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137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137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138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2" name="1381 Grupo"/>
          <p:cNvGrpSpPr/>
          <p:nvPr/>
        </p:nvGrpSpPr>
        <p:grpSpPr>
          <a:xfrm>
            <a:off x="745512" y="4176804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1383" name="1382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4" name="1383 Conector recto"/>
            <p:cNvCxnSpPr>
              <a:stCxn id="1383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5" name="1384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1386" name="1385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87" name="1386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8" name="1387 Conector recto de flecha"/>
          <p:cNvCxnSpPr>
            <a:endCxn id="1374" idx="2"/>
          </p:cNvCxnSpPr>
          <p:nvPr/>
        </p:nvCxnSpPr>
        <p:spPr>
          <a:xfrm flipV="1">
            <a:off x="1009479" y="4046217"/>
            <a:ext cx="2017513" cy="202617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9" name="1388 Conector recto de flecha"/>
          <p:cNvCxnSpPr/>
          <p:nvPr/>
        </p:nvCxnSpPr>
        <p:spPr>
          <a:xfrm flipH="1">
            <a:off x="5443539" y="4023097"/>
            <a:ext cx="1914524" cy="190500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0" name="1389 Grupo"/>
          <p:cNvGrpSpPr/>
          <p:nvPr/>
        </p:nvGrpSpPr>
        <p:grpSpPr>
          <a:xfrm rot="1799430">
            <a:off x="7094142" y="3910161"/>
            <a:ext cx="808194" cy="144590"/>
            <a:chOff x="3687509" y="3954699"/>
            <a:chExt cx="2203230" cy="394171"/>
          </a:xfrm>
        </p:grpSpPr>
        <p:sp>
          <p:nvSpPr>
            <p:cNvPr id="1391" name="1390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2" name="1391 Conector recto"/>
            <p:cNvCxnSpPr>
              <a:stCxn id="139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3" name="139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139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139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1395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1396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1397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9" name="1398 Grupo"/>
          <p:cNvGrpSpPr/>
          <p:nvPr/>
        </p:nvGrpSpPr>
        <p:grpSpPr>
          <a:xfrm>
            <a:off x="5181080" y="4175923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1400" name="1399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1" name="1400 Conector recto"/>
            <p:cNvCxnSpPr>
              <a:stCxn id="1400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2" name="1401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1403" name="1402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04" name="1403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05" name="1404 Conector recto de flecha"/>
          <p:cNvCxnSpPr/>
          <p:nvPr/>
        </p:nvCxnSpPr>
        <p:spPr>
          <a:xfrm flipV="1">
            <a:off x="5464969" y="4077866"/>
            <a:ext cx="1988344" cy="192881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6" name="1405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03" y="4692088"/>
            <a:ext cx="331922" cy="33192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08" name="140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36" y="3581388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410" name="140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835" y="3523702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411" name="1410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39" y="3524232"/>
            <a:ext cx="331922" cy="33192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1412" name="1411 Grupo"/>
          <p:cNvGrpSpPr/>
          <p:nvPr/>
        </p:nvGrpSpPr>
        <p:grpSpPr>
          <a:xfrm rot="21258030" flipH="1">
            <a:off x="1222974" y="4074055"/>
            <a:ext cx="1619096" cy="45719"/>
            <a:chOff x="2081419" y="2394431"/>
            <a:chExt cx="2150236" cy="60717"/>
          </a:xfrm>
        </p:grpSpPr>
        <p:sp>
          <p:nvSpPr>
            <p:cNvPr id="1413" name="1412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4" name="1413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5" name="1414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6" name="1415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7" name="1416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8" name="1417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9" name="1418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0" name="1419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1" name="1420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2" name="1421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3" name="1422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4" name="1423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25" name="142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3" y="4690845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426" name="142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91747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pSp>
        <p:nvGrpSpPr>
          <p:cNvPr id="1427" name="1426 Grupo"/>
          <p:cNvGrpSpPr/>
          <p:nvPr/>
        </p:nvGrpSpPr>
        <p:grpSpPr>
          <a:xfrm rot="21258030" flipH="1">
            <a:off x="5591253" y="4042623"/>
            <a:ext cx="1619096" cy="45719"/>
            <a:chOff x="2081419" y="2394431"/>
            <a:chExt cx="2150236" cy="60717"/>
          </a:xfrm>
        </p:grpSpPr>
        <p:sp>
          <p:nvSpPr>
            <p:cNvPr id="1428" name="1427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9" name="1428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0" name="1429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1" name="1430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2" name="1431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3" name="1432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4" name="1433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" name="1434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" name="1435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7" name="1436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8" name="1437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9" name="1438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0" name="1439 Grupo"/>
          <p:cNvGrpSpPr/>
          <p:nvPr/>
        </p:nvGrpSpPr>
        <p:grpSpPr>
          <a:xfrm rot="10451946" flipH="1">
            <a:off x="5644874" y="4205845"/>
            <a:ext cx="1619096" cy="45719"/>
            <a:chOff x="2081419" y="2394431"/>
            <a:chExt cx="2150236" cy="60717"/>
          </a:xfrm>
        </p:grpSpPr>
        <p:sp>
          <p:nvSpPr>
            <p:cNvPr id="1441" name="1440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2" name="1441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" name="1442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4" name="1443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5" name="1444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6" name="1445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7" name="1446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8" name="1447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9" name="1448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0" name="1449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1" name="1450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2" name="1451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53" name="145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22576"/>
            <a:ext cx="1152723" cy="802768"/>
          </a:xfrm>
          <a:prstGeom prst="rect">
            <a:avLst/>
          </a:prstGeom>
        </p:spPr>
      </p:pic>
      <p:pic>
        <p:nvPicPr>
          <p:cNvPr id="1454" name="14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445224"/>
            <a:ext cx="1179929" cy="821715"/>
          </a:xfrm>
          <a:prstGeom prst="rect">
            <a:avLst/>
          </a:prstGeom>
        </p:spPr>
      </p:pic>
      <p:sp>
        <p:nvSpPr>
          <p:cNvPr id="112" name="111 Rectángulo"/>
          <p:cNvSpPr/>
          <p:nvPr/>
        </p:nvSpPr>
        <p:spPr>
          <a:xfrm>
            <a:off x="298546" y="5312233"/>
            <a:ext cx="8665942" cy="123178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7" name="Rectangle 8"/>
          <p:cNvSpPr>
            <a:spLocks noChangeArrowheads="1"/>
          </p:cNvSpPr>
          <p:nvPr/>
        </p:nvSpPr>
        <p:spPr bwMode="auto">
          <a:xfrm>
            <a:off x="0" y="0"/>
            <a:ext cx="17202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CONCLUSIONS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7062" y="1034733"/>
            <a:ext cx="7095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Earth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Obervation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(EO) satellites in geosynchronous orbits have limited download capacity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sensors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EO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increased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their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resolution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Need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trim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before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downloaded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purpose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increase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capacity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EO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51520" y="683876"/>
            <a:ext cx="1255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Motivation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69 Rectángulo"/>
          <p:cNvSpPr/>
          <p:nvPr/>
        </p:nvSpPr>
        <p:spPr>
          <a:xfrm>
            <a:off x="1077062" y="2358172"/>
            <a:ext cx="6375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Exploit the temporal redundancy of satellite data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uplink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satellite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which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otherwise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idle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transmission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time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auto">
          <a:xfrm>
            <a:off x="251520" y="2060848"/>
            <a:ext cx="927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Insights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6" name="Rectangle 11"/>
          <p:cNvSpPr>
            <a:spLocks noChangeArrowheads="1"/>
          </p:cNvSpPr>
          <p:nvPr/>
        </p:nvSpPr>
        <p:spPr bwMode="auto">
          <a:xfrm>
            <a:off x="5267373" y="2975778"/>
            <a:ext cx="2369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link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image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5" name="1344 Rectángulo"/>
          <p:cNvSpPr/>
          <p:nvPr/>
        </p:nvSpPr>
        <p:spPr>
          <a:xfrm>
            <a:off x="1077062" y="5642084"/>
            <a:ext cx="6875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indent="-1079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Lossless coding performance: gains about 0.5 to 1 bits per sample (bps)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Lossy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coding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performance: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gains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about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 to 10 dB at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low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rates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46" name="Rectangle 11"/>
          <p:cNvSpPr>
            <a:spLocks noChangeArrowheads="1"/>
          </p:cNvSpPr>
          <p:nvPr/>
        </p:nvSpPr>
        <p:spPr bwMode="auto">
          <a:xfrm>
            <a:off x="251520" y="5300628"/>
            <a:ext cx="4869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based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entropy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52" name="1351 Pentágono"/>
          <p:cNvSpPr/>
          <p:nvPr/>
        </p:nvSpPr>
        <p:spPr>
          <a:xfrm>
            <a:off x="313" y="6613525"/>
            <a:ext cx="853212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53" name="Rectangle 11"/>
          <p:cNvSpPr>
            <a:spLocks noChangeArrowheads="1"/>
          </p:cNvSpPr>
          <p:nvPr/>
        </p:nvSpPr>
        <p:spPr bwMode="auto">
          <a:xfrm>
            <a:off x="971600" y="2975778"/>
            <a:ext cx="2190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tabLst>
                <a:tab pos="357188" algn="l"/>
              </a:tabLst>
              <a:defRPr/>
            </a:pP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Traditional</a:t>
            </a:r>
            <a:r>
              <a:rPr lang="es-ES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approach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7373025" y="1137946"/>
            <a:ext cx="1129826" cy="1275085"/>
            <a:chOff x="56056" y="1824923"/>
            <a:chExt cx="4164951" cy="4700421"/>
          </a:xfrm>
        </p:grpSpPr>
        <p:pic>
          <p:nvPicPr>
            <p:cNvPr id="1355" name="1354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4" t="27783" r="27313" b="28369"/>
            <a:stretch/>
          </p:blipFill>
          <p:spPr>
            <a:xfrm>
              <a:off x="56056" y="4031034"/>
              <a:ext cx="2499720" cy="2494310"/>
            </a:xfrm>
            <a:prstGeom prst="rect">
              <a:avLst/>
            </a:prstGeom>
            <a:ln w="3175">
              <a:noFill/>
            </a:ln>
          </p:spPr>
        </p:pic>
        <p:grpSp>
          <p:nvGrpSpPr>
            <p:cNvPr id="1356" name="1355 Grupo"/>
            <p:cNvGrpSpPr/>
            <p:nvPr/>
          </p:nvGrpSpPr>
          <p:grpSpPr>
            <a:xfrm rot="1799430">
              <a:off x="3041313" y="1824923"/>
              <a:ext cx="1179694" cy="211054"/>
              <a:chOff x="3687509" y="3954699"/>
              <a:chExt cx="2203230" cy="394171"/>
            </a:xfrm>
          </p:grpSpPr>
          <p:sp>
            <p:nvSpPr>
              <p:cNvPr id="1357" name="1356 Rectángulo"/>
              <p:cNvSpPr/>
              <p:nvPr/>
            </p:nvSpPr>
            <p:spPr>
              <a:xfrm>
                <a:off x="4611982" y="3954699"/>
                <a:ext cx="357161" cy="394171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8" name="1357 Conector recto"/>
              <p:cNvCxnSpPr>
                <a:stCxn id="1359" idx="3"/>
              </p:cNvCxnSpPr>
              <p:nvPr/>
            </p:nvCxnSpPr>
            <p:spPr>
              <a:xfrm>
                <a:off x="3887300" y="4150034"/>
                <a:ext cx="1908836" cy="0"/>
              </a:xfrm>
              <a:prstGeom prst="lin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9" name="1358 Rectángulo"/>
              <p:cNvSpPr/>
              <p:nvPr/>
            </p:nvSpPr>
            <p:spPr>
              <a:xfrm>
                <a:off x="3687509" y="4039787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1359 Rectángulo"/>
              <p:cNvSpPr/>
              <p:nvPr/>
            </p:nvSpPr>
            <p:spPr>
              <a:xfrm>
                <a:off x="3953540" y="4039195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1" name="1360 Rectángulo"/>
              <p:cNvSpPr/>
              <p:nvPr/>
            </p:nvSpPr>
            <p:spPr>
              <a:xfrm>
                <a:off x="4230393" y="4042941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2" name="1361 Rectángulo"/>
              <p:cNvSpPr/>
              <p:nvPr/>
            </p:nvSpPr>
            <p:spPr>
              <a:xfrm>
                <a:off x="5148064" y="4043533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1362 Rectángulo"/>
              <p:cNvSpPr/>
              <p:nvPr/>
            </p:nvSpPr>
            <p:spPr>
              <a:xfrm>
                <a:off x="5414095" y="4042941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1363 Rectángulo"/>
              <p:cNvSpPr/>
              <p:nvPr/>
            </p:nvSpPr>
            <p:spPr>
              <a:xfrm>
                <a:off x="5690948" y="4041276"/>
                <a:ext cx="199791" cy="22049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5" name="1364 Grupo"/>
            <p:cNvGrpSpPr/>
            <p:nvPr/>
          </p:nvGrpSpPr>
          <p:grpSpPr>
            <a:xfrm>
              <a:off x="1274075" y="3702516"/>
              <a:ext cx="314408" cy="443276"/>
              <a:chOff x="2771800" y="3777812"/>
              <a:chExt cx="314408" cy="443276"/>
            </a:xfrm>
            <a:solidFill>
              <a:schemeClr val="tx1"/>
            </a:solidFill>
          </p:grpSpPr>
          <p:sp>
            <p:nvSpPr>
              <p:cNvPr id="1366" name="1365 Rectángulo"/>
              <p:cNvSpPr/>
              <p:nvPr/>
            </p:nvSpPr>
            <p:spPr>
              <a:xfrm>
                <a:off x="2771800" y="4077072"/>
                <a:ext cx="263967" cy="144016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7800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67" name="1366 Conector recto"/>
              <p:cNvCxnSpPr>
                <a:stCxn id="1366" idx="0"/>
              </p:cNvCxnSpPr>
              <p:nvPr/>
            </p:nvCxnSpPr>
            <p:spPr>
              <a:xfrm flipH="1" flipV="1">
                <a:off x="2903783" y="3933056"/>
                <a:ext cx="1" cy="144016"/>
              </a:xfrm>
              <a:prstGeom prst="line">
                <a:avLst/>
              </a:prstGeom>
              <a:grpFill/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8" name="1367 Grupo"/>
              <p:cNvGrpSpPr/>
              <p:nvPr/>
            </p:nvGrpSpPr>
            <p:grpSpPr>
              <a:xfrm rot="19474978">
                <a:off x="2870184" y="3777812"/>
                <a:ext cx="216024" cy="216024"/>
                <a:chOff x="3491880" y="3573016"/>
                <a:chExt cx="216024" cy="216024"/>
              </a:xfrm>
              <a:grpFill/>
            </p:grpSpPr>
            <p:sp>
              <p:nvSpPr>
                <p:cNvPr id="1369" name="1368 Circular"/>
                <p:cNvSpPr/>
                <p:nvPr/>
              </p:nvSpPr>
              <p:spPr>
                <a:xfrm>
                  <a:off x="3491880" y="3573016"/>
                  <a:ext cx="216024" cy="216024"/>
                </a:xfrm>
                <a:prstGeom prst="pie">
                  <a:avLst>
                    <a:gd name="adj1" fmla="val 5503313"/>
                    <a:gd name="adj2" fmla="val 16200000"/>
                  </a:avLst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370" name="1369 Conector recto"/>
                <p:cNvCxnSpPr/>
                <p:nvPr/>
              </p:nvCxnSpPr>
              <p:spPr>
                <a:xfrm flipH="1">
                  <a:off x="3578289" y="3681008"/>
                  <a:ext cx="83662" cy="0"/>
                </a:xfrm>
                <a:prstGeom prst="line">
                  <a:avLst/>
                </a:prstGeom>
                <a:grpFill/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71" name="1370 Conector recto de flecha"/>
            <p:cNvCxnSpPr/>
            <p:nvPr/>
          </p:nvCxnSpPr>
          <p:spPr>
            <a:xfrm flipV="1">
              <a:off x="1538042" y="2022233"/>
              <a:ext cx="2041037" cy="1752314"/>
            </a:xfrm>
            <a:prstGeom prst="straightConnector1">
              <a:avLst/>
            </a:prstGeom>
            <a:ln w="6350">
              <a:solidFill>
                <a:srgbClr val="00B0F0"/>
              </a:solidFill>
              <a:prstDash val="sys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2" name="1371 Conector recto de flecha"/>
            <p:cNvCxnSpPr/>
            <p:nvPr/>
          </p:nvCxnSpPr>
          <p:spPr>
            <a:xfrm flipH="1">
              <a:off x="1525624" y="2011411"/>
              <a:ext cx="1965227" cy="1694799"/>
            </a:xfrm>
            <a:prstGeom prst="straightConnector1">
              <a:avLst/>
            </a:prstGeom>
            <a:ln w="6350">
              <a:solidFill>
                <a:srgbClr val="00B0F0"/>
              </a:solidFill>
              <a:prstDash val="sysDash"/>
              <a:headEnd type="stealth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3" name="1372 Grupo"/>
          <p:cNvGrpSpPr/>
          <p:nvPr/>
        </p:nvGrpSpPr>
        <p:grpSpPr>
          <a:xfrm rot="1799430">
            <a:off x="2658574" y="3911042"/>
            <a:ext cx="808194" cy="144590"/>
            <a:chOff x="3687509" y="3954699"/>
            <a:chExt cx="2203230" cy="394171"/>
          </a:xfrm>
        </p:grpSpPr>
        <p:sp>
          <p:nvSpPr>
            <p:cNvPr id="1374" name="1373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5" name="1374 Conector recto"/>
            <p:cNvCxnSpPr>
              <a:stCxn id="1376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6" name="1375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1376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1377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1378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1379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1380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2" name="1381 Grupo"/>
          <p:cNvGrpSpPr/>
          <p:nvPr/>
        </p:nvGrpSpPr>
        <p:grpSpPr>
          <a:xfrm>
            <a:off x="745512" y="4176804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1383" name="1382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4" name="1383 Conector recto"/>
            <p:cNvCxnSpPr>
              <a:stCxn id="1383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5" name="1384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1386" name="1385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87" name="1386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8" name="1387 Conector recto de flecha"/>
          <p:cNvCxnSpPr>
            <a:endCxn id="1374" idx="2"/>
          </p:cNvCxnSpPr>
          <p:nvPr/>
        </p:nvCxnSpPr>
        <p:spPr>
          <a:xfrm flipV="1">
            <a:off x="1009479" y="4046217"/>
            <a:ext cx="2017513" cy="202617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9" name="1388 Conector recto de flecha"/>
          <p:cNvCxnSpPr/>
          <p:nvPr/>
        </p:nvCxnSpPr>
        <p:spPr>
          <a:xfrm flipH="1">
            <a:off x="5443539" y="4023097"/>
            <a:ext cx="1914524" cy="190500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0" name="1389 Grupo"/>
          <p:cNvGrpSpPr/>
          <p:nvPr/>
        </p:nvGrpSpPr>
        <p:grpSpPr>
          <a:xfrm rot="1799430">
            <a:off x="7094142" y="3910161"/>
            <a:ext cx="808194" cy="144590"/>
            <a:chOff x="3687509" y="3954699"/>
            <a:chExt cx="2203230" cy="394171"/>
          </a:xfrm>
        </p:grpSpPr>
        <p:sp>
          <p:nvSpPr>
            <p:cNvPr id="1391" name="1390 Rectángulo"/>
            <p:cNvSpPr/>
            <p:nvPr/>
          </p:nvSpPr>
          <p:spPr>
            <a:xfrm>
              <a:off x="4611982" y="3954699"/>
              <a:ext cx="357161" cy="39417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2" name="1391 Conector recto"/>
            <p:cNvCxnSpPr>
              <a:stCxn id="1393" idx="3"/>
            </p:cNvCxnSpPr>
            <p:nvPr/>
          </p:nvCxnSpPr>
          <p:spPr>
            <a:xfrm>
              <a:off x="3887300" y="4150034"/>
              <a:ext cx="1908836" cy="0"/>
            </a:xfrm>
            <a:prstGeom prst="lin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3" name="1392 Rectángulo"/>
            <p:cNvSpPr/>
            <p:nvPr/>
          </p:nvSpPr>
          <p:spPr>
            <a:xfrm>
              <a:off x="3687509" y="4039787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1393 Rectángulo"/>
            <p:cNvSpPr/>
            <p:nvPr/>
          </p:nvSpPr>
          <p:spPr>
            <a:xfrm>
              <a:off x="3953540" y="4039195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1394 Rectángulo"/>
            <p:cNvSpPr/>
            <p:nvPr/>
          </p:nvSpPr>
          <p:spPr>
            <a:xfrm>
              <a:off x="4230393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1395 Rectángulo"/>
            <p:cNvSpPr/>
            <p:nvPr/>
          </p:nvSpPr>
          <p:spPr>
            <a:xfrm>
              <a:off x="5148064" y="4043533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1396 Rectángulo"/>
            <p:cNvSpPr/>
            <p:nvPr/>
          </p:nvSpPr>
          <p:spPr>
            <a:xfrm>
              <a:off x="5414095" y="4042941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1397 Rectángulo"/>
            <p:cNvSpPr/>
            <p:nvPr/>
          </p:nvSpPr>
          <p:spPr>
            <a:xfrm>
              <a:off x="5690948" y="4041276"/>
              <a:ext cx="199791" cy="2204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9" name="1398 Grupo"/>
          <p:cNvGrpSpPr/>
          <p:nvPr/>
        </p:nvGrpSpPr>
        <p:grpSpPr>
          <a:xfrm>
            <a:off x="5181080" y="4175923"/>
            <a:ext cx="314408" cy="443276"/>
            <a:chOff x="2771800" y="3777812"/>
            <a:chExt cx="314408" cy="443276"/>
          </a:xfrm>
          <a:solidFill>
            <a:schemeClr val="tx1"/>
          </a:solidFill>
        </p:grpSpPr>
        <p:sp>
          <p:nvSpPr>
            <p:cNvPr id="1400" name="1399 Rectángulo"/>
            <p:cNvSpPr/>
            <p:nvPr/>
          </p:nvSpPr>
          <p:spPr>
            <a:xfrm>
              <a:off x="2771800" y="4077072"/>
              <a:ext cx="263967" cy="144016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1" name="1400 Conector recto"/>
            <p:cNvCxnSpPr>
              <a:stCxn id="1400" idx="0"/>
            </p:cNvCxnSpPr>
            <p:nvPr/>
          </p:nvCxnSpPr>
          <p:spPr>
            <a:xfrm flipH="1" flipV="1">
              <a:off x="2903783" y="3933056"/>
              <a:ext cx="1" cy="144016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2" name="1401 Grupo"/>
            <p:cNvGrpSpPr/>
            <p:nvPr/>
          </p:nvGrpSpPr>
          <p:grpSpPr>
            <a:xfrm rot="19474978">
              <a:off x="2870184" y="3777812"/>
              <a:ext cx="216024" cy="216024"/>
              <a:chOff x="3491880" y="3573016"/>
              <a:chExt cx="216024" cy="216024"/>
            </a:xfrm>
            <a:grpFill/>
          </p:grpSpPr>
          <p:sp>
            <p:nvSpPr>
              <p:cNvPr id="1403" name="1402 Circular"/>
              <p:cNvSpPr/>
              <p:nvPr/>
            </p:nvSpPr>
            <p:spPr>
              <a:xfrm>
                <a:off x="3491880" y="3573016"/>
                <a:ext cx="216024" cy="216024"/>
              </a:xfrm>
              <a:prstGeom prst="pie">
                <a:avLst>
                  <a:gd name="adj1" fmla="val 5503313"/>
                  <a:gd name="adj2" fmla="val 16200000"/>
                </a:avLst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04" name="1403 Conector recto"/>
              <p:cNvCxnSpPr/>
              <p:nvPr/>
            </p:nvCxnSpPr>
            <p:spPr>
              <a:xfrm flipH="1">
                <a:off x="3578289" y="3681008"/>
                <a:ext cx="83662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05" name="1404 Conector recto de flecha"/>
          <p:cNvCxnSpPr/>
          <p:nvPr/>
        </p:nvCxnSpPr>
        <p:spPr>
          <a:xfrm flipV="1">
            <a:off x="5464969" y="4077866"/>
            <a:ext cx="1988344" cy="192881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6" name="1405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03" y="4692088"/>
            <a:ext cx="331922" cy="33192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408" name="140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836" y="3581388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410" name="140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835" y="3523702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411" name="1410 Imagen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39" y="3524232"/>
            <a:ext cx="331922" cy="331922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1412" name="1411 Grupo"/>
          <p:cNvGrpSpPr/>
          <p:nvPr/>
        </p:nvGrpSpPr>
        <p:grpSpPr>
          <a:xfrm rot="21258030" flipH="1">
            <a:off x="1222974" y="4074055"/>
            <a:ext cx="1619096" cy="45719"/>
            <a:chOff x="2081419" y="2394431"/>
            <a:chExt cx="2150236" cy="60717"/>
          </a:xfrm>
        </p:grpSpPr>
        <p:sp>
          <p:nvSpPr>
            <p:cNvPr id="1413" name="1412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4" name="1413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5" name="1414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6" name="1415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7" name="1416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8" name="1417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9" name="1418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0" name="1419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1" name="1420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2" name="1421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3" name="1422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4" name="1423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25" name="142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93" y="4690845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426" name="142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91747"/>
            <a:ext cx="331622" cy="328749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grpSp>
        <p:nvGrpSpPr>
          <p:cNvPr id="1427" name="1426 Grupo"/>
          <p:cNvGrpSpPr/>
          <p:nvPr/>
        </p:nvGrpSpPr>
        <p:grpSpPr>
          <a:xfrm rot="21258030" flipH="1">
            <a:off x="5591253" y="4042623"/>
            <a:ext cx="1619096" cy="45719"/>
            <a:chOff x="2081419" y="2394431"/>
            <a:chExt cx="2150236" cy="60717"/>
          </a:xfrm>
        </p:grpSpPr>
        <p:sp>
          <p:nvSpPr>
            <p:cNvPr id="1428" name="1427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9" name="1428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0" name="1429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1" name="1430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2" name="1431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3" name="1432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4" name="1433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" name="1434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" name="1435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7" name="1436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8" name="1437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9" name="1438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0" name="1439 Grupo"/>
          <p:cNvGrpSpPr/>
          <p:nvPr/>
        </p:nvGrpSpPr>
        <p:grpSpPr>
          <a:xfrm rot="10451946" flipH="1">
            <a:off x="5644874" y="4205845"/>
            <a:ext cx="1619096" cy="45719"/>
            <a:chOff x="2081419" y="2394431"/>
            <a:chExt cx="2150236" cy="60717"/>
          </a:xfrm>
        </p:grpSpPr>
        <p:sp>
          <p:nvSpPr>
            <p:cNvPr id="1441" name="1440 Rectángulo"/>
            <p:cNvSpPr/>
            <p:nvPr/>
          </p:nvSpPr>
          <p:spPr>
            <a:xfrm>
              <a:off x="2081419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2" name="1441 Rectángulo"/>
            <p:cNvSpPr/>
            <p:nvPr/>
          </p:nvSpPr>
          <p:spPr>
            <a:xfrm>
              <a:off x="2266427" y="2395114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" name="1442 Rectángulo"/>
            <p:cNvSpPr/>
            <p:nvPr/>
          </p:nvSpPr>
          <p:spPr>
            <a:xfrm>
              <a:off x="2451684" y="2395115"/>
              <a:ext cx="138397" cy="600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4" name="1443 Rectángulo"/>
            <p:cNvSpPr/>
            <p:nvPr/>
          </p:nvSpPr>
          <p:spPr>
            <a:xfrm>
              <a:off x="2627784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5" name="1444 Rectángulo"/>
            <p:cNvSpPr/>
            <p:nvPr/>
          </p:nvSpPr>
          <p:spPr>
            <a:xfrm>
              <a:off x="2812791" y="2394435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6" name="1445 Rectángulo"/>
            <p:cNvSpPr/>
            <p:nvPr/>
          </p:nvSpPr>
          <p:spPr>
            <a:xfrm>
              <a:off x="2998049" y="2394434"/>
              <a:ext cx="138397" cy="600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7" name="1446 Rectángulo"/>
            <p:cNvSpPr/>
            <p:nvPr/>
          </p:nvSpPr>
          <p:spPr>
            <a:xfrm>
              <a:off x="3173719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8" name="1447 Rectángulo"/>
            <p:cNvSpPr/>
            <p:nvPr/>
          </p:nvSpPr>
          <p:spPr>
            <a:xfrm>
              <a:off x="3358727" y="2394431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9" name="1448 Rectángulo"/>
            <p:cNvSpPr/>
            <p:nvPr/>
          </p:nvSpPr>
          <p:spPr>
            <a:xfrm>
              <a:off x="3543984" y="2394432"/>
              <a:ext cx="138397" cy="6003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0" name="1449 Rectángulo"/>
            <p:cNvSpPr/>
            <p:nvPr/>
          </p:nvSpPr>
          <p:spPr>
            <a:xfrm>
              <a:off x="3722993" y="2394723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1" name="1450 Rectángulo"/>
            <p:cNvSpPr/>
            <p:nvPr/>
          </p:nvSpPr>
          <p:spPr>
            <a:xfrm>
              <a:off x="3908001" y="2394722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2" name="1451 Rectángulo"/>
            <p:cNvSpPr/>
            <p:nvPr/>
          </p:nvSpPr>
          <p:spPr>
            <a:xfrm>
              <a:off x="4093258" y="2394724"/>
              <a:ext cx="138397" cy="600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53" name="145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22576"/>
            <a:ext cx="1152723" cy="802768"/>
          </a:xfrm>
          <a:prstGeom prst="rect">
            <a:avLst/>
          </a:prstGeom>
        </p:spPr>
      </p:pic>
      <p:pic>
        <p:nvPicPr>
          <p:cNvPr id="1454" name="14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445224"/>
            <a:ext cx="1179929" cy="821715"/>
          </a:xfrm>
          <a:prstGeom prst="rect">
            <a:avLst/>
          </a:prstGeom>
        </p:spPr>
      </p:pic>
      <p:sp>
        <p:nvSpPr>
          <p:cNvPr id="113" name="112 Rectángulo"/>
          <p:cNvSpPr/>
          <p:nvPr/>
        </p:nvSpPr>
        <p:spPr>
          <a:xfrm>
            <a:off x="179512" y="548681"/>
            <a:ext cx="8784976" cy="599534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658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SATELLITES’ ORBITS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0" name="49 Pentágono"/>
          <p:cNvSpPr/>
          <p:nvPr/>
        </p:nvSpPr>
        <p:spPr>
          <a:xfrm>
            <a:off x="325" y="6613525"/>
            <a:ext cx="539227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170392" y="1925538"/>
            <a:ext cx="293811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GEOSYNCHRONOUS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Located upon a stationary </a:t>
            </a:r>
          </a:p>
          <a:p>
            <a:pPr marL="357188" lvl="2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 on the Earth’s equator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altitudes: 22,000 miles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57188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uninterrupted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line of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sight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broadcast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Weather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pic>
        <p:nvPicPr>
          <p:cNvPr id="3" name="satellites4a.avi.MPE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752" y="877017"/>
            <a:ext cx="5697994" cy="569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658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SATELLITES’ ORBITS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170392" y="1925538"/>
            <a:ext cx="293811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GEOSYNCHRONOUS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Located upon a stationary </a:t>
            </a:r>
          </a:p>
          <a:p>
            <a:pPr marL="357188" lvl="2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 on the Earth’s equator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altitudes: 22,000 miles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57188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uninterrupted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line of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sight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broadcast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Weather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1336"/>
            <a:ext cx="5688632" cy="5688632"/>
          </a:xfrm>
          <a:prstGeom prst="rect">
            <a:avLst/>
          </a:prstGeom>
        </p:spPr>
      </p:pic>
      <p:cxnSp>
        <p:nvCxnSpPr>
          <p:cNvPr id="5" name="4 Conector recto de flecha"/>
          <p:cNvCxnSpPr/>
          <p:nvPr/>
        </p:nvCxnSpPr>
        <p:spPr>
          <a:xfrm>
            <a:off x="3476625" y="3593306"/>
            <a:ext cx="884360" cy="567485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>
            <a:off x="3506498" y="3522305"/>
            <a:ext cx="892361" cy="589790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619672" y="5076473"/>
            <a:ext cx="34469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2" algn="ctr">
              <a:defRPr/>
            </a:pPr>
            <a:r>
              <a:rPr lang="es-ES" sz="1600" b="1" dirty="0">
                <a:solidFill>
                  <a:srgbClr val="0070C0"/>
                </a:solidFill>
              </a:rPr>
              <a:t>PERMANENT COMMUNICATION LINK</a:t>
            </a:r>
          </a:p>
          <a:p>
            <a:pPr marL="0" lvl="2" algn="ctr">
              <a:defRPr/>
            </a:pPr>
            <a:r>
              <a:rPr lang="es-ES" sz="1600" b="1" dirty="0" err="1">
                <a:solidFill>
                  <a:srgbClr val="0070C0"/>
                </a:solidFill>
              </a:rPr>
              <a:t>all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  <a:r>
              <a:rPr lang="es-ES" sz="1600" b="1" dirty="0" err="1">
                <a:solidFill>
                  <a:srgbClr val="0070C0"/>
                </a:solidFill>
              </a:rPr>
              <a:t>acquired</a:t>
            </a:r>
            <a:r>
              <a:rPr lang="es-ES" sz="1600" b="1" dirty="0">
                <a:solidFill>
                  <a:srgbClr val="0070C0"/>
                </a:solidFill>
              </a:rPr>
              <a:t> data can be </a:t>
            </a:r>
            <a:r>
              <a:rPr lang="es-ES" sz="1600" b="1" dirty="0" err="1">
                <a:solidFill>
                  <a:srgbClr val="0070C0"/>
                </a:solidFill>
              </a:rPr>
              <a:t>downloaded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4" name="13 Pentágono"/>
          <p:cNvSpPr/>
          <p:nvPr/>
        </p:nvSpPr>
        <p:spPr>
          <a:xfrm>
            <a:off x="325" y="6613525"/>
            <a:ext cx="82725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043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658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SATELLITES’ ORBITS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1336"/>
            <a:ext cx="5688632" cy="5688632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170392" y="1925538"/>
            <a:ext cx="293811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GEOSYNCHRONOUS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Located upon a stationary </a:t>
            </a:r>
          </a:p>
          <a:p>
            <a:pPr marL="357188" lvl="2"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point on the Earth’s equator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altitudes: 22,000 miles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57188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uninterrupted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line of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sight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broadcast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Weather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sp>
        <p:nvSpPr>
          <p:cNvPr id="8" name="7 Pentágono"/>
          <p:cNvSpPr/>
          <p:nvPr/>
        </p:nvSpPr>
        <p:spPr>
          <a:xfrm>
            <a:off x="325" y="6613525"/>
            <a:ext cx="118729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19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658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SATELLITES’ ORBITS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170392" y="1690350"/>
            <a:ext cx="295555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POLAR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8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Revolutions from the North</a:t>
            </a:r>
          </a:p>
          <a:p>
            <a:pPr marL="357188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South Pole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Low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medium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altitudes: </a:t>
            </a:r>
          </a:p>
          <a:p>
            <a:pPr marL="357188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 to 10,000 miles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(10-20 minutes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</a:p>
          <a:p>
            <a:pPr marL="357188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Earth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(EO)</a:t>
            </a: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atmosphere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pic>
        <p:nvPicPr>
          <p:cNvPr id="2" name="satellites4b.avi.MPE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705" y="875924"/>
            <a:ext cx="5694043" cy="5694043"/>
          </a:xfrm>
          <a:prstGeom prst="rect">
            <a:avLst/>
          </a:prstGeom>
        </p:spPr>
      </p:pic>
      <p:sp>
        <p:nvSpPr>
          <p:cNvPr id="8" name="7 Pentágono"/>
          <p:cNvSpPr/>
          <p:nvPr/>
        </p:nvSpPr>
        <p:spPr>
          <a:xfrm>
            <a:off x="325" y="6613525"/>
            <a:ext cx="154733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57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1866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INTRODUCTION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8460432" y="6613525"/>
            <a:ext cx="4237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endParaRPr lang="en-US" sz="1000" b="1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4300" y="466725"/>
            <a:ext cx="2658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SATELLITES’ ORBITS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170392" y="1690350"/>
            <a:ext cx="295555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POLAR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8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Revolutions from the North</a:t>
            </a:r>
          </a:p>
          <a:p>
            <a:pPr marL="357188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South Pole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Low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medium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altitudes: </a:t>
            </a:r>
          </a:p>
          <a:p>
            <a:pPr marL="357188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 to 10,000 miles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stations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poles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(10-20 minutes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data </a:t>
            </a:r>
          </a:p>
          <a:p>
            <a:pPr marL="357188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downloading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7188" lvl="2" indent="-114300">
              <a:buFont typeface="Arial" panose="020B0604020202020204" pitchFamily="34" charset="0"/>
              <a:buChar char="•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Earth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(EO)</a:t>
            </a: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and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atmosphere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>
              <a:defRPr/>
            </a:pP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monitoring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36575" lvl="2" indent="-106363">
              <a:buFontTx/>
              <a:buChar char="-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7" y="881336"/>
            <a:ext cx="5688632" cy="5688632"/>
          </a:xfrm>
          <a:prstGeom prst="rect">
            <a:avLst/>
          </a:prstGeom>
        </p:spPr>
      </p:pic>
      <p:cxnSp>
        <p:nvCxnSpPr>
          <p:cNvPr id="9" name="8 Conector recto de flecha"/>
          <p:cNvCxnSpPr/>
          <p:nvPr/>
        </p:nvCxnSpPr>
        <p:spPr>
          <a:xfrm flipV="1">
            <a:off x="3150394" y="2426494"/>
            <a:ext cx="7143" cy="211931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3212306" y="2438401"/>
            <a:ext cx="4763" cy="209551"/>
          </a:xfrm>
          <a:prstGeom prst="straightConnector1">
            <a:avLst/>
          </a:prstGeom>
          <a:ln w="19050">
            <a:solidFill>
              <a:srgbClr val="00B0F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3112294" y="2652713"/>
            <a:ext cx="59531" cy="347664"/>
          </a:xfrm>
          <a:prstGeom prst="straightConnector1">
            <a:avLst/>
          </a:prstGeom>
          <a:ln w="19050">
            <a:solidFill>
              <a:srgbClr val="00B0F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619672" y="5013176"/>
            <a:ext cx="34180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t">
            <a:spAutoFit/>
          </a:bodyPr>
          <a:lstStyle/>
          <a:p>
            <a:pPr marL="0" lvl="2" algn="ctr">
              <a:defRPr/>
            </a:pPr>
            <a:r>
              <a:rPr lang="es-ES" sz="1600" b="1" dirty="0">
                <a:solidFill>
                  <a:srgbClr val="0070C0"/>
                </a:solidFill>
              </a:rPr>
              <a:t>INTERMITENT COMMUNICATION LINK</a:t>
            </a:r>
          </a:p>
          <a:p>
            <a:pPr marL="0" lvl="2" algn="ctr">
              <a:defRPr/>
            </a:pPr>
            <a:r>
              <a:rPr lang="es-ES" sz="1600" b="1" dirty="0">
                <a:solidFill>
                  <a:srgbClr val="0070C0"/>
                </a:solidFill>
              </a:rPr>
              <a:t>data </a:t>
            </a:r>
            <a:r>
              <a:rPr lang="es-ES" sz="1600" b="1" dirty="0" err="1">
                <a:solidFill>
                  <a:srgbClr val="0070C0"/>
                </a:solidFill>
              </a:rPr>
              <a:t>acquired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  <a:r>
              <a:rPr lang="es-ES" sz="1600" b="1" dirty="0" err="1">
                <a:solidFill>
                  <a:srgbClr val="0070C0"/>
                </a:solidFill>
              </a:rPr>
              <a:t>by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  <a:r>
              <a:rPr lang="es-ES" sz="1600" b="1" dirty="0" err="1">
                <a:solidFill>
                  <a:srgbClr val="0070C0"/>
                </a:solidFill>
              </a:rPr>
              <a:t>high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  <a:r>
              <a:rPr lang="es-ES" sz="1600" b="1" dirty="0" err="1">
                <a:solidFill>
                  <a:srgbClr val="0070C0"/>
                </a:solidFill>
              </a:rPr>
              <a:t>resolution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</a:p>
          <a:p>
            <a:pPr marL="0" lvl="2" algn="ctr">
              <a:defRPr/>
            </a:pPr>
            <a:r>
              <a:rPr lang="es-ES" sz="1600" b="1" dirty="0" err="1">
                <a:solidFill>
                  <a:srgbClr val="0070C0"/>
                </a:solidFill>
              </a:rPr>
              <a:t>imaging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  <a:r>
              <a:rPr lang="es-ES" sz="1600" b="1" dirty="0" err="1">
                <a:solidFill>
                  <a:srgbClr val="0070C0"/>
                </a:solidFill>
              </a:rPr>
              <a:t>sensors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  <a:r>
              <a:rPr lang="es-ES" sz="1600" b="1" dirty="0" err="1">
                <a:solidFill>
                  <a:srgbClr val="0070C0"/>
                </a:solidFill>
              </a:rPr>
              <a:t>may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  <a:r>
              <a:rPr lang="es-ES" sz="1600" b="1" dirty="0" err="1">
                <a:solidFill>
                  <a:srgbClr val="0070C0"/>
                </a:solidFill>
              </a:rPr>
              <a:t>not</a:t>
            </a:r>
            <a:r>
              <a:rPr lang="es-ES" sz="1600" b="1" dirty="0">
                <a:solidFill>
                  <a:srgbClr val="0070C0"/>
                </a:solidFill>
              </a:rPr>
              <a:t> be </a:t>
            </a:r>
            <a:r>
              <a:rPr lang="es-ES" sz="1600" b="1" dirty="0" err="1">
                <a:solidFill>
                  <a:srgbClr val="0070C0"/>
                </a:solidFill>
              </a:rPr>
              <a:t>fully</a:t>
            </a:r>
            <a:r>
              <a:rPr lang="es-ES" sz="1600" b="1" dirty="0">
                <a:solidFill>
                  <a:srgbClr val="0070C0"/>
                </a:solidFill>
              </a:rPr>
              <a:t> </a:t>
            </a:r>
          </a:p>
          <a:p>
            <a:pPr marL="0" lvl="2" algn="ctr">
              <a:defRPr/>
            </a:pPr>
            <a:r>
              <a:rPr lang="es-ES" sz="1600" b="1" dirty="0" err="1">
                <a:solidFill>
                  <a:srgbClr val="0070C0"/>
                </a:solidFill>
              </a:rPr>
              <a:t>downloaded</a:t>
            </a:r>
            <a:endParaRPr lang="en-US" sz="1600" b="1" dirty="0">
              <a:solidFill>
                <a:srgbClr val="0070C0"/>
              </a:solidFill>
            </a:endParaRPr>
          </a:p>
        </p:txBody>
      </p:sp>
      <p:cxnSp>
        <p:nvCxnSpPr>
          <p:cNvPr id="29" name="28 Conector recto de flecha"/>
          <p:cNvCxnSpPr/>
          <p:nvPr/>
        </p:nvCxnSpPr>
        <p:spPr>
          <a:xfrm flipV="1">
            <a:off x="3015099" y="2801859"/>
            <a:ext cx="228600" cy="100011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1907704" y="2722617"/>
            <a:ext cx="5259555" cy="189250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PURPOSE:</a:t>
            </a:r>
          </a:p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ENHANCE THE ABILITY OF EO SATELLITES</a:t>
            </a:r>
          </a:p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TO DOWNLOAD THE DATA ACQUIRED BY</a:t>
            </a:r>
          </a:p>
          <a:p>
            <a:pPr algn="ctr"/>
            <a:r>
              <a:rPr lang="en-US" sz="2000" b="1" i="1" dirty="0">
                <a:solidFill>
                  <a:srgbClr val="C00000"/>
                </a:solidFill>
              </a:rPr>
              <a:t> THEIR IMAGING SENSORS</a:t>
            </a:r>
          </a:p>
        </p:txBody>
      </p:sp>
      <p:sp>
        <p:nvSpPr>
          <p:cNvPr id="15" name="14 Pentágono"/>
          <p:cNvSpPr/>
          <p:nvPr/>
        </p:nvSpPr>
        <p:spPr>
          <a:xfrm>
            <a:off x="324" y="6613525"/>
            <a:ext cx="1907379" cy="244475"/>
          </a:xfrm>
          <a:prstGeom prst="homePlate">
            <a:avLst/>
          </a:prstGeom>
          <a:solidFill>
            <a:srgbClr val="95B3D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732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3012</TotalTime>
  <Words>2218</Words>
  <Application>Microsoft Office PowerPoint</Application>
  <PresentationFormat>Presentación en pantalla (4:3)</PresentationFormat>
  <Paragraphs>582</Paragraphs>
  <Slides>44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Arial</vt:lpstr>
      <vt:lpstr>Calibri</vt:lpstr>
      <vt:lpstr>Lucida Sans Unicode</vt:lpstr>
      <vt:lpstr>Tema de Office</vt:lpstr>
      <vt:lpstr>Diseño personalizado</vt:lpstr>
      <vt:lpstr>Dual Link Image Coding for Earth Observation Satellites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coding via SIMD computing</dc:title>
  <dc:creator>.</dc:creator>
  <cp:lastModifiedBy>Francesc Auli Llinas</cp:lastModifiedBy>
  <cp:revision>459</cp:revision>
  <dcterms:created xsi:type="dcterms:W3CDTF">2015-02-17T10:33:01Z</dcterms:created>
  <dcterms:modified xsi:type="dcterms:W3CDTF">2018-06-08T12:16:27Z</dcterms:modified>
</cp:coreProperties>
</file>