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307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304" r:id="rId13"/>
    <p:sldId id="268" r:id="rId14"/>
    <p:sldId id="286" r:id="rId15"/>
    <p:sldId id="269" r:id="rId16"/>
    <p:sldId id="270" r:id="rId17"/>
    <p:sldId id="271" r:id="rId18"/>
    <p:sldId id="272" r:id="rId19"/>
    <p:sldId id="273" r:id="rId20"/>
    <p:sldId id="274" r:id="rId21"/>
    <p:sldId id="278" r:id="rId22"/>
    <p:sldId id="279" r:id="rId23"/>
    <p:sldId id="281" r:id="rId24"/>
    <p:sldId id="282" r:id="rId25"/>
    <p:sldId id="283" r:id="rId26"/>
    <p:sldId id="285" r:id="rId27"/>
    <p:sldId id="287" r:id="rId28"/>
    <p:sldId id="301" r:id="rId29"/>
    <p:sldId id="280" r:id="rId30"/>
    <p:sldId id="305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306" r:id="rId39"/>
    <p:sldId id="300" r:id="rId40"/>
    <p:sldId id="303" r:id="rId41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5B3D7"/>
    <a:srgbClr val="D7E4BD"/>
    <a:srgbClr val="FFC000"/>
    <a:srgbClr val="C3D69B"/>
    <a:srgbClr val="D99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08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6F92-984F-469B-BF0A-FAEAEF0B3D66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6786-40FB-4690-9354-46F1AA18643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98531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6F92-984F-469B-BF0A-FAEAEF0B3D66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6786-40FB-4690-9354-46F1AA18643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00518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6F92-984F-469B-BF0A-FAEAEF0B3D66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6786-40FB-4690-9354-46F1AA18643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24483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92FAA5-07FF-44B8-B7B2-FE9A68BA7E50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D7BF0-AEE7-4C8F-B2A8-9D4A8B509DD5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96098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92FAA5-07FF-44B8-B7B2-FE9A68BA7E50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D7BF0-AEE7-4C8F-B2A8-9D4A8B509DD5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84611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92FAA5-07FF-44B8-B7B2-FE9A68BA7E50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D7BF0-AEE7-4C8F-B2A8-9D4A8B509DD5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3699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92FAA5-07FF-44B8-B7B2-FE9A68BA7E50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D7BF0-AEE7-4C8F-B2A8-9D4A8B509DD5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47830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92FAA5-07FF-44B8-B7B2-FE9A68BA7E50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D7BF0-AEE7-4C8F-B2A8-9D4A8B509DD5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875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92FAA5-07FF-44B8-B7B2-FE9A68BA7E50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D7BF0-AEE7-4C8F-B2A8-9D4A8B509DD5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31798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92FAA5-07FF-44B8-B7B2-FE9A68BA7E50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D7BF0-AEE7-4C8F-B2A8-9D4A8B509DD5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29710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92FAA5-07FF-44B8-B7B2-FE9A68BA7E50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D7BF0-AEE7-4C8F-B2A8-9D4A8B509DD5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6173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6F92-984F-469B-BF0A-FAEAEF0B3D66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6786-40FB-4690-9354-46F1AA18643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58859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92FAA5-07FF-44B8-B7B2-FE9A68BA7E50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D7BF0-AEE7-4C8F-B2A8-9D4A8B509DD5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49026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92FAA5-07FF-44B8-B7B2-FE9A68BA7E50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D7BF0-AEE7-4C8F-B2A8-9D4A8B509DD5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61336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92FAA5-07FF-44B8-B7B2-FE9A68BA7E50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1D7BF0-AEE7-4C8F-B2A8-9D4A8B509DD5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6118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6F92-984F-469B-BF0A-FAEAEF0B3D66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6786-40FB-4690-9354-46F1AA18643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34658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6F92-984F-469B-BF0A-FAEAEF0B3D66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6786-40FB-4690-9354-46F1AA18643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2200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6F92-984F-469B-BF0A-FAEAEF0B3D66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6786-40FB-4690-9354-46F1AA18643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8125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6F92-984F-469B-BF0A-FAEAEF0B3D66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6786-40FB-4690-9354-46F1AA18643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6503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6F92-984F-469B-BF0A-FAEAEF0B3D66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6786-40FB-4690-9354-46F1AA18643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6685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6F92-984F-469B-BF0A-FAEAEF0B3D66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6786-40FB-4690-9354-46F1AA18643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6449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6F92-984F-469B-BF0A-FAEAEF0B3D66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6786-40FB-4690-9354-46F1AA18643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36118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E6F92-984F-469B-BF0A-FAEAEF0B3D66}" type="datetimeFigureOut">
              <a:rPr lang="ca-ES" smtClean="0"/>
              <a:t>09/07/2013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C6786-40FB-4690-9354-46F1AA18643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7866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-3175" y="6603260"/>
            <a:ext cx="9144000" cy="0"/>
          </a:xfrm>
          <a:prstGeom prst="line">
            <a:avLst/>
          </a:prstGeom>
          <a:noFill/>
          <a:ln w="19050">
            <a:solidFill>
              <a:srgbClr val="4D4D4D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>
              <a:latin typeface="+mn-lt"/>
            </a:endParaRPr>
          </a:p>
        </p:txBody>
      </p:sp>
      <p:sp>
        <p:nvSpPr>
          <p:cNvPr id="8" name="Rectangle 11"/>
          <p:cNvSpPr>
            <a:spLocks noChangeArrowheads="1"/>
          </p:cNvSpPr>
          <p:nvPr userDrawn="1"/>
        </p:nvSpPr>
        <p:spPr bwMode="auto">
          <a:xfrm>
            <a:off x="428625" y="6613525"/>
            <a:ext cx="1026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INTRODUCTION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14"/>
          <p:cNvSpPr>
            <a:spLocks noChangeArrowheads="1"/>
          </p:cNvSpPr>
          <p:nvPr userDrawn="1"/>
        </p:nvSpPr>
        <p:spPr bwMode="auto">
          <a:xfrm>
            <a:off x="8744535" y="6613525"/>
            <a:ext cx="3994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/ 11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2789628" y="6611938"/>
            <a:ext cx="14975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QUANTIZATION SCHEME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5560352" y="6611938"/>
            <a:ext cx="14975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EXPERIMENTAL RESULTS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7371547" y="6611938"/>
            <a:ext cx="9556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CONCLUSIONS</a:t>
            </a:r>
          </a:p>
        </p:txBody>
      </p:sp>
      <p:cxnSp>
        <p:nvCxnSpPr>
          <p:cNvPr id="13" name="12 Conector recto"/>
          <p:cNvCxnSpPr/>
          <p:nvPr userDrawn="1"/>
        </p:nvCxnSpPr>
        <p:spPr>
          <a:xfrm rot="5400000">
            <a:off x="1729581" y="6730207"/>
            <a:ext cx="255587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 userDrawn="1"/>
        </p:nvCxnSpPr>
        <p:spPr>
          <a:xfrm rot="5400000">
            <a:off x="5158586" y="6730207"/>
            <a:ext cx="255587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 userDrawn="1"/>
        </p:nvCxnSpPr>
        <p:spPr>
          <a:xfrm rot="5400000">
            <a:off x="7087412" y="6730207"/>
            <a:ext cx="255587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 userDrawn="1"/>
        </p:nvCxnSpPr>
        <p:spPr>
          <a:xfrm rot="5400000">
            <a:off x="8301831" y="6730207"/>
            <a:ext cx="255587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66 Rectángulo"/>
          <p:cNvSpPr/>
          <p:nvPr userDrawn="1"/>
        </p:nvSpPr>
        <p:spPr>
          <a:xfrm>
            <a:off x="2758" y="0"/>
            <a:ext cx="9144001" cy="3972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18" name="17 Grupo"/>
          <p:cNvGrpSpPr/>
          <p:nvPr userDrawn="1"/>
        </p:nvGrpSpPr>
        <p:grpSpPr>
          <a:xfrm rot="21436219">
            <a:off x="452124" y="140321"/>
            <a:ext cx="10738489" cy="512985"/>
            <a:chOff x="696956" y="3866031"/>
            <a:chExt cx="5394738" cy="1880550"/>
          </a:xfrm>
        </p:grpSpPr>
        <p:grpSp>
          <p:nvGrpSpPr>
            <p:cNvPr id="19" name="18 Grupo"/>
            <p:cNvGrpSpPr/>
            <p:nvPr/>
          </p:nvGrpSpPr>
          <p:grpSpPr>
            <a:xfrm>
              <a:off x="696956" y="3908441"/>
              <a:ext cx="5359438" cy="142876"/>
              <a:chOff x="1643042" y="1357298"/>
              <a:chExt cx="5359438" cy="142876"/>
            </a:xfrm>
          </p:grpSpPr>
          <p:cxnSp>
            <p:nvCxnSpPr>
              <p:cNvPr id="64" name="63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64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65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19 Grupo"/>
            <p:cNvGrpSpPr/>
            <p:nvPr/>
          </p:nvGrpSpPr>
          <p:grpSpPr>
            <a:xfrm>
              <a:off x="1484728" y="4391869"/>
              <a:ext cx="2622795" cy="221713"/>
              <a:chOff x="2407444" y="2373264"/>
              <a:chExt cx="2622795" cy="221713"/>
            </a:xfrm>
          </p:grpSpPr>
          <p:cxnSp>
            <p:nvCxnSpPr>
              <p:cNvPr id="62" name="61 Conector recto"/>
              <p:cNvCxnSpPr/>
              <p:nvPr/>
            </p:nvCxnSpPr>
            <p:spPr>
              <a:xfrm rot="5400000">
                <a:off x="4922288" y="2487026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62 Conector recto"/>
              <p:cNvCxnSpPr/>
              <p:nvPr/>
            </p:nvCxnSpPr>
            <p:spPr>
              <a:xfrm rot="5400000">
                <a:off x="2301081" y="2479627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20 Grupo"/>
            <p:cNvGrpSpPr/>
            <p:nvPr/>
          </p:nvGrpSpPr>
          <p:grpSpPr>
            <a:xfrm>
              <a:off x="1117892" y="4957835"/>
              <a:ext cx="3976315" cy="230311"/>
              <a:chOff x="2040608" y="2939230"/>
              <a:chExt cx="3976315" cy="230311"/>
            </a:xfrm>
          </p:grpSpPr>
          <p:cxnSp>
            <p:nvCxnSpPr>
              <p:cNvPr id="58" name="57 Conector recto"/>
              <p:cNvCxnSpPr/>
              <p:nvPr/>
            </p:nvCxnSpPr>
            <p:spPr>
              <a:xfrm rot="5400000">
                <a:off x="3962193" y="3057758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58 Conector recto"/>
              <p:cNvCxnSpPr/>
              <p:nvPr/>
            </p:nvCxnSpPr>
            <p:spPr>
              <a:xfrm rot="5400000">
                <a:off x="5908972" y="3061590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59 Conector recto"/>
              <p:cNvCxnSpPr/>
              <p:nvPr/>
            </p:nvCxnSpPr>
            <p:spPr>
              <a:xfrm rot="5400000">
                <a:off x="2665437" y="3045593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60 Conector recto"/>
              <p:cNvCxnSpPr/>
              <p:nvPr/>
            </p:nvCxnSpPr>
            <p:spPr>
              <a:xfrm rot="5400000">
                <a:off x="1934245" y="3047974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21 Grupo"/>
            <p:cNvGrpSpPr/>
            <p:nvPr/>
          </p:nvGrpSpPr>
          <p:grpSpPr>
            <a:xfrm>
              <a:off x="919134" y="5523582"/>
              <a:ext cx="4684489" cy="218283"/>
              <a:chOff x="1841850" y="3504977"/>
              <a:chExt cx="4684489" cy="218283"/>
            </a:xfrm>
          </p:grpSpPr>
          <p:cxnSp>
            <p:nvCxnSpPr>
              <p:cNvPr id="50" name="49 Conector recto"/>
              <p:cNvCxnSpPr/>
              <p:nvPr/>
            </p:nvCxnSpPr>
            <p:spPr>
              <a:xfrm rot="5400000">
                <a:off x="3500765" y="3612257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50 Conector recto"/>
              <p:cNvCxnSpPr/>
              <p:nvPr/>
            </p:nvCxnSpPr>
            <p:spPr>
              <a:xfrm rot="5400000">
                <a:off x="4465441" y="3612928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51 Conector recto"/>
              <p:cNvCxnSpPr/>
              <p:nvPr/>
            </p:nvCxnSpPr>
            <p:spPr>
              <a:xfrm rot="5400000">
                <a:off x="5408688" y="3615309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"/>
              <p:cNvCxnSpPr/>
              <p:nvPr/>
            </p:nvCxnSpPr>
            <p:spPr>
              <a:xfrm rot="5400000">
                <a:off x="6418388" y="3615309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 rot="5400000">
                <a:off x="2855295" y="3613721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54 Conector recto"/>
              <p:cNvCxnSpPr/>
              <p:nvPr/>
            </p:nvCxnSpPr>
            <p:spPr>
              <a:xfrm rot="5400000">
                <a:off x="2482555" y="3612205"/>
                <a:ext cx="214314" cy="1444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55 Conector recto"/>
              <p:cNvCxnSpPr/>
              <p:nvPr/>
            </p:nvCxnSpPr>
            <p:spPr>
              <a:xfrm rot="5400000">
                <a:off x="2109815" y="3611340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56 Conector recto"/>
              <p:cNvCxnSpPr/>
              <p:nvPr/>
            </p:nvCxnSpPr>
            <p:spPr>
              <a:xfrm rot="5400000">
                <a:off x="1735487" y="3612133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22 Conector recto"/>
            <p:cNvCxnSpPr/>
            <p:nvPr/>
          </p:nvCxnSpPr>
          <p:spPr>
            <a:xfrm>
              <a:off x="2256729" y="3866031"/>
              <a:ext cx="0" cy="22208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23 Grupo"/>
            <p:cNvGrpSpPr/>
            <p:nvPr/>
          </p:nvGrpSpPr>
          <p:grpSpPr>
            <a:xfrm>
              <a:off x="725092" y="4392418"/>
              <a:ext cx="5359438" cy="222082"/>
              <a:chOff x="1647808" y="2373813"/>
              <a:chExt cx="5359438" cy="222082"/>
            </a:xfrm>
          </p:grpSpPr>
          <p:grpSp>
            <p:nvGrpSpPr>
              <p:cNvPr id="45" name="44 Grupo"/>
              <p:cNvGrpSpPr/>
              <p:nvPr/>
            </p:nvGrpSpPr>
            <p:grpSpPr>
              <a:xfrm>
                <a:off x="1647808" y="2414994"/>
                <a:ext cx="5359438" cy="142876"/>
                <a:chOff x="1643042" y="1357298"/>
                <a:chExt cx="5359438" cy="142876"/>
              </a:xfrm>
            </p:grpSpPr>
            <p:cxnSp>
              <p:nvCxnSpPr>
                <p:cNvPr id="47" name="46 Conector recto"/>
                <p:cNvCxnSpPr/>
                <p:nvPr/>
              </p:nvCxnSpPr>
              <p:spPr>
                <a:xfrm>
                  <a:off x="1643042" y="1428736"/>
                  <a:ext cx="5357850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47 Conector recto"/>
                <p:cNvCxnSpPr/>
                <p:nvPr/>
              </p:nvCxnSpPr>
              <p:spPr>
                <a:xfrm rot="5400000">
                  <a:off x="1572398" y="1427942"/>
                  <a:ext cx="142876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48 Conector recto"/>
                <p:cNvCxnSpPr/>
                <p:nvPr/>
              </p:nvCxnSpPr>
              <p:spPr>
                <a:xfrm rot="5400000">
                  <a:off x="6930248" y="1427942"/>
                  <a:ext cx="142876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45 Conector recto"/>
              <p:cNvCxnSpPr/>
              <p:nvPr/>
            </p:nvCxnSpPr>
            <p:spPr>
              <a:xfrm>
                <a:off x="3162060" y="2373813"/>
                <a:ext cx="0" cy="222082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24 Grupo"/>
            <p:cNvGrpSpPr/>
            <p:nvPr/>
          </p:nvGrpSpPr>
          <p:grpSpPr>
            <a:xfrm>
              <a:off x="724050" y="4957580"/>
              <a:ext cx="5359438" cy="224354"/>
              <a:chOff x="1646766" y="2938975"/>
              <a:chExt cx="5359438" cy="224354"/>
            </a:xfrm>
          </p:grpSpPr>
          <p:grpSp>
            <p:nvGrpSpPr>
              <p:cNvPr id="38" name="37 Grupo"/>
              <p:cNvGrpSpPr/>
              <p:nvPr/>
            </p:nvGrpSpPr>
            <p:grpSpPr>
              <a:xfrm>
                <a:off x="1646766" y="2976990"/>
                <a:ext cx="5359438" cy="142876"/>
                <a:chOff x="1643042" y="1357298"/>
                <a:chExt cx="5359438" cy="142876"/>
              </a:xfrm>
            </p:grpSpPr>
            <p:cxnSp>
              <p:nvCxnSpPr>
                <p:cNvPr id="42" name="41 Conector recto"/>
                <p:cNvCxnSpPr/>
                <p:nvPr/>
              </p:nvCxnSpPr>
              <p:spPr>
                <a:xfrm>
                  <a:off x="1643042" y="1428736"/>
                  <a:ext cx="5357850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42 Conector recto"/>
                <p:cNvCxnSpPr/>
                <p:nvPr/>
              </p:nvCxnSpPr>
              <p:spPr>
                <a:xfrm rot="5400000">
                  <a:off x="1572398" y="1427942"/>
                  <a:ext cx="142876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43 Conector recto"/>
                <p:cNvCxnSpPr/>
                <p:nvPr/>
              </p:nvCxnSpPr>
              <p:spPr>
                <a:xfrm rot="5400000">
                  <a:off x="6930248" y="1427942"/>
                  <a:ext cx="142876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" name="38 Conector recto"/>
              <p:cNvCxnSpPr/>
              <p:nvPr/>
            </p:nvCxnSpPr>
            <p:spPr>
              <a:xfrm rot="5400000">
                <a:off x="4919686" y="3055378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39 Conector recto"/>
              <p:cNvCxnSpPr/>
              <p:nvPr/>
            </p:nvCxnSpPr>
            <p:spPr>
              <a:xfrm rot="5400000">
                <a:off x="2299047" y="3047979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40 Conector recto"/>
              <p:cNvCxnSpPr/>
              <p:nvPr/>
            </p:nvCxnSpPr>
            <p:spPr>
              <a:xfrm>
                <a:off x="3151265" y="2938975"/>
                <a:ext cx="0" cy="222082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25 Grupo"/>
            <p:cNvGrpSpPr/>
            <p:nvPr/>
          </p:nvGrpSpPr>
          <p:grpSpPr>
            <a:xfrm>
              <a:off x="732256" y="5521999"/>
              <a:ext cx="5359438" cy="224582"/>
              <a:chOff x="1654972" y="3503394"/>
              <a:chExt cx="5359438" cy="224582"/>
            </a:xfrm>
          </p:grpSpPr>
          <p:grpSp>
            <p:nvGrpSpPr>
              <p:cNvPr id="27" name="26 Grupo"/>
              <p:cNvGrpSpPr/>
              <p:nvPr/>
            </p:nvGrpSpPr>
            <p:grpSpPr>
              <a:xfrm>
                <a:off x="1654972" y="3538196"/>
                <a:ext cx="5359438" cy="142876"/>
                <a:chOff x="1643042" y="1357298"/>
                <a:chExt cx="5359438" cy="142876"/>
              </a:xfrm>
            </p:grpSpPr>
            <p:cxnSp>
              <p:nvCxnSpPr>
                <p:cNvPr id="35" name="34 Conector recto"/>
                <p:cNvCxnSpPr/>
                <p:nvPr/>
              </p:nvCxnSpPr>
              <p:spPr>
                <a:xfrm>
                  <a:off x="1643042" y="1428736"/>
                  <a:ext cx="5357850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35 Conector recto"/>
                <p:cNvCxnSpPr/>
                <p:nvPr/>
              </p:nvCxnSpPr>
              <p:spPr>
                <a:xfrm rot="5400000">
                  <a:off x="1572398" y="1427942"/>
                  <a:ext cx="142876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36 Conector recto"/>
                <p:cNvCxnSpPr/>
                <p:nvPr/>
              </p:nvCxnSpPr>
              <p:spPr>
                <a:xfrm rot="5400000">
                  <a:off x="6930248" y="1427942"/>
                  <a:ext cx="142876" cy="1588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27 Conector recto"/>
              <p:cNvCxnSpPr/>
              <p:nvPr/>
            </p:nvCxnSpPr>
            <p:spPr>
              <a:xfrm rot="5400000">
                <a:off x="4926411" y="3613188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28 Conector recto"/>
              <p:cNvCxnSpPr/>
              <p:nvPr/>
            </p:nvCxnSpPr>
            <p:spPr>
              <a:xfrm rot="5400000">
                <a:off x="2305772" y="3613004"/>
                <a:ext cx="214314" cy="1444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29 Conector recto"/>
              <p:cNvCxnSpPr/>
              <p:nvPr/>
            </p:nvCxnSpPr>
            <p:spPr>
              <a:xfrm rot="5400000">
                <a:off x="3968918" y="3613187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30 Conector recto"/>
              <p:cNvCxnSpPr/>
              <p:nvPr/>
            </p:nvCxnSpPr>
            <p:spPr>
              <a:xfrm rot="5400000">
                <a:off x="5915697" y="3614638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31 Conector recto"/>
              <p:cNvCxnSpPr/>
              <p:nvPr/>
            </p:nvCxnSpPr>
            <p:spPr>
              <a:xfrm rot="5400000">
                <a:off x="2672162" y="3609757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32 Conector recto"/>
              <p:cNvCxnSpPr/>
              <p:nvPr/>
            </p:nvCxnSpPr>
            <p:spPr>
              <a:xfrm rot="5400000">
                <a:off x="1927699" y="3610769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33 Conector recto"/>
              <p:cNvCxnSpPr/>
              <p:nvPr/>
            </p:nvCxnSpPr>
            <p:spPr>
              <a:xfrm>
                <a:off x="3151265" y="3505894"/>
                <a:ext cx="0" cy="222082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1 Rectángulo"/>
          <p:cNvSpPr/>
          <p:nvPr userDrawn="1"/>
        </p:nvSpPr>
        <p:spPr>
          <a:xfrm>
            <a:off x="0" y="407142"/>
            <a:ext cx="9144001" cy="5629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Line 7"/>
          <p:cNvSpPr>
            <a:spLocks noChangeShapeType="1"/>
          </p:cNvSpPr>
          <p:nvPr userDrawn="1"/>
        </p:nvSpPr>
        <p:spPr bwMode="auto">
          <a:xfrm>
            <a:off x="0" y="404813"/>
            <a:ext cx="9144000" cy="0"/>
          </a:xfrm>
          <a:prstGeom prst="line">
            <a:avLst/>
          </a:prstGeom>
          <a:noFill/>
          <a:ln w="19050">
            <a:solidFill>
              <a:srgbClr val="4D4D4D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435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112 Grupo"/>
          <p:cNvGrpSpPr/>
          <p:nvPr/>
        </p:nvGrpSpPr>
        <p:grpSpPr>
          <a:xfrm rot="618228">
            <a:off x="133155" y="2280603"/>
            <a:ext cx="3287737" cy="583240"/>
            <a:chOff x="696956" y="3866031"/>
            <a:chExt cx="5394738" cy="1880550"/>
          </a:xfrm>
        </p:grpSpPr>
        <p:grpSp>
          <p:nvGrpSpPr>
            <p:cNvPr id="17" name="16 Grupo"/>
            <p:cNvGrpSpPr/>
            <p:nvPr/>
          </p:nvGrpSpPr>
          <p:grpSpPr>
            <a:xfrm>
              <a:off x="696956" y="3908441"/>
              <a:ext cx="5359438" cy="142876"/>
              <a:chOff x="1643042" y="1357298"/>
              <a:chExt cx="5359438" cy="142876"/>
            </a:xfrm>
          </p:grpSpPr>
          <p:cxnSp>
            <p:nvCxnSpPr>
              <p:cNvPr id="18" name="17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18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19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20 Grupo"/>
            <p:cNvGrpSpPr/>
            <p:nvPr/>
          </p:nvGrpSpPr>
          <p:grpSpPr>
            <a:xfrm>
              <a:off x="1484728" y="4391869"/>
              <a:ext cx="2622795" cy="221713"/>
              <a:chOff x="2407444" y="2373264"/>
              <a:chExt cx="2622795" cy="221713"/>
            </a:xfrm>
          </p:grpSpPr>
          <p:cxnSp>
            <p:nvCxnSpPr>
              <p:cNvPr id="22" name="21 Conector recto"/>
              <p:cNvCxnSpPr/>
              <p:nvPr/>
            </p:nvCxnSpPr>
            <p:spPr>
              <a:xfrm rot="5400000">
                <a:off x="4922288" y="2487026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22 Conector recto"/>
              <p:cNvCxnSpPr/>
              <p:nvPr/>
            </p:nvCxnSpPr>
            <p:spPr>
              <a:xfrm rot="5400000">
                <a:off x="2301081" y="2479627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58 Grupo"/>
            <p:cNvGrpSpPr/>
            <p:nvPr/>
          </p:nvGrpSpPr>
          <p:grpSpPr>
            <a:xfrm>
              <a:off x="1117892" y="4957835"/>
              <a:ext cx="3976315" cy="230311"/>
              <a:chOff x="2040608" y="2939230"/>
              <a:chExt cx="3976315" cy="230311"/>
            </a:xfrm>
          </p:grpSpPr>
          <p:cxnSp>
            <p:nvCxnSpPr>
              <p:cNvPr id="60" name="59 Conector recto"/>
              <p:cNvCxnSpPr/>
              <p:nvPr/>
            </p:nvCxnSpPr>
            <p:spPr>
              <a:xfrm rot="5400000">
                <a:off x="3962193" y="3057758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60 Conector recto"/>
              <p:cNvCxnSpPr/>
              <p:nvPr/>
            </p:nvCxnSpPr>
            <p:spPr>
              <a:xfrm rot="5400000">
                <a:off x="5908972" y="3061590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61 Conector recto"/>
              <p:cNvCxnSpPr/>
              <p:nvPr/>
            </p:nvCxnSpPr>
            <p:spPr>
              <a:xfrm rot="5400000">
                <a:off x="2665437" y="3045593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62 Conector recto"/>
              <p:cNvCxnSpPr/>
              <p:nvPr/>
            </p:nvCxnSpPr>
            <p:spPr>
              <a:xfrm rot="5400000">
                <a:off x="1934245" y="3047974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68 Grupo"/>
            <p:cNvGrpSpPr/>
            <p:nvPr/>
          </p:nvGrpSpPr>
          <p:grpSpPr>
            <a:xfrm>
              <a:off x="919134" y="5523582"/>
              <a:ext cx="4684489" cy="218283"/>
              <a:chOff x="1841850" y="3504977"/>
              <a:chExt cx="4684489" cy="218283"/>
            </a:xfrm>
          </p:grpSpPr>
          <p:cxnSp>
            <p:nvCxnSpPr>
              <p:cNvPr id="70" name="69 Conector recto"/>
              <p:cNvCxnSpPr/>
              <p:nvPr/>
            </p:nvCxnSpPr>
            <p:spPr>
              <a:xfrm rot="5400000">
                <a:off x="3500765" y="3612257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70 Conector recto"/>
              <p:cNvCxnSpPr/>
              <p:nvPr/>
            </p:nvCxnSpPr>
            <p:spPr>
              <a:xfrm rot="5400000">
                <a:off x="4465441" y="3612928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71 Conector recto"/>
              <p:cNvCxnSpPr/>
              <p:nvPr/>
            </p:nvCxnSpPr>
            <p:spPr>
              <a:xfrm rot="5400000">
                <a:off x="5408688" y="3615309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72 Conector recto"/>
              <p:cNvCxnSpPr/>
              <p:nvPr/>
            </p:nvCxnSpPr>
            <p:spPr>
              <a:xfrm rot="5400000">
                <a:off x="6418388" y="3615309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73 Conector recto"/>
              <p:cNvCxnSpPr/>
              <p:nvPr/>
            </p:nvCxnSpPr>
            <p:spPr>
              <a:xfrm rot="5400000">
                <a:off x="2855295" y="3613721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74 Conector recto"/>
              <p:cNvCxnSpPr/>
              <p:nvPr/>
            </p:nvCxnSpPr>
            <p:spPr>
              <a:xfrm rot="5400000">
                <a:off x="2482555" y="3612205"/>
                <a:ext cx="214314" cy="1444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75 Conector recto"/>
              <p:cNvCxnSpPr/>
              <p:nvPr/>
            </p:nvCxnSpPr>
            <p:spPr>
              <a:xfrm rot="5400000">
                <a:off x="2109815" y="3611340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76 Conector recto"/>
              <p:cNvCxnSpPr/>
              <p:nvPr/>
            </p:nvCxnSpPr>
            <p:spPr>
              <a:xfrm rot="5400000">
                <a:off x="1735487" y="3612133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82 Conector recto"/>
            <p:cNvCxnSpPr/>
            <p:nvPr/>
          </p:nvCxnSpPr>
          <p:spPr>
            <a:xfrm>
              <a:off x="2256729" y="3866031"/>
              <a:ext cx="0" cy="222082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83 Grupo"/>
            <p:cNvGrpSpPr/>
            <p:nvPr/>
          </p:nvGrpSpPr>
          <p:grpSpPr>
            <a:xfrm>
              <a:off x="725092" y="4392418"/>
              <a:ext cx="5359438" cy="222082"/>
              <a:chOff x="1647808" y="2373813"/>
              <a:chExt cx="5359438" cy="222082"/>
            </a:xfrm>
          </p:grpSpPr>
          <p:grpSp>
            <p:nvGrpSpPr>
              <p:cNvPr id="85" name="84 Grupo"/>
              <p:cNvGrpSpPr/>
              <p:nvPr/>
            </p:nvGrpSpPr>
            <p:grpSpPr>
              <a:xfrm>
                <a:off x="1647808" y="2414994"/>
                <a:ext cx="5359438" cy="142876"/>
                <a:chOff x="1643042" y="1357298"/>
                <a:chExt cx="5359438" cy="142876"/>
              </a:xfrm>
            </p:grpSpPr>
            <p:cxnSp>
              <p:nvCxnSpPr>
                <p:cNvPr id="87" name="86 Conector recto"/>
                <p:cNvCxnSpPr/>
                <p:nvPr/>
              </p:nvCxnSpPr>
              <p:spPr>
                <a:xfrm>
                  <a:off x="1643042" y="1428736"/>
                  <a:ext cx="5357850" cy="1588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87 Conector recto"/>
                <p:cNvCxnSpPr/>
                <p:nvPr/>
              </p:nvCxnSpPr>
              <p:spPr>
                <a:xfrm rot="5400000">
                  <a:off x="1572398" y="1427942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88 Conector recto"/>
                <p:cNvCxnSpPr/>
                <p:nvPr/>
              </p:nvCxnSpPr>
              <p:spPr>
                <a:xfrm rot="5400000">
                  <a:off x="6930248" y="1427942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6" name="85 Conector recto"/>
              <p:cNvCxnSpPr/>
              <p:nvPr/>
            </p:nvCxnSpPr>
            <p:spPr>
              <a:xfrm>
                <a:off x="3162060" y="2373813"/>
                <a:ext cx="0" cy="222082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89 Grupo"/>
            <p:cNvGrpSpPr/>
            <p:nvPr/>
          </p:nvGrpSpPr>
          <p:grpSpPr>
            <a:xfrm>
              <a:off x="724050" y="4957580"/>
              <a:ext cx="5359438" cy="224354"/>
              <a:chOff x="1646766" y="2938975"/>
              <a:chExt cx="5359438" cy="224354"/>
            </a:xfrm>
          </p:grpSpPr>
          <p:grpSp>
            <p:nvGrpSpPr>
              <p:cNvPr id="91" name="90 Grupo"/>
              <p:cNvGrpSpPr/>
              <p:nvPr/>
            </p:nvGrpSpPr>
            <p:grpSpPr>
              <a:xfrm>
                <a:off x="1646766" y="2976990"/>
                <a:ext cx="5359438" cy="142876"/>
                <a:chOff x="1643042" y="1357298"/>
                <a:chExt cx="5359438" cy="142876"/>
              </a:xfrm>
            </p:grpSpPr>
            <p:cxnSp>
              <p:nvCxnSpPr>
                <p:cNvPr id="95" name="94 Conector recto"/>
                <p:cNvCxnSpPr/>
                <p:nvPr/>
              </p:nvCxnSpPr>
              <p:spPr>
                <a:xfrm>
                  <a:off x="1643042" y="1428736"/>
                  <a:ext cx="5357850" cy="1588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95 Conector recto"/>
                <p:cNvCxnSpPr/>
                <p:nvPr/>
              </p:nvCxnSpPr>
              <p:spPr>
                <a:xfrm rot="5400000">
                  <a:off x="1572398" y="1427942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96 Conector recto"/>
                <p:cNvCxnSpPr/>
                <p:nvPr/>
              </p:nvCxnSpPr>
              <p:spPr>
                <a:xfrm rot="5400000">
                  <a:off x="6930248" y="1427942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2" name="91 Conector recto"/>
              <p:cNvCxnSpPr/>
              <p:nvPr/>
            </p:nvCxnSpPr>
            <p:spPr>
              <a:xfrm rot="5400000">
                <a:off x="4919686" y="3055378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92 Conector recto"/>
              <p:cNvCxnSpPr/>
              <p:nvPr/>
            </p:nvCxnSpPr>
            <p:spPr>
              <a:xfrm rot="5400000">
                <a:off x="2299047" y="3047979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93 Conector recto"/>
              <p:cNvCxnSpPr/>
              <p:nvPr/>
            </p:nvCxnSpPr>
            <p:spPr>
              <a:xfrm>
                <a:off x="3151265" y="2938975"/>
                <a:ext cx="0" cy="222082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97 Grupo"/>
            <p:cNvGrpSpPr/>
            <p:nvPr/>
          </p:nvGrpSpPr>
          <p:grpSpPr>
            <a:xfrm>
              <a:off x="732256" y="5521999"/>
              <a:ext cx="5359438" cy="224582"/>
              <a:chOff x="1654972" y="3503394"/>
              <a:chExt cx="5359438" cy="224582"/>
            </a:xfrm>
          </p:grpSpPr>
          <p:grpSp>
            <p:nvGrpSpPr>
              <p:cNvPr id="99" name="98 Grupo"/>
              <p:cNvGrpSpPr/>
              <p:nvPr/>
            </p:nvGrpSpPr>
            <p:grpSpPr>
              <a:xfrm>
                <a:off x="1654972" y="3538196"/>
                <a:ext cx="5359438" cy="142876"/>
                <a:chOff x="1643042" y="1357298"/>
                <a:chExt cx="5359438" cy="142876"/>
              </a:xfrm>
            </p:grpSpPr>
            <p:cxnSp>
              <p:nvCxnSpPr>
                <p:cNvPr id="107" name="106 Conector recto"/>
                <p:cNvCxnSpPr/>
                <p:nvPr/>
              </p:nvCxnSpPr>
              <p:spPr>
                <a:xfrm>
                  <a:off x="1643042" y="1428736"/>
                  <a:ext cx="5357850" cy="1588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107 Conector recto"/>
                <p:cNvCxnSpPr/>
                <p:nvPr/>
              </p:nvCxnSpPr>
              <p:spPr>
                <a:xfrm rot="5400000">
                  <a:off x="1572398" y="1427942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108 Conector recto"/>
                <p:cNvCxnSpPr/>
                <p:nvPr/>
              </p:nvCxnSpPr>
              <p:spPr>
                <a:xfrm rot="5400000">
                  <a:off x="6930248" y="1427942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0" name="99 Conector recto"/>
              <p:cNvCxnSpPr/>
              <p:nvPr/>
            </p:nvCxnSpPr>
            <p:spPr>
              <a:xfrm rot="5400000">
                <a:off x="4926411" y="3613188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100 Conector recto"/>
              <p:cNvCxnSpPr/>
              <p:nvPr/>
            </p:nvCxnSpPr>
            <p:spPr>
              <a:xfrm rot="5400000">
                <a:off x="2305772" y="3613004"/>
                <a:ext cx="214314" cy="1444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101 Conector recto"/>
              <p:cNvCxnSpPr/>
              <p:nvPr/>
            </p:nvCxnSpPr>
            <p:spPr>
              <a:xfrm rot="5400000">
                <a:off x="3968918" y="3613187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102 Conector recto"/>
              <p:cNvCxnSpPr/>
              <p:nvPr/>
            </p:nvCxnSpPr>
            <p:spPr>
              <a:xfrm rot="5400000">
                <a:off x="5915697" y="3614638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103 Conector recto"/>
              <p:cNvCxnSpPr/>
              <p:nvPr/>
            </p:nvCxnSpPr>
            <p:spPr>
              <a:xfrm rot="5400000">
                <a:off x="2672162" y="3609757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104 Conector recto"/>
              <p:cNvCxnSpPr/>
              <p:nvPr/>
            </p:nvCxnSpPr>
            <p:spPr>
              <a:xfrm rot="5400000">
                <a:off x="1927699" y="3610769"/>
                <a:ext cx="214314" cy="1588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105 Conector recto"/>
              <p:cNvCxnSpPr/>
              <p:nvPr/>
            </p:nvCxnSpPr>
            <p:spPr>
              <a:xfrm>
                <a:off x="3151265" y="3505894"/>
                <a:ext cx="0" cy="222082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1484784"/>
            <a:ext cx="8496944" cy="938535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LOW COMPLEXITY EMBEDDED QUANTIZATION SCHEME</a:t>
            </a:r>
            <a:br>
              <a:rPr lang="en-US" sz="2800" b="1" dirty="0" smtClean="0"/>
            </a:br>
            <a:r>
              <a:rPr lang="en-US" sz="2800" b="1" dirty="0" smtClean="0"/>
              <a:t>COMPATIBLE WITH BITPLANE IMAGE CODING</a:t>
            </a:r>
            <a:endParaRPr lang="ca-ES" sz="48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9552" y="3786219"/>
            <a:ext cx="6400800" cy="722901"/>
          </a:xfrm>
        </p:spPr>
        <p:txBody>
          <a:bodyPr>
            <a:norm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Department of Information and Communications Engineering</a:t>
            </a:r>
          </a:p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Universitat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</a:t>
            </a:r>
            <a:r>
              <a:rPr lang="en-US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Autònoma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de Barcelona, Spain</a:t>
            </a:r>
            <a:endParaRPr lang="ca-E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4" name="2 Subtítulo"/>
          <p:cNvSpPr txBox="1">
            <a:spLocks/>
          </p:cNvSpPr>
          <p:nvPr/>
        </p:nvSpPr>
        <p:spPr>
          <a:xfrm>
            <a:off x="1380536" y="2668896"/>
            <a:ext cx="6400800" cy="472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Francesc </a:t>
            </a:r>
            <a:r>
              <a:rPr lang="ca-E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Aulí</a:t>
            </a:r>
            <a:r>
              <a:rPr lang="ca-E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-Llinàs</a:t>
            </a:r>
            <a:endParaRPr lang="ca-E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4" name="Picture 72" descr="UA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88" y="5663028"/>
            <a:ext cx="2952750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42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14300" y="466725"/>
            <a:ext cx="57824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GENERAL EMBEDDED QUANTIZATION (GEQ)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28" name="Rectangle 11"/>
          <p:cNvSpPr>
            <a:spLocks noChangeArrowheads="1"/>
          </p:cNvSpPr>
          <p:nvPr/>
        </p:nvSpPr>
        <p:spPr bwMode="auto">
          <a:xfrm>
            <a:off x="7956376" y="824012"/>
            <a:ext cx="574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10</a:t>
            </a:r>
            <a:r>
              <a:rPr lang="en-US" sz="1600" b="1" i="1" baseline="-25000" dirty="0" smtClean="0">
                <a:solidFill>
                  <a:srgbClr val="FF0000"/>
                </a:solidFill>
                <a:cs typeface="Times New Roman" pitchFamily="18" charset="0"/>
              </a:rPr>
              <a:t>(10</a:t>
            </a:r>
            <a:endParaRPr lang="en-US" sz="1600" i="1" baseline="-250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7" name="Rectangle 11"/>
          <p:cNvSpPr>
            <a:spLocks noChangeArrowheads="1"/>
          </p:cNvSpPr>
          <p:nvPr/>
        </p:nvSpPr>
        <p:spPr bwMode="auto">
          <a:xfrm>
            <a:off x="7882139" y="6140782"/>
            <a:ext cx="10823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100 ≠ 10</a:t>
            </a:r>
            <a:r>
              <a:rPr lang="en-US" sz="1600" b="1" i="1" baseline="-25000" dirty="0" smtClean="0">
                <a:solidFill>
                  <a:srgbClr val="FF0000"/>
                </a:solidFill>
                <a:cs typeface="Times New Roman" pitchFamily="18" charset="0"/>
              </a:rPr>
              <a:t>(10</a:t>
            </a:r>
            <a:endParaRPr lang="en-US" sz="1600" i="1" baseline="-250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46" name="145 Rectángulo"/>
          <p:cNvSpPr/>
          <p:nvPr/>
        </p:nvSpPr>
        <p:spPr>
          <a:xfrm>
            <a:off x="899592" y="5157192"/>
            <a:ext cx="6912768" cy="13005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USDQ+BPC is optimal in terms of coding performance</a:t>
            </a:r>
          </a:p>
          <a:p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GEQ schemes can achieve same coding performance as that of USDQ+BPC employing fewer quantization stages</a:t>
            </a:r>
          </a:p>
          <a:p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GEQ schemes can help to reduce the computational costs of the codec in 20%</a:t>
            </a:r>
          </a:p>
          <a:p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GEQ is </a:t>
            </a:r>
            <a:r>
              <a:rPr lang="en-US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not</a:t>
            </a:r>
            <a:r>
              <a:rPr lang="en-US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compatible with </a:t>
            </a:r>
            <a:r>
              <a:rPr lang="en-US" sz="16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bitplane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coding strategies</a:t>
            </a:r>
            <a:endParaRPr lang="en-US" sz="1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" name="3 Conector recto de flecha"/>
          <p:cNvCxnSpPr/>
          <p:nvPr/>
        </p:nvCxnSpPr>
        <p:spPr>
          <a:xfrm>
            <a:off x="793676" y="5313908"/>
            <a:ext cx="161849" cy="1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177 Conector recto de flecha"/>
          <p:cNvCxnSpPr/>
          <p:nvPr/>
        </p:nvCxnSpPr>
        <p:spPr>
          <a:xfrm flipV="1">
            <a:off x="915467" y="5469746"/>
            <a:ext cx="0" cy="169277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178 Conector recto de flecha"/>
          <p:cNvCxnSpPr/>
          <p:nvPr/>
        </p:nvCxnSpPr>
        <p:spPr>
          <a:xfrm flipV="1">
            <a:off x="915467" y="5949419"/>
            <a:ext cx="0" cy="169277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179 Conector recto de flecha"/>
          <p:cNvCxnSpPr/>
          <p:nvPr/>
        </p:nvCxnSpPr>
        <p:spPr>
          <a:xfrm flipV="1">
            <a:off x="915467" y="6212051"/>
            <a:ext cx="0" cy="169277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Rectangle 11"/>
          <p:cNvSpPr>
            <a:spLocks noChangeArrowheads="1"/>
          </p:cNvSpPr>
          <p:nvPr/>
        </p:nvSpPr>
        <p:spPr bwMode="auto">
          <a:xfrm>
            <a:off x="8413828" y="1556792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FF0000"/>
                </a:solidFill>
                <a:cs typeface="Times New Roman" pitchFamily="18" charset="0"/>
              </a:rPr>
              <a:t>1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47" name="Rectangle 11"/>
          <p:cNvSpPr>
            <a:spLocks noChangeArrowheads="1"/>
          </p:cNvSpPr>
          <p:nvPr/>
        </p:nvSpPr>
        <p:spPr bwMode="auto">
          <a:xfrm>
            <a:off x="7545706" y="1745119"/>
            <a:ext cx="5806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&gt; </a:t>
            </a:r>
            <a:r>
              <a:rPr lang="en-US" sz="1600" b="1" i="1" spc="-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</a:t>
            </a:r>
            <a:r>
              <a:rPr lang="en-US" sz="16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?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348" name="347 Conector recto de flecha"/>
          <p:cNvCxnSpPr/>
          <p:nvPr/>
        </p:nvCxnSpPr>
        <p:spPr>
          <a:xfrm flipV="1">
            <a:off x="8126450" y="1735924"/>
            <a:ext cx="333982" cy="164308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348 Conector recto de flecha"/>
          <p:cNvCxnSpPr/>
          <p:nvPr/>
        </p:nvCxnSpPr>
        <p:spPr>
          <a:xfrm>
            <a:off x="8125846" y="1932631"/>
            <a:ext cx="333982" cy="164308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0" name="Rectangle 11"/>
          <p:cNvSpPr>
            <a:spLocks noChangeArrowheads="1"/>
          </p:cNvSpPr>
          <p:nvPr/>
        </p:nvSpPr>
        <p:spPr bwMode="auto">
          <a:xfrm rot="20203436">
            <a:off x="8026344" y="1639066"/>
            <a:ext cx="3593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yes</a:t>
            </a:r>
            <a:endParaRPr lang="en-US" sz="10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51" name="Rectangle 11"/>
          <p:cNvSpPr>
            <a:spLocks noChangeArrowheads="1"/>
          </p:cNvSpPr>
          <p:nvPr/>
        </p:nvSpPr>
        <p:spPr bwMode="auto">
          <a:xfrm rot="1561208">
            <a:off x="8072558" y="1926342"/>
            <a:ext cx="3193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no</a:t>
            </a:r>
            <a:endParaRPr lang="en-US" sz="10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52" name="Rectangle 11"/>
          <p:cNvSpPr>
            <a:spLocks noChangeArrowheads="1"/>
          </p:cNvSpPr>
          <p:nvPr/>
        </p:nvSpPr>
        <p:spPr bwMode="auto">
          <a:xfrm>
            <a:off x="8424510" y="3617466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53" name="Rectangle 11"/>
          <p:cNvSpPr>
            <a:spLocks noChangeArrowheads="1"/>
          </p:cNvSpPr>
          <p:nvPr/>
        </p:nvSpPr>
        <p:spPr bwMode="auto">
          <a:xfrm>
            <a:off x="7505216" y="3439403"/>
            <a:ext cx="6575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&gt; </a:t>
            </a:r>
            <a:r>
              <a:rPr lang="en-US" sz="1600" b="1" i="1" spc="-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4</a:t>
            </a:r>
            <a:r>
              <a:rPr lang="en-US" sz="1600" i="1" spc="-2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’’’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</a:t>
            </a:r>
            <a:r>
              <a:rPr lang="en-US" sz="16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?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354" name="353 Conector recto de flecha"/>
          <p:cNvCxnSpPr/>
          <p:nvPr/>
        </p:nvCxnSpPr>
        <p:spPr>
          <a:xfrm flipV="1">
            <a:off x="8137132" y="3430208"/>
            <a:ext cx="333982" cy="164308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354 Conector recto de flecha"/>
          <p:cNvCxnSpPr/>
          <p:nvPr/>
        </p:nvCxnSpPr>
        <p:spPr>
          <a:xfrm>
            <a:off x="8136528" y="3626915"/>
            <a:ext cx="333982" cy="164308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6" name="Rectangle 11"/>
          <p:cNvSpPr>
            <a:spLocks noChangeArrowheads="1"/>
          </p:cNvSpPr>
          <p:nvPr/>
        </p:nvSpPr>
        <p:spPr bwMode="auto">
          <a:xfrm rot="20203436">
            <a:off x="8037026" y="3333350"/>
            <a:ext cx="3593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yes</a:t>
            </a:r>
            <a:endParaRPr lang="en-US" sz="10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57" name="Rectangle 11"/>
          <p:cNvSpPr>
            <a:spLocks noChangeArrowheads="1"/>
          </p:cNvSpPr>
          <p:nvPr/>
        </p:nvSpPr>
        <p:spPr bwMode="auto">
          <a:xfrm rot="1561208">
            <a:off x="8083240" y="3620626"/>
            <a:ext cx="3193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no</a:t>
            </a:r>
            <a:endParaRPr lang="en-US" sz="10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58" name="Rectangle 11"/>
          <p:cNvSpPr>
            <a:spLocks noChangeArrowheads="1"/>
          </p:cNvSpPr>
          <p:nvPr/>
        </p:nvSpPr>
        <p:spPr bwMode="auto">
          <a:xfrm>
            <a:off x="8440552" y="4782218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59" name="Rectangle 11"/>
          <p:cNvSpPr>
            <a:spLocks noChangeArrowheads="1"/>
          </p:cNvSpPr>
          <p:nvPr/>
        </p:nvSpPr>
        <p:spPr bwMode="auto">
          <a:xfrm>
            <a:off x="7420570" y="4604155"/>
            <a:ext cx="8384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&gt; </a:t>
            </a:r>
            <a:r>
              <a:rPr lang="en-US" sz="1600" b="1" i="1" spc="-3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6</a:t>
            </a:r>
            <a:r>
              <a:rPr lang="en-US" sz="1600" i="1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</a:t>
            </a:r>
            <a:r>
              <a:rPr lang="en-US" sz="1600" i="1" kern="0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’’’’’ 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?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360" name="359 Conector recto de flecha"/>
          <p:cNvCxnSpPr/>
          <p:nvPr/>
        </p:nvCxnSpPr>
        <p:spPr>
          <a:xfrm flipV="1">
            <a:off x="8153174" y="4594960"/>
            <a:ext cx="333982" cy="164308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360 Conector recto de flecha"/>
          <p:cNvCxnSpPr/>
          <p:nvPr/>
        </p:nvCxnSpPr>
        <p:spPr>
          <a:xfrm>
            <a:off x="8152570" y="4791667"/>
            <a:ext cx="333982" cy="164308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Rectangle 11"/>
          <p:cNvSpPr>
            <a:spLocks noChangeArrowheads="1"/>
          </p:cNvSpPr>
          <p:nvPr/>
        </p:nvSpPr>
        <p:spPr bwMode="auto">
          <a:xfrm rot="20203436">
            <a:off x="8053068" y="4498102"/>
            <a:ext cx="3593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yes</a:t>
            </a:r>
            <a:endParaRPr lang="en-US" sz="10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63" name="Rectangle 11"/>
          <p:cNvSpPr>
            <a:spLocks noChangeArrowheads="1"/>
          </p:cNvSpPr>
          <p:nvPr/>
        </p:nvSpPr>
        <p:spPr bwMode="auto">
          <a:xfrm rot="1561208">
            <a:off x="8099282" y="4785378"/>
            <a:ext cx="3193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no</a:t>
            </a:r>
            <a:endParaRPr lang="en-US" sz="10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364" name="363 Grupo"/>
          <p:cNvGrpSpPr/>
          <p:nvPr/>
        </p:nvGrpSpPr>
        <p:grpSpPr>
          <a:xfrm>
            <a:off x="1500166" y="1069710"/>
            <a:ext cx="5885516" cy="430464"/>
            <a:chOff x="1500166" y="1069710"/>
            <a:chExt cx="5885516" cy="430464"/>
          </a:xfrm>
        </p:grpSpPr>
        <p:grpSp>
          <p:nvGrpSpPr>
            <p:cNvPr id="365" name="364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368" name="367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368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369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6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367" name="Rectangle 11"/>
            <p:cNvSpPr>
              <a:spLocks noChangeArrowheads="1"/>
            </p:cNvSpPr>
            <p:nvPr/>
          </p:nvSpPr>
          <p:spPr bwMode="auto">
            <a:xfrm>
              <a:off x="6646377" y="1069710"/>
              <a:ext cx="73930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W = 2</a:t>
              </a:r>
              <a:r>
                <a:rPr lang="en-US" sz="1600" b="1" i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4</a:t>
              </a:r>
              <a:endParaRPr lang="en-US" sz="16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cxnSp>
        <p:nvCxnSpPr>
          <p:cNvPr id="371" name="370 Conector recto"/>
          <p:cNvCxnSpPr/>
          <p:nvPr/>
        </p:nvCxnSpPr>
        <p:spPr>
          <a:xfrm rot="5400000">
            <a:off x="4935807" y="195993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2" name="371 Grupo"/>
          <p:cNvGrpSpPr/>
          <p:nvPr/>
        </p:nvGrpSpPr>
        <p:grpSpPr>
          <a:xfrm>
            <a:off x="1619672" y="1889836"/>
            <a:ext cx="5359438" cy="142876"/>
            <a:chOff x="1643042" y="1357298"/>
            <a:chExt cx="5359438" cy="142876"/>
          </a:xfrm>
        </p:grpSpPr>
        <p:cxnSp>
          <p:nvCxnSpPr>
            <p:cNvPr id="373" name="372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373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374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6" name="375 Conector recto"/>
          <p:cNvCxnSpPr/>
          <p:nvPr/>
        </p:nvCxnSpPr>
        <p:spPr>
          <a:xfrm rot="5400000">
            <a:off x="4931812" y="251322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7" name="376 Grupo"/>
          <p:cNvGrpSpPr/>
          <p:nvPr/>
        </p:nvGrpSpPr>
        <p:grpSpPr>
          <a:xfrm>
            <a:off x="1647808" y="2443130"/>
            <a:ext cx="5359438" cy="142876"/>
            <a:chOff x="1643042" y="1357298"/>
            <a:chExt cx="5359438" cy="142876"/>
          </a:xfrm>
        </p:grpSpPr>
        <p:cxnSp>
          <p:nvCxnSpPr>
            <p:cNvPr id="378" name="377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378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379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1" name="380 Grupo"/>
          <p:cNvGrpSpPr/>
          <p:nvPr/>
        </p:nvGrpSpPr>
        <p:grpSpPr>
          <a:xfrm>
            <a:off x="1647808" y="2991058"/>
            <a:ext cx="5359438" cy="142876"/>
            <a:chOff x="1643042" y="1357298"/>
            <a:chExt cx="5359438" cy="142876"/>
          </a:xfrm>
        </p:grpSpPr>
        <p:cxnSp>
          <p:nvCxnSpPr>
            <p:cNvPr id="382" name="381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382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383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5" name="384 Grupo"/>
          <p:cNvGrpSpPr/>
          <p:nvPr/>
        </p:nvGrpSpPr>
        <p:grpSpPr>
          <a:xfrm>
            <a:off x="1646766" y="3553054"/>
            <a:ext cx="5359438" cy="142876"/>
            <a:chOff x="1643042" y="1357298"/>
            <a:chExt cx="5359438" cy="142876"/>
          </a:xfrm>
        </p:grpSpPr>
        <p:cxnSp>
          <p:nvCxnSpPr>
            <p:cNvPr id="386" name="385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386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387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9" name="388 Conector recto"/>
          <p:cNvCxnSpPr/>
          <p:nvPr/>
        </p:nvCxnSpPr>
        <p:spPr>
          <a:xfrm rot="5400000">
            <a:off x="3050854" y="251467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389 Conector recto"/>
          <p:cNvCxnSpPr/>
          <p:nvPr/>
        </p:nvCxnSpPr>
        <p:spPr>
          <a:xfrm rot="5400000">
            <a:off x="3049426" y="3062158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390 Conector recto"/>
          <p:cNvCxnSpPr/>
          <p:nvPr/>
        </p:nvCxnSpPr>
        <p:spPr>
          <a:xfrm rot="5400000">
            <a:off x="4922288" y="3063090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391 Conector recto"/>
          <p:cNvCxnSpPr/>
          <p:nvPr/>
        </p:nvCxnSpPr>
        <p:spPr>
          <a:xfrm rot="5400000">
            <a:off x="2301081" y="305569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392 Conector recto"/>
          <p:cNvCxnSpPr/>
          <p:nvPr/>
        </p:nvCxnSpPr>
        <p:spPr>
          <a:xfrm rot="5400000">
            <a:off x="3036589" y="3630510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393 Conector recto"/>
          <p:cNvCxnSpPr/>
          <p:nvPr/>
        </p:nvCxnSpPr>
        <p:spPr>
          <a:xfrm rot="5400000">
            <a:off x="4919686" y="363144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394 Conector recto"/>
          <p:cNvCxnSpPr/>
          <p:nvPr/>
        </p:nvCxnSpPr>
        <p:spPr>
          <a:xfrm rot="5400000">
            <a:off x="2299047" y="3624043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395 Conector recto"/>
          <p:cNvCxnSpPr/>
          <p:nvPr/>
        </p:nvCxnSpPr>
        <p:spPr>
          <a:xfrm rot="5400000">
            <a:off x="3962193" y="363382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396 Conector recto"/>
          <p:cNvCxnSpPr/>
          <p:nvPr/>
        </p:nvCxnSpPr>
        <p:spPr>
          <a:xfrm rot="5400000">
            <a:off x="5908972" y="3637654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397 Conector recto"/>
          <p:cNvCxnSpPr/>
          <p:nvPr/>
        </p:nvCxnSpPr>
        <p:spPr>
          <a:xfrm rot="5400000">
            <a:off x="2665437" y="362880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" name="398 Elipse"/>
          <p:cNvSpPr/>
          <p:nvPr/>
        </p:nvSpPr>
        <p:spPr>
          <a:xfrm>
            <a:off x="5972072" y="1922389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399 Elipse"/>
          <p:cNvSpPr/>
          <p:nvPr/>
        </p:nvSpPr>
        <p:spPr>
          <a:xfrm>
            <a:off x="5970312" y="2476648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1" name="400 Elipse"/>
          <p:cNvSpPr/>
          <p:nvPr/>
        </p:nvSpPr>
        <p:spPr>
          <a:xfrm>
            <a:off x="5973271" y="3027905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401 Elipse"/>
          <p:cNvSpPr/>
          <p:nvPr/>
        </p:nvSpPr>
        <p:spPr>
          <a:xfrm>
            <a:off x="5466036" y="3589683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403 Elipse"/>
          <p:cNvSpPr/>
          <p:nvPr/>
        </p:nvSpPr>
        <p:spPr>
          <a:xfrm>
            <a:off x="5159969" y="1390508"/>
            <a:ext cx="72801" cy="73392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404 Elipse"/>
          <p:cNvSpPr/>
          <p:nvPr/>
        </p:nvSpPr>
        <p:spPr>
          <a:xfrm>
            <a:off x="1606284" y="1389328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1" name="420 Grupo"/>
          <p:cNvGrpSpPr/>
          <p:nvPr/>
        </p:nvGrpSpPr>
        <p:grpSpPr>
          <a:xfrm>
            <a:off x="1648247" y="4132293"/>
            <a:ext cx="5359438" cy="142876"/>
            <a:chOff x="1643042" y="1357298"/>
            <a:chExt cx="5359438" cy="142876"/>
          </a:xfrm>
        </p:grpSpPr>
        <p:cxnSp>
          <p:nvCxnSpPr>
            <p:cNvPr id="422" name="421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422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423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0" name="439 Conector recto"/>
          <p:cNvCxnSpPr/>
          <p:nvPr/>
        </p:nvCxnSpPr>
        <p:spPr>
          <a:xfrm rot="5400000">
            <a:off x="3036589" y="4208734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440 Conector recto"/>
          <p:cNvCxnSpPr/>
          <p:nvPr/>
        </p:nvCxnSpPr>
        <p:spPr>
          <a:xfrm rot="5400000">
            <a:off x="4919686" y="4209666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441 Conector recto"/>
          <p:cNvCxnSpPr/>
          <p:nvPr/>
        </p:nvCxnSpPr>
        <p:spPr>
          <a:xfrm rot="5400000">
            <a:off x="2299047" y="4202267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442 Conector recto"/>
          <p:cNvCxnSpPr/>
          <p:nvPr/>
        </p:nvCxnSpPr>
        <p:spPr>
          <a:xfrm rot="5400000">
            <a:off x="3962193" y="4212046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443 Conector recto"/>
          <p:cNvCxnSpPr/>
          <p:nvPr/>
        </p:nvCxnSpPr>
        <p:spPr>
          <a:xfrm rot="5400000">
            <a:off x="5908972" y="4215878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444 Conector recto"/>
          <p:cNvCxnSpPr/>
          <p:nvPr/>
        </p:nvCxnSpPr>
        <p:spPr>
          <a:xfrm rot="5400000">
            <a:off x="2665437" y="4207029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6" name="445 Elipse"/>
          <p:cNvSpPr/>
          <p:nvPr/>
        </p:nvSpPr>
        <p:spPr>
          <a:xfrm>
            <a:off x="5469866" y="4164955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7" name="446 Conector recto"/>
          <p:cNvCxnSpPr/>
          <p:nvPr/>
        </p:nvCxnSpPr>
        <p:spPr>
          <a:xfrm rot="5400000">
            <a:off x="1920974" y="420248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8" name="447 Grupo"/>
          <p:cNvGrpSpPr/>
          <p:nvPr/>
        </p:nvGrpSpPr>
        <p:grpSpPr>
          <a:xfrm>
            <a:off x="1653580" y="4749632"/>
            <a:ext cx="5359438" cy="142876"/>
            <a:chOff x="1643042" y="1357298"/>
            <a:chExt cx="5359438" cy="142876"/>
          </a:xfrm>
        </p:grpSpPr>
        <p:cxnSp>
          <p:nvCxnSpPr>
            <p:cNvPr id="449" name="448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449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450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2" name="451 Conector recto"/>
          <p:cNvCxnSpPr/>
          <p:nvPr/>
        </p:nvCxnSpPr>
        <p:spPr>
          <a:xfrm rot="5400000">
            <a:off x="3041922" y="4826073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452 Conector recto"/>
          <p:cNvCxnSpPr/>
          <p:nvPr/>
        </p:nvCxnSpPr>
        <p:spPr>
          <a:xfrm rot="5400000">
            <a:off x="4925019" y="482700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453 Conector recto"/>
          <p:cNvCxnSpPr/>
          <p:nvPr/>
        </p:nvCxnSpPr>
        <p:spPr>
          <a:xfrm rot="5400000">
            <a:off x="2304380" y="4819606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454 Conector recto"/>
          <p:cNvCxnSpPr/>
          <p:nvPr/>
        </p:nvCxnSpPr>
        <p:spPr>
          <a:xfrm rot="5400000">
            <a:off x="3967526" y="482938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455 Conector recto"/>
          <p:cNvCxnSpPr/>
          <p:nvPr/>
        </p:nvCxnSpPr>
        <p:spPr>
          <a:xfrm rot="5400000">
            <a:off x="5914305" y="4833217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456 Conector recto"/>
          <p:cNvCxnSpPr/>
          <p:nvPr/>
        </p:nvCxnSpPr>
        <p:spPr>
          <a:xfrm rot="5400000">
            <a:off x="2670770" y="4821193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8" name="457 Elipse"/>
          <p:cNvSpPr/>
          <p:nvPr/>
        </p:nvSpPr>
        <p:spPr>
          <a:xfrm>
            <a:off x="5236739" y="4782294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9" name="458 Conector recto"/>
          <p:cNvCxnSpPr/>
          <p:nvPr/>
        </p:nvCxnSpPr>
        <p:spPr>
          <a:xfrm rot="5400000">
            <a:off x="1926307" y="4819824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459 Conector recto"/>
          <p:cNvCxnSpPr/>
          <p:nvPr/>
        </p:nvCxnSpPr>
        <p:spPr>
          <a:xfrm rot="5400000">
            <a:off x="3499373" y="482845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460 Conector recto"/>
          <p:cNvCxnSpPr/>
          <p:nvPr/>
        </p:nvCxnSpPr>
        <p:spPr>
          <a:xfrm rot="5400000">
            <a:off x="4464049" y="4829126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461 Conector recto"/>
          <p:cNvCxnSpPr/>
          <p:nvPr/>
        </p:nvCxnSpPr>
        <p:spPr>
          <a:xfrm rot="5400000">
            <a:off x="5407296" y="4829126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462 Conector recto"/>
          <p:cNvCxnSpPr/>
          <p:nvPr/>
        </p:nvCxnSpPr>
        <p:spPr>
          <a:xfrm rot="5400000">
            <a:off x="6416996" y="4829126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4" name="Rectangle 11"/>
          <p:cNvSpPr>
            <a:spLocks noChangeArrowheads="1"/>
          </p:cNvSpPr>
          <p:nvPr/>
        </p:nvSpPr>
        <p:spPr bwMode="auto">
          <a:xfrm>
            <a:off x="6377612" y="4418062"/>
            <a:ext cx="470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6</a:t>
            </a:r>
            <a:r>
              <a:rPr lang="en-US" sz="1600" i="1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</a:t>
            </a:r>
            <a:r>
              <a:rPr lang="en-US" sz="1600" i="1" kern="0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’’’’’’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470" name="469 Conector recto"/>
          <p:cNvCxnSpPr/>
          <p:nvPr/>
        </p:nvCxnSpPr>
        <p:spPr>
          <a:xfrm rot="5400000">
            <a:off x="2853903" y="4825157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470 Conector recto"/>
          <p:cNvCxnSpPr/>
          <p:nvPr/>
        </p:nvCxnSpPr>
        <p:spPr>
          <a:xfrm rot="5400000">
            <a:off x="2481163" y="4818807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471 Conector recto"/>
          <p:cNvCxnSpPr/>
          <p:nvPr/>
        </p:nvCxnSpPr>
        <p:spPr>
          <a:xfrm rot="5400000">
            <a:off x="2108423" y="4825157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3" name="Rectangle 11"/>
          <p:cNvSpPr>
            <a:spLocks noChangeArrowheads="1"/>
          </p:cNvSpPr>
          <p:nvPr/>
        </p:nvSpPr>
        <p:spPr bwMode="auto">
          <a:xfrm>
            <a:off x="5380235" y="4418062"/>
            <a:ext cx="4443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6</a:t>
            </a:r>
            <a:r>
              <a:rPr lang="en-US" sz="1600" i="1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</a:t>
            </a:r>
            <a:r>
              <a:rPr lang="en-US" sz="1600" i="1" kern="0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’’’’’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74" name="Rectangle 11"/>
          <p:cNvSpPr>
            <a:spLocks noChangeArrowheads="1"/>
          </p:cNvSpPr>
          <p:nvPr/>
        </p:nvSpPr>
        <p:spPr bwMode="auto">
          <a:xfrm>
            <a:off x="4434730" y="4418062"/>
            <a:ext cx="4187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6</a:t>
            </a:r>
            <a:r>
              <a:rPr lang="en-US" sz="1600" i="1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</a:t>
            </a:r>
            <a:r>
              <a:rPr lang="en-US" sz="1600" i="1" kern="0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’’’’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75" name="Rectangle 11"/>
          <p:cNvSpPr>
            <a:spLocks noChangeArrowheads="1"/>
          </p:cNvSpPr>
          <p:nvPr/>
        </p:nvSpPr>
        <p:spPr bwMode="auto">
          <a:xfrm>
            <a:off x="3471044" y="4421237"/>
            <a:ext cx="393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6</a:t>
            </a:r>
            <a:r>
              <a:rPr lang="en-US" sz="1600" i="1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</a:t>
            </a:r>
            <a:r>
              <a:rPr lang="en-US" sz="1600" i="1" kern="0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’’’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76" name="Rectangle 11"/>
          <p:cNvSpPr>
            <a:spLocks noChangeArrowheads="1"/>
          </p:cNvSpPr>
          <p:nvPr/>
        </p:nvSpPr>
        <p:spPr bwMode="auto">
          <a:xfrm>
            <a:off x="2823096" y="4420498"/>
            <a:ext cx="3674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6</a:t>
            </a:r>
            <a:r>
              <a:rPr lang="en-US" sz="1600" i="1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</a:t>
            </a:r>
            <a:r>
              <a:rPr lang="en-US" sz="1600" i="1" kern="0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’’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77" name="Rectangle 11"/>
          <p:cNvSpPr>
            <a:spLocks noChangeArrowheads="1"/>
          </p:cNvSpPr>
          <p:nvPr/>
        </p:nvSpPr>
        <p:spPr bwMode="auto">
          <a:xfrm>
            <a:off x="2453159" y="4421237"/>
            <a:ext cx="3417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6</a:t>
            </a:r>
            <a:r>
              <a:rPr lang="en-US" sz="1600" i="1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</a:t>
            </a:r>
            <a:r>
              <a:rPr lang="en-US" sz="1600" i="1" kern="0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78" name="Rectangle 11"/>
          <p:cNvSpPr>
            <a:spLocks noChangeArrowheads="1"/>
          </p:cNvSpPr>
          <p:nvPr/>
        </p:nvSpPr>
        <p:spPr bwMode="auto">
          <a:xfrm>
            <a:off x="2083594" y="4421237"/>
            <a:ext cx="3161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6</a:t>
            </a:r>
            <a:r>
              <a:rPr lang="en-US" sz="1600" i="1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79" name="Rectangle 11"/>
          <p:cNvSpPr>
            <a:spLocks noChangeArrowheads="1"/>
          </p:cNvSpPr>
          <p:nvPr/>
        </p:nvSpPr>
        <p:spPr bwMode="auto">
          <a:xfrm>
            <a:off x="1908322" y="3750061"/>
            <a:ext cx="2904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5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80" name="Rectangle 11"/>
          <p:cNvSpPr>
            <a:spLocks noChangeArrowheads="1"/>
          </p:cNvSpPr>
          <p:nvPr/>
        </p:nvSpPr>
        <p:spPr bwMode="auto">
          <a:xfrm>
            <a:off x="2636787" y="3190384"/>
            <a:ext cx="3161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4</a:t>
            </a:r>
            <a:r>
              <a:rPr lang="en-US" sz="1600" i="1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81" name="Rectangle 11"/>
          <p:cNvSpPr>
            <a:spLocks noChangeArrowheads="1"/>
          </p:cNvSpPr>
          <p:nvPr/>
        </p:nvSpPr>
        <p:spPr bwMode="auto">
          <a:xfrm>
            <a:off x="3911104" y="3191265"/>
            <a:ext cx="3417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4</a:t>
            </a:r>
            <a:r>
              <a:rPr lang="en-US" sz="1600" i="1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’’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82" name="Rectangle 11"/>
          <p:cNvSpPr>
            <a:spLocks noChangeArrowheads="1"/>
          </p:cNvSpPr>
          <p:nvPr/>
        </p:nvSpPr>
        <p:spPr bwMode="auto">
          <a:xfrm>
            <a:off x="5839816" y="3190751"/>
            <a:ext cx="3674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4</a:t>
            </a:r>
            <a:r>
              <a:rPr lang="en-US" sz="1600" i="1" spc="-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’’’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83" name="Rectangle 11"/>
          <p:cNvSpPr>
            <a:spLocks noChangeArrowheads="1"/>
          </p:cNvSpPr>
          <p:nvPr/>
        </p:nvSpPr>
        <p:spPr bwMode="auto">
          <a:xfrm>
            <a:off x="2270919" y="2640966"/>
            <a:ext cx="2904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3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84" name="Rectangle 11"/>
          <p:cNvSpPr>
            <a:spLocks noChangeArrowheads="1"/>
          </p:cNvSpPr>
          <p:nvPr/>
        </p:nvSpPr>
        <p:spPr bwMode="auto">
          <a:xfrm>
            <a:off x="2997349" y="2068711"/>
            <a:ext cx="2904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2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85" name="Rectangle 11"/>
          <p:cNvSpPr>
            <a:spLocks noChangeArrowheads="1"/>
          </p:cNvSpPr>
          <p:nvPr/>
        </p:nvSpPr>
        <p:spPr bwMode="auto">
          <a:xfrm>
            <a:off x="4879082" y="1526006"/>
            <a:ext cx="2904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81" name="180 Rectángulo"/>
          <p:cNvSpPr/>
          <p:nvPr/>
        </p:nvSpPr>
        <p:spPr>
          <a:xfrm>
            <a:off x="1995101" y="2676042"/>
            <a:ext cx="4721749" cy="119263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PURPOSE:</a:t>
            </a:r>
          </a:p>
          <a:p>
            <a:pPr algn="ctr"/>
            <a:r>
              <a:rPr lang="en-US" sz="2000" b="1" i="1" dirty="0" smtClean="0">
                <a:solidFill>
                  <a:srgbClr val="C00000"/>
                </a:solidFill>
              </a:rPr>
              <a:t>ADAPT THE LOW-COMPLEXITY GEQ SCHEME TO BITPLANE CODING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774688" y="5157192"/>
            <a:ext cx="6749640" cy="312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3" name="152 Rectángulo"/>
          <p:cNvSpPr/>
          <p:nvPr/>
        </p:nvSpPr>
        <p:spPr>
          <a:xfrm>
            <a:off x="774688" y="5469746"/>
            <a:ext cx="6749640" cy="4796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4" name="153 Rectángulo"/>
          <p:cNvSpPr/>
          <p:nvPr/>
        </p:nvSpPr>
        <p:spPr>
          <a:xfrm>
            <a:off x="774688" y="5949419"/>
            <a:ext cx="6749640" cy="262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5" name="154 Rectángulo"/>
          <p:cNvSpPr/>
          <p:nvPr/>
        </p:nvSpPr>
        <p:spPr>
          <a:xfrm>
            <a:off x="774688" y="6212051"/>
            <a:ext cx="6749640" cy="2412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6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7" name="156 Pentágono"/>
          <p:cNvSpPr/>
          <p:nvPr/>
        </p:nvSpPr>
        <p:spPr>
          <a:xfrm>
            <a:off x="325" y="6613524"/>
            <a:ext cx="1852226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924039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81" grpId="0" animBg="1"/>
      <p:bldP spid="2" grpId="0" animBg="1"/>
      <p:bldP spid="153" grpId="0" animBg="1"/>
      <p:bldP spid="154" grpId="0" animBg="1"/>
      <p:bldP spid="1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88 Grupo"/>
          <p:cNvGrpSpPr/>
          <p:nvPr/>
        </p:nvGrpSpPr>
        <p:grpSpPr>
          <a:xfrm rot="532484">
            <a:off x="3371028" y="2917318"/>
            <a:ext cx="1768110" cy="376303"/>
            <a:chOff x="4870705" y="2656114"/>
            <a:chExt cx="3072283" cy="653867"/>
          </a:xfrm>
        </p:grpSpPr>
        <p:grpSp>
          <p:nvGrpSpPr>
            <p:cNvPr id="90" name="89 Grupo"/>
            <p:cNvGrpSpPr/>
            <p:nvPr/>
          </p:nvGrpSpPr>
          <p:grpSpPr>
            <a:xfrm>
              <a:off x="4870705" y="2924940"/>
              <a:ext cx="3072283" cy="385041"/>
              <a:chOff x="1654972" y="3503394"/>
              <a:chExt cx="5359438" cy="671685"/>
            </a:xfrm>
          </p:grpSpPr>
          <p:grpSp>
            <p:nvGrpSpPr>
              <p:cNvPr id="94" name="93 Grupo"/>
              <p:cNvGrpSpPr/>
              <p:nvPr/>
            </p:nvGrpSpPr>
            <p:grpSpPr>
              <a:xfrm>
                <a:off x="1841850" y="3504977"/>
                <a:ext cx="4684489" cy="218283"/>
                <a:chOff x="1841850" y="3504977"/>
                <a:chExt cx="4684489" cy="218283"/>
              </a:xfrm>
            </p:grpSpPr>
            <p:cxnSp>
              <p:nvCxnSpPr>
                <p:cNvPr id="113" name="112 Conector recto"/>
                <p:cNvCxnSpPr/>
                <p:nvPr/>
              </p:nvCxnSpPr>
              <p:spPr>
                <a:xfrm rot="5400000">
                  <a:off x="3500765" y="361225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113 Conector recto"/>
                <p:cNvCxnSpPr/>
                <p:nvPr/>
              </p:nvCxnSpPr>
              <p:spPr>
                <a:xfrm rot="5400000">
                  <a:off x="4465441" y="361292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115 Conector recto"/>
                <p:cNvCxnSpPr/>
                <p:nvPr/>
              </p:nvCxnSpPr>
              <p:spPr>
                <a:xfrm rot="5400000">
                  <a:off x="5408688" y="361530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116 Conector recto"/>
                <p:cNvCxnSpPr/>
                <p:nvPr/>
              </p:nvCxnSpPr>
              <p:spPr>
                <a:xfrm rot="5400000">
                  <a:off x="6418388" y="361530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117 Conector recto"/>
                <p:cNvCxnSpPr/>
                <p:nvPr/>
              </p:nvCxnSpPr>
              <p:spPr>
                <a:xfrm rot="5400000">
                  <a:off x="2855295" y="361372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118 Conector recto"/>
                <p:cNvCxnSpPr/>
                <p:nvPr/>
              </p:nvCxnSpPr>
              <p:spPr>
                <a:xfrm rot="5400000">
                  <a:off x="2482555" y="3612205"/>
                  <a:ext cx="214314" cy="1444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119 Conector recto"/>
                <p:cNvCxnSpPr/>
                <p:nvPr/>
              </p:nvCxnSpPr>
              <p:spPr>
                <a:xfrm rot="5400000">
                  <a:off x="2109815" y="3611340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120 Conector recto"/>
                <p:cNvCxnSpPr/>
                <p:nvPr/>
              </p:nvCxnSpPr>
              <p:spPr>
                <a:xfrm rot="5400000">
                  <a:off x="1735487" y="361213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94 Grupo"/>
              <p:cNvGrpSpPr/>
              <p:nvPr/>
            </p:nvGrpSpPr>
            <p:grpSpPr>
              <a:xfrm>
                <a:off x="1692820" y="3567532"/>
                <a:ext cx="1892357" cy="607547"/>
                <a:chOff x="1692820" y="3567532"/>
                <a:chExt cx="1892357" cy="607547"/>
              </a:xfrm>
            </p:grpSpPr>
            <p:sp>
              <p:nvSpPr>
                <p:cNvPr id="108" name="107 Triángulo isósceles"/>
                <p:cNvSpPr/>
                <p:nvPr/>
              </p:nvSpPr>
              <p:spPr>
                <a:xfrm>
                  <a:off x="1692820" y="3718172"/>
                  <a:ext cx="142876" cy="142876"/>
                </a:xfrm>
                <a:prstGeom prst="triangle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1"/>
                <p:cNvSpPr>
                  <a:spLocks noChangeArrowheads="1"/>
                </p:cNvSpPr>
                <p:nvPr/>
              </p:nvSpPr>
              <p:spPr bwMode="auto">
                <a:xfrm>
                  <a:off x="1803254" y="3568677"/>
                  <a:ext cx="162595" cy="6064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7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Times New Roman" pitchFamily="18" charset="0"/>
                    </a:rPr>
                    <a:t>L</a:t>
                  </a:r>
                  <a:endParaRPr lang="en-US" sz="700" i="1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110" name="109 Triángulo isósceles"/>
                <p:cNvSpPr/>
                <p:nvPr/>
              </p:nvSpPr>
              <p:spPr>
                <a:xfrm>
                  <a:off x="3312149" y="3717032"/>
                  <a:ext cx="142876" cy="142876"/>
                </a:xfrm>
                <a:prstGeom prst="triangle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"/>
                <p:cNvSpPr>
                  <a:spLocks noChangeArrowheads="1"/>
                </p:cNvSpPr>
                <p:nvPr/>
              </p:nvSpPr>
              <p:spPr bwMode="auto">
                <a:xfrm>
                  <a:off x="3422582" y="3567532"/>
                  <a:ext cx="162595" cy="6064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7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Times New Roman" pitchFamily="18" charset="0"/>
                    </a:rPr>
                    <a:t>H</a:t>
                  </a:r>
                  <a:endParaRPr lang="en-US" sz="700" i="1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96" name="95 Grupo"/>
              <p:cNvGrpSpPr/>
              <p:nvPr/>
            </p:nvGrpSpPr>
            <p:grpSpPr>
              <a:xfrm>
                <a:off x="1654972" y="3503394"/>
                <a:ext cx="5359438" cy="224582"/>
                <a:chOff x="1654972" y="3503394"/>
                <a:chExt cx="5359438" cy="224582"/>
              </a:xfrm>
            </p:grpSpPr>
            <p:grpSp>
              <p:nvGrpSpPr>
                <p:cNvPr id="97" name="96 Grupo"/>
                <p:cNvGrpSpPr/>
                <p:nvPr/>
              </p:nvGrpSpPr>
              <p:grpSpPr>
                <a:xfrm>
                  <a:off x="1654972" y="3538196"/>
                  <a:ext cx="5359438" cy="142876"/>
                  <a:chOff x="1643042" y="1357298"/>
                  <a:chExt cx="5359438" cy="142876"/>
                </a:xfrm>
              </p:grpSpPr>
              <p:cxnSp>
                <p:nvCxnSpPr>
                  <p:cNvPr id="105" name="104 Conector recto"/>
                  <p:cNvCxnSpPr/>
                  <p:nvPr/>
                </p:nvCxnSpPr>
                <p:spPr>
                  <a:xfrm>
                    <a:off x="1643042" y="1428735"/>
                    <a:ext cx="5357851" cy="1587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105 Conector recto"/>
                  <p:cNvCxnSpPr/>
                  <p:nvPr/>
                </p:nvCxnSpPr>
                <p:spPr>
                  <a:xfrm rot="5400000">
                    <a:off x="157239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106 Conector recto"/>
                  <p:cNvCxnSpPr/>
                  <p:nvPr/>
                </p:nvCxnSpPr>
                <p:spPr>
                  <a:xfrm rot="5400000">
                    <a:off x="693024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8" name="97 Conector recto"/>
                <p:cNvCxnSpPr/>
                <p:nvPr/>
              </p:nvCxnSpPr>
              <p:spPr>
                <a:xfrm rot="5400000">
                  <a:off x="4926411" y="361318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98 Conector recto"/>
                <p:cNvCxnSpPr/>
                <p:nvPr/>
              </p:nvCxnSpPr>
              <p:spPr>
                <a:xfrm rot="5400000">
                  <a:off x="2305772" y="3613004"/>
                  <a:ext cx="214314" cy="1444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99 Conector recto"/>
                <p:cNvCxnSpPr/>
                <p:nvPr/>
              </p:nvCxnSpPr>
              <p:spPr>
                <a:xfrm rot="5400000">
                  <a:off x="3968918" y="361318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100 Conector recto"/>
                <p:cNvCxnSpPr/>
                <p:nvPr/>
              </p:nvCxnSpPr>
              <p:spPr>
                <a:xfrm rot="5400000">
                  <a:off x="5915697" y="361463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101 Conector recto"/>
                <p:cNvCxnSpPr/>
                <p:nvPr/>
              </p:nvCxnSpPr>
              <p:spPr>
                <a:xfrm rot="5400000">
                  <a:off x="2672162" y="360975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102 Conector recto"/>
                <p:cNvCxnSpPr/>
                <p:nvPr/>
              </p:nvCxnSpPr>
              <p:spPr>
                <a:xfrm rot="5400000">
                  <a:off x="1927699" y="361076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103 Conector recto"/>
                <p:cNvCxnSpPr/>
                <p:nvPr/>
              </p:nvCxnSpPr>
              <p:spPr>
                <a:xfrm>
                  <a:off x="3151265" y="3505894"/>
                  <a:ext cx="0" cy="222082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1" name="90 Grupo"/>
            <p:cNvGrpSpPr/>
            <p:nvPr/>
          </p:nvGrpSpPr>
          <p:grpSpPr>
            <a:xfrm>
              <a:off x="5550384" y="2656114"/>
              <a:ext cx="377026" cy="432902"/>
              <a:chOff x="2974292" y="2692064"/>
              <a:chExt cx="377026" cy="432902"/>
            </a:xfrm>
          </p:grpSpPr>
          <p:cxnSp>
            <p:nvCxnSpPr>
              <p:cNvPr id="92" name="91 Conector recto"/>
              <p:cNvCxnSpPr/>
              <p:nvPr/>
            </p:nvCxnSpPr>
            <p:spPr>
              <a:xfrm>
                <a:off x="3149891" y="2888886"/>
                <a:ext cx="0" cy="23608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 11"/>
              <p:cNvSpPr>
                <a:spLocks noChangeArrowheads="1"/>
              </p:cNvSpPr>
              <p:nvPr/>
            </p:nvSpPr>
            <p:spPr bwMode="auto">
              <a:xfrm>
                <a:off x="2974292" y="2692064"/>
                <a:ext cx="37702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l-GR" sz="1000" b="1" i="1" dirty="0" smtClean="0">
                    <a:solidFill>
                      <a:srgbClr val="0070C0"/>
                    </a:solidFill>
                    <a:cs typeface="Times New Roman" pitchFamily="18" charset="0"/>
                  </a:rPr>
                  <a:t>α</a:t>
                </a:r>
                <a:r>
                  <a:rPr lang="en-US" sz="1000" b="1" i="1" dirty="0" smtClean="0">
                    <a:solidFill>
                      <a:srgbClr val="0070C0"/>
                    </a:solidFill>
                    <a:cs typeface="Times New Roman" pitchFamily="18" charset="0"/>
                  </a:rPr>
                  <a:t>W</a:t>
                </a:r>
                <a:endParaRPr lang="en-US" sz="1000" i="1" baseline="30000" dirty="0" smtClean="0">
                  <a:solidFill>
                    <a:srgbClr val="0070C0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TABLE OF CONTENTS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 rot="20295895">
            <a:off x="2004308" y="1194655"/>
            <a:ext cx="1585124" cy="559760"/>
            <a:chOff x="1639626" y="3728351"/>
            <a:chExt cx="7509452" cy="2651837"/>
          </a:xfrm>
        </p:grpSpPr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>
              <a:off x="1706592" y="6194231"/>
              <a:ext cx="205160" cy="1172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>
              <a:off x="2041155" y="6077966"/>
              <a:ext cx="205160" cy="23351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2389984" y="5961128"/>
              <a:ext cx="205160" cy="3487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2723634" y="5843923"/>
              <a:ext cx="205160" cy="46808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" name="AutoShape 19"/>
            <p:cNvSpPr>
              <a:spLocks noChangeArrowheads="1"/>
            </p:cNvSpPr>
            <p:nvPr/>
          </p:nvSpPr>
          <p:spPr bwMode="auto">
            <a:xfrm>
              <a:off x="3055070" y="5726065"/>
              <a:ext cx="205160" cy="58541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3386264" y="5618287"/>
              <a:ext cx="205160" cy="69372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3715047" y="5514528"/>
              <a:ext cx="205160" cy="7953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>
              <a:off x="4053211" y="5412757"/>
              <a:ext cx="205160" cy="89713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4392874" y="5299356"/>
              <a:ext cx="205160" cy="101265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4725540" y="5182245"/>
              <a:ext cx="205160" cy="112976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5057389" y="5062879"/>
              <a:ext cx="205160" cy="124701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5400660" y="4947616"/>
              <a:ext cx="205160" cy="136439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5726509" y="4830503"/>
              <a:ext cx="205160" cy="148150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auto">
            <a:xfrm>
              <a:off x="6064522" y="4716482"/>
              <a:ext cx="205160" cy="159609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" name="AutoShape 19"/>
            <p:cNvSpPr>
              <a:spLocks noChangeArrowheads="1"/>
            </p:cNvSpPr>
            <p:nvPr/>
          </p:nvSpPr>
          <p:spPr bwMode="auto">
            <a:xfrm>
              <a:off x="6403009" y="4591992"/>
              <a:ext cx="205160" cy="1713338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" name="AutoShape 19"/>
            <p:cNvSpPr>
              <a:spLocks noChangeArrowheads="1"/>
            </p:cNvSpPr>
            <p:nvPr/>
          </p:nvSpPr>
          <p:spPr bwMode="auto">
            <a:xfrm>
              <a:off x="6732240" y="4481989"/>
              <a:ext cx="205160" cy="183058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25" name="24 Grupo"/>
            <p:cNvGrpSpPr/>
            <p:nvPr/>
          </p:nvGrpSpPr>
          <p:grpSpPr>
            <a:xfrm>
              <a:off x="1639626" y="6237312"/>
              <a:ext cx="5359438" cy="142876"/>
              <a:chOff x="1643042" y="1357298"/>
              <a:chExt cx="5359438" cy="142876"/>
            </a:xfrm>
          </p:grpSpPr>
          <p:cxnSp>
            <p:nvCxnSpPr>
              <p:cNvPr id="29" name="28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29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30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25 Grupo"/>
            <p:cNvGrpSpPr/>
            <p:nvPr/>
          </p:nvGrpSpPr>
          <p:grpSpPr>
            <a:xfrm>
              <a:off x="1642684" y="3728351"/>
              <a:ext cx="7506394" cy="2646141"/>
              <a:chOff x="1642684" y="3728351"/>
              <a:chExt cx="7506394" cy="2646141"/>
            </a:xfrm>
          </p:grpSpPr>
          <p:sp>
            <p:nvSpPr>
              <p:cNvPr id="27" name="Line 54"/>
              <p:cNvSpPr>
                <a:spLocks noChangeShapeType="1"/>
              </p:cNvSpPr>
              <p:nvPr/>
            </p:nvSpPr>
            <p:spPr bwMode="auto">
              <a:xfrm>
                <a:off x="1642684" y="3888481"/>
                <a:ext cx="0" cy="24229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8" name="Arc 56"/>
              <p:cNvSpPr>
                <a:spLocks/>
              </p:cNvSpPr>
              <p:nvPr/>
            </p:nvSpPr>
            <p:spPr bwMode="auto">
              <a:xfrm rot="16019186" flipH="1">
                <a:off x="4108936" y="1334351"/>
                <a:ext cx="2646141" cy="743414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381"/>
                  <a:gd name="T1" fmla="*/ 0 h 21600"/>
                  <a:gd name="T2" fmla="*/ 20381 w 20381"/>
                  <a:gd name="T3" fmla="*/ 14445 h 21600"/>
                  <a:gd name="T4" fmla="*/ 0 w 203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381" h="21600" fill="none" extrusionOk="0">
                    <a:moveTo>
                      <a:pt x="0" y="0"/>
                    </a:moveTo>
                    <a:cubicBezTo>
                      <a:pt x="9171" y="0"/>
                      <a:pt x="17342" y="5791"/>
                      <a:pt x="20380" y="14445"/>
                    </a:cubicBezTo>
                  </a:path>
                  <a:path w="20381" h="21600" stroke="0" extrusionOk="0">
                    <a:moveTo>
                      <a:pt x="0" y="0"/>
                    </a:moveTo>
                    <a:cubicBezTo>
                      <a:pt x="9171" y="0"/>
                      <a:pt x="17342" y="5791"/>
                      <a:pt x="20380" y="14445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3" name="2 Grupo"/>
          <p:cNvGrpSpPr/>
          <p:nvPr/>
        </p:nvGrpSpPr>
        <p:grpSpPr>
          <a:xfrm>
            <a:off x="4963633" y="2780539"/>
            <a:ext cx="1936536" cy="877245"/>
            <a:chOff x="5970017" y="2780539"/>
            <a:chExt cx="1936536" cy="877245"/>
          </a:xfrm>
        </p:grpSpPr>
        <p:pic>
          <p:nvPicPr>
            <p:cNvPr id="72" name="71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6343">
              <a:off x="6736893" y="2780539"/>
              <a:ext cx="1169660" cy="877245"/>
            </a:xfrm>
            <a:prstGeom prst="rect">
              <a:avLst/>
            </a:prstGeom>
          </p:spPr>
        </p:pic>
        <p:grpSp>
          <p:nvGrpSpPr>
            <p:cNvPr id="32" name="31 Grupo"/>
            <p:cNvGrpSpPr/>
            <p:nvPr/>
          </p:nvGrpSpPr>
          <p:grpSpPr>
            <a:xfrm rot="21165080">
              <a:off x="5970017" y="2836976"/>
              <a:ext cx="1557826" cy="572052"/>
              <a:chOff x="3176564" y="3669685"/>
              <a:chExt cx="5363777" cy="1969644"/>
            </a:xfrm>
          </p:grpSpPr>
          <p:grpSp>
            <p:nvGrpSpPr>
              <p:cNvPr id="33" name="32 Grupo"/>
              <p:cNvGrpSpPr/>
              <p:nvPr/>
            </p:nvGrpSpPr>
            <p:grpSpPr>
              <a:xfrm>
                <a:off x="3176564" y="3912386"/>
                <a:ext cx="5363777" cy="1582668"/>
                <a:chOff x="1188039" y="1574800"/>
                <a:chExt cx="5363777" cy="1582668"/>
              </a:xfrm>
            </p:grpSpPr>
            <p:sp>
              <p:nvSpPr>
                <p:cNvPr id="67" name="66 Forma libre"/>
                <p:cNvSpPr/>
                <p:nvPr/>
              </p:nvSpPr>
              <p:spPr>
                <a:xfrm>
                  <a:off x="2520950" y="1584325"/>
                  <a:ext cx="4019550" cy="1565275"/>
                </a:xfrm>
                <a:custGeom>
                  <a:avLst/>
                  <a:gdLst>
                    <a:gd name="connsiteX0" fmla="*/ 679450 w 4019550"/>
                    <a:gd name="connsiteY0" fmla="*/ 3175 h 1565275"/>
                    <a:gd name="connsiteX1" fmla="*/ 4019550 w 4019550"/>
                    <a:gd name="connsiteY1" fmla="*/ 0 h 1565275"/>
                    <a:gd name="connsiteX2" fmla="*/ 1336675 w 4019550"/>
                    <a:gd name="connsiteY2" fmla="*/ 1562100 h 1565275"/>
                    <a:gd name="connsiteX3" fmla="*/ 6350 w 4019550"/>
                    <a:gd name="connsiteY3" fmla="*/ 1565275 h 1565275"/>
                    <a:gd name="connsiteX4" fmla="*/ 0 w 4019550"/>
                    <a:gd name="connsiteY4" fmla="*/ 1422400 h 1565275"/>
                    <a:gd name="connsiteX5" fmla="*/ 669925 w 4019550"/>
                    <a:gd name="connsiteY5" fmla="*/ 244475 h 1565275"/>
                    <a:gd name="connsiteX6" fmla="*/ 679450 w 4019550"/>
                    <a:gd name="connsiteY6" fmla="*/ 3175 h 1565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19550" h="1565275">
                      <a:moveTo>
                        <a:pt x="679450" y="3175"/>
                      </a:moveTo>
                      <a:lnTo>
                        <a:pt x="4019550" y="0"/>
                      </a:lnTo>
                      <a:lnTo>
                        <a:pt x="1336675" y="1562100"/>
                      </a:lnTo>
                      <a:lnTo>
                        <a:pt x="6350" y="1565275"/>
                      </a:lnTo>
                      <a:lnTo>
                        <a:pt x="0" y="1422400"/>
                      </a:lnTo>
                      <a:lnTo>
                        <a:pt x="669925" y="244475"/>
                      </a:lnTo>
                      <a:cubicBezTo>
                        <a:pt x="670983" y="161925"/>
                        <a:pt x="672042" y="79375"/>
                        <a:pt x="679450" y="3175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68" name="67 Forma libre"/>
                <p:cNvSpPr/>
                <p:nvPr/>
              </p:nvSpPr>
              <p:spPr>
                <a:xfrm>
                  <a:off x="1196975" y="1574800"/>
                  <a:ext cx="1984375" cy="1577975"/>
                </a:xfrm>
                <a:custGeom>
                  <a:avLst/>
                  <a:gdLst>
                    <a:gd name="connsiteX0" fmla="*/ 0 w 1984375"/>
                    <a:gd name="connsiteY0" fmla="*/ 0 h 1577975"/>
                    <a:gd name="connsiteX1" fmla="*/ 1984375 w 1984375"/>
                    <a:gd name="connsiteY1" fmla="*/ 6350 h 1577975"/>
                    <a:gd name="connsiteX2" fmla="*/ 1984375 w 1984375"/>
                    <a:gd name="connsiteY2" fmla="*/ 257175 h 1577975"/>
                    <a:gd name="connsiteX3" fmla="*/ 1333500 w 1984375"/>
                    <a:gd name="connsiteY3" fmla="*/ 1435100 h 1577975"/>
                    <a:gd name="connsiteX4" fmla="*/ 1333500 w 1984375"/>
                    <a:gd name="connsiteY4" fmla="*/ 1574800 h 1577975"/>
                    <a:gd name="connsiteX5" fmla="*/ 6350 w 1984375"/>
                    <a:gd name="connsiteY5" fmla="*/ 1577975 h 1577975"/>
                    <a:gd name="connsiteX6" fmla="*/ 0 w 1984375"/>
                    <a:gd name="connsiteY6" fmla="*/ 0 h 157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84375" h="1577975">
                      <a:moveTo>
                        <a:pt x="0" y="0"/>
                      </a:moveTo>
                      <a:lnTo>
                        <a:pt x="1984375" y="6350"/>
                      </a:lnTo>
                      <a:lnTo>
                        <a:pt x="1984375" y="257175"/>
                      </a:lnTo>
                      <a:lnTo>
                        <a:pt x="1333500" y="1435100"/>
                      </a:lnTo>
                      <a:lnTo>
                        <a:pt x="1333500" y="1574800"/>
                      </a:lnTo>
                      <a:lnTo>
                        <a:pt x="6350" y="1577975"/>
                      </a:lnTo>
                      <a:cubicBezTo>
                        <a:pt x="4233" y="1051983"/>
                        <a:pt x="2117" y="52599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cxnSp>
              <p:nvCxnSpPr>
                <p:cNvPr id="69" name="68 Conector recto"/>
                <p:cNvCxnSpPr/>
                <p:nvPr/>
              </p:nvCxnSpPr>
              <p:spPr>
                <a:xfrm>
                  <a:off x="1188039" y="1588579"/>
                  <a:ext cx="0" cy="1568889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69 Conector recto"/>
                <p:cNvCxnSpPr/>
                <p:nvPr/>
              </p:nvCxnSpPr>
              <p:spPr>
                <a:xfrm flipH="1">
                  <a:off x="3856516" y="1575998"/>
                  <a:ext cx="2695300" cy="1563937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70 Conector recto"/>
                <p:cNvCxnSpPr>
                  <a:stCxn id="68" idx="2"/>
                </p:cNvCxnSpPr>
                <p:nvPr/>
              </p:nvCxnSpPr>
              <p:spPr>
                <a:xfrm flipH="1">
                  <a:off x="2523363" y="1831975"/>
                  <a:ext cx="657987" cy="1176701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33 Grupo"/>
              <p:cNvGrpSpPr/>
              <p:nvPr/>
            </p:nvGrpSpPr>
            <p:grpSpPr>
              <a:xfrm>
                <a:off x="3178733" y="3809223"/>
                <a:ext cx="5359438" cy="230311"/>
                <a:chOff x="1190208" y="1471637"/>
                <a:chExt cx="5359438" cy="230311"/>
              </a:xfrm>
            </p:grpSpPr>
            <p:grpSp>
              <p:nvGrpSpPr>
                <p:cNvPr id="48" name="47 Grupo"/>
                <p:cNvGrpSpPr/>
                <p:nvPr/>
              </p:nvGrpSpPr>
              <p:grpSpPr>
                <a:xfrm>
                  <a:off x="1190208" y="1509397"/>
                  <a:ext cx="5359438" cy="142876"/>
                  <a:chOff x="1643042" y="1357298"/>
                  <a:chExt cx="5359438" cy="142876"/>
                </a:xfrm>
              </p:grpSpPr>
              <p:cxnSp>
                <p:nvCxnSpPr>
                  <p:cNvPr id="64" name="63 Conector recto"/>
                  <p:cNvCxnSpPr/>
                  <p:nvPr/>
                </p:nvCxnSpPr>
                <p:spPr>
                  <a:xfrm>
                    <a:off x="1643042" y="1428736"/>
                    <a:ext cx="5357850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64 Conector recto"/>
                  <p:cNvCxnSpPr/>
                  <p:nvPr/>
                </p:nvCxnSpPr>
                <p:spPr>
                  <a:xfrm rot="5400000">
                    <a:off x="157239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65 Conector recto"/>
                  <p:cNvCxnSpPr/>
                  <p:nvPr/>
                </p:nvCxnSpPr>
                <p:spPr>
                  <a:xfrm rot="5400000">
                    <a:off x="693024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9" name="48 Conector recto"/>
                <p:cNvCxnSpPr/>
                <p:nvPr/>
              </p:nvCxnSpPr>
              <p:spPr>
                <a:xfrm rot="5400000">
                  <a:off x="3755295" y="158540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49 Conector recto"/>
                <p:cNvCxnSpPr/>
                <p:nvPr/>
              </p:nvCxnSpPr>
              <p:spPr>
                <a:xfrm rot="5400000">
                  <a:off x="2413343" y="158685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50 Conector recto"/>
                <p:cNvCxnSpPr/>
                <p:nvPr/>
              </p:nvCxnSpPr>
              <p:spPr>
                <a:xfrm rot="5400000">
                  <a:off x="5094649" y="158685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51 Conector recto"/>
                <p:cNvCxnSpPr/>
                <p:nvPr/>
              </p:nvCxnSpPr>
              <p:spPr>
                <a:xfrm rot="5400000">
                  <a:off x="4421853" y="158778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52 Conector recto"/>
                <p:cNvCxnSpPr/>
                <p:nvPr/>
              </p:nvCxnSpPr>
              <p:spPr>
                <a:xfrm rot="5400000">
                  <a:off x="3079901" y="158923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53 Conector recto"/>
                <p:cNvCxnSpPr/>
                <p:nvPr/>
              </p:nvCxnSpPr>
              <p:spPr>
                <a:xfrm rot="5400000">
                  <a:off x="5761207" y="158923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54 Conector recto"/>
                <p:cNvCxnSpPr/>
                <p:nvPr/>
              </p:nvCxnSpPr>
              <p:spPr>
                <a:xfrm rot="5400000">
                  <a:off x="1747239" y="1580386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55 Conector recto"/>
                <p:cNvCxnSpPr/>
                <p:nvPr/>
              </p:nvCxnSpPr>
              <p:spPr>
                <a:xfrm rot="5400000">
                  <a:off x="4096954" y="159016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56 Conector recto"/>
                <p:cNvCxnSpPr/>
                <p:nvPr/>
              </p:nvCxnSpPr>
              <p:spPr>
                <a:xfrm rot="5400000">
                  <a:off x="2755002" y="159161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57 Conector recto"/>
                <p:cNvCxnSpPr/>
                <p:nvPr/>
              </p:nvCxnSpPr>
              <p:spPr>
                <a:xfrm rot="5400000">
                  <a:off x="5436308" y="159161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58 Conector recto"/>
                <p:cNvCxnSpPr/>
                <p:nvPr/>
              </p:nvCxnSpPr>
              <p:spPr>
                <a:xfrm rot="5400000">
                  <a:off x="4763512" y="159254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59 Conector recto"/>
                <p:cNvCxnSpPr/>
                <p:nvPr/>
              </p:nvCxnSpPr>
              <p:spPr>
                <a:xfrm rot="5400000">
                  <a:off x="3421560" y="159399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60 Conector recto"/>
                <p:cNvCxnSpPr/>
                <p:nvPr/>
              </p:nvCxnSpPr>
              <p:spPr>
                <a:xfrm rot="5400000">
                  <a:off x="6102866" y="159399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61 Conector recto"/>
                <p:cNvCxnSpPr/>
                <p:nvPr/>
              </p:nvCxnSpPr>
              <p:spPr>
                <a:xfrm rot="5400000">
                  <a:off x="2088898" y="158514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62 Conector recto"/>
                <p:cNvCxnSpPr/>
                <p:nvPr/>
              </p:nvCxnSpPr>
              <p:spPr>
                <a:xfrm rot="5400000">
                  <a:off x="1405012" y="1578000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34 Conector recto"/>
              <p:cNvCxnSpPr/>
              <p:nvPr/>
            </p:nvCxnSpPr>
            <p:spPr>
              <a:xfrm>
                <a:off x="5174717" y="3669685"/>
                <a:ext cx="0" cy="483413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35 Grupo"/>
              <p:cNvGrpSpPr/>
              <p:nvPr/>
            </p:nvGrpSpPr>
            <p:grpSpPr>
              <a:xfrm>
                <a:off x="3178733" y="5346262"/>
                <a:ext cx="2667896" cy="293067"/>
                <a:chOff x="1190208" y="3008676"/>
                <a:chExt cx="2667896" cy="293067"/>
              </a:xfrm>
            </p:grpSpPr>
            <p:cxnSp>
              <p:nvCxnSpPr>
                <p:cNvPr id="37" name="36 Conector recto"/>
                <p:cNvCxnSpPr/>
                <p:nvPr/>
              </p:nvCxnSpPr>
              <p:spPr>
                <a:xfrm flipV="1">
                  <a:off x="1190208" y="3154631"/>
                  <a:ext cx="2666308" cy="2041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37 Conector recto"/>
                <p:cNvCxnSpPr/>
                <p:nvPr/>
              </p:nvCxnSpPr>
              <p:spPr>
                <a:xfrm rot="5400000">
                  <a:off x="1119564" y="3155878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38 Conector recto"/>
                <p:cNvCxnSpPr/>
                <p:nvPr/>
              </p:nvCxnSpPr>
              <p:spPr>
                <a:xfrm rot="5400000">
                  <a:off x="3785872" y="3139141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39 Conector recto"/>
                <p:cNvCxnSpPr/>
                <p:nvPr/>
              </p:nvCxnSpPr>
              <p:spPr>
                <a:xfrm rot="5400000">
                  <a:off x="2413343" y="3162690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40 Conector recto"/>
                <p:cNvCxnSpPr/>
                <p:nvPr/>
              </p:nvCxnSpPr>
              <p:spPr>
                <a:xfrm rot="5400000">
                  <a:off x="3079901" y="3165072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41 Conector recto"/>
                <p:cNvCxnSpPr/>
                <p:nvPr/>
              </p:nvCxnSpPr>
              <p:spPr>
                <a:xfrm rot="5400000">
                  <a:off x="1747239" y="315622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42 Conector recto"/>
                <p:cNvCxnSpPr/>
                <p:nvPr/>
              </p:nvCxnSpPr>
              <p:spPr>
                <a:xfrm rot="5400000">
                  <a:off x="2755002" y="3167452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43 Conector recto"/>
                <p:cNvCxnSpPr/>
                <p:nvPr/>
              </p:nvCxnSpPr>
              <p:spPr>
                <a:xfrm rot="5400000">
                  <a:off x="3421560" y="3169834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44 Conector recto"/>
                <p:cNvCxnSpPr/>
                <p:nvPr/>
              </p:nvCxnSpPr>
              <p:spPr>
                <a:xfrm rot="5400000">
                  <a:off x="2088898" y="316098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45 Conector recto"/>
                <p:cNvCxnSpPr/>
                <p:nvPr/>
              </p:nvCxnSpPr>
              <p:spPr>
                <a:xfrm rot="5400000">
                  <a:off x="1405012" y="315383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46 Conector recto"/>
                <p:cNvCxnSpPr/>
                <p:nvPr/>
              </p:nvCxnSpPr>
              <p:spPr>
                <a:xfrm flipH="1">
                  <a:off x="2519706" y="3008676"/>
                  <a:ext cx="3656" cy="29306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73" name="7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038">
            <a:off x="6409015" y="4327990"/>
            <a:ext cx="1136550" cy="79208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7120">
            <a:off x="7651342" y="5822542"/>
            <a:ext cx="1018108" cy="34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84 Rectángulo"/>
          <p:cNvSpPr/>
          <p:nvPr/>
        </p:nvSpPr>
        <p:spPr>
          <a:xfrm>
            <a:off x="1869554" y="1196753"/>
            <a:ext cx="1622325" cy="93610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68824" y="1071546"/>
            <a:ext cx="2202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INTRODUCTION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86" name="85 Rectángulo"/>
          <p:cNvSpPr/>
          <p:nvPr/>
        </p:nvSpPr>
        <p:spPr>
          <a:xfrm>
            <a:off x="3275856" y="2708920"/>
            <a:ext cx="3602128" cy="93610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187624" y="2400482"/>
            <a:ext cx="563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2-STEP SCALAR DEADZONE QUANTIZATION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87" name="86 Rectángulo"/>
          <p:cNvSpPr/>
          <p:nvPr/>
        </p:nvSpPr>
        <p:spPr>
          <a:xfrm>
            <a:off x="5922630" y="4195996"/>
            <a:ext cx="2161968" cy="93610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2" name="Rectangle 11"/>
          <p:cNvSpPr>
            <a:spLocks noChangeArrowheads="1"/>
          </p:cNvSpPr>
          <p:nvPr/>
        </p:nvSpPr>
        <p:spPr bwMode="auto">
          <a:xfrm>
            <a:off x="3707904" y="3967467"/>
            <a:ext cx="3280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EXPERIMENTAL RESULTS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88" name="87 Rectángulo"/>
          <p:cNvSpPr/>
          <p:nvPr/>
        </p:nvSpPr>
        <p:spPr>
          <a:xfrm>
            <a:off x="7369732" y="5733256"/>
            <a:ext cx="1271925" cy="64807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5" name="Rectangle 11"/>
          <p:cNvSpPr>
            <a:spLocks noChangeArrowheads="1"/>
          </p:cNvSpPr>
          <p:nvPr/>
        </p:nvSpPr>
        <p:spPr bwMode="auto">
          <a:xfrm>
            <a:off x="6176090" y="5396227"/>
            <a:ext cx="2026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CONCLUSIONS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122" name="121 Rectángulo"/>
          <p:cNvSpPr/>
          <p:nvPr/>
        </p:nvSpPr>
        <p:spPr>
          <a:xfrm>
            <a:off x="283410" y="864180"/>
            <a:ext cx="7902761" cy="134068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3" name="122 Rectángulo"/>
          <p:cNvSpPr/>
          <p:nvPr/>
        </p:nvSpPr>
        <p:spPr>
          <a:xfrm>
            <a:off x="693842" y="3858830"/>
            <a:ext cx="7902761" cy="252249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4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5" name="124 Rectángulo"/>
          <p:cNvSpPr/>
          <p:nvPr/>
        </p:nvSpPr>
        <p:spPr>
          <a:xfrm>
            <a:off x="-1340" y="6453336"/>
            <a:ext cx="9145340" cy="411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960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755576" y="2020778"/>
            <a:ext cx="6257442" cy="400110"/>
            <a:chOff x="755576" y="2020778"/>
            <a:chExt cx="6257442" cy="400110"/>
          </a:xfrm>
        </p:grpSpPr>
        <p:sp>
          <p:nvSpPr>
            <p:cNvPr id="208" name="Rectangle 11"/>
            <p:cNvSpPr>
              <a:spLocks noChangeArrowheads="1"/>
            </p:cNvSpPr>
            <p:nvPr/>
          </p:nvSpPr>
          <p:spPr bwMode="auto">
            <a:xfrm>
              <a:off x="755576" y="2020778"/>
              <a:ext cx="64517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GEQ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grpSp>
          <p:nvGrpSpPr>
            <p:cNvPr id="210" name="209 Grupo"/>
            <p:cNvGrpSpPr/>
            <p:nvPr/>
          </p:nvGrpSpPr>
          <p:grpSpPr>
            <a:xfrm>
              <a:off x="1653580" y="2170044"/>
              <a:ext cx="5359438" cy="142876"/>
              <a:chOff x="1643042" y="1357298"/>
              <a:chExt cx="5359438" cy="142876"/>
            </a:xfrm>
          </p:grpSpPr>
          <p:cxnSp>
            <p:nvCxnSpPr>
              <p:cNvPr id="211" name="210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211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212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4" name="213 Conector recto"/>
            <p:cNvCxnSpPr/>
            <p:nvPr/>
          </p:nvCxnSpPr>
          <p:spPr>
            <a:xfrm rot="5400000">
              <a:off x="3041922" y="224648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214 Conector recto"/>
            <p:cNvCxnSpPr/>
            <p:nvPr/>
          </p:nvCxnSpPr>
          <p:spPr>
            <a:xfrm rot="5400000">
              <a:off x="4925019" y="224503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215 Conector recto"/>
            <p:cNvCxnSpPr/>
            <p:nvPr/>
          </p:nvCxnSpPr>
          <p:spPr>
            <a:xfrm rot="5400000">
              <a:off x="2304380" y="2244852"/>
              <a:ext cx="214314" cy="1444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216 Conector recto"/>
            <p:cNvCxnSpPr/>
            <p:nvPr/>
          </p:nvCxnSpPr>
          <p:spPr>
            <a:xfrm rot="5400000">
              <a:off x="3967526" y="224503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217 Conector recto"/>
            <p:cNvCxnSpPr/>
            <p:nvPr/>
          </p:nvCxnSpPr>
          <p:spPr>
            <a:xfrm rot="5400000">
              <a:off x="5914305" y="224648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218 Conector recto"/>
            <p:cNvCxnSpPr/>
            <p:nvPr/>
          </p:nvCxnSpPr>
          <p:spPr>
            <a:xfrm rot="5400000">
              <a:off x="2670770" y="224160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220 Conector recto"/>
            <p:cNvCxnSpPr/>
            <p:nvPr/>
          </p:nvCxnSpPr>
          <p:spPr>
            <a:xfrm rot="5400000">
              <a:off x="1926307" y="224261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221 Conector recto"/>
            <p:cNvCxnSpPr/>
            <p:nvPr/>
          </p:nvCxnSpPr>
          <p:spPr>
            <a:xfrm rot="5400000">
              <a:off x="3499373" y="224410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222 Conector recto"/>
            <p:cNvCxnSpPr/>
            <p:nvPr/>
          </p:nvCxnSpPr>
          <p:spPr>
            <a:xfrm rot="5400000">
              <a:off x="4464049" y="224477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223 Conector recto"/>
            <p:cNvCxnSpPr/>
            <p:nvPr/>
          </p:nvCxnSpPr>
          <p:spPr>
            <a:xfrm rot="5400000">
              <a:off x="5407296" y="224715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224 Conector recto"/>
            <p:cNvCxnSpPr/>
            <p:nvPr/>
          </p:nvCxnSpPr>
          <p:spPr>
            <a:xfrm rot="5400000">
              <a:off x="6416996" y="224715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225 Conector recto"/>
            <p:cNvCxnSpPr/>
            <p:nvPr/>
          </p:nvCxnSpPr>
          <p:spPr>
            <a:xfrm rot="5400000">
              <a:off x="2853903" y="2245569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226 Conector recto"/>
            <p:cNvCxnSpPr/>
            <p:nvPr/>
          </p:nvCxnSpPr>
          <p:spPr>
            <a:xfrm rot="5400000">
              <a:off x="2481163" y="2244053"/>
              <a:ext cx="214314" cy="1444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227 Conector recto"/>
            <p:cNvCxnSpPr/>
            <p:nvPr/>
          </p:nvCxnSpPr>
          <p:spPr>
            <a:xfrm rot="5400000">
              <a:off x="2108423" y="2243188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228 Conector recto"/>
            <p:cNvCxnSpPr/>
            <p:nvPr/>
          </p:nvCxnSpPr>
          <p:spPr>
            <a:xfrm rot="5400000">
              <a:off x="1734095" y="224398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3 Grupo"/>
          <p:cNvGrpSpPr/>
          <p:nvPr/>
        </p:nvGrpSpPr>
        <p:grpSpPr>
          <a:xfrm>
            <a:off x="627574" y="2740858"/>
            <a:ext cx="6386836" cy="400110"/>
            <a:chOff x="627574" y="2740858"/>
            <a:chExt cx="6386836" cy="400110"/>
          </a:xfrm>
        </p:grpSpPr>
        <p:sp>
          <p:nvSpPr>
            <p:cNvPr id="230" name="Rectangle 11"/>
            <p:cNvSpPr>
              <a:spLocks noChangeArrowheads="1"/>
            </p:cNvSpPr>
            <p:nvPr/>
          </p:nvSpPr>
          <p:spPr bwMode="auto">
            <a:xfrm>
              <a:off x="627574" y="2740858"/>
              <a:ext cx="7745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2SDQ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grpSp>
          <p:nvGrpSpPr>
            <p:cNvPr id="231" name="230 Grupo"/>
            <p:cNvGrpSpPr/>
            <p:nvPr/>
          </p:nvGrpSpPr>
          <p:grpSpPr>
            <a:xfrm>
              <a:off x="1654972" y="2890124"/>
              <a:ext cx="5359438" cy="142876"/>
              <a:chOff x="1643042" y="1357298"/>
              <a:chExt cx="5359438" cy="142876"/>
            </a:xfrm>
          </p:grpSpPr>
          <p:cxnSp>
            <p:nvCxnSpPr>
              <p:cNvPr id="232" name="231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232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233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5" name="234 Conector recto"/>
            <p:cNvCxnSpPr/>
            <p:nvPr/>
          </p:nvCxnSpPr>
          <p:spPr>
            <a:xfrm rot="5400000">
              <a:off x="3043314" y="296656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235 Conector recto"/>
            <p:cNvCxnSpPr/>
            <p:nvPr/>
          </p:nvCxnSpPr>
          <p:spPr>
            <a:xfrm rot="5400000">
              <a:off x="4926411" y="296511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236 Conector recto"/>
            <p:cNvCxnSpPr/>
            <p:nvPr/>
          </p:nvCxnSpPr>
          <p:spPr>
            <a:xfrm rot="5400000">
              <a:off x="2305772" y="2964932"/>
              <a:ext cx="214314" cy="1444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237 Conector recto"/>
            <p:cNvCxnSpPr/>
            <p:nvPr/>
          </p:nvCxnSpPr>
          <p:spPr>
            <a:xfrm rot="5400000">
              <a:off x="3968918" y="296511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238 Conector recto"/>
            <p:cNvCxnSpPr/>
            <p:nvPr/>
          </p:nvCxnSpPr>
          <p:spPr>
            <a:xfrm rot="5400000">
              <a:off x="5915697" y="296656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239 Conector recto"/>
            <p:cNvCxnSpPr/>
            <p:nvPr/>
          </p:nvCxnSpPr>
          <p:spPr>
            <a:xfrm rot="5400000">
              <a:off x="2672162" y="296168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240 Conector recto"/>
            <p:cNvCxnSpPr/>
            <p:nvPr/>
          </p:nvCxnSpPr>
          <p:spPr>
            <a:xfrm rot="5400000">
              <a:off x="1927699" y="296269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241 Conector recto"/>
            <p:cNvCxnSpPr/>
            <p:nvPr/>
          </p:nvCxnSpPr>
          <p:spPr>
            <a:xfrm rot="5400000">
              <a:off x="3500765" y="296418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242 Conector recto"/>
            <p:cNvCxnSpPr/>
            <p:nvPr/>
          </p:nvCxnSpPr>
          <p:spPr>
            <a:xfrm rot="5400000">
              <a:off x="4465441" y="296485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243 Conector recto"/>
            <p:cNvCxnSpPr/>
            <p:nvPr/>
          </p:nvCxnSpPr>
          <p:spPr>
            <a:xfrm rot="5400000">
              <a:off x="5408688" y="296723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244 Conector recto"/>
            <p:cNvCxnSpPr/>
            <p:nvPr/>
          </p:nvCxnSpPr>
          <p:spPr>
            <a:xfrm rot="5400000">
              <a:off x="6418388" y="296723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245 Conector recto"/>
            <p:cNvCxnSpPr/>
            <p:nvPr/>
          </p:nvCxnSpPr>
          <p:spPr>
            <a:xfrm rot="5400000">
              <a:off x="2855295" y="2965649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246 Conector recto"/>
            <p:cNvCxnSpPr/>
            <p:nvPr/>
          </p:nvCxnSpPr>
          <p:spPr>
            <a:xfrm rot="5400000">
              <a:off x="2482555" y="2964133"/>
              <a:ext cx="214314" cy="1444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247 Conector recto"/>
            <p:cNvCxnSpPr/>
            <p:nvPr/>
          </p:nvCxnSpPr>
          <p:spPr>
            <a:xfrm rot="5400000">
              <a:off x="2109815" y="2963268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248 Conector recto"/>
            <p:cNvCxnSpPr/>
            <p:nvPr/>
          </p:nvCxnSpPr>
          <p:spPr>
            <a:xfrm rot="5400000">
              <a:off x="1735487" y="296406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4 Grupo"/>
          <p:cNvGrpSpPr/>
          <p:nvPr/>
        </p:nvGrpSpPr>
        <p:grpSpPr>
          <a:xfrm>
            <a:off x="1692820" y="3068960"/>
            <a:ext cx="1892356" cy="285651"/>
            <a:chOff x="1692820" y="3068960"/>
            <a:chExt cx="1892356" cy="285651"/>
          </a:xfrm>
        </p:grpSpPr>
        <p:sp>
          <p:nvSpPr>
            <p:cNvPr id="250" name="249 Triángulo isósceles"/>
            <p:cNvSpPr/>
            <p:nvPr/>
          </p:nvSpPr>
          <p:spPr>
            <a:xfrm>
              <a:off x="1692820" y="3070100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11"/>
            <p:cNvSpPr>
              <a:spLocks noChangeArrowheads="1"/>
            </p:cNvSpPr>
            <p:nvPr/>
          </p:nvSpPr>
          <p:spPr bwMode="auto">
            <a:xfrm>
              <a:off x="1803253" y="3093001"/>
              <a:ext cx="16259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L</a:t>
              </a:r>
              <a:endParaRPr lang="en-US" sz="11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252" name="251 Triángulo isósceles"/>
            <p:cNvSpPr/>
            <p:nvPr/>
          </p:nvSpPr>
          <p:spPr>
            <a:xfrm>
              <a:off x="3312149" y="3068960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11"/>
            <p:cNvSpPr>
              <a:spLocks noChangeArrowheads="1"/>
            </p:cNvSpPr>
            <p:nvPr/>
          </p:nvSpPr>
          <p:spPr bwMode="auto">
            <a:xfrm>
              <a:off x="3422582" y="3091861"/>
              <a:ext cx="16259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H</a:t>
              </a:r>
              <a:endParaRPr lang="en-US" sz="11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254" name="253 Grupo"/>
          <p:cNvGrpSpPr/>
          <p:nvPr/>
        </p:nvGrpSpPr>
        <p:grpSpPr>
          <a:xfrm>
            <a:off x="1644597" y="3652992"/>
            <a:ext cx="5447683" cy="413486"/>
            <a:chOff x="2586972" y="1216010"/>
            <a:chExt cx="5447683" cy="413486"/>
          </a:xfrm>
        </p:grpSpPr>
        <p:cxnSp>
          <p:nvCxnSpPr>
            <p:cNvPr id="255" name="254 Conector recto"/>
            <p:cNvCxnSpPr/>
            <p:nvPr/>
          </p:nvCxnSpPr>
          <p:spPr>
            <a:xfrm flipH="1">
              <a:off x="2586972" y="1216010"/>
              <a:ext cx="1395286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Rectangle 11"/>
            <p:cNvSpPr>
              <a:spLocks noChangeArrowheads="1"/>
            </p:cNvSpPr>
            <p:nvPr/>
          </p:nvSpPr>
          <p:spPr bwMode="auto">
            <a:xfrm>
              <a:off x="2929257" y="1290942"/>
              <a:ext cx="258852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same number of subintervals</a:t>
              </a:r>
              <a:endPara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57" name="256 Conector recto"/>
            <p:cNvCxnSpPr/>
            <p:nvPr/>
          </p:nvCxnSpPr>
          <p:spPr>
            <a:xfrm>
              <a:off x="4223522" y="1216010"/>
              <a:ext cx="3811133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1 Grupo"/>
          <p:cNvGrpSpPr/>
          <p:nvPr/>
        </p:nvGrpSpPr>
        <p:grpSpPr>
          <a:xfrm>
            <a:off x="114300" y="1072386"/>
            <a:ext cx="7087036" cy="641569"/>
            <a:chOff x="114300" y="1072386"/>
            <a:chExt cx="7087036" cy="641569"/>
          </a:xfrm>
        </p:grpSpPr>
        <p:sp>
          <p:nvSpPr>
            <p:cNvPr id="28" name="Rectangle 11"/>
            <p:cNvSpPr>
              <a:spLocks noChangeArrowheads="1"/>
            </p:cNvSpPr>
            <p:nvPr/>
          </p:nvSpPr>
          <p:spPr bwMode="auto">
            <a:xfrm>
              <a:off x="114300" y="1237786"/>
              <a:ext cx="135646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USDQ+BPC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grpSp>
          <p:nvGrpSpPr>
            <p:cNvPr id="37" name="36 Grupo"/>
            <p:cNvGrpSpPr/>
            <p:nvPr/>
          </p:nvGrpSpPr>
          <p:grpSpPr>
            <a:xfrm>
              <a:off x="1646766" y="1378528"/>
              <a:ext cx="5359438" cy="142876"/>
              <a:chOff x="1643042" y="1357298"/>
              <a:chExt cx="5359438" cy="142876"/>
            </a:xfrm>
          </p:grpSpPr>
          <p:cxnSp>
            <p:nvCxnSpPr>
              <p:cNvPr id="38" name="37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38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39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77 Conector recto"/>
            <p:cNvCxnSpPr/>
            <p:nvPr/>
          </p:nvCxnSpPr>
          <p:spPr>
            <a:xfrm rot="5400000">
              <a:off x="4211853" y="1454534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78 Conector recto"/>
            <p:cNvCxnSpPr/>
            <p:nvPr/>
          </p:nvCxnSpPr>
          <p:spPr>
            <a:xfrm rot="5400000">
              <a:off x="2869901" y="1455984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79 Conector recto"/>
            <p:cNvCxnSpPr/>
            <p:nvPr/>
          </p:nvCxnSpPr>
          <p:spPr>
            <a:xfrm rot="5400000">
              <a:off x="5551207" y="1455984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80 Conector recto"/>
            <p:cNvCxnSpPr/>
            <p:nvPr/>
          </p:nvCxnSpPr>
          <p:spPr>
            <a:xfrm rot="5400000">
              <a:off x="4878411" y="145691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81 Conector recto"/>
            <p:cNvCxnSpPr/>
            <p:nvPr/>
          </p:nvCxnSpPr>
          <p:spPr>
            <a:xfrm rot="5400000">
              <a:off x="3536459" y="145836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82 Conector recto"/>
            <p:cNvCxnSpPr/>
            <p:nvPr/>
          </p:nvCxnSpPr>
          <p:spPr>
            <a:xfrm rot="5400000">
              <a:off x="6217765" y="145836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83 Conector recto"/>
            <p:cNvCxnSpPr/>
            <p:nvPr/>
          </p:nvCxnSpPr>
          <p:spPr>
            <a:xfrm rot="5400000">
              <a:off x="2203797" y="144951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84 Conector recto"/>
            <p:cNvCxnSpPr/>
            <p:nvPr/>
          </p:nvCxnSpPr>
          <p:spPr>
            <a:xfrm rot="5400000">
              <a:off x="4553512" y="145929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85 Conector recto"/>
            <p:cNvCxnSpPr/>
            <p:nvPr/>
          </p:nvCxnSpPr>
          <p:spPr>
            <a:xfrm rot="5400000">
              <a:off x="3211560" y="146074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86 Conector recto"/>
            <p:cNvCxnSpPr/>
            <p:nvPr/>
          </p:nvCxnSpPr>
          <p:spPr>
            <a:xfrm rot="5400000">
              <a:off x="5892866" y="146074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87 Conector recto"/>
            <p:cNvCxnSpPr/>
            <p:nvPr/>
          </p:nvCxnSpPr>
          <p:spPr>
            <a:xfrm rot="5400000">
              <a:off x="5220070" y="1461678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88 Conector recto"/>
            <p:cNvCxnSpPr/>
            <p:nvPr/>
          </p:nvCxnSpPr>
          <p:spPr>
            <a:xfrm rot="5400000">
              <a:off x="3878118" y="1463128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89 Conector recto"/>
            <p:cNvCxnSpPr/>
            <p:nvPr/>
          </p:nvCxnSpPr>
          <p:spPr>
            <a:xfrm rot="5400000">
              <a:off x="6559424" y="1463128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90 Conector recto"/>
            <p:cNvCxnSpPr/>
            <p:nvPr/>
          </p:nvCxnSpPr>
          <p:spPr>
            <a:xfrm rot="5400000">
              <a:off x="2545456" y="1454279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91 Conector recto"/>
            <p:cNvCxnSpPr/>
            <p:nvPr/>
          </p:nvCxnSpPr>
          <p:spPr>
            <a:xfrm rot="5400000">
              <a:off x="1861570" y="144713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101 Triángulo isósceles"/>
            <p:cNvSpPr/>
            <p:nvPr/>
          </p:nvSpPr>
          <p:spPr>
            <a:xfrm>
              <a:off x="1758771" y="1571079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9" name="258 Grupo"/>
            <p:cNvGrpSpPr/>
            <p:nvPr/>
          </p:nvGrpSpPr>
          <p:grpSpPr>
            <a:xfrm>
              <a:off x="1500166" y="1072386"/>
              <a:ext cx="5701170" cy="340390"/>
              <a:chOff x="1500166" y="1069710"/>
              <a:chExt cx="5701170" cy="340390"/>
            </a:xfrm>
          </p:grpSpPr>
          <p:sp>
            <p:nvSpPr>
              <p:cNvPr id="261" name="Rectangle 11"/>
              <p:cNvSpPr>
                <a:spLocks noChangeArrowheads="1"/>
              </p:cNvSpPr>
              <p:nvPr/>
            </p:nvSpPr>
            <p:spPr bwMode="auto">
              <a:xfrm>
                <a:off x="1500166" y="1071546"/>
                <a:ext cx="28886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0</a:t>
                </a:r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62" name="Rectangle 11"/>
              <p:cNvSpPr>
                <a:spLocks noChangeArrowheads="1"/>
              </p:cNvSpPr>
              <p:nvPr/>
            </p:nvSpPr>
            <p:spPr bwMode="auto">
              <a:xfrm>
                <a:off x="6830722" y="1069710"/>
                <a:ext cx="37061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rPr>
                  <a:t>W</a:t>
                </a:r>
                <a:endParaRPr lang="en-US" sz="1600" i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6" name="5 Grupo"/>
          <p:cNvGrpSpPr/>
          <p:nvPr/>
        </p:nvGrpSpPr>
        <p:grpSpPr>
          <a:xfrm>
            <a:off x="2916195" y="2454098"/>
            <a:ext cx="490840" cy="1078706"/>
            <a:chOff x="2916195" y="2454098"/>
            <a:chExt cx="490840" cy="1078706"/>
          </a:xfrm>
        </p:grpSpPr>
        <p:cxnSp>
          <p:nvCxnSpPr>
            <p:cNvPr id="266" name="265 Conector recto"/>
            <p:cNvCxnSpPr/>
            <p:nvPr/>
          </p:nvCxnSpPr>
          <p:spPr>
            <a:xfrm>
              <a:off x="3149891" y="2792652"/>
              <a:ext cx="0" cy="74015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Rectangle 11"/>
            <p:cNvSpPr>
              <a:spLocks noChangeArrowheads="1"/>
            </p:cNvSpPr>
            <p:nvPr/>
          </p:nvSpPr>
          <p:spPr bwMode="auto">
            <a:xfrm>
              <a:off x="2916195" y="2454098"/>
              <a:ext cx="49084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1600" b="1" i="1" dirty="0" smtClean="0">
                  <a:solidFill>
                    <a:srgbClr val="0070C0"/>
                  </a:solidFill>
                  <a:cs typeface="Times New Roman" pitchFamily="18" charset="0"/>
                </a:rPr>
                <a:t>α</a:t>
              </a:r>
              <a:r>
                <a:rPr lang="en-US" sz="1600" b="1" i="1" dirty="0" smtClean="0">
                  <a:solidFill>
                    <a:srgbClr val="0070C0"/>
                  </a:solidFill>
                  <a:cs typeface="Times New Roman" pitchFamily="18" charset="0"/>
                </a:rPr>
                <a:t>W</a:t>
              </a:r>
              <a:endParaRPr lang="en-US" sz="1600" i="1" baseline="30000" dirty="0" smtClean="0">
                <a:solidFill>
                  <a:srgbClr val="0070C0"/>
                </a:solidFill>
                <a:cs typeface="Times New Roman" pitchFamily="18" charset="0"/>
              </a:endParaRPr>
            </a:p>
          </p:txBody>
        </p:sp>
      </p:grpSp>
      <p:sp>
        <p:nvSpPr>
          <p:cNvPr id="276" name="275 Rectángulo"/>
          <p:cNvSpPr/>
          <p:nvPr/>
        </p:nvSpPr>
        <p:spPr>
          <a:xfrm>
            <a:off x="1134271" y="3501009"/>
            <a:ext cx="413393" cy="2880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1)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1115616" y="4431916"/>
            <a:ext cx="1985250" cy="653268"/>
            <a:chOff x="1115616" y="4431916"/>
            <a:chExt cx="1985250" cy="653268"/>
          </a:xfrm>
        </p:grpSpPr>
        <p:grpSp>
          <p:nvGrpSpPr>
            <p:cNvPr id="20" name="19 Grupo"/>
            <p:cNvGrpSpPr/>
            <p:nvPr/>
          </p:nvGrpSpPr>
          <p:grpSpPr>
            <a:xfrm>
              <a:off x="1691680" y="4431916"/>
              <a:ext cx="1409186" cy="653268"/>
              <a:chOff x="2483768" y="4110478"/>
              <a:chExt cx="1409186" cy="653268"/>
            </a:xfrm>
          </p:grpSpPr>
          <p:sp>
            <p:nvSpPr>
              <p:cNvPr id="268" name="267 Triángulo isósceles"/>
              <p:cNvSpPr/>
              <p:nvPr/>
            </p:nvSpPr>
            <p:spPr>
              <a:xfrm>
                <a:off x="2483768" y="4368625"/>
                <a:ext cx="142876" cy="142876"/>
              </a:xfrm>
              <a:prstGeom prst="triangle">
                <a:avLst/>
              </a:prstGeom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11"/>
              <p:cNvSpPr>
                <a:spLocks noChangeArrowheads="1"/>
              </p:cNvSpPr>
              <p:nvPr/>
            </p:nvSpPr>
            <p:spPr bwMode="auto">
              <a:xfrm>
                <a:off x="2594201" y="4391526"/>
                <a:ext cx="162594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rPr>
                  <a:t>H</a:t>
                </a:r>
                <a:endParaRPr lang="en-US" sz="1100" i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70" name="Rectangle 11"/>
              <p:cNvSpPr>
                <a:spLocks noChangeArrowheads="1"/>
              </p:cNvSpPr>
              <p:nvPr/>
            </p:nvSpPr>
            <p:spPr bwMode="auto">
              <a:xfrm>
                <a:off x="2723240" y="4254494"/>
                <a:ext cx="3000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rPr>
                  <a:t>=</a:t>
                </a:r>
                <a:endParaRPr lang="en-US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71" name="270 Triángulo isósceles"/>
              <p:cNvSpPr/>
              <p:nvPr/>
            </p:nvSpPr>
            <p:spPr>
              <a:xfrm>
                <a:off x="3619927" y="4222945"/>
                <a:ext cx="142876" cy="142876"/>
              </a:xfrm>
              <a:prstGeom prst="triangle">
                <a:avLst/>
              </a:prstGeom>
              <a:noFill/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11"/>
              <p:cNvSpPr>
                <a:spLocks noChangeArrowheads="1"/>
              </p:cNvSpPr>
              <p:nvPr/>
            </p:nvSpPr>
            <p:spPr bwMode="auto">
              <a:xfrm>
                <a:off x="3730360" y="4245846"/>
                <a:ext cx="162594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rPr>
                  <a:t>L</a:t>
                </a:r>
                <a:endParaRPr lang="en-US" sz="1100" i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endParaRPr>
              </a:p>
            </p:txBody>
          </p:sp>
          <p:cxnSp>
            <p:nvCxnSpPr>
              <p:cNvPr id="273" name="272 Conector recto"/>
              <p:cNvCxnSpPr/>
              <p:nvPr/>
            </p:nvCxnSpPr>
            <p:spPr>
              <a:xfrm>
                <a:off x="3005574" y="4468086"/>
                <a:ext cx="865596" cy="0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4" name="Rectangle 11"/>
              <p:cNvSpPr>
                <a:spLocks noChangeArrowheads="1"/>
              </p:cNvSpPr>
              <p:nvPr/>
            </p:nvSpPr>
            <p:spPr bwMode="auto">
              <a:xfrm>
                <a:off x="2925752" y="4110478"/>
                <a:ext cx="7505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rPr>
                  <a:t>(1 - </a:t>
                </a:r>
                <a:r>
                  <a:rPr lang="el-GR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rPr>
                  <a:t>α</a:t>
                </a:r>
                <a:r>
                  <a:rPr 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rPr>
                  <a:t>)</a:t>
                </a:r>
                <a:endParaRPr lang="en-US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75" name="Rectangle 11"/>
              <p:cNvSpPr>
                <a:spLocks noChangeArrowheads="1"/>
              </p:cNvSpPr>
              <p:nvPr/>
            </p:nvSpPr>
            <p:spPr bwMode="auto">
              <a:xfrm>
                <a:off x="3239020" y="4394414"/>
                <a:ext cx="3161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l-GR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rPr>
                  <a:t>α</a:t>
                </a:r>
                <a:endParaRPr lang="en-US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277" name="276 Rectángulo"/>
            <p:cNvSpPr/>
            <p:nvPr/>
          </p:nvSpPr>
          <p:spPr>
            <a:xfrm>
              <a:off x="1115616" y="4612103"/>
              <a:ext cx="413393" cy="2880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2) </a:t>
              </a:r>
              <a:endParaRPr lang="en-US" u="sng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78" name="277 Rectángulo"/>
          <p:cNvSpPr/>
          <p:nvPr/>
        </p:nvSpPr>
        <p:spPr>
          <a:xfrm>
            <a:off x="1115616" y="5301209"/>
            <a:ext cx="6840760" cy="5760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3)  Each quantization stage halves the previous subintervals except </a:t>
            </a:r>
          </a:p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in the first stage</a:t>
            </a:r>
            <a:endParaRPr lang="en-US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9" name="278 Rectángulo"/>
          <p:cNvSpPr/>
          <p:nvPr/>
        </p:nvSpPr>
        <p:spPr>
          <a:xfrm rot="16200000">
            <a:off x="-568475" y="4320873"/>
            <a:ext cx="2376394" cy="5923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CONDITIONS</a:t>
            </a:r>
            <a:endParaRPr lang="en-U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35 Abrir llave"/>
          <p:cNvSpPr/>
          <p:nvPr/>
        </p:nvSpPr>
        <p:spPr>
          <a:xfrm>
            <a:off x="803241" y="3465836"/>
            <a:ext cx="288032" cy="2411436"/>
          </a:xfrm>
          <a:prstGeom prst="leftBrace">
            <a:avLst>
              <a:gd name="adj1" fmla="val 38877"/>
              <a:gd name="adj2" fmla="val 50000"/>
            </a:avLst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80" name="Rectangle 11"/>
          <p:cNvSpPr>
            <a:spLocks noChangeArrowheads="1"/>
          </p:cNvSpPr>
          <p:nvPr/>
        </p:nvSpPr>
        <p:spPr bwMode="auto">
          <a:xfrm>
            <a:off x="114300" y="466725"/>
            <a:ext cx="2732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PROPOSED SCHEME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93" name="Rectangle 8"/>
          <p:cNvSpPr>
            <a:spLocks noChangeArrowheads="1"/>
          </p:cNvSpPr>
          <p:nvPr/>
        </p:nvSpPr>
        <p:spPr bwMode="auto">
          <a:xfrm>
            <a:off x="0" y="0"/>
            <a:ext cx="4726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2-STEP SCALAR DEADZONE QUANTIZATION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98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9" name="98 Pentágono"/>
          <p:cNvSpPr/>
          <p:nvPr/>
        </p:nvSpPr>
        <p:spPr>
          <a:xfrm>
            <a:off x="325" y="6613524"/>
            <a:ext cx="2133340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5995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0" animBg="1"/>
      <p:bldP spid="278" grpId="0" animBg="1"/>
      <p:bldP spid="279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92 Grupo"/>
          <p:cNvGrpSpPr/>
          <p:nvPr/>
        </p:nvGrpSpPr>
        <p:grpSpPr>
          <a:xfrm>
            <a:off x="1500166" y="1069710"/>
            <a:ext cx="5885516" cy="430464"/>
            <a:chOff x="1500166" y="1069710"/>
            <a:chExt cx="5885516" cy="430464"/>
          </a:xfrm>
        </p:grpSpPr>
        <p:grpSp>
          <p:nvGrpSpPr>
            <p:cNvPr id="94" name="93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97" name="96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97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98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96" name="Rectangle 11"/>
            <p:cNvSpPr>
              <a:spLocks noChangeArrowheads="1"/>
            </p:cNvSpPr>
            <p:nvPr/>
          </p:nvSpPr>
          <p:spPr bwMode="auto">
            <a:xfrm>
              <a:off x="6646377" y="1069710"/>
              <a:ext cx="73930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W = 2</a:t>
              </a:r>
              <a:r>
                <a:rPr lang="en-US" sz="1600" b="1" i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4</a:t>
              </a:r>
              <a:endParaRPr lang="en-US" sz="16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101" name="100 Grupo"/>
          <p:cNvGrpSpPr/>
          <p:nvPr/>
        </p:nvGrpSpPr>
        <p:grpSpPr>
          <a:xfrm>
            <a:off x="1619672" y="1889836"/>
            <a:ext cx="5359438" cy="142876"/>
            <a:chOff x="1643042" y="1357298"/>
            <a:chExt cx="5359438" cy="142876"/>
          </a:xfrm>
        </p:grpSpPr>
        <p:cxnSp>
          <p:nvCxnSpPr>
            <p:cNvPr id="103" name="102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103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104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4 Grupo"/>
          <p:cNvGrpSpPr/>
          <p:nvPr/>
        </p:nvGrpSpPr>
        <p:grpSpPr>
          <a:xfrm>
            <a:off x="2407444" y="2373264"/>
            <a:ext cx="2622795" cy="221713"/>
            <a:chOff x="2407444" y="2373264"/>
            <a:chExt cx="2622795" cy="221713"/>
          </a:xfrm>
        </p:grpSpPr>
        <p:cxnSp>
          <p:nvCxnSpPr>
            <p:cNvPr id="121" name="120 Conector recto"/>
            <p:cNvCxnSpPr/>
            <p:nvPr/>
          </p:nvCxnSpPr>
          <p:spPr>
            <a:xfrm rot="5400000">
              <a:off x="4922288" y="248702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121 Conector recto"/>
            <p:cNvCxnSpPr/>
            <p:nvPr/>
          </p:nvCxnSpPr>
          <p:spPr>
            <a:xfrm rot="5400000">
              <a:off x="2301081" y="247962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128 Elipse"/>
          <p:cNvSpPr/>
          <p:nvPr/>
        </p:nvSpPr>
        <p:spPr>
          <a:xfrm>
            <a:off x="5004048" y="1922389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3" name="132 Conector recto"/>
          <p:cNvCxnSpPr>
            <a:endCxn id="319" idx="0"/>
          </p:cNvCxnSpPr>
          <p:nvPr/>
        </p:nvCxnSpPr>
        <p:spPr>
          <a:xfrm>
            <a:off x="5273034" y="1428865"/>
            <a:ext cx="8551" cy="214276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133 Elipse"/>
          <p:cNvSpPr/>
          <p:nvPr/>
        </p:nvSpPr>
        <p:spPr>
          <a:xfrm>
            <a:off x="5159969" y="1390508"/>
            <a:ext cx="72801" cy="73392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Elipse"/>
          <p:cNvSpPr/>
          <p:nvPr/>
        </p:nvSpPr>
        <p:spPr>
          <a:xfrm>
            <a:off x="1606284" y="1389328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6" name="135 Grupo"/>
          <p:cNvGrpSpPr/>
          <p:nvPr/>
        </p:nvGrpSpPr>
        <p:grpSpPr>
          <a:xfrm>
            <a:off x="1691680" y="1575175"/>
            <a:ext cx="2952328" cy="347214"/>
            <a:chOff x="2678500" y="920010"/>
            <a:chExt cx="2952328" cy="347214"/>
          </a:xfrm>
        </p:grpSpPr>
        <p:cxnSp>
          <p:nvCxnSpPr>
            <p:cNvPr id="137" name="136 Conector recto"/>
            <p:cNvCxnSpPr/>
            <p:nvPr/>
          </p:nvCxnSpPr>
          <p:spPr>
            <a:xfrm flipH="1">
              <a:off x="2678500" y="1216010"/>
              <a:ext cx="1215342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1"/>
            <p:cNvSpPr>
              <a:spLocks noChangeArrowheads="1"/>
            </p:cNvSpPr>
            <p:nvPr/>
          </p:nvSpPr>
          <p:spPr bwMode="auto">
            <a:xfrm>
              <a:off x="3275299" y="920010"/>
              <a:ext cx="7104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emit 0</a:t>
              </a:r>
            </a:p>
          </p:txBody>
        </p:sp>
        <p:cxnSp>
          <p:nvCxnSpPr>
            <p:cNvPr id="139" name="138 Conector recto"/>
            <p:cNvCxnSpPr/>
            <p:nvPr/>
          </p:nvCxnSpPr>
          <p:spPr>
            <a:xfrm>
              <a:off x="4406312" y="1216010"/>
              <a:ext cx="1224516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11"/>
            <p:cNvSpPr>
              <a:spLocks noChangeArrowheads="1"/>
            </p:cNvSpPr>
            <p:nvPr/>
          </p:nvSpPr>
          <p:spPr bwMode="auto">
            <a:xfrm>
              <a:off x="4334875" y="928670"/>
              <a:ext cx="7104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emit 1</a:t>
              </a:r>
            </a:p>
          </p:txBody>
        </p:sp>
      </p:grpSp>
      <p:grpSp>
        <p:nvGrpSpPr>
          <p:cNvPr id="141" name="90 Grupo"/>
          <p:cNvGrpSpPr/>
          <p:nvPr/>
        </p:nvGrpSpPr>
        <p:grpSpPr>
          <a:xfrm>
            <a:off x="1882929" y="2060848"/>
            <a:ext cx="1011785" cy="347214"/>
            <a:chOff x="3829311" y="920010"/>
            <a:chExt cx="1011785" cy="347214"/>
          </a:xfrm>
        </p:grpSpPr>
        <p:cxnSp>
          <p:nvCxnSpPr>
            <p:cNvPr id="142" name="141 Conector recto"/>
            <p:cNvCxnSpPr/>
            <p:nvPr/>
          </p:nvCxnSpPr>
          <p:spPr>
            <a:xfrm flipH="1">
              <a:off x="3829311" y="1216010"/>
              <a:ext cx="295823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Rectangle 11"/>
            <p:cNvSpPr>
              <a:spLocks noChangeArrowheads="1"/>
            </p:cNvSpPr>
            <p:nvPr/>
          </p:nvSpPr>
          <p:spPr bwMode="auto">
            <a:xfrm>
              <a:off x="3928184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144" name="143 Conector recto"/>
            <p:cNvCxnSpPr/>
            <p:nvPr/>
          </p:nvCxnSpPr>
          <p:spPr>
            <a:xfrm>
              <a:off x="4532626" y="1216010"/>
              <a:ext cx="308470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Rectangle 11"/>
            <p:cNvSpPr>
              <a:spLocks noChangeArrowheads="1"/>
            </p:cNvSpPr>
            <p:nvPr/>
          </p:nvSpPr>
          <p:spPr bwMode="auto">
            <a:xfrm>
              <a:off x="4461189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155" name="90 Grupo"/>
          <p:cNvGrpSpPr/>
          <p:nvPr/>
        </p:nvGrpSpPr>
        <p:grpSpPr>
          <a:xfrm>
            <a:off x="2462339" y="2678142"/>
            <a:ext cx="621924" cy="347214"/>
            <a:chOff x="3849816" y="920010"/>
            <a:chExt cx="621924" cy="347214"/>
          </a:xfrm>
        </p:grpSpPr>
        <p:cxnSp>
          <p:nvCxnSpPr>
            <p:cNvPr id="156" name="155 Conector recto"/>
            <p:cNvCxnSpPr/>
            <p:nvPr/>
          </p:nvCxnSpPr>
          <p:spPr>
            <a:xfrm flipH="1">
              <a:off x="3849816" y="1216010"/>
              <a:ext cx="245157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Rectangle 11"/>
            <p:cNvSpPr>
              <a:spLocks noChangeArrowheads="1"/>
            </p:cNvSpPr>
            <p:nvPr/>
          </p:nvSpPr>
          <p:spPr bwMode="auto">
            <a:xfrm>
              <a:off x="3894847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158" name="157 Conector recto"/>
            <p:cNvCxnSpPr/>
            <p:nvPr/>
          </p:nvCxnSpPr>
          <p:spPr>
            <a:xfrm>
              <a:off x="4254315" y="1216010"/>
              <a:ext cx="217425" cy="2848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Rectangle 11"/>
            <p:cNvSpPr>
              <a:spLocks noChangeArrowheads="1"/>
            </p:cNvSpPr>
            <p:nvPr/>
          </p:nvSpPr>
          <p:spPr bwMode="auto">
            <a:xfrm>
              <a:off x="4174370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160" name="90 Grupo"/>
          <p:cNvGrpSpPr/>
          <p:nvPr/>
        </p:nvGrpSpPr>
        <p:grpSpPr>
          <a:xfrm>
            <a:off x="3563888" y="2675751"/>
            <a:ext cx="1011785" cy="347214"/>
            <a:chOff x="3829311" y="920010"/>
            <a:chExt cx="1011785" cy="347214"/>
          </a:xfrm>
        </p:grpSpPr>
        <p:cxnSp>
          <p:nvCxnSpPr>
            <p:cNvPr id="161" name="160 Conector recto"/>
            <p:cNvCxnSpPr/>
            <p:nvPr/>
          </p:nvCxnSpPr>
          <p:spPr>
            <a:xfrm flipH="1">
              <a:off x="3829311" y="1216010"/>
              <a:ext cx="295823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Rectangle 11"/>
            <p:cNvSpPr>
              <a:spLocks noChangeArrowheads="1"/>
            </p:cNvSpPr>
            <p:nvPr/>
          </p:nvSpPr>
          <p:spPr bwMode="auto">
            <a:xfrm>
              <a:off x="3928184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163" name="162 Conector recto"/>
            <p:cNvCxnSpPr/>
            <p:nvPr/>
          </p:nvCxnSpPr>
          <p:spPr>
            <a:xfrm>
              <a:off x="4532626" y="1216010"/>
              <a:ext cx="308470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11"/>
            <p:cNvSpPr>
              <a:spLocks noChangeArrowheads="1"/>
            </p:cNvSpPr>
            <p:nvPr/>
          </p:nvSpPr>
          <p:spPr bwMode="auto">
            <a:xfrm>
              <a:off x="4461189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165" name="90 Grupo"/>
          <p:cNvGrpSpPr/>
          <p:nvPr/>
        </p:nvGrpSpPr>
        <p:grpSpPr>
          <a:xfrm>
            <a:off x="5512617" y="2678187"/>
            <a:ext cx="1011785" cy="347214"/>
            <a:chOff x="3829311" y="920010"/>
            <a:chExt cx="1011785" cy="347214"/>
          </a:xfrm>
        </p:grpSpPr>
        <p:cxnSp>
          <p:nvCxnSpPr>
            <p:cNvPr id="166" name="165 Conector recto"/>
            <p:cNvCxnSpPr/>
            <p:nvPr/>
          </p:nvCxnSpPr>
          <p:spPr>
            <a:xfrm flipH="1">
              <a:off x="3829311" y="1216010"/>
              <a:ext cx="295823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ectangle 11"/>
            <p:cNvSpPr>
              <a:spLocks noChangeArrowheads="1"/>
            </p:cNvSpPr>
            <p:nvPr/>
          </p:nvSpPr>
          <p:spPr bwMode="auto">
            <a:xfrm>
              <a:off x="3928184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168" name="167 Conector recto"/>
            <p:cNvCxnSpPr/>
            <p:nvPr/>
          </p:nvCxnSpPr>
          <p:spPr>
            <a:xfrm>
              <a:off x="4532626" y="1216010"/>
              <a:ext cx="308470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Rectangle 11"/>
            <p:cNvSpPr>
              <a:spLocks noChangeArrowheads="1"/>
            </p:cNvSpPr>
            <p:nvPr/>
          </p:nvSpPr>
          <p:spPr bwMode="auto">
            <a:xfrm>
              <a:off x="4461189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1</a:t>
              </a:r>
            </a:p>
          </p:txBody>
        </p:sp>
      </p:grpSp>
      <p:sp>
        <p:nvSpPr>
          <p:cNvPr id="281" name="Rectangle 11"/>
          <p:cNvSpPr>
            <a:spLocks noChangeArrowheads="1"/>
          </p:cNvSpPr>
          <p:nvPr/>
        </p:nvSpPr>
        <p:spPr bwMode="auto">
          <a:xfrm>
            <a:off x="2958373" y="1504904"/>
            <a:ext cx="4908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α</a:t>
            </a:r>
            <a:r>
              <a:rPr lang="en-US" sz="16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W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82" name="Rectangle 11"/>
          <p:cNvSpPr>
            <a:spLocks noChangeArrowheads="1"/>
          </p:cNvSpPr>
          <p:nvPr/>
        </p:nvSpPr>
        <p:spPr bwMode="auto">
          <a:xfrm>
            <a:off x="114300" y="466725"/>
            <a:ext cx="2732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PROPOSED SCHEME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83" name="90 Grupo"/>
          <p:cNvGrpSpPr/>
          <p:nvPr/>
        </p:nvGrpSpPr>
        <p:grpSpPr>
          <a:xfrm>
            <a:off x="4510387" y="2060848"/>
            <a:ext cx="1011785" cy="347214"/>
            <a:chOff x="3829311" y="920010"/>
            <a:chExt cx="1011785" cy="347214"/>
          </a:xfrm>
        </p:grpSpPr>
        <p:cxnSp>
          <p:nvCxnSpPr>
            <p:cNvPr id="284" name="283 Conector recto"/>
            <p:cNvCxnSpPr/>
            <p:nvPr/>
          </p:nvCxnSpPr>
          <p:spPr>
            <a:xfrm flipH="1">
              <a:off x="3829311" y="1216010"/>
              <a:ext cx="295823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Rectangle 11"/>
            <p:cNvSpPr>
              <a:spLocks noChangeArrowheads="1"/>
            </p:cNvSpPr>
            <p:nvPr/>
          </p:nvSpPr>
          <p:spPr bwMode="auto">
            <a:xfrm>
              <a:off x="3928184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286" name="285 Conector recto"/>
            <p:cNvCxnSpPr/>
            <p:nvPr/>
          </p:nvCxnSpPr>
          <p:spPr>
            <a:xfrm>
              <a:off x="4532626" y="1216010"/>
              <a:ext cx="308470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" name="Rectangle 11"/>
            <p:cNvSpPr>
              <a:spLocks noChangeArrowheads="1"/>
            </p:cNvSpPr>
            <p:nvPr/>
          </p:nvSpPr>
          <p:spPr bwMode="auto">
            <a:xfrm>
              <a:off x="4461189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2040608" y="2939230"/>
            <a:ext cx="3976315" cy="230311"/>
            <a:chOff x="2040608" y="2939230"/>
            <a:chExt cx="3976315" cy="230311"/>
          </a:xfrm>
        </p:grpSpPr>
        <p:cxnSp>
          <p:nvCxnSpPr>
            <p:cNvPr id="126" name="125 Conector recto"/>
            <p:cNvCxnSpPr/>
            <p:nvPr/>
          </p:nvCxnSpPr>
          <p:spPr>
            <a:xfrm rot="5400000">
              <a:off x="3962193" y="3057758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126 Conector recto"/>
            <p:cNvCxnSpPr/>
            <p:nvPr/>
          </p:nvCxnSpPr>
          <p:spPr>
            <a:xfrm rot="5400000">
              <a:off x="5908972" y="3061590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127 Conector recto"/>
            <p:cNvCxnSpPr/>
            <p:nvPr/>
          </p:nvCxnSpPr>
          <p:spPr>
            <a:xfrm rot="5400000">
              <a:off x="2665437" y="304559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287 Conector recto"/>
            <p:cNvCxnSpPr/>
            <p:nvPr/>
          </p:nvCxnSpPr>
          <p:spPr>
            <a:xfrm rot="5400000">
              <a:off x="1934245" y="3047974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9" name="90 Grupo"/>
          <p:cNvGrpSpPr/>
          <p:nvPr/>
        </p:nvGrpSpPr>
        <p:grpSpPr>
          <a:xfrm>
            <a:off x="1725014" y="2677389"/>
            <a:ext cx="621924" cy="347214"/>
            <a:chOff x="3849816" y="920010"/>
            <a:chExt cx="621924" cy="347214"/>
          </a:xfrm>
        </p:grpSpPr>
        <p:cxnSp>
          <p:nvCxnSpPr>
            <p:cNvPr id="290" name="289 Conector recto"/>
            <p:cNvCxnSpPr/>
            <p:nvPr/>
          </p:nvCxnSpPr>
          <p:spPr>
            <a:xfrm flipH="1">
              <a:off x="3849816" y="1216010"/>
              <a:ext cx="245157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Rectangle 11"/>
            <p:cNvSpPr>
              <a:spLocks noChangeArrowheads="1"/>
            </p:cNvSpPr>
            <p:nvPr/>
          </p:nvSpPr>
          <p:spPr bwMode="auto">
            <a:xfrm>
              <a:off x="3894847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292" name="291 Conector recto"/>
            <p:cNvCxnSpPr/>
            <p:nvPr/>
          </p:nvCxnSpPr>
          <p:spPr>
            <a:xfrm>
              <a:off x="4254315" y="1216010"/>
              <a:ext cx="217425" cy="2848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3" name="Rectangle 11"/>
            <p:cNvSpPr>
              <a:spLocks noChangeArrowheads="1"/>
            </p:cNvSpPr>
            <p:nvPr/>
          </p:nvSpPr>
          <p:spPr bwMode="auto">
            <a:xfrm>
              <a:off x="4174370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1841850" y="3504977"/>
            <a:ext cx="4684489" cy="218283"/>
            <a:chOff x="1841850" y="3504977"/>
            <a:chExt cx="4684489" cy="218283"/>
          </a:xfrm>
        </p:grpSpPr>
        <p:cxnSp>
          <p:nvCxnSpPr>
            <p:cNvPr id="305" name="304 Conector recto"/>
            <p:cNvCxnSpPr/>
            <p:nvPr/>
          </p:nvCxnSpPr>
          <p:spPr>
            <a:xfrm rot="5400000">
              <a:off x="3500765" y="361225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305 Conector recto"/>
            <p:cNvCxnSpPr/>
            <p:nvPr/>
          </p:nvCxnSpPr>
          <p:spPr>
            <a:xfrm rot="5400000">
              <a:off x="4465441" y="3612928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306 Conector recto"/>
            <p:cNvCxnSpPr/>
            <p:nvPr/>
          </p:nvCxnSpPr>
          <p:spPr>
            <a:xfrm rot="5400000">
              <a:off x="5408688" y="3615309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307 Conector recto"/>
            <p:cNvCxnSpPr/>
            <p:nvPr/>
          </p:nvCxnSpPr>
          <p:spPr>
            <a:xfrm rot="5400000">
              <a:off x="6418388" y="3615309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308 Conector recto"/>
            <p:cNvCxnSpPr/>
            <p:nvPr/>
          </p:nvCxnSpPr>
          <p:spPr>
            <a:xfrm rot="5400000">
              <a:off x="2855295" y="361372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309 Conector recto"/>
            <p:cNvCxnSpPr/>
            <p:nvPr/>
          </p:nvCxnSpPr>
          <p:spPr>
            <a:xfrm rot="5400000">
              <a:off x="2482555" y="3612205"/>
              <a:ext cx="214314" cy="1444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310 Conector recto"/>
            <p:cNvCxnSpPr/>
            <p:nvPr/>
          </p:nvCxnSpPr>
          <p:spPr>
            <a:xfrm rot="5400000">
              <a:off x="2109815" y="3611340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311 Conector recto"/>
            <p:cNvCxnSpPr/>
            <p:nvPr/>
          </p:nvCxnSpPr>
          <p:spPr>
            <a:xfrm rot="5400000">
              <a:off x="1735487" y="361213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7 Grupo"/>
          <p:cNvGrpSpPr/>
          <p:nvPr/>
        </p:nvGrpSpPr>
        <p:grpSpPr>
          <a:xfrm>
            <a:off x="1692820" y="3717032"/>
            <a:ext cx="1892356" cy="285651"/>
            <a:chOff x="1692820" y="3717032"/>
            <a:chExt cx="1892356" cy="285651"/>
          </a:xfrm>
        </p:grpSpPr>
        <p:sp>
          <p:nvSpPr>
            <p:cNvPr id="315" name="314 Triángulo isósceles"/>
            <p:cNvSpPr/>
            <p:nvPr/>
          </p:nvSpPr>
          <p:spPr>
            <a:xfrm>
              <a:off x="1692820" y="371817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11"/>
            <p:cNvSpPr>
              <a:spLocks noChangeArrowheads="1"/>
            </p:cNvSpPr>
            <p:nvPr/>
          </p:nvSpPr>
          <p:spPr bwMode="auto">
            <a:xfrm>
              <a:off x="1803253" y="3741073"/>
              <a:ext cx="16259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L</a:t>
              </a:r>
              <a:endParaRPr lang="en-US" sz="11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317" name="316 Triángulo isósceles"/>
            <p:cNvSpPr/>
            <p:nvPr/>
          </p:nvSpPr>
          <p:spPr>
            <a:xfrm>
              <a:off x="3312149" y="371703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11"/>
            <p:cNvSpPr>
              <a:spLocks noChangeArrowheads="1"/>
            </p:cNvSpPr>
            <p:nvPr/>
          </p:nvSpPr>
          <p:spPr bwMode="auto">
            <a:xfrm>
              <a:off x="3422582" y="3739933"/>
              <a:ext cx="16259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H</a:t>
              </a:r>
              <a:endParaRPr lang="en-US" sz="11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sp>
        <p:nvSpPr>
          <p:cNvPr id="320" name="Rectangle 11"/>
          <p:cNvSpPr>
            <a:spLocks noChangeArrowheads="1"/>
          </p:cNvSpPr>
          <p:nvPr/>
        </p:nvSpPr>
        <p:spPr bwMode="auto">
          <a:xfrm>
            <a:off x="7748188" y="1256060"/>
            <a:ext cx="6399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XXXX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21" name="Rectangle 11"/>
          <p:cNvSpPr>
            <a:spLocks noChangeArrowheads="1"/>
          </p:cNvSpPr>
          <p:nvPr/>
        </p:nvSpPr>
        <p:spPr bwMode="auto">
          <a:xfrm>
            <a:off x="7748308" y="1760116"/>
            <a:ext cx="6303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1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XXX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22" name="Rectangle 11"/>
          <p:cNvSpPr>
            <a:spLocks noChangeArrowheads="1"/>
          </p:cNvSpPr>
          <p:nvPr/>
        </p:nvSpPr>
        <p:spPr bwMode="auto">
          <a:xfrm>
            <a:off x="7748926" y="2336180"/>
            <a:ext cx="6206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</a:t>
            </a: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1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XX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23" name="Rectangle 11"/>
          <p:cNvSpPr>
            <a:spLocks noChangeArrowheads="1"/>
          </p:cNvSpPr>
          <p:nvPr/>
        </p:nvSpPr>
        <p:spPr bwMode="auto">
          <a:xfrm>
            <a:off x="7747385" y="2891036"/>
            <a:ext cx="6110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11</a:t>
            </a: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X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24" name="Rectangle 11"/>
          <p:cNvSpPr>
            <a:spLocks noChangeArrowheads="1"/>
          </p:cNvSpPr>
          <p:nvPr/>
        </p:nvSpPr>
        <p:spPr bwMode="auto">
          <a:xfrm>
            <a:off x="7752193" y="3450486"/>
            <a:ext cx="6014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110</a:t>
            </a: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25" name="Rectangle 11"/>
          <p:cNvSpPr>
            <a:spLocks noChangeArrowheads="1"/>
          </p:cNvSpPr>
          <p:nvPr/>
        </p:nvSpPr>
        <p:spPr bwMode="auto">
          <a:xfrm>
            <a:off x="7956376" y="824012"/>
            <a:ext cx="574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10</a:t>
            </a:r>
            <a:r>
              <a:rPr lang="en-US" sz="1600" b="1" i="1" baseline="-25000" dirty="0" smtClean="0">
                <a:solidFill>
                  <a:srgbClr val="FF0000"/>
                </a:solidFill>
                <a:cs typeface="Times New Roman" pitchFamily="18" charset="0"/>
              </a:rPr>
              <a:t>(10</a:t>
            </a:r>
            <a:endParaRPr lang="en-US" sz="1600" i="1" baseline="-250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26" name="Rectangle 11"/>
          <p:cNvSpPr>
            <a:spLocks noChangeArrowheads="1"/>
          </p:cNvSpPr>
          <p:nvPr/>
        </p:nvSpPr>
        <p:spPr bwMode="auto">
          <a:xfrm>
            <a:off x="6945567" y="3954542"/>
            <a:ext cx="1887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2SDQ(1010</a:t>
            </a:r>
            <a:r>
              <a:rPr lang="en-US" sz="1600" b="1" i="1" baseline="-25000" dirty="0" smtClean="0">
                <a:solidFill>
                  <a:srgbClr val="FF0000"/>
                </a:solidFill>
                <a:cs typeface="Times New Roman" pitchFamily="18" charset="0"/>
              </a:rPr>
              <a:t>(2</a:t>
            </a: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)=1100</a:t>
            </a:r>
            <a:endParaRPr lang="en-US" sz="1600" i="1" baseline="-250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cxnSp>
        <p:nvCxnSpPr>
          <p:cNvPr id="327" name="326 Conector recto"/>
          <p:cNvCxnSpPr/>
          <p:nvPr/>
        </p:nvCxnSpPr>
        <p:spPr>
          <a:xfrm>
            <a:off x="3179445" y="1847426"/>
            <a:ext cx="0" cy="222082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 Grupo"/>
          <p:cNvGrpSpPr/>
          <p:nvPr/>
        </p:nvGrpSpPr>
        <p:grpSpPr>
          <a:xfrm>
            <a:off x="1647808" y="2373813"/>
            <a:ext cx="5359438" cy="222082"/>
            <a:chOff x="1647808" y="2373813"/>
            <a:chExt cx="5359438" cy="222082"/>
          </a:xfrm>
        </p:grpSpPr>
        <p:grpSp>
          <p:nvGrpSpPr>
            <p:cNvPr id="111" name="110 Grupo"/>
            <p:cNvGrpSpPr/>
            <p:nvPr/>
          </p:nvGrpSpPr>
          <p:grpSpPr>
            <a:xfrm>
              <a:off x="1647808" y="2414994"/>
              <a:ext cx="5359438" cy="142876"/>
              <a:chOff x="1643042" y="1357298"/>
              <a:chExt cx="5359438" cy="142876"/>
            </a:xfrm>
          </p:grpSpPr>
          <p:cxnSp>
            <p:nvCxnSpPr>
              <p:cNvPr id="112" name="111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112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113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8" name="327 Conector recto"/>
            <p:cNvCxnSpPr/>
            <p:nvPr/>
          </p:nvCxnSpPr>
          <p:spPr>
            <a:xfrm>
              <a:off x="3162060" y="2373813"/>
              <a:ext cx="0" cy="222082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2 Grupo"/>
          <p:cNvGrpSpPr/>
          <p:nvPr/>
        </p:nvGrpSpPr>
        <p:grpSpPr>
          <a:xfrm>
            <a:off x="1646766" y="2938975"/>
            <a:ext cx="5359438" cy="224354"/>
            <a:chOff x="1646766" y="2938975"/>
            <a:chExt cx="5359438" cy="224354"/>
          </a:xfrm>
        </p:grpSpPr>
        <p:grpSp>
          <p:nvGrpSpPr>
            <p:cNvPr id="115" name="114 Grupo"/>
            <p:cNvGrpSpPr/>
            <p:nvPr/>
          </p:nvGrpSpPr>
          <p:grpSpPr>
            <a:xfrm>
              <a:off x="1646766" y="2976990"/>
              <a:ext cx="5359438" cy="142876"/>
              <a:chOff x="1643042" y="1357298"/>
              <a:chExt cx="5359438" cy="142876"/>
            </a:xfrm>
          </p:grpSpPr>
          <p:cxnSp>
            <p:nvCxnSpPr>
              <p:cNvPr id="116" name="115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116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117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4" name="123 Conector recto"/>
            <p:cNvCxnSpPr/>
            <p:nvPr/>
          </p:nvCxnSpPr>
          <p:spPr>
            <a:xfrm rot="5400000">
              <a:off x="4919686" y="3055378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124 Conector recto"/>
            <p:cNvCxnSpPr/>
            <p:nvPr/>
          </p:nvCxnSpPr>
          <p:spPr>
            <a:xfrm rot="5400000">
              <a:off x="2299047" y="3047979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329 Conector recto"/>
            <p:cNvCxnSpPr/>
            <p:nvPr/>
          </p:nvCxnSpPr>
          <p:spPr>
            <a:xfrm>
              <a:off x="3151265" y="2938975"/>
              <a:ext cx="0" cy="222082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3 Grupo"/>
          <p:cNvGrpSpPr/>
          <p:nvPr/>
        </p:nvGrpSpPr>
        <p:grpSpPr>
          <a:xfrm>
            <a:off x="1654972" y="3503394"/>
            <a:ext cx="5359438" cy="224582"/>
            <a:chOff x="1654972" y="3503394"/>
            <a:chExt cx="5359438" cy="224582"/>
          </a:xfrm>
        </p:grpSpPr>
        <p:grpSp>
          <p:nvGrpSpPr>
            <p:cNvPr id="294" name="293 Grupo"/>
            <p:cNvGrpSpPr/>
            <p:nvPr/>
          </p:nvGrpSpPr>
          <p:grpSpPr>
            <a:xfrm>
              <a:off x="1654972" y="3538196"/>
              <a:ext cx="5359438" cy="142876"/>
              <a:chOff x="1643042" y="1357298"/>
              <a:chExt cx="5359438" cy="142876"/>
            </a:xfrm>
          </p:grpSpPr>
          <p:cxnSp>
            <p:nvCxnSpPr>
              <p:cNvPr id="295" name="294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295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296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9" name="298 Conector recto"/>
            <p:cNvCxnSpPr/>
            <p:nvPr/>
          </p:nvCxnSpPr>
          <p:spPr>
            <a:xfrm rot="5400000">
              <a:off x="4926411" y="3613188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299 Conector recto"/>
            <p:cNvCxnSpPr/>
            <p:nvPr/>
          </p:nvCxnSpPr>
          <p:spPr>
            <a:xfrm rot="5400000">
              <a:off x="2305772" y="3613004"/>
              <a:ext cx="214314" cy="1444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300 Conector recto"/>
            <p:cNvCxnSpPr/>
            <p:nvPr/>
          </p:nvCxnSpPr>
          <p:spPr>
            <a:xfrm rot="5400000">
              <a:off x="3968918" y="361318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301 Conector recto"/>
            <p:cNvCxnSpPr/>
            <p:nvPr/>
          </p:nvCxnSpPr>
          <p:spPr>
            <a:xfrm rot="5400000">
              <a:off x="5915697" y="3614638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302 Conector recto"/>
            <p:cNvCxnSpPr/>
            <p:nvPr/>
          </p:nvCxnSpPr>
          <p:spPr>
            <a:xfrm rot="5400000">
              <a:off x="2672162" y="360975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303 Conector recto"/>
            <p:cNvCxnSpPr/>
            <p:nvPr/>
          </p:nvCxnSpPr>
          <p:spPr>
            <a:xfrm rot="5400000">
              <a:off x="1927699" y="3610769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331 Conector recto"/>
            <p:cNvCxnSpPr/>
            <p:nvPr/>
          </p:nvCxnSpPr>
          <p:spPr>
            <a:xfrm>
              <a:off x="3151265" y="3505894"/>
              <a:ext cx="0" cy="222082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4" name="Rectangle 8"/>
          <p:cNvSpPr>
            <a:spLocks noChangeArrowheads="1"/>
          </p:cNvSpPr>
          <p:nvPr/>
        </p:nvSpPr>
        <p:spPr bwMode="auto">
          <a:xfrm>
            <a:off x="0" y="0"/>
            <a:ext cx="4726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2-STEP SCALAR DEADZONE QUANTIZATION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131" name="130 Elipse"/>
          <p:cNvSpPr/>
          <p:nvPr/>
        </p:nvSpPr>
        <p:spPr>
          <a:xfrm>
            <a:off x="5973271" y="2451841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Elipse"/>
          <p:cNvSpPr/>
          <p:nvPr/>
        </p:nvSpPr>
        <p:spPr>
          <a:xfrm>
            <a:off x="5466036" y="3013619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318 Elipse"/>
          <p:cNvSpPr/>
          <p:nvPr/>
        </p:nvSpPr>
        <p:spPr>
          <a:xfrm>
            <a:off x="5245184" y="3571632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5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0" name="119 Pentágono"/>
          <p:cNvSpPr/>
          <p:nvPr/>
        </p:nvSpPr>
        <p:spPr>
          <a:xfrm>
            <a:off x="324" y="6613524"/>
            <a:ext cx="2362887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3963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281" grpId="0"/>
      <p:bldP spid="321" grpId="0"/>
      <p:bldP spid="322" grpId="0"/>
      <p:bldP spid="323" grpId="0"/>
      <p:bldP spid="324" grpId="0"/>
      <p:bldP spid="326" grpId="0"/>
      <p:bldP spid="131" grpId="0" animBg="1"/>
      <p:bldP spid="132" grpId="0" animBg="1"/>
      <p:bldP spid="3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IMPLEMENTATION IN JPEG2000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97" name="Group 3"/>
          <p:cNvGrpSpPr>
            <a:grpSpLocks/>
          </p:cNvGrpSpPr>
          <p:nvPr/>
        </p:nvGrpSpPr>
        <p:grpSpPr bwMode="auto">
          <a:xfrm>
            <a:off x="1783933" y="1766679"/>
            <a:ext cx="4032250" cy="4033837"/>
            <a:chOff x="1270" y="1383"/>
            <a:chExt cx="2540" cy="2541"/>
          </a:xfrm>
        </p:grpSpPr>
        <p:pic>
          <p:nvPicPr>
            <p:cNvPr id="98" name="Picture 4" descr="n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Rectangle 5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100" name="AutoShape 6"/>
          <p:cNvSpPr>
            <a:spLocks noChangeArrowheads="1"/>
          </p:cNvSpPr>
          <p:nvPr/>
        </p:nvSpPr>
        <p:spPr bwMode="auto">
          <a:xfrm>
            <a:off x="694863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 smtClean="0">
                <a:latin typeface="+mj-lt"/>
              </a:rPr>
              <a:t>ORIGINAL IMAGE</a:t>
            </a:r>
            <a:endParaRPr lang="es-ES" sz="1400" dirty="0">
              <a:latin typeface="+mj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4726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2-STEP SCALAR DEADZONE QUANTIZATION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9 Pentágono"/>
          <p:cNvSpPr/>
          <p:nvPr/>
        </p:nvSpPr>
        <p:spPr>
          <a:xfrm>
            <a:off x="324" y="6613524"/>
            <a:ext cx="2555452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2320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IMPLEMENTATION IN JPEG2000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1787044" y="1766679"/>
            <a:ext cx="4032250" cy="4033837"/>
            <a:chOff x="1270" y="1383"/>
            <a:chExt cx="2540" cy="2541"/>
          </a:xfrm>
        </p:grpSpPr>
        <p:pic>
          <p:nvPicPr>
            <p:cNvPr id="9" name="Picture 4" descr="n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694863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 smtClean="0">
                <a:latin typeface="+mj-lt"/>
              </a:rPr>
              <a:t>ORIGINAL IMAGE</a:t>
            </a:r>
            <a:endParaRPr lang="es-ES" sz="1400" dirty="0">
              <a:latin typeface="+mj-lt"/>
            </a:endParaRPr>
          </a:p>
        </p:txBody>
      </p: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1786846" y="1766679"/>
            <a:ext cx="4033838" cy="4033837"/>
            <a:chOff x="1088" y="1383"/>
            <a:chExt cx="2541" cy="2541"/>
          </a:xfrm>
        </p:grpSpPr>
        <p:pic>
          <p:nvPicPr>
            <p:cNvPr id="13" name="Picture 6" descr="n2a_RGB-C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2541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1089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6948934" y="1269653"/>
            <a:ext cx="2087562" cy="720725"/>
            <a:chOff x="4899" y="1383"/>
            <a:chExt cx="1315" cy="454"/>
          </a:xfrm>
        </p:grpSpPr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MULTI-COMPONENT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TRANSFORM</a:t>
              </a:r>
              <a:endParaRPr lang="es-ES" sz="1400" b="1" dirty="0">
                <a:latin typeface="+mj-lt"/>
              </a:endParaRPr>
            </a:p>
          </p:txBody>
        </p:sp>
      </p:grp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0"/>
            <a:ext cx="4726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2-STEP SCALAR DEADZONE QUANTIZATION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0" name="19 Pentágono"/>
          <p:cNvSpPr/>
          <p:nvPr/>
        </p:nvSpPr>
        <p:spPr>
          <a:xfrm>
            <a:off x="324" y="6613524"/>
            <a:ext cx="2771476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1057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IMPLEMENTATION IN JPEG2000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+mj-lt"/>
              </a:rPr>
              <a:t>ORIGINAL </a:t>
            </a:r>
            <a:r>
              <a:rPr lang="es-ES" sz="1400" b="1" dirty="0" smtClean="0">
                <a:latin typeface="+mj-lt"/>
              </a:rPr>
              <a:t>IMAGE</a:t>
            </a:r>
            <a:endParaRPr lang="es-ES" sz="1400" dirty="0">
              <a:latin typeface="+mj-lt"/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786352" y="1766679"/>
            <a:ext cx="4033838" cy="4033837"/>
            <a:chOff x="1088" y="1383"/>
            <a:chExt cx="2541" cy="2541"/>
          </a:xfrm>
        </p:grpSpPr>
        <p:pic>
          <p:nvPicPr>
            <p:cNvPr id="7" name="Picture 6" descr="n2a_RGB-C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2541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089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+mj-lt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+mj-lt"/>
                </a:rPr>
                <a:t>TRANSFORM</a:t>
              </a:r>
            </a:p>
          </p:txBody>
        </p:sp>
      </p:grpSp>
      <p:grpSp>
        <p:nvGrpSpPr>
          <p:cNvPr id="12" name="Group 15"/>
          <p:cNvGrpSpPr>
            <a:grpSpLocks/>
          </p:cNvGrpSpPr>
          <p:nvPr/>
        </p:nvGrpSpPr>
        <p:grpSpPr bwMode="auto">
          <a:xfrm>
            <a:off x="1708207" y="1694671"/>
            <a:ext cx="4176712" cy="4176713"/>
            <a:chOff x="1043" y="1338"/>
            <a:chExt cx="2631" cy="2631"/>
          </a:xfrm>
        </p:grpSpPr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14" name="Group 17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15" name="Picture 18" descr="HH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2744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9" descr="HL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1383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0" descr="LH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744"/>
                <a:ext cx="1179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1" descr="HL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383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2" descr="HH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3" descr="LH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4" descr="n2a_RGB-LL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544" cy="5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2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23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27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28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 smtClean="0">
                    <a:latin typeface="+mj-lt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+mj-lt"/>
                  </a:rPr>
                  <a:t>TRANSFORM</a:t>
                </a:r>
                <a:endParaRPr lang="es-ES" sz="1400" b="1" dirty="0">
                  <a:latin typeface="+mj-lt"/>
                </a:endParaRPr>
              </a:p>
            </p:txBody>
          </p:sp>
        </p:grpSp>
        <p:grpSp>
          <p:nvGrpSpPr>
            <p:cNvPr id="24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25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26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 smtClean="0">
                    <a:latin typeface="+mj-lt"/>
                  </a:rPr>
                  <a:t>QUANTIZATION</a:t>
                </a:r>
                <a:endParaRPr lang="es-ES" sz="1400" b="1" dirty="0">
                  <a:latin typeface="+mj-lt"/>
                </a:endParaRPr>
              </a:p>
            </p:txBody>
          </p:sp>
        </p:grpSp>
      </p:grp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0" y="0"/>
            <a:ext cx="4726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2-STEP SCALAR DEADZONE QUANTIZATION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0" name="29 Pentágono"/>
          <p:cNvSpPr/>
          <p:nvPr/>
        </p:nvSpPr>
        <p:spPr>
          <a:xfrm>
            <a:off x="324" y="6613524"/>
            <a:ext cx="2915492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572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IMPLEMENTATION IN JPEG2000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708207" y="1694671"/>
            <a:ext cx="4176712" cy="4176713"/>
            <a:chOff x="1043" y="1338"/>
            <a:chExt cx="2631" cy="2631"/>
          </a:xfrm>
        </p:grpSpPr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8" name="Picture 18" descr="HH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2744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9" descr="HL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1383"/>
                <a:ext cx="1180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0" descr="L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744"/>
                <a:ext cx="1179" cy="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1" descr="HL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1383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2" descr="HH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3" descr="L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" y="2064"/>
                <a:ext cx="544" cy="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4" descr="n2a_RGB-LL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544" cy="5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5" name="Picture 12" descr="T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" y="83671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+mj-lt"/>
              </a:rPr>
              <a:t>ORIGINAL IMAGE</a:t>
            </a:r>
            <a:endParaRPr lang="es-ES" sz="1400" dirty="0">
              <a:latin typeface="+mj-lt"/>
            </a:endParaRPr>
          </a:p>
        </p:txBody>
      </p: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+mj-lt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+mj-lt"/>
                </a:rPr>
                <a:t>TRANSFORM</a:t>
              </a: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21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26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+mj-lt"/>
                  </a:rPr>
                  <a:t>TRANSFORM</a:t>
                </a:r>
                <a:endParaRPr lang="es-ES" sz="1400" b="1" dirty="0">
                  <a:latin typeface="+mj-lt"/>
                </a:endParaRPr>
              </a:p>
            </p:txBody>
          </p:sp>
        </p:grpSp>
        <p:grpSp>
          <p:nvGrpSpPr>
            <p:cNvPr id="22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24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QUANTIZATION</a:t>
                </a:r>
              </a:p>
            </p:txBody>
          </p:sp>
        </p:grpSp>
      </p:grp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0" y="0"/>
            <a:ext cx="4726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2-STEP SCALAR DEADZONE QUANTIZATION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0" name="29 Pentágono"/>
          <p:cNvSpPr/>
          <p:nvPr/>
        </p:nvSpPr>
        <p:spPr>
          <a:xfrm>
            <a:off x="324" y="6613524"/>
            <a:ext cx="3131516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562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IMPLEMENTATION IN JPEG2000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4" name="POVchang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71" y="836712"/>
            <a:ext cx="7620000" cy="5715000"/>
          </a:xfrm>
          <a:prstGeom prst="rect">
            <a:avLst/>
          </a:prstGeom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+mj-lt"/>
              </a:rPr>
              <a:t>ORIGINAL IMAGE</a:t>
            </a:r>
            <a:endParaRPr lang="es-ES" sz="1400" dirty="0">
              <a:latin typeface="+mj-lt"/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+mj-lt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+mj-lt"/>
                </a:rPr>
                <a:t>TRANSFORM</a:t>
              </a: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+mj-lt"/>
                  </a:rPr>
                  <a:t>TRANSFORM</a:t>
                </a:r>
                <a:endParaRPr lang="es-ES" sz="1400" b="1" dirty="0">
                  <a:latin typeface="+mj-lt"/>
                </a:endParaRPr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4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QUANTIZATION</a:t>
                </a:r>
              </a:p>
            </p:txBody>
          </p:sp>
        </p:grpSp>
      </p:grp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4726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2-STEP SCALAR DEADZONE QUANTIZATION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9" name="18 Pentágono"/>
          <p:cNvSpPr/>
          <p:nvPr/>
        </p:nvSpPr>
        <p:spPr>
          <a:xfrm>
            <a:off x="324" y="6613524"/>
            <a:ext cx="3347540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562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250"/>
    </mc:Choice>
    <mc:Fallback xmlns="">
      <p:transition advClick="0" advTm="5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IMPLEMENTATION IN JPEG2000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4" name="Picture 13" descr="POVchan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" y="83630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+mj-lt"/>
              </a:rPr>
              <a:t>ORIGINAL IMAGE</a:t>
            </a:r>
            <a:endParaRPr lang="es-ES" sz="1400" dirty="0">
              <a:latin typeface="+mj-lt"/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+mj-lt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+mj-lt"/>
                </a:rPr>
                <a:t>TRANSFORM</a:t>
              </a: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+mj-lt"/>
                  </a:rPr>
                  <a:t>TRANSFORM</a:t>
                </a:r>
                <a:endParaRPr lang="es-ES" sz="1400" b="1" dirty="0">
                  <a:latin typeface="+mj-lt"/>
                </a:endParaRPr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4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QUANTIZATION</a:t>
                </a:r>
              </a:p>
            </p:txBody>
          </p:sp>
        </p:grpSp>
      </p:grp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TIER-1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TIER-2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24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JP2 CODESTREAM</a:t>
              </a:r>
              <a:endParaRPr lang="es-ES" sz="1400" dirty="0">
                <a:latin typeface="+mj-lt"/>
              </a:endParaRPr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</p:grp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0" y="0"/>
            <a:ext cx="4726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2-STEP SCALAR DEADZONE QUANTIZATION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27 Pentágono"/>
          <p:cNvSpPr/>
          <p:nvPr/>
        </p:nvSpPr>
        <p:spPr>
          <a:xfrm>
            <a:off x="324" y="6613524"/>
            <a:ext cx="3491556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562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88 Grupo"/>
          <p:cNvGrpSpPr/>
          <p:nvPr/>
        </p:nvGrpSpPr>
        <p:grpSpPr>
          <a:xfrm rot="532484">
            <a:off x="3371028" y="2917318"/>
            <a:ext cx="1768110" cy="376303"/>
            <a:chOff x="4870705" y="2656114"/>
            <a:chExt cx="3072283" cy="653867"/>
          </a:xfrm>
        </p:grpSpPr>
        <p:grpSp>
          <p:nvGrpSpPr>
            <p:cNvPr id="90" name="89 Grupo"/>
            <p:cNvGrpSpPr/>
            <p:nvPr/>
          </p:nvGrpSpPr>
          <p:grpSpPr>
            <a:xfrm>
              <a:off x="4870705" y="2924940"/>
              <a:ext cx="3072283" cy="385041"/>
              <a:chOff x="1654972" y="3503394"/>
              <a:chExt cx="5359438" cy="671685"/>
            </a:xfrm>
          </p:grpSpPr>
          <p:grpSp>
            <p:nvGrpSpPr>
              <p:cNvPr id="94" name="93 Grupo"/>
              <p:cNvGrpSpPr/>
              <p:nvPr/>
            </p:nvGrpSpPr>
            <p:grpSpPr>
              <a:xfrm>
                <a:off x="1841850" y="3504977"/>
                <a:ext cx="4684489" cy="218283"/>
                <a:chOff x="1841850" y="3504977"/>
                <a:chExt cx="4684489" cy="218283"/>
              </a:xfrm>
            </p:grpSpPr>
            <p:cxnSp>
              <p:nvCxnSpPr>
                <p:cNvPr id="113" name="112 Conector recto"/>
                <p:cNvCxnSpPr/>
                <p:nvPr/>
              </p:nvCxnSpPr>
              <p:spPr>
                <a:xfrm rot="5400000">
                  <a:off x="3500765" y="361225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113 Conector recto"/>
                <p:cNvCxnSpPr/>
                <p:nvPr/>
              </p:nvCxnSpPr>
              <p:spPr>
                <a:xfrm rot="5400000">
                  <a:off x="4465441" y="361292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115 Conector recto"/>
                <p:cNvCxnSpPr/>
                <p:nvPr/>
              </p:nvCxnSpPr>
              <p:spPr>
                <a:xfrm rot="5400000">
                  <a:off x="5408688" y="361530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116 Conector recto"/>
                <p:cNvCxnSpPr/>
                <p:nvPr/>
              </p:nvCxnSpPr>
              <p:spPr>
                <a:xfrm rot="5400000">
                  <a:off x="6418388" y="361530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117 Conector recto"/>
                <p:cNvCxnSpPr/>
                <p:nvPr/>
              </p:nvCxnSpPr>
              <p:spPr>
                <a:xfrm rot="5400000">
                  <a:off x="2855295" y="361372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118 Conector recto"/>
                <p:cNvCxnSpPr/>
                <p:nvPr/>
              </p:nvCxnSpPr>
              <p:spPr>
                <a:xfrm rot="5400000">
                  <a:off x="2482555" y="3612205"/>
                  <a:ext cx="214314" cy="1444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119 Conector recto"/>
                <p:cNvCxnSpPr/>
                <p:nvPr/>
              </p:nvCxnSpPr>
              <p:spPr>
                <a:xfrm rot="5400000">
                  <a:off x="2109815" y="3611340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120 Conector recto"/>
                <p:cNvCxnSpPr/>
                <p:nvPr/>
              </p:nvCxnSpPr>
              <p:spPr>
                <a:xfrm rot="5400000">
                  <a:off x="1735487" y="361213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94 Grupo"/>
              <p:cNvGrpSpPr/>
              <p:nvPr/>
            </p:nvGrpSpPr>
            <p:grpSpPr>
              <a:xfrm>
                <a:off x="1692820" y="3567532"/>
                <a:ext cx="1892357" cy="607547"/>
                <a:chOff x="1692820" y="3567532"/>
                <a:chExt cx="1892357" cy="607547"/>
              </a:xfrm>
            </p:grpSpPr>
            <p:sp>
              <p:nvSpPr>
                <p:cNvPr id="108" name="107 Triángulo isósceles"/>
                <p:cNvSpPr/>
                <p:nvPr/>
              </p:nvSpPr>
              <p:spPr>
                <a:xfrm>
                  <a:off x="1692820" y="3718172"/>
                  <a:ext cx="142876" cy="142876"/>
                </a:xfrm>
                <a:prstGeom prst="triangle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1"/>
                <p:cNvSpPr>
                  <a:spLocks noChangeArrowheads="1"/>
                </p:cNvSpPr>
                <p:nvPr/>
              </p:nvSpPr>
              <p:spPr bwMode="auto">
                <a:xfrm>
                  <a:off x="1803254" y="3568677"/>
                  <a:ext cx="162595" cy="6064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7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Times New Roman" pitchFamily="18" charset="0"/>
                    </a:rPr>
                    <a:t>L</a:t>
                  </a:r>
                  <a:endParaRPr lang="en-US" sz="700" i="1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110" name="109 Triángulo isósceles"/>
                <p:cNvSpPr/>
                <p:nvPr/>
              </p:nvSpPr>
              <p:spPr>
                <a:xfrm>
                  <a:off x="3312149" y="3717032"/>
                  <a:ext cx="142876" cy="142876"/>
                </a:xfrm>
                <a:prstGeom prst="triangle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"/>
                <p:cNvSpPr>
                  <a:spLocks noChangeArrowheads="1"/>
                </p:cNvSpPr>
                <p:nvPr/>
              </p:nvSpPr>
              <p:spPr bwMode="auto">
                <a:xfrm>
                  <a:off x="3422582" y="3567532"/>
                  <a:ext cx="162595" cy="6064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7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Times New Roman" pitchFamily="18" charset="0"/>
                    </a:rPr>
                    <a:t>H</a:t>
                  </a:r>
                  <a:endParaRPr lang="en-US" sz="700" i="1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96" name="95 Grupo"/>
              <p:cNvGrpSpPr/>
              <p:nvPr/>
            </p:nvGrpSpPr>
            <p:grpSpPr>
              <a:xfrm>
                <a:off x="1654972" y="3503394"/>
                <a:ext cx="5359438" cy="224582"/>
                <a:chOff x="1654972" y="3503394"/>
                <a:chExt cx="5359438" cy="224582"/>
              </a:xfrm>
            </p:grpSpPr>
            <p:grpSp>
              <p:nvGrpSpPr>
                <p:cNvPr id="97" name="96 Grupo"/>
                <p:cNvGrpSpPr/>
                <p:nvPr/>
              </p:nvGrpSpPr>
              <p:grpSpPr>
                <a:xfrm>
                  <a:off x="1654972" y="3538196"/>
                  <a:ext cx="5359438" cy="142876"/>
                  <a:chOff x="1643042" y="1357298"/>
                  <a:chExt cx="5359438" cy="142876"/>
                </a:xfrm>
              </p:grpSpPr>
              <p:cxnSp>
                <p:nvCxnSpPr>
                  <p:cNvPr id="105" name="104 Conector recto"/>
                  <p:cNvCxnSpPr/>
                  <p:nvPr/>
                </p:nvCxnSpPr>
                <p:spPr>
                  <a:xfrm>
                    <a:off x="1643042" y="1428735"/>
                    <a:ext cx="5357851" cy="1587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105 Conector recto"/>
                  <p:cNvCxnSpPr/>
                  <p:nvPr/>
                </p:nvCxnSpPr>
                <p:spPr>
                  <a:xfrm rot="5400000">
                    <a:off x="157239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106 Conector recto"/>
                  <p:cNvCxnSpPr/>
                  <p:nvPr/>
                </p:nvCxnSpPr>
                <p:spPr>
                  <a:xfrm rot="5400000">
                    <a:off x="693024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8" name="97 Conector recto"/>
                <p:cNvCxnSpPr/>
                <p:nvPr/>
              </p:nvCxnSpPr>
              <p:spPr>
                <a:xfrm rot="5400000">
                  <a:off x="4926411" y="361318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98 Conector recto"/>
                <p:cNvCxnSpPr/>
                <p:nvPr/>
              </p:nvCxnSpPr>
              <p:spPr>
                <a:xfrm rot="5400000">
                  <a:off x="2305772" y="3613004"/>
                  <a:ext cx="214314" cy="1444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99 Conector recto"/>
                <p:cNvCxnSpPr/>
                <p:nvPr/>
              </p:nvCxnSpPr>
              <p:spPr>
                <a:xfrm rot="5400000">
                  <a:off x="3968918" y="361318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100 Conector recto"/>
                <p:cNvCxnSpPr/>
                <p:nvPr/>
              </p:nvCxnSpPr>
              <p:spPr>
                <a:xfrm rot="5400000">
                  <a:off x="5915697" y="361463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101 Conector recto"/>
                <p:cNvCxnSpPr/>
                <p:nvPr/>
              </p:nvCxnSpPr>
              <p:spPr>
                <a:xfrm rot="5400000">
                  <a:off x="2672162" y="360975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102 Conector recto"/>
                <p:cNvCxnSpPr/>
                <p:nvPr/>
              </p:nvCxnSpPr>
              <p:spPr>
                <a:xfrm rot="5400000">
                  <a:off x="1927699" y="361076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103 Conector recto"/>
                <p:cNvCxnSpPr/>
                <p:nvPr/>
              </p:nvCxnSpPr>
              <p:spPr>
                <a:xfrm>
                  <a:off x="3151265" y="3505894"/>
                  <a:ext cx="0" cy="222082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1" name="90 Grupo"/>
            <p:cNvGrpSpPr/>
            <p:nvPr/>
          </p:nvGrpSpPr>
          <p:grpSpPr>
            <a:xfrm>
              <a:off x="5550384" y="2656114"/>
              <a:ext cx="377026" cy="432902"/>
              <a:chOff x="2974292" y="2692064"/>
              <a:chExt cx="377026" cy="432902"/>
            </a:xfrm>
          </p:grpSpPr>
          <p:cxnSp>
            <p:nvCxnSpPr>
              <p:cNvPr id="92" name="91 Conector recto"/>
              <p:cNvCxnSpPr/>
              <p:nvPr/>
            </p:nvCxnSpPr>
            <p:spPr>
              <a:xfrm>
                <a:off x="3149891" y="2888886"/>
                <a:ext cx="0" cy="23608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 11"/>
              <p:cNvSpPr>
                <a:spLocks noChangeArrowheads="1"/>
              </p:cNvSpPr>
              <p:nvPr/>
            </p:nvSpPr>
            <p:spPr bwMode="auto">
              <a:xfrm>
                <a:off x="2974292" y="2692064"/>
                <a:ext cx="37702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l-GR" sz="1000" b="1" i="1" dirty="0" smtClean="0">
                    <a:solidFill>
                      <a:srgbClr val="0070C0"/>
                    </a:solidFill>
                    <a:cs typeface="Times New Roman" pitchFamily="18" charset="0"/>
                  </a:rPr>
                  <a:t>α</a:t>
                </a:r>
                <a:r>
                  <a:rPr lang="en-US" sz="1000" b="1" i="1" dirty="0" smtClean="0">
                    <a:solidFill>
                      <a:srgbClr val="0070C0"/>
                    </a:solidFill>
                    <a:cs typeface="Times New Roman" pitchFamily="18" charset="0"/>
                  </a:rPr>
                  <a:t>W</a:t>
                </a:r>
                <a:endParaRPr lang="en-US" sz="1000" i="1" baseline="30000" dirty="0" smtClean="0">
                  <a:solidFill>
                    <a:srgbClr val="0070C0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TABLE OF CONTENTS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 rot="20295895">
            <a:off x="2004308" y="1194655"/>
            <a:ext cx="1585124" cy="559760"/>
            <a:chOff x="1639626" y="3728351"/>
            <a:chExt cx="7509452" cy="2651837"/>
          </a:xfrm>
        </p:grpSpPr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>
              <a:off x="1706592" y="6194231"/>
              <a:ext cx="205160" cy="1172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>
              <a:off x="2041155" y="6077966"/>
              <a:ext cx="205160" cy="23351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2389984" y="5961128"/>
              <a:ext cx="205160" cy="3487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2723634" y="5843923"/>
              <a:ext cx="205160" cy="46808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" name="AutoShape 19"/>
            <p:cNvSpPr>
              <a:spLocks noChangeArrowheads="1"/>
            </p:cNvSpPr>
            <p:nvPr/>
          </p:nvSpPr>
          <p:spPr bwMode="auto">
            <a:xfrm>
              <a:off x="3055070" y="5726065"/>
              <a:ext cx="205160" cy="58541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3386264" y="5618287"/>
              <a:ext cx="205160" cy="69372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3715047" y="5514528"/>
              <a:ext cx="205160" cy="7953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>
              <a:off x="4053211" y="5412757"/>
              <a:ext cx="205160" cy="89713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4392874" y="5299356"/>
              <a:ext cx="205160" cy="101265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4725540" y="5182245"/>
              <a:ext cx="205160" cy="112976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5057389" y="5062879"/>
              <a:ext cx="205160" cy="124701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5400660" y="4947616"/>
              <a:ext cx="205160" cy="136439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5726509" y="4830503"/>
              <a:ext cx="205160" cy="148150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auto">
            <a:xfrm>
              <a:off x="6064522" y="4716482"/>
              <a:ext cx="205160" cy="159609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" name="AutoShape 19"/>
            <p:cNvSpPr>
              <a:spLocks noChangeArrowheads="1"/>
            </p:cNvSpPr>
            <p:nvPr/>
          </p:nvSpPr>
          <p:spPr bwMode="auto">
            <a:xfrm>
              <a:off x="6403009" y="4591992"/>
              <a:ext cx="205160" cy="1713338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" name="AutoShape 19"/>
            <p:cNvSpPr>
              <a:spLocks noChangeArrowheads="1"/>
            </p:cNvSpPr>
            <p:nvPr/>
          </p:nvSpPr>
          <p:spPr bwMode="auto">
            <a:xfrm>
              <a:off x="6732240" y="4481989"/>
              <a:ext cx="205160" cy="183058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25" name="24 Grupo"/>
            <p:cNvGrpSpPr/>
            <p:nvPr/>
          </p:nvGrpSpPr>
          <p:grpSpPr>
            <a:xfrm>
              <a:off x="1639626" y="6237312"/>
              <a:ext cx="5359438" cy="142876"/>
              <a:chOff x="1643042" y="1357298"/>
              <a:chExt cx="5359438" cy="142876"/>
            </a:xfrm>
          </p:grpSpPr>
          <p:cxnSp>
            <p:nvCxnSpPr>
              <p:cNvPr id="29" name="28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29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30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25 Grupo"/>
            <p:cNvGrpSpPr/>
            <p:nvPr/>
          </p:nvGrpSpPr>
          <p:grpSpPr>
            <a:xfrm>
              <a:off x="1642684" y="3728351"/>
              <a:ext cx="7506394" cy="2646141"/>
              <a:chOff x="1642684" y="3728351"/>
              <a:chExt cx="7506394" cy="2646141"/>
            </a:xfrm>
          </p:grpSpPr>
          <p:sp>
            <p:nvSpPr>
              <p:cNvPr id="27" name="Line 54"/>
              <p:cNvSpPr>
                <a:spLocks noChangeShapeType="1"/>
              </p:cNvSpPr>
              <p:nvPr/>
            </p:nvSpPr>
            <p:spPr bwMode="auto">
              <a:xfrm>
                <a:off x="1642684" y="3888481"/>
                <a:ext cx="0" cy="24229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8" name="Arc 56"/>
              <p:cNvSpPr>
                <a:spLocks/>
              </p:cNvSpPr>
              <p:nvPr/>
            </p:nvSpPr>
            <p:spPr bwMode="auto">
              <a:xfrm rot="16019186" flipH="1">
                <a:off x="4108936" y="1334351"/>
                <a:ext cx="2646141" cy="743414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381"/>
                  <a:gd name="T1" fmla="*/ 0 h 21600"/>
                  <a:gd name="T2" fmla="*/ 20381 w 20381"/>
                  <a:gd name="T3" fmla="*/ 14445 h 21600"/>
                  <a:gd name="T4" fmla="*/ 0 w 203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381" h="21600" fill="none" extrusionOk="0">
                    <a:moveTo>
                      <a:pt x="0" y="0"/>
                    </a:moveTo>
                    <a:cubicBezTo>
                      <a:pt x="9171" y="0"/>
                      <a:pt x="17342" y="5791"/>
                      <a:pt x="20380" y="14445"/>
                    </a:cubicBezTo>
                  </a:path>
                  <a:path w="20381" h="21600" stroke="0" extrusionOk="0">
                    <a:moveTo>
                      <a:pt x="0" y="0"/>
                    </a:moveTo>
                    <a:cubicBezTo>
                      <a:pt x="9171" y="0"/>
                      <a:pt x="17342" y="5791"/>
                      <a:pt x="20380" y="14445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3" name="2 Grupo"/>
          <p:cNvGrpSpPr/>
          <p:nvPr/>
        </p:nvGrpSpPr>
        <p:grpSpPr>
          <a:xfrm>
            <a:off x="4963633" y="2780539"/>
            <a:ext cx="1936536" cy="877245"/>
            <a:chOff x="5970017" y="2780539"/>
            <a:chExt cx="1936536" cy="877245"/>
          </a:xfrm>
        </p:grpSpPr>
        <p:pic>
          <p:nvPicPr>
            <p:cNvPr id="72" name="71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6343">
              <a:off x="6736893" y="2780539"/>
              <a:ext cx="1169660" cy="877245"/>
            </a:xfrm>
            <a:prstGeom prst="rect">
              <a:avLst/>
            </a:prstGeom>
          </p:spPr>
        </p:pic>
        <p:grpSp>
          <p:nvGrpSpPr>
            <p:cNvPr id="32" name="31 Grupo"/>
            <p:cNvGrpSpPr/>
            <p:nvPr/>
          </p:nvGrpSpPr>
          <p:grpSpPr>
            <a:xfrm rot="21165080">
              <a:off x="5970017" y="2836976"/>
              <a:ext cx="1557826" cy="572052"/>
              <a:chOff x="3176564" y="3669685"/>
              <a:chExt cx="5363777" cy="1969644"/>
            </a:xfrm>
          </p:grpSpPr>
          <p:grpSp>
            <p:nvGrpSpPr>
              <p:cNvPr id="33" name="32 Grupo"/>
              <p:cNvGrpSpPr/>
              <p:nvPr/>
            </p:nvGrpSpPr>
            <p:grpSpPr>
              <a:xfrm>
                <a:off x="3176564" y="3912386"/>
                <a:ext cx="5363777" cy="1582668"/>
                <a:chOff x="1188039" y="1574800"/>
                <a:chExt cx="5363777" cy="1582668"/>
              </a:xfrm>
            </p:grpSpPr>
            <p:sp>
              <p:nvSpPr>
                <p:cNvPr id="67" name="66 Forma libre"/>
                <p:cNvSpPr/>
                <p:nvPr/>
              </p:nvSpPr>
              <p:spPr>
                <a:xfrm>
                  <a:off x="2520950" y="1584325"/>
                  <a:ext cx="4019550" cy="1565275"/>
                </a:xfrm>
                <a:custGeom>
                  <a:avLst/>
                  <a:gdLst>
                    <a:gd name="connsiteX0" fmla="*/ 679450 w 4019550"/>
                    <a:gd name="connsiteY0" fmla="*/ 3175 h 1565275"/>
                    <a:gd name="connsiteX1" fmla="*/ 4019550 w 4019550"/>
                    <a:gd name="connsiteY1" fmla="*/ 0 h 1565275"/>
                    <a:gd name="connsiteX2" fmla="*/ 1336675 w 4019550"/>
                    <a:gd name="connsiteY2" fmla="*/ 1562100 h 1565275"/>
                    <a:gd name="connsiteX3" fmla="*/ 6350 w 4019550"/>
                    <a:gd name="connsiteY3" fmla="*/ 1565275 h 1565275"/>
                    <a:gd name="connsiteX4" fmla="*/ 0 w 4019550"/>
                    <a:gd name="connsiteY4" fmla="*/ 1422400 h 1565275"/>
                    <a:gd name="connsiteX5" fmla="*/ 669925 w 4019550"/>
                    <a:gd name="connsiteY5" fmla="*/ 244475 h 1565275"/>
                    <a:gd name="connsiteX6" fmla="*/ 679450 w 4019550"/>
                    <a:gd name="connsiteY6" fmla="*/ 3175 h 1565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19550" h="1565275">
                      <a:moveTo>
                        <a:pt x="679450" y="3175"/>
                      </a:moveTo>
                      <a:lnTo>
                        <a:pt x="4019550" y="0"/>
                      </a:lnTo>
                      <a:lnTo>
                        <a:pt x="1336675" y="1562100"/>
                      </a:lnTo>
                      <a:lnTo>
                        <a:pt x="6350" y="1565275"/>
                      </a:lnTo>
                      <a:lnTo>
                        <a:pt x="0" y="1422400"/>
                      </a:lnTo>
                      <a:lnTo>
                        <a:pt x="669925" y="244475"/>
                      </a:lnTo>
                      <a:cubicBezTo>
                        <a:pt x="670983" y="161925"/>
                        <a:pt x="672042" y="79375"/>
                        <a:pt x="679450" y="3175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68" name="67 Forma libre"/>
                <p:cNvSpPr/>
                <p:nvPr/>
              </p:nvSpPr>
              <p:spPr>
                <a:xfrm>
                  <a:off x="1196975" y="1574800"/>
                  <a:ext cx="1984375" cy="1577975"/>
                </a:xfrm>
                <a:custGeom>
                  <a:avLst/>
                  <a:gdLst>
                    <a:gd name="connsiteX0" fmla="*/ 0 w 1984375"/>
                    <a:gd name="connsiteY0" fmla="*/ 0 h 1577975"/>
                    <a:gd name="connsiteX1" fmla="*/ 1984375 w 1984375"/>
                    <a:gd name="connsiteY1" fmla="*/ 6350 h 1577975"/>
                    <a:gd name="connsiteX2" fmla="*/ 1984375 w 1984375"/>
                    <a:gd name="connsiteY2" fmla="*/ 257175 h 1577975"/>
                    <a:gd name="connsiteX3" fmla="*/ 1333500 w 1984375"/>
                    <a:gd name="connsiteY3" fmla="*/ 1435100 h 1577975"/>
                    <a:gd name="connsiteX4" fmla="*/ 1333500 w 1984375"/>
                    <a:gd name="connsiteY4" fmla="*/ 1574800 h 1577975"/>
                    <a:gd name="connsiteX5" fmla="*/ 6350 w 1984375"/>
                    <a:gd name="connsiteY5" fmla="*/ 1577975 h 1577975"/>
                    <a:gd name="connsiteX6" fmla="*/ 0 w 1984375"/>
                    <a:gd name="connsiteY6" fmla="*/ 0 h 157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84375" h="1577975">
                      <a:moveTo>
                        <a:pt x="0" y="0"/>
                      </a:moveTo>
                      <a:lnTo>
                        <a:pt x="1984375" y="6350"/>
                      </a:lnTo>
                      <a:lnTo>
                        <a:pt x="1984375" y="257175"/>
                      </a:lnTo>
                      <a:lnTo>
                        <a:pt x="1333500" y="1435100"/>
                      </a:lnTo>
                      <a:lnTo>
                        <a:pt x="1333500" y="1574800"/>
                      </a:lnTo>
                      <a:lnTo>
                        <a:pt x="6350" y="1577975"/>
                      </a:lnTo>
                      <a:cubicBezTo>
                        <a:pt x="4233" y="1051983"/>
                        <a:pt x="2117" y="52599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cxnSp>
              <p:nvCxnSpPr>
                <p:cNvPr id="69" name="68 Conector recto"/>
                <p:cNvCxnSpPr/>
                <p:nvPr/>
              </p:nvCxnSpPr>
              <p:spPr>
                <a:xfrm>
                  <a:off x="1188039" y="1588579"/>
                  <a:ext cx="0" cy="1568889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69 Conector recto"/>
                <p:cNvCxnSpPr/>
                <p:nvPr/>
              </p:nvCxnSpPr>
              <p:spPr>
                <a:xfrm flipH="1">
                  <a:off x="3856516" y="1575998"/>
                  <a:ext cx="2695300" cy="1563937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70 Conector recto"/>
                <p:cNvCxnSpPr>
                  <a:stCxn id="68" idx="2"/>
                </p:cNvCxnSpPr>
                <p:nvPr/>
              </p:nvCxnSpPr>
              <p:spPr>
                <a:xfrm flipH="1">
                  <a:off x="2523363" y="1831975"/>
                  <a:ext cx="657987" cy="1176701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33 Grupo"/>
              <p:cNvGrpSpPr/>
              <p:nvPr/>
            </p:nvGrpSpPr>
            <p:grpSpPr>
              <a:xfrm>
                <a:off x="3178733" y="3809223"/>
                <a:ext cx="5359438" cy="230311"/>
                <a:chOff x="1190208" y="1471637"/>
                <a:chExt cx="5359438" cy="230311"/>
              </a:xfrm>
            </p:grpSpPr>
            <p:grpSp>
              <p:nvGrpSpPr>
                <p:cNvPr id="48" name="47 Grupo"/>
                <p:cNvGrpSpPr/>
                <p:nvPr/>
              </p:nvGrpSpPr>
              <p:grpSpPr>
                <a:xfrm>
                  <a:off x="1190208" y="1509397"/>
                  <a:ext cx="5359438" cy="142876"/>
                  <a:chOff x="1643042" y="1357298"/>
                  <a:chExt cx="5359438" cy="142876"/>
                </a:xfrm>
              </p:grpSpPr>
              <p:cxnSp>
                <p:nvCxnSpPr>
                  <p:cNvPr id="64" name="63 Conector recto"/>
                  <p:cNvCxnSpPr/>
                  <p:nvPr/>
                </p:nvCxnSpPr>
                <p:spPr>
                  <a:xfrm>
                    <a:off x="1643042" y="1428736"/>
                    <a:ext cx="5357850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64 Conector recto"/>
                  <p:cNvCxnSpPr/>
                  <p:nvPr/>
                </p:nvCxnSpPr>
                <p:spPr>
                  <a:xfrm rot="5400000">
                    <a:off x="157239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65 Conector recto"/>
                  <p:cNvCxnSpPr/>
                  <p:nvPr/>
                </p:nvCxnSpPr>
                <p:spPr>
                  <a:xfrm rot="5400000">
                    <a:off x="693024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9" name="48 Conector recto"/>
                <p:cNvCxnSpPr/>
                <p:nvPr/>
              </p:nvCxnSpPr>
              <p:spPr>
                <a:xfrm rot="5400000">
                  <a:off x="3755295" y="158540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49 Conector recto"/>
                <p:cNvCxnSpPr/>
                <p:nvPr/>
              </p:nvCxnSpPr>
              <p:spPr>
                <a:xfrm rot="5400000">
                  <a:off x="2413343" y="158685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50 Conector recto"/>
                <p:cNvCxnSpPr/>
                <p:nvPr/>
              </p:nvCxnSpPr>
              <p:spPr>
                <a:xfrm rot="5400000">
                  <a:off x="5094649" y="158685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51 Conector recto"/>
                <p:cNvCxnSpPr/>
                <p:nvPr/>
              </p:nvCxnSpPr>
              <p:spPr>
                <a:xfrm rot="5400000">
                  <a:off x="4421853" y="158778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52 Conector recto"/>
                <p:cNvCxnSpPr/>
                <p:nvPr/>
              </p:nvCxnSpPr>
              <p:spPr>
                <a:xfrm rot="5400000">
                  <a:off x="3079901" y="158923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53 Conector recto"/>
                <p:cNvCxnSpPr/>
                <p:nvPr/>
              </p:nvCxnSpPr>
              <p:spPr>
                <a:xfrm rot="5400000">
                  <a:off x="5761207" y="158923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54 Conector recto"/>
                <p:cNvCxnSpPr/>
                <p:nvPr/>
              </p:nvCxnSpPr>
              <p:spPr>
                <a:xfrm rot="5400000">
                  <a:off x="1747239" y="1580386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55 Conector recto"/>
                <p:cNvCxnSpPr/>
                <p:nvPr/>
              </p:nvCxnSpPr>
              <p:spPr>
                <a:xfrm rot="5400000">
                  <a:off x="4096954" y="159016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56 Conector recto"/>
                <p:cNvCxnSpPr/>
                <p:nvPr/>
              </p:nvCxnSpPr>
              <p:spPr>
                <a:xfrm rot="5400000">
                  <a:off x="2755002" y="159161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57 Conector recto"/>
                <p:cNvCxnSpPr/>
                <p:nvPr/>
              </p:nvCxnSpPr>
              <p:spPr>
                <a:xfrm rot="5400000">
                  <a:off x="5436308" y="159161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58 Conector recto"/>
                <p:cNvCxnSpPr/>
                <p:nvPr/>
              </p:nvCxnSpPr>
              <p:spPr>
                <a:xfrm rot="5400000">
                  <a:off x="4763512" y="159254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59 Conector recto"/>
                <p:cNvCxnSpPr/>
                <p:nvPr/>
              </p:nvCxnSpPr>
              <p:spPr>
                <a:xfrm rot="5400000">
                  <a:off x="3421560" y="159399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60 Conector recto"/>
                <p:cNvCxnSpPr/>
                <p:nvPr/>
              </p:nvCxnSpPr>
              <p:spPr>
                <a:xfrm rot="5400000">
                  <a:off x="6102866" y="159399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61 Conector recto"/>
                <p:cNvCxnSpPr/>
                <p:nvPr/>
              </p:nvCxnSpPr>
              <p:spPr>
                <a:xfrm rot="5400000">
                  <a:off x="2088898" y="158514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62 Conector recto"/>
                <p:cNvCxnSpPr/>
                <p:nvPr/>
              </p:nvCxnSpPr>
              <p:spPr>
                <a:xfrm rot="5400000">
                  <a:off x="1405012" y="1578000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34 Conector recto"/>
              <p:cNvCxnSpPr/>
              <p:nvPr/>
            </p:nvCxnSpPr>
            <p:spPr>
              <a:xfrm>
                <a:off x="5174717" y="3669685"/>
                <a:ext cx="0" cy="483413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35 Grupo"/>
              <p:cNvGrpSpPr/>
              <p:nvPr/>
            </p:nvGrpSpPr>
            <p:grpSpPr>
              <a:xfrm>
                <a:off x="3178733" y="5346262"/>
                <a:ext cx="2667896" cy="293067"/>
                <a:chOff x="1190208" y="3008676"/>
                <a:chExt cx="2667896" cy="293067"/>
              </a:xfrm>
            </p:grpSpPr>
            <p:cxnSp>
              <p:nvCxnSpPr>
                <p:cNvPr id="37" name="36 Conector recto"/>
                <p:cNvCxnSpPr/>
                <p:nvPr/>
              </p:nvCxnSpPr>
              <p:spPr>
                <a:xfrm flipV="1">
                  <a:off x="1190208" y="3154631"/>
                  <a:ext cx="2666308" cy="2041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37 Conector recto"/>
                <p:cNvCxnSpPr/>
                <p:nvPr/>
              </p:nvCxnSpPr>
              <p:spPr>
                <a:xfrm rot="5400000">
                  <a:off x="1119564" y="3155878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38 Conector recto"/>
                <p:cNvCxnSpPr/>
                <p:nvPr/>
              </p:nvCxnSpPr>
              <p:spPr>
                <a:xfrm rot="5400000">
                  <a:off x="3785872" y="3139141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39 Conector recto"/>
                <p:cNvCxnSpPr/>
                <p:nvPr/>
              </p:nvCxnSpPr>
              <p:spPr>
                <a:xfrm rot="5400000">
                  <a:off x="2413343" y="3162690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40 Conector recto"/>
                <p:cNvCxnSpPr/>
                <p:nvPr/>
              </p:nvCxnSpPr>
              <p:spPr>
                <a:xfrm rot="5400000">
                  <a:off x="3079901" y="3165072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41 Conector recto"/>
                <p:cNvCxnSpPr/>
                <p:nvPr/>
              </p:nvCxnSpPr>
              <p:spPr>
                <a:xfrm rot="5400000">
                  <a:off x="1747239" y="315622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42 Conector recto"/>
                <p:cNvCxnSpPr/>
                <p:nvPr/>
              </p:nvCxnSpPr>
              <p:spPr>
                <a:xfrm rot="5400000">
                  <a:off x="2755002" y="3167452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43 Conector recto"/>
                <p:cNvCxnSpPr/>
                <p:nvPr/>
              </p:nvCxnSpPr>
              <p:spPr>
                <a:xfrm rot="5400000">
                  <a:off x="3421560" y="3169834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44 Conector recto"/>
                <p:cNvCxnSpPr/>
                <p:nvPr/>
              </p:nvCxnSpPr>
              <p:spPr>
                <a:xfrm rot="5400000">
                  <a:off x="2088898" y="316098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45 Conector recto"/>
                <p:cNvCxnSpPr/>
                <p:nvPr/>
              </p:nvCxnSpPr>
              <p:spPr>
                <a:xfrm rot="5400000">
                  <a:off x="1405012" y="315383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46 Conector recto"/>
                <p:cNvCxnSpPr/>
                <p:nvPr/>
              </p:nvCxnSpPr>
              <p:spPr>
                <a:xfrm flipH="1">
                  <a:off x="2519706" y="3008676"/>
                  <a:ext cx="3656" cy="29306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73" name="7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038">
            <a:off x="6409015" y="4327990"/>
            <a:ext cx="1136550" cy="79208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7120">
            <a:off x="7651342" y="5822542"/>
            <a:ext cx="1018108" cy="34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84 Rectángulo"/>
          <p:cNvSpPr/>
          <p:nvPr/>
        </p:nvSpPr>
        <p:spPr>
          <a:xfrm>
            <a:off x="1869554" y="1196753"/>
            <a:ext cx="1622325" cy="93610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68824" y="1071546"/>
            <a:ext cx="2202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INTRODUCTION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86" name="85 Rectángulo"/>
          <p:cNvSpPr/>
          <p:nvPr/>
        </p:nvSpPr>
        <p:spPr>
          <a:xfrm>
            <a:off x="3275856" y="2708920"/>
            <a:ext cx="3602128" cy="93610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187624" y="2400482"/>
            <a:ext cx="563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2-STEP SCALAR DEADZONE QUANTIZATION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87" name="86 Rectángulo"/>
          <p:cNvSpPr/>
          <p:nvPr/>
        </p:nvSpPr>
        <p:spPr>
          <a:xfrm>
            <a:off x="5922630" y="4195996"/>
            <a:ext cx="2161968" cy="93610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2" name="Rectangle 11"/>
          <p:cNvSpPr>
            <a:spLocks noChangeArrowheads="1"/>
          </p:cNvSpPr>
          <p:nvPr/>
        </p:nvSpPr>
        <p:spPr bwMode="auto">
          <a:xfrm>
            <a:off x="3707904" y="3967467"/>
            <a:ext cx="3280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EXPERIMENTAL RESULTS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88" name="87 Rectángulo"/>
          <p:cNvSpPr/>
          <p:nvPr/>
        </p:nvSpPr>
        <p:spPr>
          <a:xfrm>
            <a:off x="7369732" y="5733256"/>
            <a:ext cx="1271925" cy="64807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5" name="Rectangle 11"/>
          <p:cNvSpPr>
            <a:spLocks noChangeArrowheads="1"/>
          </p:cNvSpPr>
          <p:nvPr/>
        </p:nvSpPr>
        <p:spPr bwMode="auto">
          <a:xfrm>
            <a:off x="6176090" y="5396227"/>
            <a:ext cx="2026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CONCLUSIONS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122" name="121 Rectángulo"/>
          <p:cNvSpPr/>
          <p:nvPr/>
        </p:nvSpPr>
        <p:spPr>
          <a:xfrm>
            <a:off x="-1340" y="6453336"/>
            <a:ext cx="9145340" cy="411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509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POVchan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" y="83630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IMPLEMENTATION IN JPEG2000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" y="836712"/>
            <a:ext cx="7620000" cy="5715000"/>
          </a:xfrm>
          <a:prstGeom prst="rect">
            <a:avLst/>
          </a:prstGeom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+mj-lt"/>
              </a:rPr>
              <a:t>ORIGINAL IMAGE</a:t>
            </a:r>
            <a:endParaRPr lang="es-ES" sz="1400" dirty="0">
              <a:latin typeface="+mj-lt"/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+mj-lt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+mj-lt"/>
                </a:rPr>
                <a:t>TRANSFORM</a:t>
              </a: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+mj-lt"/>
                  </a:rPr>
                  <a:t>TRANSFORM</a:t>
                </a:r>
                <a:endParaRPr lang="es-ES" sz="1400" b="1" dirty="0">
                  <a:latin typeface="+mj-lt"/>
                </a:endParaRPr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4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QUANTIZATION</a:t>
                </a:r>
              </a:p>
            </p:txBody>
          </p:sp>
        </p:grpSp>
      </p:grp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TIER-1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TIER-2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24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JP2 CODESTREAM</a:t>
              </a:r>
              <a:endParaRPr lang="es-ES" sz="1400" dirty="0">
                <a:latin typeface="+mj-lt"/>
              </a:endParaRPr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</p:grp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0" y="0"/>
            <a:ext cx="4726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2-STEP SCALAR DEADZONE QUANTIZATION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27 Pentágono"/>
          <p:cNvSpPr/>
          <p:nvPr/>
        </p:nvSpPr>
        <p:spPr>
          <a:xfrm>
            <a:off x="324" y="6613524"/>
            <a:ext cx="3707580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968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IMPLEMENTATION IN JPEG2000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" y="836712"/>
            <a:ext cx="7620000" cy="5715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" y="836712"/>
            <a:ext cx="7620000" cy="5715000"/>
          </a:xfrm>
          <a:prstGeom prst="rect">
            <a:avLst/>
          </a:prstGeom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+mj-lt"/>
              </a:rPr>
              <a:t>ORIGINAL IMAGE</a:t>
            </a:r>
            <a:endParaRPr lang="es-ES" sz="1400" dirty="0">
              <a:latin typeface="+mj-lt"/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+mj-lt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+mj-lt"/>
                </a:rPr>
                <a:t>TRANSFORM</a:t>
              </a: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+mj-lt"/>
                  </a:rPr>
                  <a:t>TRANSFORM</a:t>
                </a:r>
                <a:endParaRPr lang="es-ES" sz="1400" b="1" dirty="0">
                  <a:latin typeface="+mj-lt"/>
                </a:endParaRPr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4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QUANTIZATION</a:t>
                </a:r>
              </a:p>
            </p:txBody>
          </p:sp>
        </p:grpSp>
      </p:grp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TIER-1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TIER-2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24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JP2 CODESTREAM</a:t>
              </a:r>
              <a:endParaRPr lang="es-ES" sz="1400" dirty="0">
                <a:latin typeface="+mj-lt"/>
              </a:endParaRPr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</p:grp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0" y="0"/>
            <a:ext cx="4726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2-STEP SCALAR DEADZONE QUANTIZATION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27 Pentágono"/>
          <p:cNvSpPr/>
          <p:nvPr/>
        </p:nvSpPr>
        <p:spPr>
          <a:xfrm>
            <a:off x="324" y="6613524"/>
            <a:ext cx="3995612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0783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IMPLEMENTATION IN JPEG2000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" y="836712"/>
            <a:ext cx="7620000" cy="5715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" y="836712"/>
            <a:ext cx="7620000" cy="5715000"/>
          </a:xfrm>
          <a:prstGeom prst="rect">
            <a:avLst/>
          </a:prstGeom>
        </p:spPr>
      </p:pic>
      <p:pic>
        <p:nvPicPr>
          <p:cNvPr id="4" name="block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96" y="836712"/>
            <a:ext cx="7620000" cy="5715000"/>
          </a:xfrm>
          <a:prstGeom prst="rect">
            <a:avLst/>
          </a:prstGeom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+mj-lt"/>
              </a:rPr>
              <a:t>ORIGINAL IMAGE</a:t>
            </a:r>
            <a:endParaRPr lang="es-ES" sz="1400" dirty="0">
              <a:latin typeface="+mj-lt"/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+mj-lt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+mj-lt"/>
                </a:rPr>
                <a:t>TRANSFORM</a:t>
              </a: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+mj-lt"/>
                  </a:rPr>
                  <a:t>TRANSFORM</a:t>
                </a:r>
                <a:endParaRPr lang="es-ES" sz="1400" b="1" dirty="0">
                  <a:latin typeface="+mj-lt"/>
                </a:endParaRPr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4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QUANTIZATION</a:t>
                </a:r>
              </a:p>
            </p:txBody>
          </p:sp>
        </p:grpSp>
      </p:grp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TIER-1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TIER-2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24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JP2 CODESTREAM</a:t>
              </a:r>
              <a:endParaRPr lang="es-ES" sz="1400" dirty="0">
                <a:latin typeface="+mj-lt"/>
              </a:endParaRPr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</p:grp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0" y="0"/>
            <a:ext cx="4726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2-STEP SCALAR DEADZONE QUANTIZATION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27 Pentágono"/>
          <p:cNvSpPr/>
          <p:nvPr/>
        </p:nvSpPr>
        <p:spPr>
          <a:xfrm>
            <a:off x="324" y="6613524"/>
            <a:ext cx="4211636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7981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200"/>
    </mc:Choice>
    <mc:Fallback xmlns="">
      <p:transition advClick="0" advTm="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IMPLEMENTATION IN JPEG2000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+mj-lt"/>
              </a:rPr>
              <a:t>ORIGINAL IMAGE</a:t>
            </a:r>
            <a:endParaRPr lang="es-ES" sz="1400" dirty="0">
              <a:latin typeface="+mj-lt"/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+mj-lt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+mj-lt"/>
                </a:rPr>
                <a:t>TRANSFORM</a:t>
              </a: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+mj-lt"/>
                  </a:rPr>
                  <a:t>TRANSFORM</a:t>
                </a:r>
                <a:endParaRPr lang="es-ES" sz="1400" b="1" dirty="0">
                  <a:latin typeface="+mj-lt"/>
                </a:endParaRPr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4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QUANTIZATION</a:t>
                </a:r>
              </a:p>
            </p:txBody>
          </p:sp>
        </p:grpSp>
      </p:grp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TIER-1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TIER-2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24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JP2 CODESTREAM</a:t>
              </a:r>
              <a:endParaRPr lang="es-ES" sz="1400" dirty="0">
                <a:latin typeface="+mj-lt"/>
              </a:endParaRPr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</p:grpSp>
      <p:grpSp>
        <p:nvGrpSpPr>
          <p:cNvPr id="28" name="27 Grupo"/>
          <p:cNvGrpSpPr/>
          <p:nvPr/>
        </p:nvGrpSpPr>
        <p:grpSpPr>
          <a:xfrm>
            <a:off x="3635896" y="2614727"/>
            <a:ext cx="504056" cy="1102305"/>
            <a:chOff x="573903" y="1390591"/>
            <a:chExt cx="648072" cy="958289"/>
          </a:xfrm>
        </p:grpSpPr>
        <p:sp>
          <p:nvSpPr>
            <p:cNvPr id="29" name="28 Rectángulo"/>
            <p:cNvSpPr/>
            <p:nvPr/>
          </p:nvSpPr>
          <p:spPr>
            <a:xfrm>
              <a:off x="611560" y="1412776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611560" y="1519957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611560" y="1629569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2" name="31 Rectángulo"/>
            <p:cNvSpPr/>
            <p:nvPr/>
          </p:nvSpPr>
          <p:spPr>
            <a:xfrm>
              <a:off x="611560" y="1736750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3" name="32 Rectángulo"/>
            <p:cNvSpPr/>
            <p:nvPr/>
          </p:nvSpPr>
          <p:spPr>
            <a:xfrm>
              <a:off x="611560" y="1844824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4" name="33 Rectángulo"/>
            <p:cNvSpPr/>
            <p:nvPr/>
          </p:nvSpPr>
          <p:spPr>
            <a:xfrm>
              <a:off x="611560" y="1952005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" name="34 Rectángulo"/>
            <p:cNvSpPr/>
            <p:nvPr/>
          </p:nvSpPr>
          <p:spPr>
            <a:xfrm>
              <a:off x="611560" y="2061617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" name="35 Rectángulo"/>
            <p:cNvSpPr/>
            <p:nvPr/>
          </p:nvSpPr>
          <p:spPr>
            <a:xfrm>
              <a:off x="611560" y="2168798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" name="36 Rectángulo"/>
            <p:cNvSpPr/>
            <p:nvPr/>
          </p:nvSpPr>
          <p:spPr>
            <a:xfrm>
              <a:off x="611560" y="2277641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573903" y="1390591"/>
              <a:ext cx="648072" cy="219133"/>
            </a:xfrm>
            <a:prstGeom prst="rect">
              <a:avLst/>
            </a:prstGeom>
            <a:solidFill>
              <a:srgbClr val="D99694">
                <a:alpha val="6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0" y="0"/>
            <a:ext cx="4726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2-STEP SCALAR DEADZONE QUANTIZATION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7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2" name="51 Pentágono"/>
          <p:cNvSpPr/>
          <p:nvPr/>
        </p:nvSpPr>
        <p:spPr>
          <a:xfrm>
            <a:off x="324" y="6613524"/>
            <a:ext cx="4499668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0364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">
        <p:fade/>
      </p:transition>
    </mc:Choice>
    <mc:Fallback xmlns="">
      <p:transition spd="med" advClick="0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-0.34618 -0.229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9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1188039" y="1574800"/>
            <a:ext cx="5363777" cy="1582668"/>
            <a:chOff x="1188039" y="1574800"/>
            <a:chExt cx="5363777" cy="1582668"/>
          </a:xfrm>
        </p:grpSpPr>
        <p:sp>
          <p:nvSpPr>
            <p:cNvPr id="119" name="118 Forma libre"/>
            <p:cNvSpPr/>
            <p:nvPr/>
          </p:nvSpPr>
          <p:spPr>
            <a:xfrm>
              <a:off x="2520950" y="1584325"/>
              <a:ext cx="4019550" cy="1565275"/>
            </a:xfrm>
            <a:custGeom>
              <a:avLst/>
              <a:gdLst>
                <a:gd name="connsiteX0" fmla="*/ 679450 w 4019550"/>
                <a:gd name="connsiteY0" fmla="*/ 3175 h 1565275"/>
                <a:gd name="connsiteX1" fmla="*/ 4019550 w 4019550"/>
                <a:gd name="connsiteY1" fmla="*/ 0 h 1565275"/>
                <a:gd name="connsiteX2" fmla="*/ 1336675 w 4019550"/>
                <a:gd name="connsiteY2" fmla="*/ 1562100 h 1565275"/>
                <a:gd name="connsiteX3" fmla="*/ 6350 w 4019550"/>
                <a:gd name="connsiteY3" fmla="*/ 1565275 h 1565275"/>
                <a:gd name="connsiteX4" fmla="*/ 0 w 4019550"/>
                <a:gd name="connsiteY4" fmla="*/ 1422400 h 1565275"/>
                <a:gd name="connsiteX5" fmla="*/ 669925 w 4019550"/>
                <a:gd name="connsiteY5" fmla="*/ 244475 h 1565275"/>
                <a:gd name="connsiteX6" fmla="*/ 679450 w 4019550"/>
                <a:gd name="connsiteY6" fmla="*/ 3175 h 156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19550" h="1565275">
                  <a:moveTo>
                    <a:pt x="679450" y="3175"/>
                  </a:moveTo>
                  <a:lnTo>
                    <a:pt x="4019550" y="0"/>
                  </a:lnTo>
                  <a:lnTo>
                    <a:pt x="1336675" y="1562100"/>
                  </a:lnTo>
                  <a:lnTo>
                    <a:pt x="6350" y="1565275"/>
                  </a:lnTo>
                  <a:lnTo>
                    <a:pt x="0" y="1422400"/>
                  </a:lnTo>
                  <a:lnTo>
                    <a:pt x="669925" y="244475"/>
                  </a:lnTo>
                  <a:cubicBezTo>
                    <a:pt x="670983" y="161925"/>
                    <a:pt x="672042" y="79375"/>
                    <a:pt x="679450" y="3175"/>
                  </a:cubicBezTo>
                  <a:close/>
                </a:path>
              </a:pathLst>
            </a:custGeom>
            <a:solidFill>
              <a:schemeClr val="bg2">
                <a:lumMod val="5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11" name="110 Forma libre"/>
            <p:cNvSpPr/>
            <p:nvPr/>
          </p:nvSpPr>
          <p:spPr>
            <a:xfrm>
              <a:off x="1196975" y="1574800"/>
              <a:ext cx="1984375" cy="1577975"/>
            </a:xfrm>
            <a:custGeom>
              <a:avLst/>
              <a:gdLst>
                <a:gd name="connsiteX0" fmla="*/ 0 w 1984375"/>
                <a:gd name="connsiteY0" fmla="*/ 0 h 1577975"/>
                <a:gd name="connsiteX1" fmla="*/ 1984375 w 1984375"/>
                <a:gd name="connsiteY1" fmla="*/ 6350 h 1577975"/>
                <a:gd name="connsiteX2" fmla="*/ 1984375 w 1984375"/>
                <a:gd name="connsiteY2" fmla="*/ 257175 h 1577975"/>
                <a:gd name="connsiteX3" fmla="*/ 1333500 w 1984375"/>
                <a:gd name="connsiteY3" fmla="*/ 1435100 h 1577975"/>
                <a:gd name="connsiteX4" fmla="*/ 1333500 w 1984375"/>
                <a:gd name="connsiteY4" fmla="*/ 1574800 h 1577975"/>
                <a:gd name="connsiteX5" fmla="*/ 6350 w 1984375"/>
                <a:gd name="connsiteY5" fmla="*/ 1577975 h 1577975"/>
                <a:gd name="connsiteX6" fmla="*/ 0 w 1984375"/>
                <a:gd name="connsiteY6" fmla="*/ 0 h 157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4375" h="1577975">
                  <a:moveTo>
                    <a:pt x="0" y="0"/>
                  </a:moveTo>
                  <a:lnTo>
                    <a:pt x="1984375" y="6350"/>
                  </a:lnTo>
                  <a:lnTo>
                    <a:pt x="1984375" y="257175"/>
                  </a:lnTo>
                  <a:lnTo>
                    <a:pt x="1333500" y="1435100"/>
                  </a:lnTo>
                  <a:lnTo>
                    <a:pt x="1333500" y="1574800"/>
                  </a:lnTo>
                  <a:lnTo>
                    <a:pt x="6350" y="1577975"/>
                  </a:lnTo>
                  <a:cubicBezTo>
                    <a:pt x="4233" y="1051983"/>
                    <a:pt x="2117" y="525992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cxnSp>
          <p:nvCxnSpPr>
            <p:cNvPr id="98" name="97 Conector recto"/>
            <p:cNvCxnSpPr/>
            <p:nvPr/>
          </p:nvCxnSpPr>
          <p:spPr>
            <a:xfrm>
              <a:off x="1188039" y="1588579"/>
              <a:ext cx="0" cy="1568889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100 Conector recto"/>
            <p:cNvCxnSpPr/>
            <p:nvPr/>
          </p:nvCxnSpPr>
          <p:spPr>
            <a:xfrm flipH="1">
              <a:off x="3856516" y="1575998"/>
              <a:ext cx="2695300" cy="1563937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116 Conector recto"/>
            <p:cNvCxnSpPr>
              <a:stCxn id="111" idx="2"/>
            </p:cNvCxnSpPr>
            <p:nvPr/>
          </p:nvCxnSpPr>
          <p:spPr>
            <a:xfrm flipH="1">
              <a:off x="2523363" y="1831975"/>
              <a:ext cx="657987" cy="1176701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0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IMPLEMENTATION IN JPEG2000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+mj-lt"/>
              </a:rPr>
              <a:t>ORIGINAL IMAGE</a:t>
            </a:r>
            <a:endParaRPr lang="es-ES" sz="1400" dirty="0">
              <a:latin typeface="+mj-lt"/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+mj-lt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+mj-lt"/>
                </a:rPr>
                <a:t>TRANSFORM</a:t>
              </a: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+mj-lt"/>
                  </a:rPr>
                  <a:t>TRANSFORM</a:t>
                </a:r>
                <a:endParaRPr lang="es-ES" sz="1400" b="1" dirty="0">
                  <a:latin typeface="+mj-lt"/>
                </a:endParaRPr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4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QUANTIZATION</a:t>
                </a:r>
              </a:p>
            </p:txBody>
          </p:sp>
        </p:grpSp>
      </p:grp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TIER-1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TIER-2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24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JP2 CODESTREAM</a:t>
              </a:r>
              <a:endParaRPr lang="es-ES" sz="1400" dirty="0">
                <a:latin typeface="+mj-lt"/>
              </a:endParaRPr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</p:grpSp>
      <p:grpSp>
        <p:nvGrpSpPr>
          <p:cNvPr id="28" name="27 Grupo"/>
          <p:cNvGrpSpPr/>
          <p:nvPr/>
        </p:nvGrpSpPr>
        <p:grpSpPr>
          <a:xfrm>
            <a:off x="467544" y="1052736"/>
            <a:ext cx="504056" cy="1102305"/>
            <a:chOff x="573903" y="1390591"/>
            <a:chExt cx="648072" cy="958289"/>
          </a:xfrm>
        </p:grpSpPr>
        <p:sp>
          <p:nvSpPr>
            <p:cNvPr id="29" name="28 Rectángulo"/>
            <p:cNvSpPr/>
            <p:nvPr/>
          </p:nvSpPr>
          <p:spPr>
            <a:xfrm>
              <a:off x="611560" y="1412776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611560" y="1519957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611560" y="1629569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2" name="31 Rectángulo"/>
            <p:cNvSpPr/>
            <p:nvPr/>
          </p:nvSpPr>
          <p:spPr>
            <a:xfrm>
              <a:off x="611560" y="1736750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3" name="32 Rectángulo"/>
            <p:cNvSpPr/>
            <p:nvPr/>
          </p:nvSpPr>
          <p:spPr>
            <a:xfrm>
              <a:off x="611560" y="1844824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4" name="33 Rectángulo"/>
            <p:cNvSpPr/>
            <p:nvPr/>
          </p:nvSpPr>
          <p:spPr>
            <a:xfrm>
              <a:off x="611560" y="1952005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" name="34 Rectángulo"/>
            <p:cNvSpPr/>
            <p:nvPr/>
          </p:nvSpPr>
          <p:spPr>
            <a:xfrm>
              <a:off x="611560" y="2061617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" name="35 Rectángulo"/>
            <p:cNvSpPr/>
            <p:nvPr/>
          </p:nvSpPr>
          <p:spPr>
            <a:xfrm>
              <a:off x="611560" y="2168798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" name="36 Rectángulo"/>
            <p:cNvSpPr/>
            <p:nvPr/>
          </p:nvSpPr>
          <p:spPr>
            <a:xfrm>
              <a:off x="611560" y="2277641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573903" y="1390591"/>
              <a:ext cx="648072" cy="219133"/>
            </a:xfrm>
            <a:prstGeom prst="rect">
              <a:avLst/>
            </a:prstGeom>
            <a:solidFill>
              <a:srgbClr val="D99694">
                <a:alpha val="6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39" name="38 Grupo"/>
          <p:cNvGrpSpPr/>
          <p:nvPr/>
        </p:nvGrpSpPr>
        <p:grpSpPr>
          <a:xfrm>
            <a:off x="496833" y="2745603"/>
            <a:ext cx="448050" cy="827412"/>
            <a:chOff x="611560" y="1629569"/>
            <a:chExt cx="576064" cy="719311"/>
          </a:xfrm>
        </p:grpSpPr>
        <p:sp>
          <p:nvSpPr>
            <p:cNvPr id="42" name="41 Rectángulo"/>
            <p:cNvSpPr/>
            <p:nvPr/>
          </p:nvSpPr>
          <p:spPr>
            <a:xfrm>
              <a:off x="611560" y="1629569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3" name="42 Rectángulo"/>
            <p:cNvSpPr/>
            <p:nvPr/>
          </p:nvSpPr>
          <p:spPr>
            <a:xfrm>
              <a:off x="611560" y="1736750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611560" y="1844824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611560" y="1952005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" name="45 Rectángulo"/>
            <p:cNvSpPr/>
            <p:nvPr/>
          </p:nvSpPr>
          <p:spPr>
            <a:xfrm>
              <a:off x="611560" y="2061617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" name="46 Rectángulo"/>
            <p:cNvSpPr/>
            <p:nvPr/>
          </p:nvSpPr>
          <p:spPr>
            <a:xfrm>
              <a:off x="611560" y="2168798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" name="47 Rectángulo"/>
            <p:cNvSpPr/>
            <p:nvPr/>
          </p:nvSpPr>
          <p:spPr>
            <a:xfrm>
              <a:off x="611560" y="2277641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2" name="1 Flecha curvada hacia la izquierda"/>
          <p:cNvSpPr/>
          <p:nvPr/>
        </p:nvSpPr>
        <p:spPr>
          <a:xfrm flipH="1">
            <a:off x="101515" y="1657178"/>
            <a:ext cx="300009" cy="1667348"/>
          </a:xfrm>
          <a:prstGeom prst="curvedLeftArrow">
            <a:avLst>
              <a:gd name="adj1" fmla="val 78766"/>
              <a:gd name="adj2" fmla="val 173763"/>
              <a:gd name="adj3" fmla="val 2093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1043608" y="1203255"/>
            <a:ext cx="5737992" cy="498693"/>
            <a:chOff x="1043608" y="1203255"/>
            <a:chExt cx="5737992" cy="498693"/>
          </a:xfrm>
        </p:grpSpPr>
        <p:grpSp>
          <p:nvGrpSpPr>
            <p:cNvPr id="50" name="49 Grupo"/>
            <p:cNvGrpSpPr/>
            <p:nvPr/>
          </p:nvGrpSpPr>
          <p:grpSpPr>
            <a:xfrm>
              <a:off x="1190208" y="1509397"/>
              <a:ext cx="5359438" cy="142876"/>
              <a:chOff x="1643042" y="1357298"/>
              <a:chExt cx="5359438" cy="142876"/>
            </a:xfrm>
          </p:grpSpPr>
          <p:cxnSp>
            <p:nvCxnSpPr>
              <p:cNvPr id="51" name="50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51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52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53 Conector recto"/>
            <p:cNvCxnSpPr/>
            <p:nvPr/>
          </p:nvCxnSpPr>
          <p:spPr>
            <a:xfrm rot="5400000">
              <a:off x="3755295" y="158540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54 Conector recto"/>
            <p:cNvCxnSpPr/>
            <p:nvPr/>
          </p:nvCxnSpPr>
          <p:spPr>
            <a:xfrm rot="5400000">
              <a:off x="2413343" y="158685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55 Conector recto"/>
            <p:cNvCxnSpPr/>
            <p:nvPr/>
          </p:nvCxnSpPr>
          <p:spPr>
            <a:xfrm rot="5400000">
              <a:off x="5094649" y="158685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56 Conector recto"/>
            <p:cNvCxnSpPr/>
            <p:nvPr/>
          </p:nvCxnSpPr>
          <p:spPr>
            <a:xfrm rot="5400000">
              <a:off x="4421853" y="158778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57 Conector recto"/>
            <p:cNvCxnSpPr/>
            <p:nvPr/>
          </p:nvCxnSpPr>
          <p:spPr>
            <a:xfrm rot="5400000">
              <a:off x="3079901" y="158923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58 Conector recto"/>
            <p:cNvCxnSpPr/>
            <p:nvPr/>
          </p:nvCxnSpPr>
          <p:spPr>
            <a:xfrm rot="5400000">
              <a:off x="5761207" y="158923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59 Conector recto"/>
            <p:cNvCxnSpPr/>
            <p:nvPr/>
          </p:nvCxnSpPr>
          <p:spPr>
            <a:xfrm rot="5400000">
              <a:off x="1747239" y="158038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60 Conector recto"/>
            <p:cNvCxnSpPr/>
            <p:nvPr/>
          </p:nvCxnSpPr>
          <p:spPr>
            <a:xfrm rot="5400000">
              <a:off x="4096954" y="159016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61 Conector recto"/>
            <p:cNvCxnSpPr/>
            <p:nvPr/>
          </p:nvCxnSpPr>
          <p:spPr>
            <a:xfrm rot="5400000">
              <a:off x="2755002" y="159161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62 Conector recto"/>
            <p:cNvCxnSpPr/>
            <p:nvPr/>
          </p:nvCxnSpPr>
          <p:spPr>
            <a:xfrm rot="5400000">
              <a:off x="5436308" y="159161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63 Conector recto"/>
            <p:cNvCxnSpPr/>
            <p:nvPr/>
          </p:nvCxnSpPr>
          <p:spPr>
            <a:xfrm rot="5400000">
              <a:off x="4763512" y="159254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64 Conector recto"/>
            <p:cNvCxnSpPr/>
            <p:nvPr/>
          </p:nvCxnSpPr>
          <p:spPr>
            <a:xfrm rot="5400000">
              <a:off x="3421560" y="159399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65 Conector recto"/>
            <p:cNvCxnSpPr/>
            <p:nvPr/>
          </p:nvCxnSpPr>
          <p:spPr>
            <a:xfrm rot="5400000">
              <a:off x="6102866" y="159399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66 Conector recto"/>
            <p:cNvCxnSpPr/>
            <p:nvPr/>
          </p:nvCxnSpPr>
          <p:spPr>
            <a:xfrm rot="5400000">
              <a:off x="2088898" y="1585148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67 Conector recto"/>
            <p:cNvCxnSpPr/>
            <p:nvPr/>
          </p:nvCxnSpPr>
          <p:spPr>
            <a:xfrm rot="5400000">
              <a:off x="1405012" y="1578000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68 Triángulo isósceles"/>
            <p:cNvSpPr/>
            <p:nvPr/>
          </p:nvSpPr>
          <p:spPr>
            <a:xfrm>
              <a:off x="1278765" y="1353632"/>
              <a:ext cx="142876" cy="142876"/>
            </a:xfrm>
            <a:prstGeom prst="triangle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69 Grupo"/>
            <p:cNvGrpSpPr/>
            <p:nvPr/>
          </p:nvGrpSpPr>
          <p:grpSpPr>
            <a:xfrm>
              <a:off x="1043608" y="1203255"/>
              <a:ext cx="5737992" cy="340390"/>
              <a:chOff x="1500166" y="1069710"/>
              <a:chExt cx="5737992" cy="340390"/>
            </a:xfrm>
          </p:grpSpPr>
          <p:sp>
            <p:nvSpPr>
              <p:cNvPr id="71" name="Rectangle 11"/>
              <p:cNvSpPr>
                <a:spLocks noChangeArrowheads="1"/>
              </p:cNvSpPr>
              <p:nvPr/>
            </p:nvSpPr>
            <p:spPr bwMode="auto">
              <a:xfrm>
                <a:off x="1500166" y="1071546"/>
                <a:ext cx="28886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0</a:t>
                </a:r>
                <a:endPara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72" name="Rectangle 11"/>
              <p:cNvSpPr>
                <a:spLocks noChangeArrowheads="1"/>
              </p:cNvSpPr>
              <p:nvPr/>
            </p:nvSpPr>
            <p:spPr bwMode="auto">
              <a:xfrm>
                <a:off x="6829072" y="1069710"/>
                <a:ext cx="40908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i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rPr>
                  <a:t>2</a:t>
                </a:r>
                <a:r>
                  <a:rPr lang="en-US" sz="1600" b="1" i="1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rPr>
                  <a:t>M</a:t>
                </a:r>
                <a:endParaRPr lang="en-US" sz="1600" i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4" name="3 Grupo"/>
          <p:cNvGrpSpPr/>
          <p:nvPr/>
        </p:nvGrpSpPr>
        <p:grpSpPr>
          <a:xfrm>
            <a:off x="2933259" y="993546"/>
            <a:ext cx="529311" cy="821968"/>
            <a:chOff x="2933259" y="993546"/>
            <a:chExt cx="529311" cy="821968"/>
          </a:xfrm>
        </p:grpSpPr>
        <p:cxnSp>
          <p:nvCxnSpPr>
            <p:cNvPr id="96" name="95 Conector recto"/>
            <p:cNvCxnSpPr/>
            <p:nvPr/>
          </p:nvCxnSpPr>
          <p:spPr>
            <a:xfrm>
              <a:off x="3186191" y="1332100"/>
              <a:ext cx="0" cy="48341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11"/>
            <p:cNvSpPr>
              <a:spLocks noChangeArrowheads="1"/>
            </p:cNvSpPr>
            <p:nvPr/>
          </p:nvSpPr>
          <p:spPr bwMode="auto">
            <a:xfrm>
              <a:off x="2933259" y="993546"/>
              <a:ext cx="52931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l-GR" sz="1600" b="1" i="1" dirty="0" smtClean="0">
                  <a:solidFill>
                    <a:srgbClr val="0070C0"/>
                  </a:solidFill>
                  <a:cs typeface="Times New Roman" pitchFamily="18" charset="0"/>
                </a:rPr>
                <a:t>α</a:t>
              </a:r>
              <a:r>
                <a:rPr lang="en-US" sz="1600" b="1" i="1" dirty="0" smtClean="0">
                  <a:solidFill>
                    <a:srgbClr val="0070C0"/>
                  </a:solidFill>
                  <a:cs typeface="Times New Roman" pitchFamily="18" charset="0"/>
                </a:rPr>
                <a:t>2</a:t>
              </a:r>
              <a:r>
                <a:rPr lang="en-US" sz="1600" b="1" i="1" baseline="30000" dirty="0" smtClean="0">
                  <a:solidFill>
                    <a:srgbClr val="0070C0"/>
                  </a:solidFill>
                  <a:cs typeface="Times New Roman" pitchFamily="18" charset="0"/>
                </a:rPr>
                <a:t>M</a:t>
              </a:r>
              <a:endParaRPr lang="en-US" sz="1600" i="1" baseline="30000" dirty="0">
                <a:solidFill>
                  <a:srgbClr val="0070C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1190208" y="2981602"/>
            <a:ext cx="3210062" cy="338554"/>
            <a:chOff x="1190208" y="2981602"/>
            <a:chExt cx="3210062" cy="338554"/>
          </a:xfrm>
        </p:grpSpPr>
        <p:cxnSp>
          <p:nvCxnSpPr>
            <p:cNvPr id="74" name="73 Conector recto"/>
            <p:cNvCxnSpPr/>
            <p:nvPr/>
          </p:nvCxnSpPr>
          <p:spPr>
            <a:xfrm flipV="1">
              <a:off x="1190208" y="3154631"/>
              <a:ext cx="2666308" cy="2041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74 Conector recto"/>
            <p:cNvCxnSpPr/>
            <p:nvPr/>
          </p:nvCxnSpPr>
          <p:spPr>
            <a:xfrm rot="5400000">
              <a:off x="1119564" y="3155878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75 Conector recto"/>
            <p:cNvCxnSpPr/>
            <p:nvPr/>
          </p:nvCxnSpPr>
          <p:spPr>
            <a:xfrm rot="5400000">
              <a:off x="3785872" y="3139141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77 Conector recto"/>
            <p:cNvCxnSpPr/>
            <p:nvPr/>
          </p:nvCxnSpPr>
          <p:spPr>
            <a:xfrm rot="5400000">
              <a:off x="2413343" y="3162690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80 Conector recto"/>
            <p:cNvCxnSpPr/>
            <p:nvPr/>
          </p:nvCxnSpPr>
          <p:spPr>
            <a:xfrm rot="5400000">
              <a:off x="3079901" y="3165072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82 Conector recto"/>
            <p:cNvCxnSpPr/>
            <p:nvPr/>
          </p:nvCxnSpPr>
          <p:spPr>
            <a:xfrm rot="5400000">
              <a:off x="1747239" y="315622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84 Conector recto"/>
            <p:cNvCxnSpPr/>
            <p:nvPr/>
          </p:nvCxnSpPr>
          <p:spPr>
            <a:xfrm rot="5400000">
              <a:off x="2755002" y="3167452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87 Conector recto"/>
            <p:cNvCxnSpPr/>
            <p:nvPr/>
          </p:nvCxnSpPr>
          <p:spPr>
            <a:xfrm rot="5400000">
              <a:off x="3421560" y="3169834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89 Conector recto"/>
            <p:cNvCxnSpPr/>
            <p:nvPr/>
          </p:nvCxnSpPr>
          <p:spPr>
            <a:xfrm rot="5400000">
              <a:off x="2088898" y="316098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90 Conector recto"/>
            <p:cNvCxnSpPr/>
            <p:nvPr/>
          </p:nvCxnSpPr>
          <p:spPr>
            <a:xfrm rot="5400000">
              <a:off x="1405012" y="315383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11"/>
            <p:cNvSpPr>
              <a:spLocks noChangeArrowheads="1"/>
            </p:cNvSpPr>
            <p:nvPr/>
          </p:nvSpPr>
          <p:spPr bwMode="auto">
            <a:xfrm>
              <a:off x="3880576" y="2981602"/>
              <a:ext cx="51969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2</a:t>
              </a:r>
              <a:r>
                <a:rPr lang="en-US" sz="1600" b="1" i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M-1</a:t>
              </a:r>
              <a:endParaRPr lang="en-US" sz="16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cxnSp>
          <p:nvCxnSpPr>
            <p:cNvPr id="103" name="102 Conector recto"/>
            <p:cNvCxnSpPr/>
            <p:nvPr/>
          </p:nvCxnSpPr>
          <p:spPr>
            <a:xfrm flipH="1">
              <a:off x="2519706" y="3008676"/>
              <a:ext cx="3656" cy="29306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Rectangle 8"/>
          <p:cNvSpPr>
            <a:spLocks noChangeArrowheads="1"/>
          </p:cNvSpPr>
          <p:nvPr/>
        </p:nvSpPr>
        <p:spPr bwMode="auto">
          <a:xfrm>
            <a:off x="0" y="0"/>
            <a:ext cx="4726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2-STEP SCALAR DEADZONE QUANTIZATION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92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7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3" name="92 Pentágono"/>
          <p:cNvSpPr/>
          <p:nvPr/>
        </p:nvSpPr>
        <p:spPr>
          <a:xfrm>
            <a:off x="324" y="6613524"/>
            <a:ext cx="4571676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80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118 Forma libre"/>
          <p:cNvSpPr/>
          <p:nvPr/>
        </p:nvSpPr>
        <p:spPr>
          <a:xfrm>
            <a:off x="2520950" y="1584325"/>
            <a:ext cx="4019550" cy="1565275"/>
          </a:xfrm>
          <a:custGeom>
            <a:avLst/>
            <a:gdLst>
              <a:gd name="connsiteX0" fmla="*/ 679450 w 4019550"/>
              <a:gd name="connsiteY0" fmla="*/ 3175 h 1565275"/>
              <a:gd name="connsiteX1" fmla="*/ 4019550 w 4019550"/>
              <a:gd name="connsiteY1" fmla="*/ 0 h 1565275"/>
              <a:gd name="connsiteX2" fmla="*/ 1336675 w 4019550"/>
              <a:gd name="connsiteY2" fmla="*/ 1562100 h 1565275"/>
              <a:gd name="connsiteX3" fmla="*/ 6350 w 4019550"/>
              <a:gd name="connsiteY3" fmla="*/ 1565275 h 1565275"/>
              <a:gd name="connsiteX4" fmla="*/ 0 w 4019550"/>
              <a:gd name="connsiteY4" fmla="*/ 1422400 h 1565275"/>
              <a:gd name="connsiteX5" fmla="*/ 669925 w 4019550"/>
              <a:gd name="connsiteY5" fmla="*/ 244475 h 1565275"/>
              <a:gd name="connsiteX6" fmla="*/ 679450 w 4019550"/>
              <a:gd name="connsiteY6" fmla="*/ 3175 h 156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9550" h="1565275">
                <a:moveTo>
                  <a:pt x="679450" y="3175"/>
                </a:moveTo>
                <a:lnTo>
                  <a:pt x="4019550" y="0"/>
                </a:lnTo>
                <a:lnTo>
                  <a:pt x="1336675" y="1562100"/>
                </a:lnTo>
                <a:lnTo>
                  <a:pt x="6350" y="1565275"/>
                </a:lnTo>
                <a:lnTo>
                  <a:pt x="0" y="1422400"/>
                </a:lnTo>
                <a:lnTo>
                  <a:pt x="669925" y="244475"/>
                </a:lnTo>
                <a:cubicBezTo>
                  <a:pt x="670983" y="161925"/>
                  <a:pt x="672042" y="79375"/>
                  <a:pt x="679450" y="3175"/>
                </a:cubicBezTo>
                <a:close/>
              </a:path>
            </a:pathLst>
          </a:custGeom>
          <a:solidFill>
            <a:schemeClr val="bg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1" name="110 Forma libre"/>
          <p:cNvSpPr/>
          <p:nvPr/>
        </p:nvSpPr>
        <p:spPr>
          <a:xfrm>
            <a:off x="1196975" y="1574800"/>
            <a:ext cx="1984375" cy="1577975"/>
          </a:xfrm>
          <a:custGeom>
            <a:avLst/>
            <a:gdLst>
              <a:gd name="connsiteX0" fmla="*/ 0 w 1984375"/>
              <a:gd name="connsiteY0" fmla="*/ 0 h 1577975"/>
              <a:gd name="connsiteX1" fmla="*/ 1984375 w 1984375"/>
              <a:gd name="connsiteY1" fmla="*/ 6350 h 1577975"/>
              <a:gd name="connsiteX2" fmla="*/ 1984375 w 1984375"/>
              <a:gd name="connsiteY2" fmla="*/ 257175 h 1577975"/>
              <a:gd name="connsiteX3" fmla="*/ 1333500 w 1984375"/>
              <a:gd name="connsiteY3" fmla="*/ 1435100 h 1577975"/>
              <a:gd name="connsiteX4" fmla="*/ 1333500 w 1984375"/>
              <a:gd name="connsiteY4" fmla="*/ 1574800 h 1577975"/>
              <a:gd name="connsiteX5" fmla="*/ 6350 w 1984375"/>
              <a:gd name="connsiteY5" fmla="*/ 1577975 h 1577975"/>
              <a:gd name="connsiteX6" fmla="*/ 0 w 1984375"/>
              <a:gd name="connsiteY6" fmla="*/ 0 h 157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4375" h="1577975">
                <a:moveTo>
                  <a:pt x="0" y="0"/>
                </a:moveTo>
                <a:lnTo>
                  <a:pt x="1984375" y="6350"/>
                </a:lnTo>
                <a:lnTo>
                  <a:pt x="1984375" y="257175"/>
                </a:lnTo>
                <a:lnTo>
                  <a:pt x="1333500" y="1435100"/>
                </a:lnTo>
                <a:lnTo>
                  <a:pt x="1333500" y="1574800"/>
                </a:lnTo>
                <a:lnTo>
                  <a:pt x="6350" y="1577975"/>
                </a:lnTo>
                <a:cubicBezTo>
                  <a:pt x="4233" y="1051983"/>
                  <a:pt x="2117" y="525992"/>
                  <a:pt x="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80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IMPLEMENTATION IN JPEG2000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+mj-lt"/>
              </a:rPr>
              <a:t>ORIGINAL IMAGE</a:t>
            </a:r>
            <a:endParaRPr lang="es-ES" sz="1400" dirty="0">
              <a:latin typeface="+mj-lt"/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+mj-lt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+mj-lt"/>
                </a:rPr>
                <a:t>TRANSFORM</a:t>
              </a: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+mj-lt"/>
                  </a:rPr>
                  <a:t>TRANSFORM</a:t>
                </a:r>
                <a:endParaRPr lang="es-ES" sz="1400" b="1" dirty="0">
                  <a:latin typeface="+mj-lt"/>
                </a:endParaRPr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4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QUANTIZATION</a:t>
                </a:r>
              </a:p>
            </p:txBody>
          </p:sp>
        </p:grpSp>
      </p:grp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TIER-1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TIER-2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24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JP2 CODESTREAM</a:t>
              </a:r>
              <a:endParaRPr lang="es-ES" sz="1400" dirty="0">
                <a:latin typeface="+mj-lt"/>
              </a:endParaRPr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</p:grpSp>
      <p:grpSp>
        <p:nvGrpSpPr>
          <p:cNvPr id="50" name="49 Grupo"/>
          <p:cNvGrpSpPr/>
          <p:nvPr/>
        </p:nvGrpSpPr>
        <p:grpSpPr>
          <a:xfrm>
            <a:off x="1190208" y="1509397"/>
            <a:ext cx="5359438" cy="142876"/>
            <a:chOff x="1643042" y="1357298"/>
            <a:chExt cx="5359438" cy="142876"/>
          </a:xfrm>
        </p:grpSpPr>
        <p:cxnSp>
          <p:nvCxnSpPr>
            <p:cNvPr id="51" name="50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51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52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53 Conector recto"/>
          <p:cNvCxnSpPr/>
          <p:nvPr/>
        </p:nvCxnSpPr>
        <p:spPr>
          <a:xfrm rot="5400000">
            <a:off x="3942407" y="1585403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 rot="5400000">
            <a:off x="3079901" y="158923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59 Conector recto"/>
          <p:cNvCxnSpPr/>
          <p:nvPr/>
        </p:nvCxnSpPr>
        <p:spPr>
          <a:xfrm rot="5400000">
            <a:off x="1583729" y="1580386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"/>
          <p:cNvCxnSpPr/>
          <p:nvPr/>
        </p:nvCxnSpPr>
        <p:spPr>
          <a:xfrm rot="5400000">
            <a:off x="2593429" y="159161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 rot="5400000">
            <a:off x="5544169" y="159161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 rot="5400000">
            <a:off x="4763512" y="1592547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"/>
          <p:cNvCxnSpPr/>
          <p:nvPr/>
        </p:nvCxnSpPr>
        <p:spPr>
          <a:xfrm rot="5400000">
            <a:off x="2088898" y="1585148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69 Grupo"/>
          <p:cNvGrpSpPr/>
          <p:nvPr/>
        </p:nvGrpSpPr>
        <p:grpSpPr>
          <a:xfrm>
            <a:off x="1043608" y="1203255"/>
            <a:ext cx="5737992" cy="340390"/>
            <a:chOff x="1500166" y="1069710"/>
            <a:chExt cx="5737992" cy="340390"/>
          </a:xfrm>
        </p:grpSpPr>
        <p:sp>
          <p:nvSpPr>
            <p:cNvPr id="7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72" name="Rectangle 11"/>
            <p:cNvSpPr>
              <a:spLocks noChangeArrowheads="1"/>
            </p:cNvSpPr>
            <p:nvPr/>
          </p:nvSpPr>
          <p:spPr bwMode="auto">
            <a:xfrm>
              <a:off x="6829072" y="1069710"/>
              <a:ext cx="40908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2</a:t>
              </a:r>
              <a:r>
                <a:rPr lang="en-US" sz="1600" b="1" i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M</a:t>
              </a:r>
              <a:endParaRPr lang="en-US" sz="16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cxnSp>
        <p:nvCxnSpPr>
          <p:cNvPr id="74" name="73 Conector recto"/>
          <p:cNvCxnSpPr/>
          <p:nvPr/>
        </p:nvCxnSpPr>
        <p:spPr>
          <a:xfrm flipV="1">
            <a:off x="1190208" y="3154631"/>
            <a:ext cx="2666308" cy="204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4 Conector recto"/>
          <p:cNvCxnSpPr/>
          <p:nvPr/>
        </p:nvCxnSpPr>
        <p:spPr>
          <a:xfrm rot="5400000">
            <a:off x="1119564" y="3155878"/>
            <a:ext cx="142876" cy="1588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75 Conector recto"/>
          <p:cNvCxnSpPr/>
          <p:nvPr/>
        </p:nvCxnSpPr>
        <p:spPr>
          <a:xfrm rot="5400000">
            <a:off x="3785872" y="3139141"/>
            <a:ext cx="142876" cy="1588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77 Conector recto"/>
          <p:cNvCxnSpPr/>
          <p:nvPr/>
        </p:nvCxnSpPr>
        <p:spPr>
          <a:xfrm rot="5400000">
            <a:off x="2413343" y="3162690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/>
          <p:cNvCxnSpPr/>
          <p:nvPr/>
        </p:nvCxnSpPr>
        <p:spPr>
          <a:xfrm rot="5400000">
            <a:off x="3079901" y="316507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"/>
          <p:cNvCxnSpPr/>
          <p:nvPr/>
        </p:nvCxnSpPr>
        <p:spPr>
          <a:xfrm rot="5400000">
            <a:off x="1747239" y="3156223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4 Conector recto"/>
          <p:cNvCxnSpPr/>
          <p:nvPr/>
        </p:nvCxnSpPr>
        <p:spPr>
          <a:xfrm rot="5400000">
            <a:off x="2755002" y="316745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87 Conector recto"/>
          <p:cNvCxnSpPr/>
          <p:nvPr/>
        </p:nvCxnSpPr>
        <p:spPr>
          <a:xfrm rot="5400000">
            <a:off x="3421560" y="3169834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89 Conector recto"/>
          <p:cNvCxnSpPr/>
          <p:nvPr/>
        </p:nvCxnSpPr>
        <p:spPr>
          <a:xfrm rot="5400000">
            <a:off x="2088898" y="316098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90 Conector recto"/>
          <p:cNvCxnSpPr/>
          <p:nvPr/>
        </p:nvCxnSpPr>
        <p:spPr>
          <a:xfrm rot="5400000">
            <a:off x="1405012" y="3153837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11"/>
          <p:cNvSpPr>
            <a:spLocks noChangeArrowheads="1"/>
          </p:cNvSpPr>
          <p:nvPr/>
        </p:nvSpPr>
        <p:spPr bwMode="auto">
          <a:xfrm>
            <a:off x="3880576" y="2981602"/>
            <a:ext cx="5196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2</a:t>
            </a:r>
            <a:r>
              <a:rPr lang="en-US" sz="1600" b="1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M-1</a:t>
            </a:r>
            <a:endParaRPr lang="en-US" sz="1600" i="1" baseline="30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96" name="95 Conector recto"/>
          <p:cNvCxnSpPr/>
          <p:nvPr/>
        </p:nvCxnSpPr>
        <p:spPr>
          <a:xfrm>
            <a:off x="3186191" y="1332100"/>
            <a:ext cx="0" cy="48341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11"/>
          <p:cNvSpPr>
            <a:spLocks noChangeArrowheads="1"/>
          </p:cNvSpPr>
          <p:nvPr/>
        </p:nvSpPr>
        <p:spPr bwMode="auto">
          <a:xfrm>
            <a:off x="2933259" y="993546"/>
            <a:ext cx="5293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l-GR" sz="1600" b="1" i="1" dirty="0" smtClean="0">
                <a:solidFill>
                  <a:srgbClr val="0070C0"/>
                </a:solidFill>
                <a:cs typeface="Times New Roman" pitchFamily="18" charset="0"/>
              </a:rPr>
              <a:t>α</a:t>
            </a:r>
            <a:r>
              <a:rPr lang="en-US" sz="1600" b="1" i="1" dirty="0" smtClean="0">
                <a:solidFill>
                  <a:srgbClr val="0070C0"/>
                </a:solidFill>
                <a:cs typeface="Times New Roman" pitchFamily="18" charset="0"/>
              </a:rPr>
              <a:t>2</a:t>
            </a:r>
            <a:r>
              <a:rPr lang="en-US" sz="1600" b="1" i="1" baseline="30000" dirty="0" smtClean="0">
                <a:solidFill>
                  <a:srgbClr val="0070C0"/>
                </a:solidFill>
                <a:cs typeface="Times New Roman" pitchFamily="18" charset="0"/>
              </a:rPr>
              <a:t>M</a:t>
            </a:r>
            <a:endParaRPr lang="en-US" sz="1600" i="1" baseline="300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cxnSp>
        <p:nvCxnSpPr>
          <p:cNvPr id="98" name="97 Conector recto"/>
          <p:cNvCxnSpPr/>
          <p:nvPr/>
        </p:nvCxnSpPr>
        <p:spPr>
          <a:xfrm>
            <a:off x="1188039" y="1588579"/>
            <a:ext cx="0" cy="156888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100 Conector recto"/>
          <p:cNvCxnSpPr/>
          <p:nvPr/>
        </p:nvCxnSpPr>
        <p:spPr>
          <a:xfrm flipH="1">
            <a:off x="3856516" y="1575998"/>
            <a:ext cx="2695300" cy="156393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102 Conector recto"/>
          <p:cNvCxnSpPr/>
          <p:nvPr/>
        </p:nvCxnSpPr>
        <p:spPr>
          <a:xfrm flipH="1">
            <a:off x="2519706" y="3008676"/>
            <a:ext cx="3656" cy="29306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116 Conector recto"/>
          <p:cNvCxnSpPr>
            <a:stCxn id="111" idx="2"/>
          </p:cNvCxnSpPr>
          <p:nvPr/>
        </p:nvCxnSpPr>
        <p:spPr>
          <a:xfrm flipH="1">
            <a:off x="2523363" y="1831975"/>
            <a:ext cx="657987" cy="1176701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85 Conector recto"/>
          <p:cNvCxnSpPr/>
          <p:nvPr/>
        </p:nvCxnSpPr>
        <p:spPr>
          <a:xfrm flipH="1">
            <a:off x="1855191" y="1699566"/>
            <a:ext cx="333971" cy="1347908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88 Conector recto"/>
          <p:cNvCxnSpPr/>
          <p:nvPr/>
        </p:nvCxnSpPr>
        <p:spPr>
          <a:xfrm flipH="1">
            <a:off x="1512964" y="1685951"/>
            <a:ext cx="178716" cy="1368671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91 Conector recto"/>
          <p:cNvCxnSpPr/>
          <p:nvPr/>
        </p:nvCxnSpPr>
        <p:spPr>
          <a:xfrm flipH="1">
            <a:off x="2197460" y="1704552"/>
            <a:ext cx="502332" cy="1347908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93 Conector recto"/>
          <p:cNvCxnSpPr/>
          <p:nvPr/>
        </p:nvCxnSpPr>
        <p:spPr>
          <a:xfrm flipH="1">
            <a:off x="3197822" y="1717849"/>
            <a:ext cx="1672847" cy="1347908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98 Conector recto"/>
          <p:cNvCxnSpPr/>
          <p:nvPr/>
        </p:nvCxnSpPr>
        <p:spPr>
          <a:xfrm flipH="1">
            <a:off x="2855595" y="1693354"/>
            <a:ext cx="1194763" cy="1379551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99 Conector recto"/>
          <p:cNvCxnSpPr/>
          <p:nvPr/>
        </p:nvCxnSpPr>
        <p:spPr>
          <a:xfrm flipH="1">
            <a:off x="3540090" y="1717849"/>
            <a:ext cx="2112030" cy="1352894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101 Triángulo isósceles"/>
          <p:cNvSpPr/>
          <p:nvPr/>
        </p:nvSpPr>
        <p:spPr>
          <a:xfrm>
            <a:off x="1355088" y="1287486"/>
            <a:ext cx="142876" cy="142876"/>
          </a:xfrm>
          <a:prstGeom prst="triangl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1"/>
          <p:cNvSpPr>
            <a:spLocks noChangeArrowheads="1"/>
          </p:cNvSpPr>
          <p:nvPr/>
        </p:nvSpPr>
        <p:spPr bwMode="auto">
          <a:xfrm>
            <a:off x="1465521" y="1310387"/>
            <a:ext cx="1625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L</a:t>
            </a:r>
            <a:endParaRPr lang="en-US" sz="1100" i="1" baseline="30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5" name="104 Triángulo isósceles"/>
          <p:cNvSpPr/>
          <p:nvPr/>
        </p:nvSpPr>
        <p:spPr>
          <a:xfrm>
            <a:off x="3506885" y="1286346"/>
            <a:ext cx="142876" cy="142876"/>
          </a:xfrm>
          <a:prstGeom prst="triangl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1"/>
          <p:cNvSpPr>
            <a:spLocks noChangeArrowheads="1"/>
          </p:cNvSpPr>
          <p:nvPr/>
        </p:nvSpPr>
        <p:spPr bwMode="auto">
          <a:xfrm>
            <a:off x="3617318" y="1309247"/>
            <a:ext cx="1625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H</a:t>
            </a:r>
            <a:endParaRPr lang="en-US" sz="1100" i="1" baseline="30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107" name="106 Grupo"/>
          <p:cNvGrpSpPr/>
          <p:nvPr/>
        </p:nvGrpSpPr>
        <p:grpSpPr>
          <a:xfrm>
            <a:off x="467544" y="1052736"/>
            <a:ext cx="504056" cy="1102305"/>
            <a:chOff x="573903" y="1390591"/>
            <a:chExt cx="648072" cy="958289"/>
          </a:xfrm>
        </p:grpSpPr>
        <p:sp>
          <p:nvSpPr>
            <p:cNvPr id="108" name="107 Rectángulo"/>
            <p:cNvSpPr/>
            <p:nvPr/>
          </p:nvSpPr>
          <p:spPr>
            <a:xfrm>
              <a:off x="611560" y="1412776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9" name="108 Rectángulo"/>
            <p:cNvSpPr/>
            <p:nvPr/>
          </p:nvSpPr>
          <p:spPr>
            <a:xfrm>
              <a:off x="611560" y="1519957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0" name="109 Rectángulo"/>
            <p:cNvSpPr/>
            <p:nvPr/>
          </p:nvSpPr>
          <p:spPr>
            <a:xfrm>
              <a:off x="611560" y="1629569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2" name="111 Rectángulo"/>
            <p:cNvSpPr/>
            <p:nvPr/>
          </p:nvSpPr>
          <p:spPr>
            <a:xfrm>
              <a:off x="611560" y="1736750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3" name="112 Rectángulo"/>
            <p:cNvSpPr/>
            <p:nvPr/>
          </p:nvSpPr>
          <p:spPr>
            <a:xfrm>
              <a:off x="611560" y="1844824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4" name="113 Rectángulo"/>
            <p:cNvSpPr/>
            <p:nvPr/>
          </p:nvSpPr>
          <p:spPr>
            <a:xfrm>
              <a:off x="611560" y="1952005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5" name="114 Rectángulo"/>
            <p:cNvSpPr/>
            <p:nvPr/>
          </p:nvSpPr>
          <p:spPr>
            <a:xfrm>
              <a:off x="611560" y="2061617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6" name="115 Rectángulo"/>
            <p:cNvSpPr/>
            <p:nvPr/>
          </p:nvSpPr>
          <p:spPr>
            <a:xfrm>
              <a:off x="611560" y="2168798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8" name="117 Rectángulo"/>
            <p:cNvSpPr/>
            <p:nvPr/>
          </p:nvSpPr>
          <p:spPr>
            <a:xfrm>
              <a:off x="611560" y="2277641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0" name="119 Rectángulo"/>
            <p:cNvSpPr/>
            <p:nvPr/>
          </p:nvSpPr>
          <p:spPr>
            <a:xfrm>
              <a:off x="573903" y="1390591"/>
              <a:ext cx="648072" cy="219133"/>
            </a:xfrm>
            <a:prstGeom prst="rect">
              <a:avLst/>
            </a:prstGeom>
            <a:solidFill>
              <a:srgbClr val="D99694">
                <a:alpha val="6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21" name="120 Grupo"/>
          <p:cNvGrpSpPr/>
          <p:nvPr/>
        </p:nvGrpSpPr>
        <p:grpSpPr>
          <a:xfrm>
            <a:off x="496833" y="2745603"/>
            <a:ext cx="448050" cy="827412"/>
            <a:chOff x="611560" y="1629569"/>
            <a:chExt cx="576064" cy="719311"/>
          </a:xfrm>
        </p:grpSpPr>
        <p:sp>
          <p:nvSpPr>
            <p:cNvPr id="122" name="121 Rectángulo"/>
            <p:cNvSpPr/>
            <p:nvPr/>
          </p:nvSpPr>
          <p:spPr>
            <a:xfrm>
              <a:off x="611560" y="1629569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3" name="122 Rectángulo"/>
            <p:cNvSpPr/>
            <p:nvPr/>
          </p:nvSpPr>
          <p:spPr>
            <a:xfrm>
              <a:off x="611560" y="1736750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4" name="123 Rectángulo"/>
            <p:cNvSpPr/>
            <p:nvPr/>
          </p:nvSpPr>
          <p:spPr>
            <a:xfrm>
              <a:off x="611560" y="1844824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5" name="124 Rectángulo"/>
            <p:cNvSpPr/>
            <p:nvPr/>
          </p:nvSpPr>
          <p:spPr>
            <a:xfrm>
              <a:off x="611560" y="1952005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6" name="125 Rectángulo"/>
            <p:cNvSpPr/>
            <p:nvPr/>
          </p:nvSpPr>
          <p:spPr>
            <a:xfrm>
              <a:off x="611560" y="2061617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7" name="126 Rectángulo"/>
            <p:cNvSpPr/>
            <p:nvPr/>
          </p:nvSpPr>
          <p:spPr>
            <a:xfrm>
              <a:off x="611560" y="2168798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8" name="127 Rectángulo"/>
            <p:cNvSpPr/>
            <p:nvPr/>
          </p:nvSpPr>
          <p:spPr>
            <a:xfrm>
              <a:off x="611560" y="2277641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129" name="128 Flecha curvada hacia la izquierda"/>
          <p:cNvSpPr/>
          <p:nvPr/>
        </p:nvSpPr>
        <p:spPr>
          <a:xfrm flipH="1">
            <a:off x="101515" y="1657178"/>
            <a:ext cx="300009" cy="1667348"/>
          </a:xfrm>
          <a:prstGeom prst="curvedLeftArrow">
            <a:avLst>
              <a:gd name="adj1" fmla="val 78766"/>
              <a:gd name="adj2" fmla="val 173763"/>
              <a:gd name="adj3" fmla="val 2093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6077764" y="3377597"/>
            <a:ext cx="1806654" cy="352426"/>
            <a:chOff x="6077764" y="3377597"/>
            <a:chExt cx="1806654" cy="352426"/>
          </a:xfrm>
        </p:grpSpPr>
        <p:sp>
          <p:nvSpPr>
            <p:cNvPr id="131" name="Line 9"/>
            <p:cNvSpPr>
              <a:spLocks noChangeShapeType="1"/>
            </p:cNvSpPr>
            <p:nvPr/>
          </p:nvSpPr>
          <p:spPr bwMode="auto">
            <a:xfrm>
              <a:off x="6876256" y="3532042"/>
              <a:ext cx="1008162" cy="0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32" name="Rectangle 10"/>
            <p:cNvSpPr>
              <a:spLocks noChangeArrowheads="1"/>
            </p:cNvSpPr>
            <p:nvPr/>
          </p:nvSpPr>
          <p:spPr bwMode="auto">
            <a:xfrm>
              <a:off x="6077764" y="3377597"/>
              <a:ext cx="798492" cy="352426"/>
            </a:xfrm>
            <a:prstGeom prst="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2SDQ</a:t>
              </a:r>
              <a:endPara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5922566" y="4370966"/>
            <a:ext cx="1025156" cy="532384"/>
            <a:chOff x="5922566" y="4370966"/>
            <a:chExt cx="1025156" cy="532384"/>
          </a:xfrm>
        </p:grpSpPr>
        <p:sp>
          <p:nvSpPr>
            <p:cNvPr id="134" name="Line 9"/>
            <p:cNvSpPr>
              <a:spLocks noChangeShapeType="1"/>
            </p:cNvSpPr>
            <p:nvPr/>
          </p:nvSpPr>
          <p:spPr bwMode="auto">
            <a:xfrm>
              <a:off x="6714654" y="4650989"/>
              <a:ext cx="233068" cy="0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33" name="Rectangle 10"/>
            <p:cNvSpPr>
              <a:spLocks noChangeArrowheads="1"/>
            </p:cNvSpPr>
            <p:nvPr/>
          </p:nvSpPr>
          <p:spPr bwMode="auto">
            <a:xfrm>
              <a:off x="5922566" y="4370966"/>
              <a:ext cx="798492" cy="532384"/>
            </a:xfrm>
            <a:prstGeom prst="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header</a:t>
              </a:r>
              <a:endPara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algn="ctr"/>
              <a:r>
                <a:rPr lang="es-E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bit</a:t>
              </a:r>
              <a:endPara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37" name="Rectangle 8"/>
          <p:cNvSpPr>
            <a:spLocks noChangeArrowheads="1"/>
          </p:cNvSpPr>
          <p:nvPr/>
        </p:nvSpPr>
        <p:spPr bwMode="auto">
          <a:xfrm>
            <a:off x="0" y="0"/>
            <a:ext cx="4726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2-STEP SCALAR DEADZONE QUANTIZATION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93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7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0" name="129 Pentágono"/>
          <p:cNvSpPr/>
          <p:nvPr/>
        </p:nvSpPr>
        <p:spPr>
          <a:xfrm>
            <a:off x="325" y="6613524"/>
            <a:ext cx="4787700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7111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118 Forma libre"/>
          <p:cNvSpPr/>
          <p:nvPr/>
        </p:nvSpPr>
        <p:spPr>
          <a:xfrm>
            <a:off x="2520950" y="1584325"/>
            <a:ext cx="4019550" cy="1565275"/>
          </a:xfrm>
          <a:custGeom>
            <a:avLst/>
            <a:gdLst>
              <a:gd name="connsiteX0" fmla="*/ 679450 w 4019550"/>
              <a:gd name="connsiteY0" fmla="*/ 3175 h 1565275"/>
              <a:gd name="connsiteX1" fmla="*/ 4019550 w 4019550"/>
              <a:gd name="connsiteY1" fmla="*/ 0 h 1565275"/>
              <a:gd name="connsiteX2" fmla="*/ 1336675 w 4019550"/>
              <a:gd name="connsiteY2" fmla="*/ 1562100 h 1565275"/>
              <a:gd name="connsiteX3" fmla="*/ 6350 w 4019550"/>
              <a:gd name="connsiteY3" fmla="*/ 1565275 h 1565275"/>
              <a:gd name="connsiteX4" fmla="*/ 0 w 4019550"/>
              <a:gd name="connsiteY4" fmla="*/ 1422400 h 1565275"/>
              <a:gd name="connsiteX5" fmla="*/ 669925 w 4019550"/>
              <a:gd name="connsiteY5" fmla="*/ 244475 h 1565275"/>
              <a:gd name="connsiteX6" fmla="*/ 679450 w 4019550"/>
              <a:gd name="connsiteY6" fmla="*/ 3175 h 156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9550" h="1565275">
                <a:moveTo>
                  <a:pt x="679450" y="3175"/>
                </a:moveTo>
                <a:lnTo>
                  <a:pt x="4019550" y="0"/>
                </a:lnTo>
                <a:lnTo>
                  <a:pt x="1336675" y="1562100"/>
                </a:lnTo>
                <a:lnTo>
                  <a:pt x="6350" y="1565275"/>
                </a:lnTo>
                <a:lnTo>
                  <a:pt x="0" y="1422400"/>
                </a:lnTo>
                <a:lnTo>
                  <a:pt x="669925" y="244475"/>
                </a:lnTo>
                <a:cubicBezTo>
                  <a:pt x="670983" y="161925"/>
                  <a:pt x="672042" y="79375"/>
                  <a:pt x="679450" y="3175"/>
                </a:cubicBezTo>
                <a:close/>
              </a:path>
            </a:pathLst>
          </a:custGeom>
          <a:solidFill>
            <a:schemeClr val="bg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1" name="110 Forma libre"/>
          <p:cNvSpPr/>
          <p:nvPr/>
        </p:nvSpPr>
        <p:spPr>
          <a:xfrm>
            <a:off x="1196975" y="1574800"/>
            <a:ext cx="1984375" cy="1577975"/>
          </a:xfrm>
          <a:custGeom>
            <a:avLst/>
            <a:gdLst>
              <a:gd name="connsiteX0" fmla="*/ 0 w 1984375"/>
              <a:gd name="connsiteY0" fmla="*/ 0 h 1577975"/>
              <a:gd name="connsiteX1" fmla="*/ 1984375 w 1984375"/>
              <a:gd name="connsiteY1" fmla="*/ 6350 h 1577975"/>
              <a:gd name="connsiteX2" fmla="*/ 1984375 w 1984375"/>
              <a:gd name="connsiteY2" fmla="*/ 257175 h 1577975"/>
              <a:gd name="connsiteX3" fmla="*/ 1333500 w 1984375"/>
              <a:gd name="connsiteY3" fmla="*/ 1435100 h 1577975"/>
              <a:gd name="connsiteX4" fmla="*/ 1333500 w 1984375"/>
              <a:gd name="connsiteY4" fmla="*/ 1574800 h 1577975"/>
              <a:gd name="connsiteX5" fmla="*/ 6350 w 1984375"/>
              <a:gd name="connsiteY5" fmla="*/ 1577975 h 1577975"/>
              <a:gd name="connsiteX6" fmla="*/ 0 w 1984375"/>
              <a:gd name="connsiteY6" fmla="*/ 0 h 157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4375" h="1577975">
                <a:moveTo>
                  <a:pt x="0" y="0"/>
                </a:moveTo>
                <a:lnTo>
                  <a:pt x="1984375" y="6350"/>
                </a:lnTo>
                <a:lnTo>
                  <a:pt x="1984375" y="257175"/>
                </a:lnTo>
                <a:lnTo>
                  <a:pt x="1333500" y="1435100"/>
                </a:lnTo>
                <a:lnTo>
                  <a:pt x="1333500" y="1574800"/>
                </a:lnTo>
                <a:lnTo>
                  <a:pt x="6350" y="1577975"/>
                </a:lnTo>
                <a:cubicBezTo>
                  <a:pt x="4233" y="1051983"/>
                  <a:pt x="2117" y="525992"/>
                  <a:pt x="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80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IMPLEMENTATION IN JPEG2000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+mj-lt"/>
              </a:rPr>
              <a:t>ORIGINAL IMAGE</a:t>
            </a:r>
            <a:endParaRPr lang="es-ES" sz="1400" dirty="0">
              <a:latin typeface="+mj-lt"/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+mj-lt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+mj-lt"/>
                </a:rPr>
                <a:t>TRANSFORM</a:t>
              </a: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+mj-lt"/>
                  </a:rPr>
                  <a:t>TRANSFORM</a:t>
                </a:r>
                <a:endParaRPr lang="es-ES" sz="1400" b="1" dirty="0">
                  <a:latin typeface="+mj-lt"/>
                </a:endParaRPr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4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QUANTIZATION</a:t>
                </a:r>
              </a:p>
            </p:txBody>
          </p:sp>
        </p:grpSp>
      </p:grp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TIER-1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TIER-2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24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JP2 CODESTREAM</a:t>
              </a:r>
              <a:endParaRPr lang="es-ES" sz="1400" dirty="0">
                <a:latin typeface="+mj-lt"/>
              </a:endParaRPr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</p:grpSp>
      <p:grpSp>
        <p:nvGrpSpPr>
          <p:cNvPr id="50" name="49 Grupo"/>
          <p:cNvGrpSpPr/>
          <p:nvPr/>
        </p:nvGrpSpPr>
        <p:grpSpPr>
          <a:xfrm>
            <a:off x="1190208" y="1509397"/>
            <a:ext cx="5359438" cy="142876"/>
            <a:chOff x="1643042" y="1357298"/>
            <a:chExt cx="5359438" cy="142876"/>
          </a:xfrm>
        </p:grpSpPr>
        <p:cxnSp>
          <p:nvCxnSpPr>
            <p:cNvPr id="51" name="50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51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52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53 Conector recto"/>
          <p:cNvCxnSpPr/>
          <p:nvPr/>
        </p:nvCxnSpPr>
        <p:spPr>
          <a:xfrm rot="5400000">
            <a:off x="3942407" y="1585403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 rot="5400000">
            <a:off x="3079901" y="158923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59 Conector recto"/>
          <p:cNvCxnSpPr/>
          <p:nvPr/>
        </p:nvCxnSpPr>
        <p:spPr>
          <a:xfrm rot="5400000">
            <a:off x="1583729" y="1580386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"/>
          <p:cNvCxnSpPr/>
          <p:nvPr/>
        </p:nvCxnSpPr>
        <p:spPr>
          <a:xfrm rot="5400000">
            <a:off x="2593429" y="159161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 rot="5400000">
            <a:off x="5544169" y="159161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 rot="5400000">
            <a:off x="4763512" y="1592547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"/>
          <p:cNvCxnSpPr/>
          <p:nvPr/>
        </p:nvCxnSpPr>
        <p:spPr>
          <a:xfrm rot="5400000">
            <a:off x="2088898" y="1585148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69 Grupo"/>
          <p:cNvGrpSpPr/>
          <p:nvPr/>
        </p:nvGrpSpPr>
        <p:grpSpPr>
          <a:xfrm>
            <a:off x="1043608" y="1203255"/>
            <a:ext cx="5737992" cy="340390"/>
            <a:chOff x="1500166" y="1069710"/>
            <a:chExt cx="5737992" cy="340390"/>
          </a:xfrm>
        </p:grpSpPr>
        <p:sp>
          <p:nvSpPr>
            <p:cNvPr id="71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72" name="Rectangle 11"/>
            <p:cNvSpPr>
              <a:spLocks noChangeArrowheads="1"/>
            </p:cNvSpPr>
            <p:nvPr/>
          </p:nvSpPr>
          <p:spPr bwMode="auto">
            <a:xfrm>
              <a:off x="6829072" y="1069710"/>
              <a:ext cx="40908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2</a:t>
              </a:r>
              <a:r>
                <a:rPr lang="en-US" sz="1600" b="1" i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M</a:t>
              </a:r>
              <a:endParaRPr lang="en-US" sz="16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cxnSp>
        <p:nvCxnSpPr>
          <p:cNvPr id="74" name="73 Conector recto"/>
          <p:cNvCxnSpPr/>
          <p:nvPr/>
        </p:nvCxnSpPr>
        <p:spPr>
          <a:xfrm flipV="1">
            <a:off x="1190208" y="3154631"/>
            <a:ext cx="2666308" cy="204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4 Conector recto"/>
          <p:cNvCxnSpPr/>
          <p:nvPr/>
        </p:nvCxnSpPr>
        <p:spPr>
          <a:xfrm rot="5400000">
            <a:off x="1119564" y="3155878"/>
            <a:ext cx="142876" cy="1588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75 Conector recto"/>
          <p:cNvCxnSpPr/>
          <p:nvPr/>
        </p:nvCxnSpPr>
        <p:spPr>
          <a:xfrm rot="5400000">
            <a:off x="3785872" y="3139141"/>
            <a:ext cx="142876" cy="1588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77 Conector recto"/>
          <p:cNvCxnSpPr/>
          <p:nvPr/>
        </p:nvCxnSpPr>
        <p:spPr>
          <a:xfrm rot="5400000">
            <a:off x="2413343" y="3162690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/>
          <p:cNvCxnSpPr/>
          <p:nvPr/>
        </p:nvCxnSpPr>
        <p:spPr>
          <a:xfrm rot="5400000">
            <a:off x="3079901" y="316507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"/>
          <p:cNvCxnSpPr/>
          <p:nvPr/>
        </p:nvCxnSpPr>
        <p:spPr>
          <a:xfrm rot="5400000">
            <a:off x="1747239" y="3156223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4 Conector recto"/>
          <p:cNvCxnSpPr/>
          <p:nvPr/>
        </p:nvCxnSpPr>
        <p:spPr>
          <a:xfrm rot="5400000">
            <a:off x="2755002" y="316745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87 Conector recto"/>
          <p:cNvCxnSpPr/>
          <p:nvPr/>
        </p:nvCxnSpPr>
        <p:spPr>
          <a:xfrm rot="5400000">
            <a:off x="3421560" y="3169834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89 Conector recto"/>
          <p:cNvCxnSpPr/>
          <p:nvPr/>
        </p:nvCxnSpPr>
        <p:spPr>
          <a:xfrm rot="5400000">
            <a:off x="2088898" y="316098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90 Conector recto"/>
          <p:cNvCxnSpPr/>
          <p:nvPr/>
        </p:nvCxnSpPr>
        <p:spPr>
          <a:xfrm rot="5400000">
            <a:off x="1405012" y="3153837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11"/>
          <p:cNvSpPr>
            <a:spLocks noChangeArrowheads="1"/>
          </p:cNvSpPr>
          <p:nvPr/>
        </p:nvSpPr>
        <p:spPr bwMode="auto">
          <a:xfrm>
            <a:off x="3880576" y="2981602"/>
            <a:ext cx="5196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2</a:t>
            </a:r>
            <a:r>
              <a:rPr lang="en-US" sz="1600" b="1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M-1</a:t>
            </a:r>
            <a:endParaRPr lang="en-US" sz="1600" i="1" baseline="30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96" name="95 Conector recto"/>
          <p:cNvCxnSpPr/>
          <p:nvPr/>
        </p:nvCxnSpPr>
        <p:spPr>
          <a:xfrm>
            <a:off x="3186191" y="1332100"/>
            <a:ext cx="0" cy="48341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11"/>
          <p:cNvSpPr>
            <a:spLocks noChangeArrowheads="1"/>
          </p:cNvSpPr>
          <p:nvPr/>
        </p:nvSpPr>
        <p:spPr bwMode="auto">
          <a:xfrm>
            <a:off x="2933259" y="993546"/>
            <a:ext cx="5293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l-GR" sz="1600" b="1" i="1" dirty="0" smtClean="0">
                <a:solidFill>
                  <a:srgbClr val="0070C0"/>
                </a:solidFill>
                <a:cs typeface="Times New Roman" pitchFamily="18" charset="0"/>
              </a:rPr>
              <a:t>α</a:t>
            </a:r>
            <a:r>
              <a:rPr lang="en-US" sz="1600" b="1" i="1" dirty="0" smtClean="0">
                <a:solidFill>
                  <a:srgbClr val="0070C0"/>
                </a:solidFill>
                <a:cs typeface="Times New Roman" pitchFamily="18" charset="0"/>
              </a:rPr>
              <a:t>2</a:t>
            </a:r>
            <a:r>
              <a:rPr lang="en-US" sz="1600" b="1" i="1" baseline="30000" dirty="0" smtClean="0">
                <a:solidFill>
                  <a:srgbClr val="0070C0"/>
                </a:solidFill>
                <a:cs typeface="Times New Roman" pitchFamily="18" charset="0"/>
              </a:rPr>
              <a:t>M</a:t>
            </a:r>
            <a:endParaRPr lang="en-US" sz="1600" i="1" baseline="300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cxnSp>
        <p:nvCxnSpPr>
          <p:cNvPr id="98" name="97 Conector recto"/>
          <p:cNvCxnSpPr/>
          <p:nvPr/>
        </p:nvCxnSpPr>
        <p:spPr>
          <a:xfrm>
            <a:off x="1188039" y="1588579"/>
            <a:ext cx="0" cy="156888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100 Conector recto"/>
          <p:cNvCxnSpPr/>
          <p:nvPr/>
        </p:nvCxnSpPr>
        <p:spPr>
          <a:xfrm flipH="1">
            <a:off x="3856516" y="1575998"/>
            <a:ext cx="2695300" cy="156393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116 Conector recto"/>
          <p:cNvCxnSpPr>
            <a:stCxn id="111" idx="2"/>
          </p:cNvCxnSpPr>
          <p:nvPr/>
        </p:nvCxnSpPr>
        <p:spPr>
          <a:xfrm flipH="1">
            <a:off x="2523363" y="1831975"/>
            <a:ext cx="657987" cy="1176701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101 Triángulo isósceles"/>
          <p:cNvSpPr/>
          <p:nvPr/>
        </p:nvSpPr>
        <p:spPr>
          <a:xfrm>
            <a:off x="1355088" y="1287486"/>
            <a:ext cx="142876" cy="142876"/>
          </a:xfrm>
          <a:prstGeom prst="triangl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1"/>
          <p:cNvSpPr>
            <a:spLocks noChangeArrowheads="1"/>
          </p:cNvSpPr>
          <p:nvPr/>
        </p:nvSpPr>
        <p:spPr bwMode="auto">
          <a:xfrm>
            <a:off x="1465521" y="1310387"/>
            <a:ext cx="1625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L</a:t>
            </a:r>
            <a:endParaRPr lang="en-US" sz="1100" i="1" baseline="30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5" name="104 Triángulo isósceles"/>
          <p:cNvSpPr/>
          <p:nvPr/>
        </p:nvSpPr>
        <p:spPr>
          <a:xfrm>
            <a:off x="3506885" y="1286346"/>
            <a:ext cx="142876" cy="142876"/>
          </a:xfrm>
          <a:prstGeom prst="triangl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1"/>
          <p:cNvSpPr>
            <a:spLocks noChangeArrowheads="1"/>
          </p:cNvSpPr>
          <p:nvPr/>
        </p:nvSpPr>
        <p:spPr bwMode="auto">
          <a:xfrm>
            <a:off x="3617318" y="1309247"/>
            <a:ext cx="1625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H</a:t>
            </a:r>
            <a:endParaRPr lang="en-US" sz="1100" i="1" baseline="30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107" name="106 Grupo"/>
          <p:cNvGrpSpPr/>
          <p:nvPr/>
        </p:nvGrpSpPr>
        <p:grpSpPr>
          <a:xfrm>
            <a:off x="467544" y="1052736"/>
            <a:ext cx="504056" cy="1102305"/>
            <a:chOff x="573903" y="1390591"/>
            <a:chExt cx="648072" cy="958289"/>
          </a:xfrm>
        </p:grpSpPr>
        <p:sp>
          <p:nvSpPr>
            <p:cNvPr id="108" name="107 Rectángulo"/>
            <p:cNvSpPr/>
            <p:nvPr/>
          </p:nvSpPr>
          <p:spPr>
            <a:xfrm>
              <a:off x="611560" y="1412776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9" name="108 Rectángulo"/>
            <p:cNvSpPr/>
            <p:nvPr/>
          </p:nvSpPr>
          <p:spPr>
            <a:xfrm>
              <a:off x="611560" y="1519957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0" name="109 Rectángulo"/>
            <p:cNvSpPr/>
            <p:nvPr/>
          </p:nvSpPr>
          <p:spPr>
            <a:xfrm>
              <a:off x="611560" y="1629569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2" name="111 Rectángulo"/>
            <p:cNvSpPr/>
            <p:nvPr/>
          </p:nvSpPr>
          <p:spPr>
            <a:xfrm>
              <a:off x="611560" y="1736750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3" name="112 Rectángulo"/>
            <p:cNvSpPr/>
            <p:nvPr/>
          </p:nvSpPr>
          <p:spPr>
            <a:xfrm>
              <a:off x="611560" y="1844824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4" name="113 Rectángulo"/>
            <p:cNvSpPr/>
            <p:nvPr/>
          </p:nvSpPr>
          <p:spPr>
            <a:xfrm>
              <a:off x="611560" y="1952005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5" name="114 Rectángulo"/>
            <p:cNvSpPr/>
            <p:nvPr/>
          </p:nvSpPr>
          <p:spPr>
            <a:xfrm>
              <a:off x="611560" y="2061617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6" name="115 Rectángulo"/>
            <p:cNvSpPr/>
            <p:nvPr/>
          </p:nvSpPr>
          <p:spPr>
            <a:xfrm>
              <a:off x="611560" y="2168798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8" name="117 Rectángulo"/>
            <p:cNvSpPr/>
            <p:nvPr/>
          </p:nvSpPr>
          <p:spPr>
            <a:xfrm>
              <a:off x="611560" y="2277641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0" name="119 Rectángulo"/>
            <p:cNvSpPr/>
            <p:nvPr/>
          </p:nvSpPr>
          <p:spPr>
            <a:xfrm>
              <a:off x="573903" y="1390591"/>
              <a:ext cx="648072" cy="219133"/>
            </a:xfrm>
            <a:prstGeom prst="rect">
              <a:avLst/>
            </a:prstGeom>
            <a:solidFill>
              <a:srgbClr val="D99694">
                <a:alpha val="6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21" name="120 Grupo"/>
          <p:cNvGrpSpPr/>
          <p:nvPr/>
        </p:nvGrpSpPr>
        <p:grpSpPr>
          <a:xfrm>
            <a:off x="496833" y="2745603"/>
            <a:ext cx="448050" cy="827412"/>
            <a:chOff x="611560" y="1629569"/>
            <a:chExt cx="576064" cy="719311"/>
          </a:xfrm>
        </p:grpSpPr>
        <p:sp>
          <p:nvSpPr>
            <p:cNvPr id="122" name="121 Rectángulo"/>
            <p:cNvSpPr/>
            <p:nvPr/>
          </p:nvSpPr>
          <p:spPr>
            <a:xfrm>
              <a:off x="611560" y="1629569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3" name="122 Rectángulo"/>
            <p:cNvSpPr/>
            <p:nvPr/>
          </p:nvSpPr>
          <p:spPr>
            <a:xfrm>
              <a:off x="611560" y="1736750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4" name="123 Rectángulo"/>
            <p:cNvSpPr/>
            <p:nvPr/>
          </p:nvSpPr>
          <p:spPr>
            <a:xfrm>
              <a:off x="611560" y="1844824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5" name="124 Rectángulo"/>
            <p:cNvSpPr/>
            <p:nvPr/>
          </p:nvSpPr>
          <p:spPr>
            <a:xfrm>
              <a:off x="611560" y="1952005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6" name="125 Rectángulo"/>
            <p:cNvSpPr/>
            <p:nvPr/>
          </p:nvSpPr>
          <p:spPr>
            <a:xfrm>
              <a:off x="611560" y="2061617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7" name="126 Rectángulo"/>
            <p:cNvSpPr/>
            <p:nvPr/>
          </p:nvSpPr>
          <p:spPr>
            <a:xfrm>
              <a:off x="611560" y="2168798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8" name="127 Rectángulo"/>
            <p:cNvSpPr/>
            <p:nvPr/>
          </p:nvSpPr>
          <p:spPr>
            <a:xfrm>
              <a:off x="611560" y="2277641"/>
              <a:ext cx="576064" cy="71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n w="9525"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129" name="128 Flecha curvada hacia la izquierda"/>
          <p:cNvSpPr/>
          <p:nvPr/>
        </p:nvSpPr>
        <p:spPr>
          <a:xfrm flipH="1">
            <a:off x="101515" y="1657178"/>
            <a:ext cx="300009" cy="1667348"/>
          </a:xfrm>
          <a:prstGeom prst="curvedLeftArrow">
            <a:avLst>
              <a:gd name="adj1" fmla="val 78766"/>
              <a:gd name="adj2" fmla="val 173763"/>
              <a:gd name="adj3" fmla="val 2093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1346935" y="1616205"/>
            <a:ext cx="1586324" cy="1541263"/>
            <a:chOff x="1346935" y="1616205"/>
            <a:chExt cx="1586324" cy="1541263"/>
          </a:xfrm>
        </p:grpSpPr>
        <p:cxnSp>
          <p:nvCxnSpPr>
            <p:cNvPr id="93" name="92 Conector recto"/>
            <p:cNvCxnSpPr/>
            <p:nvPr/>
          </p:nvCxnSpPr>
          <p:spPr>
            <a:xfrm flipH="1">
              <a:off x="1677653" y="1616205"/>
              <a:ext cx="302059" cy="152373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135 Conector recto"/>
            <p:cNvCxnSpPr/>
            <p:nvPr/>
          </p:nvCxnSpPr>
          <p:spPr>
            <a:xfrm flipH="1">
              <a:off x="1346935" y="1616205"/>
              <a:ext cx="151028" cy="1541263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136 Conector recto"/>
            <p:cNvCxnSpPr/>
            <p:nvPr/>
          </p:nvCxnSpPr>
          <p:spPr>
            <a:xfrm flipH="1">
              <a:off x="2045820" y="1623646"/>
              <a:ext cx="404303" cy="1533822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137 Conector recto"/>
            <p:cNvCxnSpPr/>
            <p:nvPr/>
          </p:nvCxnSpPr>
          <p:spPr>
            <a:xfrm flipH="1">
              <a:off x="2366273" y="1616205"/>
              <a:ext cx="566986" cy="1541263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3 Grupo"/>
          <p:cNvGrpSpPr/>
          <p:nvPr/>
        </p:nvGrpSpPr>
        <p:grpSpPr>
          <a:xfrm>
            <a:off x="2701380" y="1616205"/>
            <a:ext cx="3376384" cy="1541263"/>
            <a:chOff x="2701380" y="1616205"/>
            <a:chExt cx="3376384" cy="1541263"/>
          </a:xfrm>
        </p:grpSpPr>
        <p:cxnSp>
          <p:nvCxnSpPr>
            <p:cNvPr id="139" name="138 Conector recto"/>
            <p:cNvCxnSpPr/>
            <p:nvPr/>
          </p:nvCxnSpPr>
          <p:spPr>
            <a:xfrm flipH="1">
              <a:off x="2701380" y="1623646"/>
              <a:ext cx="828131" cy="1533822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139 Conector recto"/>
            <p:cNvCxnSpPr/>
            <p:nvPr/>
          </p:nvCxnSpPr>
          <p:spPr>
            <a:xfrm flipH="1">
              <a:off x="3013255" y="1617057"/>
              <a:ext cx="1387015" cy="1533822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140 Conector recto"/>
            <p:cNvCxnSpPr/>
            <p:nvPr/>
          </p:nvCxnSpPr>
          <p:spPr>
            <a:xfrm flipH="1">
              <a:off x="3355263" y="1623646"/>
              <a:ext cx="1936817" cy="1516288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141 Conector recto"/>
            <p:cNvCxnSpPr/>
            <p:nvPr/>
          </p:nvCxnSpPr>
          <p:spPr>
            <a:xfrm flipH="1">
              <a:off x="3698616" y="1616205"/>
              <a:ext cx="2379148" cy="1523729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Rectangle 11"/>
          <p:cNvSpPr>
            <a:spLocks noChangeArrowheads="1"/>
          </p:cNvSpPr>
          <p:nvPr/>
        </p:nvSpPr>
        <p:spPr bwMode="auto">
          <a:xfrm>
            <a:off x="3828387" y="2045993"/>
            <a:ext cx="854721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variable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44" name="Rectangle 11"/>
          <p:cNvSpPr>
            <a:spLocks noChangeArrowheads="1"/>
          </p:cNvSpPr>
          <p:nvPr/>
        </p:nvSpPr>
        <p:spPr bwMode="auto">
          <a:xfrm>
            <a:off x="3149053" y="2380818"/>
            <a:ext cx="3151139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β</a:t>
            </a:r>
            <a:r>
              <a:rPr lang="es-ES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H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= 4(2</a:t>
            </a:r>
            <a:r>
              <a:rPr lang="el-G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α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ln2 –</a:t>
            </a:r>
            <a:r>
              <a:rPr lang="el-G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α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+ 1 – ln2)</a:t>
            </a:r>
            <a:endParaRPr lang="en-US" sz="2000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5928512" y="5085059"/>
            <a:ext cx="1025156" cy="289049"/>
            <a:chOff x="5928512" y="5085059"/>
            <a:chExt cx="1025156" cy="289049"/>
          </a:xfrm>
        </p:grpSpPr>
        <p:sp>
          <p:nvSpPr>
            <p:cNvPr id="147" name="Line 9"/>
            <p:cNvSpPr>
              <a:spLocks noChangeShapeType="1"/>
            </p:cNvSpPr>
            <p:nvPr/>
          </p:nvSpPr>
          <p:spPr bwMode="auto">
            <a:xfrm>
              <a:off x="6720600" y="5229200"/>
              <a:ext cx="233068" cy="0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48" name="Rectangle 10"/>
            <p:cNvSpPr>
              <a:spLocks noChangeArrowheads="1"/>
            </p:cNvSpPr>
            <p:nvPr/>
          </p:nvSpPr>
          <p:spPr bwMode="auto">
            <a:xfrm>
              <a:off x="5928512" y="5085059"/>
              <a:ext cx="798492" cy="289049"/>
            </a:xfrm>
            <a:prstGeom prst="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RD-</a:t>
              </a:r>
              <a:r>
                <a:rPr lang="es-E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opt</a:t>
              </a:r>
              <a:endPara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50" name="Rectangle 8"/>
          <p:cNvSpPr>
            <a:spLocks noChangeArrowheads="1"/>
          </p:cNvSpPr>
          <p:nvPr/>
        </p:nvSpPr>
        <p:spPr bwMode="auto">
          <a:xfrm>
            <a:off x="0" y="0"/>
            <a:ext cx="4726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2-STEP SCALAR DEADZONE QUANTIZATION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156" name="155 Grupo"/>
          <p:cNvGrpSpPr/>
          <p:nvPr/>
        </p:nvGrpSpPr>
        <p:grpSpPr>
          <a:xfrm>
            <a:off x="6077764" y="3377597"/>
            <a:ext cx="1806654" cy="352426"/>
            <a:chOff x="6077764" y="3377597"/>
            <a:chExt cx="1806654" cy="352426"/>
          </a:xfrm>
        </p:grpSpPr>
        <p:sp>
          <p:nvSpPr>
            <p:cNvPr id="157" name="Line 9"/>
            <p:cNvSpPr>
              <a:spLocks noChangeShapeType="1"/>
            </p:cNvSpPr>
            <p:nvPr/>
          </p:nvSpPr>
          <p:spPr bwMode="auto">
            <a:xfrm>
              <a:off x="6876256" y="3532042"/>
              <a:ext cx="1008162" cy="0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58" name="Rectangle 10"/>
            <p:cNvSpPr>
              <a:spLocks noChangeArrowheads="1"/>
            </p:cNvSpPr>
            <p:nvPr/>
          </p:nvSpPr>
          <p:spPr bwMode="auto">
            <a:xfrm>
              <a:off x="6077764" y="3377597"/>
              <a:ext cx="798492" cy="352426"/>
            </a:xfrm>
            <a:prstGeom prst="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2SDQ</a:t>
              </a:r>
              <a:endPara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59" name="158 Grupo"/>
          <p:cNvGrpSpPr/>
          <p:nvPr/>
        </p:nvGrpSpPr>
        <p:grpSpPr>
          <a:xfrm>
            <a:off x="5922566" y="4370966"/>
            <a:ext cx="1025156" cy="532384"/>
            <a:chOff x="5922566" y="4370966"/>
            <a:chExt cx="1025156" cy="532384"/>
          </a:xfrm>
        </p:grpSpPr>
        <p:sp>
          <p:nvSpPr>
            <p:cNvPr id="160" name="Line 9"/>
            <p:cNvSpPr>
              <a:spLocks noChangeShapeType="1"/>
            </p:cNvSpPr>
            <p:nvPr/>
          </p:nvSpPr>
          <p:spPr bwMode="auto">
            <a:xfrm>
              <a:off x="6714654" y="4650989"/>
              <a:ext cx="233068" cy="0"/>
            </a:xfrm>
            <a:prstGeom prst="line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61" name="Rectangle 10"/>
            <p:cNvSpPr>
              <a:spLocks noChangeArrowheads="1"/>
            </p:cNvSpPr>
            <p:nvPr/>
          </p:nvSpPr>
          <p:spPr bwMode="auto">
            <a:xfrm>
              <a:off x="5922566" y="4370966"/>
              <a:ext cx="798492" cy="532384"/>
            </a:xfrm>
            <a:prstGeom prst="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header</a:t>
              </a:r>
              <a:endPara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algn="ctr"/>
              <a:r>
                <a:rPr lang="es-E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bit</a:t>
              </a:r>
              <a:endPara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1473992" y="2041598"/>
            <a:ext cx="1061671" cy="737478"/>
            <a:chOff x="1483365" y="2075909"/>
            <a:chExt cx="1061671" cy="737478"/>
          </a:xfrm>
        </p:grpSpPr>
        <p:sp>
          <p:nvSpPr>
            <p:cNvPr id="135" name="Rectangle 11"/>
            <p:cNvSpPr>
              <a:spLocks noChangeArrowheads="1"/>
            </p:cNvSpPr>
            <p:nvPr/>
          </p:nvSpPr>
          <p:spPr bwMode="auto">
            <a:xfrm>
              <a:off x="1563304" y="2075909"/>
              <a:ext cx="918136" cy="3385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constant</a:t>
              </a:r>
              <a:endParaRPr lang="en-US" sz="16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130" name="Rectangle 11"/>
            <p:cNvSpPr>
              <a:spLocks noChangeArrowheads="1"/>
            </p:cNvSpPr>
            <p:nvPr/>
          </p:nvSpPr>
          <p:spPr bwMode="auto">
            <a:xfrm>
              <a:off x="1483365" y="2413277"/>
              <a:ext cx="1061671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β</a:t>
              </a:r>
              <a:r>
                <a:rPr lang="es-ES" sz="20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L</a:t>
              </a:r>
              <a:r>
                <a:rPr lang="es-E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s-E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= 4</a:t>
              </a:r>
              <a:r>
                <a:rPr lang="el-G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α</a:t>
              </a:r>
              <a:endParaRPr lang="en-US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29" name="28 Grupo"/>
          <p:cNvGrpSpPr/>
          <p:nvPr/>
        </p:nvGrpSpPr>
        <p:grpSpPr>
          <a:xfrm>
            <a:off x="492144" y="3008676"/>
            <a:ext cx="3643946" cy="3335777"/>
            <a:chOff x="492144" y="3008676"/>
            <a:chExt cx="3643946" cy="3335777"/>
          </a:xfrm>
        </p:grpSpPr>
        <p:grpSp>
          <p:nvGrpSpPr>
            <p:cNvPr id="27" name="26 Grupo"/>
            <p:cNvGrpSpPr/>
            <p:nvPr/>
          </p:nvGrpSpPr>
          <p:grpSpPr>
            <a:xfrm>
              <a:off x="492144" y="3008676"/>
              <a:ext cx="3613754" cy="3300644"/>
              <a:chOff x="492144" y="3008676"/>
              <a:chExt cx="3613754" cy="3300644"/>
            </a:xfrm>
          </p:grpSpPr>
          <p:pic>
            <p:nvPicPr>
              <p:cNvPr id="36" name="35 Imagen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144" y="3744915"/>
                <a:ext cx="3613754" cy="2564405"/>
              </a:xfrm>
              <a:prstGeom prst="rect">
                <a:avLst/>
              </a:prstGeom>
            </p:spPr>
          </p:pic>
          <p:cxnSp>
            <p:nvCxnSpPr>
              <p:cNvPr id="103" name="102 Conector recto"/>
              <p:cNvCxnSpPr/>
              <p:nvPr/>
            </p:nvCxnSpPr>
            <p:spPr>
              <a:xfrm flipH="1">
                <a:off x="2523362" y="3008676"/>
                <a:ext cx="1" cy="889529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144 Conector recto"/>
              <p:cNvCxnSpPr/>
              <p:nvPr/>
            </p:nvCxnSpPr>
            <p:spPr>
              <a:xfrm flipH="1">
                <a:off x="1187624" y="3209498"/>
                <a:ext cx="1588" cy="688707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145 Conector recto"/>
              <p:cNvCxnSpPr/>
              <p:nvPr/>
            </p:nvCxnSpPr>
            <p:spPr>
              <a:xfrm flipH="1">
                <a:off x="3851071" y="3209456"/>
                <a:ext cx="1588" cy="688707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2" name="161 Rectángulo"/>
            <p:cNvSpPr/>
            <p:nvPr/>
          </p:nvSpPr>
          <p:spPr>
            <a:xfrm>
              <a:off x="1115616" y="6059788"/>
              <a:ext cx="2880320" cy="2495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63" name="Rectangle 11"/>
            <p:cNvSpPr>
              <a:spLocks noChangeArrowheads="1"/>
            </p:cNvSpPr>
            <p:nvPr/>
          </p:nvSpPr>
          <p:spPr bwMode="auto">
            <a:xfrm>
              <a:off x="3659678" y="6030665"/>
              <a:ext cx="4764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2</a:t>
              </a:r>
              <a:r>
                <a:rPr lang="en-US" sz="1400" b="1" i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M-1</a:t>
              </a:r>
            </a:p>
          </p:txBody>
        </p:sp>
        <p:sp>
          <p:nvSpPr>
            <p:cNvPr id="164" name="Rectangle 11"/>
            <p:cNvSpPr>
              <a:spLocks noChangeArrowheads="1"/>
            </p:cNvSpPr>
            <p:nvPr/>
          </p:nvSpPr>
          <p:spPr bwMode="auto">
            <a:xfrm>
              <a:off x="2361393" y="6034714"/>
              <a:ext cx="4764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2</a:t>
              </a:r>
              <a:r>
                <a:rPr lang="en-US" sz="1400" b="1" i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M-2</a:t>
              </a:r>
            </a:p>
          </p:txBody>
        </p:sp>
        <p:sp>
          <p:nvSpPr>
            <p:cNvPr id="165" name="Rectangle 11"/>
            <p:cNvSpPr>
              <a:spLocks noChangeArrowheads="1"/>
            </p:cNvSpPr>
            <p:nvPr/>
          </p:nvSpPr>
          <p:spPr bwMode="auto">
            <a:xfrm>
              <a:off x="1028945" y="6036676"/>
              <a:ext cx="27603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0</a:t>
              </a:r>
              <a:endParaRPr lang="en-US" sz="1400" b="1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sp>
        <p:nvSpPr>
          <p:cNvPr id="166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7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67" name="166 Pentágono"/>
          <p:cNvSpPr/>
          <p:nvPr/>
        </p:nvSpPr>
        <p:spPr>
          <a:xfrm>
            <a:off x="324" y="6613524"/>
            <a:ext cx="5003724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676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IMPLEMENTATION IN JPEG2000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" y="836712"/>
            <a:ext cx="7620000" cy="5715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" y="836712"/>
            <a:ext cx="7620000" cy="5715000"/>
          </a:xfrm>
          <a:prstGeom prst="rect">
            <a:avLst/>
          </a:prstGeom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+mj-lt"/>
              </a:rPr>
              <a:t>ORIGINAL IMAGE</a:t>
            </a:r>
            <a:endParaRPr lang="es-ES" sz="1400" dirty="0">
              <a:latin typeface="+mj-lt"/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+mj-lt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+mj-lt"/>
                </a:rPr>
                <a:t>TRANSFORM</a:t>
              </a: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+mj-lt"/>
                  </a:rPr>
                  <a:t>TRANSFORM</a:t>
                </a:r>
                <a:endParaRPr lang="es-ES" sz="1400" b="1" dirty="0">
                  <a:latin typeface="+mj-lt"/>
                </a:endParaRPr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4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QUANTIZATION</a:t>
                </a:r>
              </a:p>
            </p:txBody>
          </p:sp>
        </p:grpSp>
      </p:grp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TIER-1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TIER-2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24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JP2 CODESTREAM</a:t>
              </a:r>
              <a:endParaRPr lang="es-ES" sz="1400" dirty="0">
                <a:latin typeface="+mj-lt"/>
              </a:endParaRPr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</p:grp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0" y="0"/>
            <a:ext cx="4726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2-STEP SCALAR DEADZONE QUANTIZATION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43" name="42 Grupo"/>
          <p:cNvGrpSpPr/>
          <p:nvPr/>
        </p:nvGrpSpPr>
        <p:grpSpPr>
          <a:xfrm>
            <a:off x="5928512" y="5085059"/>
            <a:ext cx="1025156" cy="289049"/>
            <a:chOff x="5928512" y="5085059"/>
            <a:chExt cx="1025156" cy="289049"/>
          </a:xfrm>
          <a:solidFill>
            <a:schemeClr val="bg1"/>
          </a:solidFill>
        </p:grpSpPr>
        <p:sp>
          <p:nvSpPr>
            <p:cNvPr id="44" name="Line 9"/>
            <p:cNvSpPr>
              <a:spLocks noChangeShapeType="1"/>
            </p:cNvSpPr>
            <p:nvPr/>
          </p:nvSpPr>
          <p:spPr bwMode="auto">
            <a:xfrm>
              <a:off x="6720600" y="5229200"/>
              <a:ext cx="233068" cy="0"/>
            </a:xfrm>
            <a:prstGeom prst="line">
              <a:avLst/>
            </a:prstGeom>
            <a:grp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45" name="Rectangle 10"/>
            <p:cNvSpPr>
              <a:spLocks noChangeArrowheads="1"/>
            </p:cNvSpPr>
            <p:nvPr/>
          </p:nvSpPr>
          <p:spPr bwMode="auto">
            <a:xfrm>
              <a:off x="5928512" y="5085059"/>
              <a:ext cx="798492" cy="289049"/>
            </a:xfrm>
            <a:prstGeom prst="rect">
              <a:avLst/>
            </a:prstGeom>
            <a:grpFill/>
            <a:ln w="1905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RD-</a:t>
              </a:r>
              <a:r>
                <a:rPr lang="es-E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opt</a:t>
              </a:r>
              <a:endPara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6" name="45 Grupo"/>
          <p:cNvGrpSpPr/>
          <p:nvPr/>
        </p:nvGrpSpPr>
        <p:grpSpPr>
          <a:xfrm>
            <a:off x="6077764" y="3377597"/>
            <a:ext cx="1806654" cy="352426"/>
            <a:chOff x="6077764" y="3377597"/>
            <a:chExt cx="1806654" cy="352426"/>
          </a:xfrm>
          <a:solidFill>
            <a:schemeClr val="bg1"/>
          </a:solidFill>
        </p:grpSpPr>
        <p:sp>
          <p:nvSpPr>
            <p:cNvPr id="47" name="Line 9"/>
            <p:cNvSpPr>
              <a:spLocks noChangeShapeType="1"/>
            </p:cNvSpPr>
            <p:nvPr/>
          </p:nvSpPr>
          <p:spPr bwMode="auto">
            <a:xfrm>
              <a:off x="6876256" y="3532042"/>
              <a:ext cx="1008162" cy="0"/>
            </a:xfrm>
            <a:prstGeom prst="line">
              <a:avLst/>
            </a:prstGeom>
            <a:grp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48" name="Rectangle 10"/>
            <p:cNvSpPr>
              <a:spLocks noChangeArrowheads="1"/>
            </p:cNvSpPr>
            <p:nvPr/>
          </p:nvSpPr>
          <p:spPr bwMode="auto">
            <a:xfrm>
              <a:off x="6077764" y="3377597"/>
              <a:ext cx="798492" cy="352426"/>
            </a:xfrm>
            <a:prstGeom prst="rect">
              <a:avLst/>
            </a:prstGeom>
            <a:grpFill/>
            <a:ln w="1905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2SDQ</a:t>
              </a:r>
              <a:endPara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9" name="48 Grupo"/>
          <p:cNvGrpSpPr/>
          <p:nvPr/>
        </p:nvGrpSpPr>
        <p:grpSpPr>
          <a:xfrm>
            <a:off x="5922566" y="4370966"/>
            <a:ext cx="1025156" cy="532384"/>
            <a:chOff x="5922566" y="4370966"/>
            <a:chExt cx="1025156" cy="532384"/>
          </a:xfrm>
          <a:solidFill>
            <a:schemeClr val="bg1"/>
          </a:solidFill>
        </p:grpSpPr>
        <p:sp>
          <p:nvSpPr>
            <p:cNvPr id="50" name="Line 9"/>
            <p:cNvSpPr>
              <a:spLocks noChangeShapeType="1"/>
            </p:cNvSpPr>
            <p:nvPr/>
          </p:nvSpPr>
          <p:spPr bwMode="auto">
            <a:xfrm>
              <a:off x="6714654" y="4650989"/>
              <a:ext cx="233068" cy="0"/>
            </a:xfrm>
            <a:prstGeom prst="line">
              <a:avLst/>
            </a:prstGeom>
            <a:grp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51" name="Rectangle 10"/>
            <p:cNvSpPr>
              <a:spLocks noChangeArrowheads="1"/>
            </p:cNvSpPr>
            <p:nvPr/>
          </p:nvSpPr>
          <p:spPr bwMode="auto">
            <a:xfrm>
              <a:off x="5922566" y="4370966"/>
              <a:ext cx="798492" cy="532384"/>
            </a:xfrm>
            <a:prstGeom prst="rect">
              <a:avLst/>
            </a:prstGeom>
            <a:grpFill/>
            <a:ln w="1905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header</a:t>
              </a:r>
              <a:endPara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algn="ctr"/>
              <a:r>
                <a:rPr lang="es-E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bit</a:t>
              </a:r>
              <a:endPara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8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3" name="52 Pentágono"/>
          <p:cNvSpPr/>
          <p:nvPr/>
        </p:nvSpPr>
        <p:spPr>
          <a:xfrm>
            <a:off x="324" y="6613524"/>
            <a:ext cx="5147740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54599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11"/>
          <p:cNvSpPr>
            <a:spLocks noChangeArrowheads="1"/>
          </p:cNvSpPr>
          <p:nvPr/>
        </p:nvSpPr>
        <p:spPr bwMode="auto">
          <a:xfrm>
            <a:off x="114300" y="466725"/>
            <a:ext cx="41875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IMPLEMENTATION IN JPEG2000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" y="836712"/>
            <a:ext cx="7620000" cy="5715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" y="836712"/>
            <a:ext cx="7620000" cy="5715000"/>
          </a:xfrm>
          <a:prstGeom prst="rect">
            <a:avLst/>
          </a:prstGeom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947967" y="980728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ES" sz="1400" b="1" dirty="0">
                <a:latin typeface="+mj-lt"/>
              </a:rPr>
              <a:t>ORIGINAL IMAGE</a:t>
            </a:r>
            <a:endParaRPr lang="es-ES" sz="1400" dirty="0">
              <a:latin typeface="+mj-lt"/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948264" y="1269653"/>
            <a:ext cx="2087562" cy="720725"/>
            <a:chOff x="4899" y="1383"/>
            <a:chExt cx="1315" cy="454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>
                  <a:latin typeface="+mj-lt"/>
                </a:rPr>
                <a:t>MULTI-COMPONENT</a:t>
              </a:r>
            </a:p>
            <a:p>
              <a:pPr algn="ctr"/>
              <a:r>
                <a:rPr lang="es-ES" sz="1400" b="1" dirty="0">
                  <a:latin typeface="+mj-lt"/>
                </a:rPr>
                <a:t>TRANSFORM</a:t>
              </a: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948934" y="1989733"/>
            <a:ext cx="2087562" cy="1439863"/>
            <a:chOff x="4899" y="1837"/>
            <a:chExt cx="1315" cy="907"/>
          </a:xfrm>
        </p:grpSpPr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4899" y="1837"/>
              <a:ext cx="1315" cy="454"/>
              <a:chOff x="4899" y="1837"/>
              <a:chExt cx="1315" cy="454"/>
            </a:xfrm>
          </p:grpSpPr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WAVELET</a:t>
                </a:r>
              </a:p>
              <a:p>
                <a:pPr algn="ctr"/>
                <a:r>
                  <a:rPr lang="es-ES" sz="1400" b="1" dirty="0" smtClean="0">
                    <a:latin typeface="+mj-lt"/>
                  </a:rPr>
                  <a:t>TRANSFORM</a:t>
                </a:r>
                <a:endParaRPr lang="es-ES" sz="1400" b="1" dirty="0">
                  <a:latin typeface="+mj-lt"/>
                </a:endParaRPr>
              </a:p>
            </p:txBody>
          </p:sp>
        </p:grpSp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4899" y="2290"/>
              <a:ext cx="1315" cy="454"/>
              <a:chOff x="4899" y="2290"/>
              <a:chExt cx="1315" cy="454"/>
            </a:xfrm>
          </p:grpSpPr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>
                  <a:latin typeface="+mj-lt"/>
                </a:endParaRPr>
              </a:p>
            </p:txBody>
          </p:sp>
          <p:sp>
            <p:nvSpPr>
              <p:cNvPr id="14" name="Rectangle 1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sz="1400" b="1" dirty="0">
                    <a:latin typeface="+mj-lt"/>
                  </a:rPr>
                  <a:t>QUANTIZATION</a:t>
                </a:r>
              </a:p>
            </p:txBody>
          </p:sp>
        </p:grpSp>
      </p:grp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6948264" y="3429893"/>
            <a:ext cx="2087562" cy="720725"/>
            <a:chOff x="4899" y="1383"/>
            <a:chExt cx="1315" cy="454"/>
          </a:xfrm>
        </p:grpSpPr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TIER-1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948264" y="4149973"/>
            <a:ext cx="2087562" cy="720725"/>
            <a:chOff x="4899" y="1383"/>
            <a:chExt cx="1315" cy="454"/>
          </a:xfrm>
        </p:grpSpPr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TIER-2</a:t>
              </a:r>
            </a:p>
            <a:p>
              <a:pPr algn="ctr"/>
              <a:r>
                <a:rPr lang="es-ES" sz="1400" b="1" dirty="0" smtClean="0">
                  <a:latin typeface="+mj-lt"/>
                </a:rPr>
                <a:t>CODING</a:t>
              </a:r>
              <a:endParaRPr lang="es-ES" sz="1400" b="1" dirty="0">
                <a:latin typeface="+mj-lt"/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6948264" y="4869160"/>
            <a:ext cx="2087562" cy="504949"/>
            <a:chOff x="6948264" y="4869160"/>
            <a:chExt cx="2087562" cy="504949"/>
          </a:xfrm>
        </p:grpSpPr>
        <p:sp>
          <p:nvSpPr>
            <p:cNvPr id="24" name="AutoShape 6"/>
            <p:cNvSpPr>
              <a:spLocks noChangeArrowheads="1"/>
            </p:cNvSpPr>
            <p:nvPr/>
          </p:nvSpPr>
          <p:spPr bwMode="auto">
            <a:xfrm>
              <a:off x="6948264" y="5085184"/>
              <a:ext cx="2087562" cy="288925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b="1" dirty="0" smtClean="0">
                  <a:latin typeface="+mj-lt"/>
                </a:rPr>
                <a:t>JP2 CODESTREAM</a:t>
              </a:r>
              <a:endParaRPr lang="es-ES" sz="1400" dirty="0">
                <a:latin typeface="+mj-lt"/>
              </a:endParaRPr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7956376" y="4869160"/>
              <a:ext cx="0" cy="215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latin typeface="+mj-lt"/>
              </a:endParaRPr>
            </a:p>
          </p:txBody>
        </p:sp>
      </p:grp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0" y="0"/>
            <a:ext cx="47264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2-STEP SCALAR DEADZONE QUANTIZATION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32" name="31 Grupo"/>
          <p:cNvGrpSpPr/>
          <p:nvPr/>
        </p:nvGrpSpPr>
        <p:grpSpPr>
          <a:xfrm>
            <a:off x="5928512" y="5085059"/>
            <a:ext cx="1025156" cy="289049"/>
            <a:chOff x="5928512" y="5085059"/>
            <a:chExt cx="1025156" cy="289049"/>
          </a:xfrm>
          <a:solidFill>
            <a:schemeClr val="bg1"/>
          </a:solidFill>
        </p:grpSpPr>
        <p:sp>
          <p:nvSpPr>
            <p:cNvPr id="34" name="Line 9"/>
            <p:cNvSpPr>
              <a:spLocks noChangeShapeType="1"/>
            </p:cNvSpPr>
            <p:nvPr/>
          </p:nvSpPr>
          <p:spPr bwMode="auto">
            <a:xfrm>
              <a:off x="6720600" y="5229200"/>
              <a:ext cx="233068" cy="0"/>
            </a:xfrm>
            <a:prstGeom prst="line">
              <a:avLst/>
            </a:prstGeom>
            <a:grp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35" name="Rectangle 10"/>
            <p:cNvSpPr>
              <a:spLocks noChangeArrowheads="1"/>
            </p:cNvSpPr>
            <p:nvPr/>
          </p:nvSpPr>
          <p:spPr bwMode="auto">
            <a:xfrm>
              <a:off x="5928512" y="5085059"/>
              <a:ext cx="798492" cy="289049"/>
            </a:xfrm>
            <a:prstGeom prst="rect">
              <a:avLst/>
            </a:prstGeom>
            <a:grpFill/>
            <a:ln w="1905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RD-</a:t>
              </a:r>
              <a:r>
                <a:rPr lang="es-E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opt</a:t>
              </a:r>
              <a:endPara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6077764" y="3377597"/>
            <a:ext cx="1806654" cy="352426"/>
            <a:chOff x="6077764" y="3377597"/>
            <a:chExt cx="1806654" cy="352426"/>
          </a:xfrm>
          <a:solidFill>
            <a:schemeClr val="bg1"/>
          </a:solidFill>
        </p:grpSpPr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6876256" y="3532042"/>
              <a:ext cx="1008162" cy="0"/>
            </a:xfrm>
            <a:prstGeom prst="line">
              <a:avLst/>
            </a:prstGeom>
            <a:grp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38" name="Rectangle 10"/>
            <p:cNvSpPr>
              <a:spLocks noChangeArrowheads="1"/>
            </p:cNvSpPr>
            <p:nvPr/>
          </p:nvSpPr>
          <p:spPr bwMode="auto">
            <a:xfrm>
              <a:off x="6077764" y="3377597"/>
              <a:ext cx="798492" cy="352426"/>
            </a:xfrm>
            <a:prstGeom prst="rect">
              <a:avLst/>
            </a:prstGeom>
            <a:grpFill/>
            <a:ln w="1905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2SDQ</a:t>
              </a:r>
              <a:endPara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9" name="38 Grupo"/>
          <p:cNvGrpSpPr/>
          <p:nvPr/>
        </p:nvGrpSpPr>
        <p:grpSpPr>
          <a:xfrm>
            <a:off x="5922566" y="4370966"/>
            <a:ext cx="1025156" cy="532384"/>
            <a:chOff x="5922566" y="4370966"/>
            <a:chExt cx="1025156" cy="532384"/>
          </a:xfrm>
          <a:solidFill>
            <a:schemeClr val="bg1"/>
          </a:solidFill>
        </p:grpSpPr>
        <p:sp>
          <p:nvSpPr>
            <p:cNvPr id="40" name="Line 9"/>
            <p:cNvSpPr>
              <a:spLocks noChangeShapeType="1"/>
            </p:cNvSpPr>
            <p:nvPr/>
          </p:nvSpPr>
          <p:spPr bwMode="auto">
            <a:xfrm>
              <a:off x="6714654" y="4650989"/>
              <a:ext cx="233068" cy="0"/>
            </a:xfrm>
            <a:prstGeom prst="line">
              <a:avLst/>
            </a:prstGeom>
            <a:grpFill/>
            <a:ln w="190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41" name="Rectangle 10"/>
            <p:cNvSpPr>
              <a:spLocks noChangeArrowheads="1"/>
            </p:cNvSpPr>
            <p:nvPr/>
          </p:nvSpPr>
          <p:spPr bwMode="auto">
            <a:xfrm>
              <a:off x="5922566" y="4370966"/>
              <a:ext cx="798492" cy="532384"/>
            </a:xfrm>
            <a:prstGeom prst="rect">
              <a:avLst/>
            </a:prstGeom>
            <a:grpFill/>
            <a:ln w="1905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s-ES" sz="14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header</a:t>
              </a:r>
              <a:endPara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algn="ctr"/>
              <a:r>
                <a:rPr lang="es-E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bit</a:t>
              </a:r>
              <a:endPara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8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3" name="42 Pentágono"/>
          <p:cNvSpPr/>
          <p:nvPr/>
        </p:nvSpPr>
        <p:spPr>
          <a:xfrm>
            <a:off x="324" y="6613524"/>
            <a:ext cx="5291756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50928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88 Grupo"/>
          <p:cNvGrpSpPr/>
          <p:nvPr/>
        </p:nvGrpSpPr>
        <p:grpSpPr>
          <a:xfrm rot="532484">
            <a:off x="3371028" y="2917318"/>
            <a:ext cx="1768110" cy="376303"/>
            <a:chOff x="4870705" y="2656114"/>
            <a:chExt cx="3072283" cy="653867"/>
          </a:xfrm>
        </p:grpSpPr>
        <p:grpSp>
          <p:nvGrpSpPr>
            <p:cNvPr id="90" name="89 Grupo"/>
            <p:cNvGrpSpPr/>
            <p:nvPr/>
          </p:nvGrpSpPr>
          <p:grpSpPr>
            <a:xfrm>
              <a:off x="4870705" y="2924940"/>
              <a:ext cx="3072283" cy="385041"/>
              <a:chOff x="1654972" y="3503394"/>
              <a:chExt cx="5359438" cy="671685"/>
            </a:xfrm>
          </p:grpSpPr>
          <p:grpSp>
            <p:nvGrpSpPr>
              <p:cNvPr id="94" name="93 Grupo"/>
              <p:cNvGrpSpPr/>
              <p:nvPr/>
            </p:nvGrpSpPr>
            <p:grpSpPr>
              <a:xfrm>
                <a:off x="1841850" y="3504977"/>
                <a:ext cx="4684489" cy="218283"/>
                <a:chOff x="1841850" y="3504977"/>
                <a:chExt cx="4684489" cy="218283"/>
              </a:xfrm>
            </p:grpSpPr>
            <p:cxnSp>
              <p:nvCxnSpPr>
                <p:cNvPr id="113" name="112 Conector recto"/>
                <p:cNvCxnSpPr/>
                <p:nvPr/>
              </p:nvCxnSpPr>
              <p:spPr>
                <a:xfrm rot="5400000">
                  <a:off x="3500765" y="361225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113 Conector recto"/>
                <p:cNvCxnSpPr/>
                <p:nvPr/>
              </p:nvCxnSpPr>
              <p:spPr>
                <a:xfrm rot="5400000">
                  <a:off x="4465441" y="361292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115 Conector recto"/>
                <p:cNvCxnSpPr/>
                <p:nvPr/>
              </p:nvCxnSpPr>
              <p:spPr>
                <a:xfrm rot="5400000">
                  <a:off x="5408688" y="361530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116 Conector recto"/>
                <p:cNvCxnSpPr/>
                <p:nvPr/>
              </p:nvCxnSpPr>
              <p:spPr>
                <a:xfrm rot="5400000">
                  <a:off x="6418388" y="361530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117 Conector recto"/>
                <p:cNvCxnSpPr/>
                <p:nvPr/>
              </p:nvCxnSpPr>
              <p:spPr>
                <a:xfrm rot="5400000">
                  <a:off x="2855295" y="361372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118 Conector recto"/>
                <p:cNvCxnSpPr/>
                <p:nvPr/>
              </p:nvCxnSpPr>
              <p:spPr>
                <a:xfrm rot="5400000">
                  <a:off x="2482555" y="3612205"/>
                  <a:ext cx="214314" cy="1444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119 Conector recto"/>
                <p:cNvCxnSpPr/>
                <p:nvPr/>
              </p:nvCxnSpPr>
              <p:spPr>
                <a:xfrm rot="5400000">
                  <a:off x="2109815" y="3611340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120 Conector recto"/>
                <p:cNvCxnSpPr/>
                <p:nvPr/>
              </p:nvCxnSpPr>
              <p:spPr>
                <a:xfrm rot="5400000">
                  <a:off x="1735487" y="361213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94 Grupo"/>
              <p:cNvGrpSpPr/>
              <p:nvPr/>
            </p:nvGrpSpPr>
            <p:grpSpPr>
              <a:xfrm>
                <a:off x="1692820" y="3567532"/>
                <a:ext cx="1892357" cy="607547"/>
                <a:chOff x="1692820" y="3567532"/>
                <a:chExt cx="1892357" cy="607547"/>
              </a:xfrm>
            </p:grpSpPr>
            <p:sp>
              <p:nvSpPr>
                <p:cNvPr id="108" name="107 Triángulo isósceles"/>
                <p:cNvSpPr/>
                <p:nvPr/>
              </p:nvSpPr>
              <p:spPr>
                <a:xfrm>
                  <a:off x="1692820" y="3718172"/>
                  <a:ext cx="142876" cy="142876"/>
                </a:xfrm>
                <a:prstGeom prst="triangle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1"/>
                <p:cNvSpPr>
                  <a:spLocks noChangeArrowheads="1"/>
                </p:cNvSpPr>
                <p:nvPr/>
              </p:nvSpPr>
              <p:spPr bwMode="auto">
                <a:xfrm>
                  <a:off x="1803254" y="3568677"/>
                  <a:ext cx="162595" cy="6064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7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Times New Roman" pitchFamily="18" charset="0"/>
                    </a:rPr>
                    <a:t>L</a:t>
                  </a:r>
                  <a:endParaRPr lang="en-US" sz="700" i="1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110" name="109 Triángulo isósceles"/>
                <p:cNvSpPr/>
                <p:nvPr/>
              </p:nvSpPr>
              <p:spPr>
                <a:xfrm>
                  <a:off x="3312149" y="3717032"/>
                  <a:ext cx="142876" cy="142876"/>
                </a:xfrm>
                <a:prstGeom prst="triangle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"/>
                <p:cNvSpPr>
                  <a:spLocks noChangeArrowheads="1"/>
                </p:cNvSpPr>
                <p:nvPr/>
              </p:nvSpPr>
              <p:spPr bwMode="auto">
                <a:xfrm>
                  <a:off x="3422582" y="3567532"/>
                  <a:ext cx="162595" cy="6064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7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Times New Roman" pitchFamily="18" charset="0"/>
                    </a:rPr>
                    <a:t>H</a:t>
                  </a:r>
                  <a:endParaRPr lang="en-US" sz="700" i="1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96" name="95 Grupo"/>
              <p:cNvGrpSpPr/>
              <p:nvPr/>
            </p:nvGrpSpPr>
            <p:grpSpPr>
              <a:xfrm>
                <a:off x="1654972" y="3503394"/>
                <a:ext cx="5359438" cy="224582"/>
                <a:chOff x="1654972" y="3503394"/>
                <a:chExt cx="5359438" cy="224582"/>
              </a:xfrm>
            </p:grpSpPr>
            <p:grpSp>
              <p:nvGrpSpPr>
                <p:cNvPr id="97" name="96 Grupo"/>
                <p:cNvGrpSpPr/>
                <p:nvPr/>
              </p:nvGrpSpPr>
              <p:grpSpPr>
                <a:xfrm>
                  <a:off x="1654972" y="3538196"/>
                  <a:ext cx="5359438" cy="142876"/>
                  <a:chOff x="1643042" y="1357298"/>
                  <a:chExt cx="5359438" cy="142876"/>
                </a:xfrm>
              </p:grpSpPr>
              <p:cxnSp>
                <p:nvCxnSpPr>
                  <p:cNvPr id="105" name="104 Conector recto"/>
                  <p:cNvCxnSpPr/>
                  <p:nvPr/>
                </p:nvCxnSpPr>
                <p:spPr>
                  <a:xfrm>
                    <a:off x="1643042" y="1428735"/>
                    <a:ext cx="5357851" cy="1587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105 Conector recto"/>
                  <p:cNvCxnSpPr/>
                  <p:nvPr/>
                </p:nvCxnSpPr>
                <p:spPr>
                  <a:xfrm rot="5400000">
                    <a:off x="157239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106 Conector recto"/>
                  <p:cNvCxnSpPr/>
                  <p:nvPr/>
                </p:nvCxnSpPr>
                <p:spPr>
                  <a:xfrm rot="5400000">
                    <a:off x="693024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8" name="97 Conector recto"/>
                <p:cNvCxnSpPr/>
                <p:nvPr/>
              </p:nvCxnSpPr>
              <p:spPr>
                <a:xfrm rot="5400000">
                  <a:off x="4926411" y="361318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98 Conector recto"/>
                <p:cNvCxnSpPr/>
                <p:nvPr/>
              </p:nvCxnSpPr>
              <p:spPr>
                <a:xfrm rot="5400000">
                  <a:off x="2305772" y="3613004"/>
                  <a:ext cx="214314" cy="1444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99 Conector recto"/>
                <p:cNvCxnSpPr/>
                <p:nvPr/>
              </p:nvCxnSpPr>
              <p:spPr>
                <a:xfrm rot="5400000">
                  <a:off x="3968918" y="361318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100 Conector recto"/>
                <p:cNvCxnSpPr/>
                <p:nvPr/>
              </p:nvCxnSpPr>
              <p:spPr>
                <a:xfrm rot="5400000">
                  <a:off x="5915697" y="361463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101 Conector recto"/>
                <p:cNvCxnSpPr/>
                <p:nvPr/>
              </p:nvCxnSpPr>
              <p:spPr>
                <a:xfrm rot="5400000">
                  <a:off x="2672162" y="360975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102 Conector recto"/>
                <p:cNvCxnSpPr/>
                <p:nvPr/>
              </p:nvCxnSpPr>
              <p:spPr>
                <a:xfrm rot="5400000">
                  <a:off x="1927699" y="361076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103 Conector recto"/>
                <p:cNvCxnSpPr/>
                <p:nvPr/>
              </p:nvCxnSpPr>
              <p:spPr>
                <a:xfrm>
                  <a:off x="3151265" y="3505894"/>
                  <a:ext cx="0" cy="222082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1" name="90 Grupo"/>
            <p:cNvGrpSpPr/>
            <p:nvPr/>
          </p:nvGrpSpPr>
          <p:grpSpPr>
            <a:xfrm>
              <a:off x="5550384" y="2656114"/>
              <a:ext cx="377026" cy="432902"/>
              <a:chOff x="2974292" y="2692064"/>
              <a:chExt cx="377026" cy="432902"/>
            </a:xfrm>
          </p:grpSpPr>
          <p:cxnSp>
            <p:nvCxnSpPr>
              <p:cNvPr id="92" name="91 Conector recto"/>
              <p:cNvCxnSpPr/>
              <p:nvPr/>
            </p:nvCxnSpPr>
            <p:spPr>
              <a:xfrm>
                <a:off x="3149891" y="2888886"/>
                <a:ext cx="0" cy="23608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 11"/>
              <p:cNvSpPr>
                <a:spLocks noChangeArrowheads="1"/>
              </p:cNvSpPr>
              <p:nvPr/>
            </p:nvSpPr>
            <p:spPr bwMode="auto">
              <a:xfrm>
                <a:off x="2974292" y="2692064"/>
                <a:ext cx="37702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l-GR" sz="1000" b="1" i="1" dirty="0" smtClean="0">
                    <a:solidFill>
                      <a:srgbClr val="0070C0"/>
                    </a:solidFill>
                    <a:cs typeface="Times New Roman" pitchFamily="18" charset="0"/>
                  </a:rPr>
                  <a:t>α</a:t>
                </a:r>
                <a:r>
                  <a:rPr lang="en-US" sz="1000" b="1" i="1" dirty="0" smtClean="0">
                    <a:solidFill>
                      <a:srgbClr val="0070C0"/>
                    </a:solidFill>
                    <a:cs typeface="Times New Roman" pitchFamily="18" charset="0"/>
                  </a:rPr>
                  <a:t>W</a:t>
                </a:r>
                <a:endParaRPr lang="en-US" sz="1000" i="1" baseline="30000" dirty="0" smtClean="0">
                  <a:solidFill>
                    <a:srgbClr val="0070C0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TABLE OF CONTENTS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 rot="20295895">
            <a:off x="2004308" y="1194655"/>
            <a:ext cx="1585124" cy="559760"/>
            <a:chOff x="1639626" y="3728351"/>
            <a:chExt cx="7509452" cy="2651837"/>
          </a:xfrm>
        </p:grpSpPr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>
              <a:off x="1706592" y="6194231"/>
              <a:ext cx="205160" cy="1172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>
              <a:off x="2041155" y="6077966"/>
              <a:ext cx="205160" cy="23351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2389984" y="5961128"/>
              <a:ext cx="205160" cy="3487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2723634" y="5843923"/>
              <a:ext cx="205160" cy="46808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" name="AutoShape 19"/>
            <p:cNvSpPr>
              <a:spLocks noChangeArrowheads="1"/>
            </p:cNvSpPr>
            <p:nvPr/>
          </p:nvSpPr>
          <p:spPr bwMode="auto">
            <a:xfrm>
              <a:off x="3055070" y="5726065"/>
              <a:ext cx="205160" cy="58541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3386264" y="5618287"/>
              <a:ext cx="205160" cy="69372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3715047" y="5514528"/>
              <a:ext cx="205160" cy="7953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>
              <a:off x="4053211" y="5412757"/>
              <a:ext cx="205160" cy="89713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4392874" y="5299356"/>
              <a:ext cx="205160" cy="101265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4725540" y="5182245"/>
              <a:ext cx="205160" cy="112976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5057389" y="5062879"/>
              <a:ext cx="205160" cy="124701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5400660" y="4947616"/>
              <a:ext cx="205160" cy="136439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5726509" y="4830503"/>
              <a:ext cx="205160" cy="148150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auto">
            <a:xfrm>
              <a:off x="6064522" y="4716482"/>
              <a:ext cx="205160" cy="159609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" name="AutoShape 19"/>
            <p:cNvSpPr>
              <a:spLocks noChangeArrowheads="1"/>
            </p:cNvSpPr>
            <p:nvPr/>
          </p:nvSpPr>
          <p:spPr bwMode="auto">
            <a:xfrm>
              <a:off x="6403009" y="4591992"/>
              <a:ext cx="205160" cy="1713338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" name="AutoShape 19"/>
            <p:cNvSpPr>
              <a:spLocks noChangeArrowheads="1"/>
            </p:cNvSpPr>
            <p:nvPr/>
          </p:nvSpPr>
          <p:spPr bwMode="auto">
            <a:xfrm>
              <a:off x="6732240" y="4481989"/>
              <a:ext cx="205160" cy="183058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25" name="24 Grupo"/>
            <p:cNvGrpSpPr/>
            <p:nvPr/>
          </p:nvGrpSpPr>
          <p:grpSpPr>
            <a:xfrm>
              <a:off x="1639626" y="6237312"/>
              <a:ext cx="5359438" cy="142876"/>
              <a:chOff x="1643042" y="1357298"/>
              <a:chExt cx="5359438" cy="142876"/>
            </a:xfrm>
          </p:grpSpPr>
          <p:cxnSp>
            <p:nvCxnSpPr>
              <p:cNvPr id="29" name="28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29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30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25 Grupo"/>
            <p:cNvGrpSpPr/>
            <p:nvPr/>
          </p:nvGrpSpPr>
          <p:grpSpPr>
            <a:xfrm>
              <a:off x="1642684" y="3728351"/>
              <a:ext cx="7506394" cy="2646141"/>
              <a:chOff x="1642684" y="3728351"/>
              <a:chExt cx="7506394" cy="2646141"/>
            </a:xfrm>
          </p:grpSpPr>
          <p:sp>
            <p:nvSpPr>
              <p:cNvPr id="27" name="Line 54"/>
              <p:cNvSpPr>
                <a:spLocks noChangeShapeType="1"/>
              </p:cNvSpPr>
              <p:nvPr/>
            </p:nvSpPr>
            <p:spPr bwMode="auto">
              <a:xfrm>
                <a:off x="1642684" y="3888481"/>
                <a:ext cx="0" cy="24229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8" name="Arc 56"/>
              <p:cNvSpPr>
                <a:spLocks/>
              </p:cNvSpPr>
              <p:nvPr/>
            </p:nvSpPr>
            <p:spPr bwMode="auto">
              <a:xfrm rot="16019186" flipH="1">
                <a:off x="4108936" y="1334351"/>
                <a:ext cx="2646141" cy="743414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381"/>
                  <a:gd name="T1" fmla="*/ 0 h 21600"/>
                  <a:gd name="T2" fmla="*/ 20381 w 20381"/>
                  <a:gd name="T3" fmla="*/ 14445 h 21600"/>
                  <a:gd name="T4" fmla="*/ 0 w 203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381" h="21600" fill="none" extrusionOk="0">
                    <a:moveTo>
                      <a:pt x="0" y="0"/>
                    </a:moveTo>
                    <a:cubicBezTo>
                      <a:pt x="9171" y="0"/>
                      <a:pt x="17342" y="5791"/>
                      <a:pt x="20380" y="14445"/>
                    </a:cubicBezTo>
                  </a:path>
                  <a:path w="20381" h="21600" stroke="0" extrusionOk="0">
                    <a:moveTo>
                      <a:pt x="0" y="0"/>
                    </a:moveTo>
                    <a:cubicBezTo>
                      <a:pt x="9171" y="0"/>
                      <a:pt x="17342" y="5791"/>
                      <a:pt x="20380" y="14445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3" name="2 Grupo"/>
          <p:cNvGrpSpPr/>
          <p:nvPr/>
        </p:nvGrpSpPr>
        <p:grpSpPr>
          <a:xfrm>
            <a:off x="4963633" y="2780539"/>
            <a:ext cx="1936536" cy="877245"/>
            <a:chOff x="5970017" y="2780539"/>
            <a:chExt cx="1936536" cy="877245"/>
          </a:xfrm>
        </p:grpSpPr>
        <p:pic>
          <p:nvPicPr>
            <p:cNvPr id="72" name="71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6343">
              <a:off x="6736893" y="2780539"/>
              <a:ext cx="1169660" cy="877245"/>
            </a:xfrm>
            <a:prstGeom prst="rect">
              <a:avLst/>
            </a:prstGeom>
          </p:spPr>
        </p:pic>
        <p:grpSp>
          <p:nvGrpSpPr>
            <p:cNvPr id="32" name="31 Grupo"/>
            <p:cNvGrpSpPr/>
            <p:nvPr/>
          </p:nvGrpSpPr>
          <p:grpSpPr>
            <a:xfrm rot="21165080">
              <a:off x="5970017" y="2836976"/>
              <a:ext cx="1557826" cy="572052"/>
              <a:chOff x="3176564" y="3669685"/>
              <a:chExt cx="5363777" cy="1969644"/>
            </a:xfrm>
          </p:grpSpPr>
          <p:grpSp>
            <p:nvGrpSpPr>
              <p:cNvPr id="33" name="32 Grupo"/>
              <p:cNvGrpSpPr/>
              <p:nvPr/>
            </p:nvGrpSpPr>
            <p:grpSpPr>
              <a:xfrm>
                <a:off x="3176564" y="3912386"/>
                <a:ext cx="5363777" cy="1582668"/>
                <a:chOff x="1188039" y="1574800"/>
                <a:chExt cx="5363777" cy="1582668"/>
              </a:xfrm>
            </p:grpSpPr>
            <p:sp>
              <p:nvSpPr>
                <p:cNvPr id="67" name="66 Forma libre"/>
                <p:cNvSpPr/>
                <p:nvPr/>
              </p:nvSpPr>
              <p:spPr>
                <a:xfrm>
                  <a:off x="2520950" y="1584325"/>
                  <a:ext cx="4019550" cy="1565275"/>
                </a:xfrm>
                <a:custGeom>
                  <a:avLst/>
                  <a:gdLst>
                    <a:gd name="connsiteX0" fmla="*/ 679450 w 4019550"/>
                    <a:gd name="connsiteY0" fmla="*/ 3175 h 1565275"/>
                    <a:gd name="connsiteX1" fmla="*/ 4019550 w 4019550"/>
                    <a:gd name="connsiteY1" fmla="*/ 0 h 1565275"/>
                    <a:gd name="connsiteX2" fmla="*/ 1336675 w 4019550"/>
                    <a:gd name="connsiteY2" fmla="*/ 1562100 h 1565275"/>
                    <a:gd name="connsiteX3" fmla="*/ 6350 w 4019550"/>
                    <a:gd name="connsiteY3" fmla="*/ 1565275 h 1565275"/>
                    <a:gd name="connsiteX4" fmla="*/ 0 w 4019550"/>
                    <a:gd name="connsiteY4" fmla="*/ 1422400 h 1565275"/>
                    <a:gd name="connsiteX5" fmla="*/ 669925 w 4019550"/>
                    <a:gd name="connsiteY5" fmla="*/ 244475 h 1565275"/>
                    <a:gd name="connsiteX6" fmla="*/ 679450 w 4019550"/>
                    <a:gd name="connsiteY6" fmla="*/ 3175 h 1565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19550" h="1565275">
                      <a:moveTo>
                        <a:pt x="679450" y="3175"/>
                      </a:moveTo>
                      <a:lnTo>
                        <a:pt x="4019550" y="0"/>
                      </a:lnTo>
                      <a:lnTo>
                        <a:pt x="1336675" y="1562100"/>
                      </a:lnTo>
                      <a:lnTo>
                        <a:pt x="6350" y="1565275"/>
                      </a:lnTo>
                      <a:lnTo>
                        <a:pt x="0" y="1422400"/>
                      </a:lnTo>
                      <a:lnTo>
                        <a:pt x="669925" y="244475"/>
                      </a:lnTo>
                      <a:cubicBezTo>
                        <a:pt x="670983" y="161925"/>
                        <a:pt x="672042" y="79375"/>
                        <a:pt x="679450" y="3175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68" name="67 Forma libre"/>
                <p:cNvSpPr/>
                <p:nvPr/>
              </p:nvSpPr>
              <p:spPr>
                <a:xfrm>
                  <a:off x="1196975" y="1574800"/>
                  <a:ext cx="1984375" cy="1577975"/>
                </a:xfrm>
                <a:custGeom>
                  <a:avLst/>
                  <a:gdLst>
                    <a:gd name="connsiteX0" fmla="*/ 0 w 1984375"/>
                    <a:gd name="connsiteY0" fmla="*/ 0 h 1577975"/>
                    <a:gd name="connsiteX1" fmla="*/ 1984375 w 1984375"/>
                    <a:gd name="connsiteY1" fmla="*/ 6350 h 1577975"/>
                    <a:gd name="connsiteX2" fmla="*/ 1984375 w 1984375"/>
                    <a:gd name="connsiteY2" fmla="*/ 257175 h 1577975"/>
                    <a:gd name="connsiteX3" fmla="*/ 1333500 w 1984375"/>
                    <a:gd name="connsiteY3" fmla="*/ 1435100 h 1577975"/>
                    <a:gd name="connsiteX4" fmla="*/ 1333500 w 1984375"/>
                    <a:gd name="connsiteY4" fmla="*/ 1574800 h 1577975"/>
                    <a:gd name="connsiteX5" fmla="*/ 6350 w 1984375"/>
                    <a:gd name="connsiteY5" fmla="*/ 1577975 h 1577975"/>
                    <a:gd name="connsiteX6" fmla="*/ 0 w 1984375"/>
                    <a:gd name="connsiteY6" fmla="*/ 0 h 157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84375" h="1577975">
                      <a:moveTo>
                        <a:pt x="0" y="0"/>
                      </a:moveTo>
                      <a:lnTo>
                        <a:pt x="1984375" y="6350"/>
                      </a:lnTo>
                      <a:lnTo>
                        <a:pt x="1984375" y="257175"/>
                      </a:lnTo>
                      <a:lnTo>
                        <a:pt x="1333500" y="1435100"/>
                      </a:lnTo>
                      <a:lnTo>
                        <a:pt x="1333500" y="1574800"/>
                      </a:lnTo>
                      <a:lnTo>
                        <a:pt x="6350" y="1577975"/>
                      </a:lnTo>
                      <a:cubicBezTo>
                        <a:pt x="4233" y="1051983"/>
                        <a:pt x="2117" y="52599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cxnSp>
              <p:nvCxnSpPr>
                <p:cNvPr id="69" name="68 Conector recto"/>
                <p:cNvCxnSpPr/>
                <p:nvPr/>
              </p:nvCxnSpPr>
              <p:spPr>
                <a:xfrm>
                  <a:off x="1188039" y="1588579"/>
                  <a:ext cx="0" cy="1568889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69 Conector recto"/>
                <p:cNvCxnSpPr/>
                <p:nvPr/>
              </p:nvCxnSpPr>
              <p:spPr>
                <a:xfrm flipH="1">
                  <a:off x="3856516" y="1575998"/>
                  <a:ext cx="2695300" cy="1563937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70 Conector recto"/>
                <p:cNvCxnSpPr>
                  <a:stCxn id="68" idx="2"/>
                </p:cNvCxnSpPr>
                <p:nvPr/>
              </p:nvCxnSpPr>
              <p:spPr>
                <a:xfrm flipH="1">
                  <a:off x="2523363" y="1831975"/>
                  <a:ext cx="657987" cy="1176701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33 Grupo"/>
              <p:cNvGrpSpPr/>
              <p:nvPr/>
            </p:nvGrpSpPr>
            <p:grpSpPr>
              <a:xfrm>
                <a:off x="3178733" y="3809223"/>
                <a:ext cx="5359438" cy="230311"/>
                <a:chOff x="1190208" y="1471637"/>
                <a:chExt cx="5359438" cy="230311"/>
              </a:xfrm>
            </p:grpSpPr>
            <p:grpSp>
              <p:nvGrpSpPr>
                <p:cNvPr id="48" name="47 Grupo"/>
                <p:cNvGrpSpPr/>
                <p:nvPr/>
              </p:nvGrpSpPr>
              <p:grpSpPr>
                <a:xfrm>
                  <a:off x="1190208" y="1509397"/>
                  <a:ext cx="5359438" cy="142876"/>
                  <a:chOff x="1643042" y="1357298"/>
                  <a:chExt cx="5359438" cy="142876"/>
                </a:xfrm>
              </p:grpSpPr>
              <p:cxnSp>
                <p:nvCxnSpPr>
                  <p:cNvPr id="64" name="63 Conector recto"/>
                  <p:cNvCxnSpPr/>
                  <p:nvPr/>
                </p:nvCxnSpPr>
                <p:spPr>
                  <a:xfrm>
                    <a:off x="1643042" y="1428736"/>
                    <a:ext cx="5357850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64 Conector recto"/>
                  <p:cNvCxnSpPr/>
                  <p:nvPr/>
                </p:nvCxnSpPr>
                <p:spPr>
                  <a:xfrm rot="5400000">
                    <a:off x="157239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65 Conector recto"/>
                  <p:cNvCxnSpPr/>
                  <p:nvPr/>
                </p:nvCxnSpPr>
                <p:spPr>
                  <a:xfrm rot="5400000">
                    <a:off x="693024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9" name="48 Conector recto"/>
                <p:cNvCxnSpPr/>
                <p:nvPr/>
              </p:nvCxnSpPr>
              <p:spPr>
                <a:xfrm rot="5400000">
                  <a:off x="3755295" y="158540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49 Conector recto"/>
                <p:cNvCxnSpPr/>
                <p:nvPr/>
              </p:nvCxnSpPr>
              <p:spPr>
                <a:xfrm rot="5400000">
                  <a:off x="2413343" y="158685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50 Conector recto"/>
                <p:cNvCxnSpPr/>
                <p:nvPr/>
              </p:nvCxnSpPr>
              <p:spPr>
                <a:xfrm rot="5400000">
                  <a:off x="5094649" y="158685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51 Conector recto"/>
                <p:cNvCxnSpPr/>
                <p:nvPr/>
              </p:nvCxnSpPr>
              <p:spPr>
                <a:xfrm rot="5400000">
                  <a:off x="4421853" y="158778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52 Conector recto"/>
                <p:cNvCxnSpPr/>
                <p:nvPr/>
              </p:nvCxnSpPr>
              <p:spPr>
                <a:xfrm rot="5400000">
                  <a:off x="3079901" y="158923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53 Conector recto"/>
                <p:cNvCxnSpPr/>
                <p:nvPr/>
              </p:nvCxnSpPr>
              <p:spPr>
                <a:xfrm rot="5400000">
                  <a:off x="5761207" y="158923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54 Conector recto"/>
                <p:cNvCxnSpPr/>
                <p:nvPr/>
              </p:nvCxnSpPr>
              <p:spPr>
                <a:xfrm rot="5400000">
                  <a:off x="1747239" y="1580386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55 Conector recto"/>
                <p:cNvCxnSpPr/>
                <p:nvPr/>
              </p:nvCxnSpPr>
              <p:spPr>
                <a:xfrm rot="5400000">
                  <a:off x="4096954" y="159016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56 Conector recto"/>
                <p:cNvCxnSpPr/>
                <p:nvPr/>
              </p:nvCxnSpPr>
              <p:spPr>
                <a:xfrm rot="5400000">
                  <a:off x="2755002" y="159161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57 Conector recto"/>
                <p:cNvCxnSpPr/>
                <p:nvPr/>
              </p:nvCxnSpPr>
              <p:spPr>
                <a:xfrm rot="5400000">
                  <a:off x="5436308" y="159161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58 Conector recto"/>
                <p:cNvCxnSpPr/>
                <p:nvPr/>
              </p:nvCxnSpPr>
              <p:spPr>
                <a:xfrm rot="5400000">
                  <a:off x="4763512" y="159254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59 Conector recto"/>
                <p:cNvCxnSpPr/>
                <p:nvPr/>
              </p:nvCxnSpPr>
              <p:spPr>
                <a:xfrm rot="5400000">
                  <a:off x="3421560" y="159399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60 Conector recto"/>
                <p:cNvCxnSpPr/>
                <p:nvPr/>
              </p:nvCxnSpPr>
              <p:spPr>
                <a:xfrm rot="5400000">
                  <a:off x="6102866" y="159399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61 Conector recto"/>
                <p:cNvCxnSpPr/>
                <p:nvPr/>
              </p:nvCxnSpPr>
              <p:spPr>
                <a:xfrm rot="5400000">
                  <a:off x="2088898" y="158514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62 Conector recto"/>
                <p:cNvCxnSpPr/>
                <p:nvPr/>
              </p:nvCxnSpPr>
              <p:spPr>
                <a:xfrm rot="5400000">
                  <a:off x="1405012" y="1578000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34 Conector recto"/>
              <p:cNvCxnSpPr/>
              <p:nvPr/>
            </p:nvCxnSpPr>
            <p:spPr>
              <a:xfrm>
                <a:off x="5174717" y="3669685"/>
                <a:ext cx="0" cy="483413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35 Grupo"/>
              <p:cNvGrpSpPr/>
              <p:nvPr/>
            </p:nvGrpSpPr>
            <p:grpSpPr>
              <a:xfrm>
                <a:off x="3178733" y="5346262"/>
                <a:ext cx="2667896" cy="293067"/>
                <a:chOff x="1190208" y="3008676"/>
                <a:chExt cx="2667896" cy="293067"/>
              </a:xfrm>
            </p:grpSpPr>
            <p:cxnSp>
              <p:nvCxnSpPr>
                <p:cNvPr id="37" name="36 Conector recto"/>
                <p:cNvCxnSpPr/>
                <p:nvPr/>
              </p:nvCxnSpPr>
              <p:spPr>
                <a:xfrm flipV="1">
                  <a:off x="1190208" y="3154631"/>
                  <a:ext cx="2666308" cy="2041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37 Conector recto"/>
                <p:cNvCxnSpPr/>
                <p:nvPr/>
              </p:nvCxnSpPr>
              <p:spPr>
                <a:xfrm rot="5400000">
                  <a:off x="1119564" y="3155878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38 Conector recto"/>
                <p:cNvCxnSpPr/>
                <p:nvPr/>
              </p:nvCxnSpPr>
              <p:spPr>
                <a:xfrm rot="5400000">
                  <a:off x="3785872" y="3139141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39 Conector recto"/>
                <p:cNvCxnSpPr/>
                <p:nvPr/>
              </p:nvCxnSpPr>
              <p:spPr>
                <a:xfrm rot="5400000">
                  <a:off x="2413343" y="3162690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40 Conector recto"/>
                <p:cNvCxnSpPr/>
                <p:nvPr/>
              </p:nvCxnSpPr>
              <p:spPr>
                <a:xfrm rot="5400000">
                  <a:off x="3079901" y="3165072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41 Conector recto"/>
                <p:cNvCxnSpPr/>
                <p:nvPr/>
              </p:nvCxnSpPr>
              <p:spPr>
                <a:xfrm rot="5400000">
                  <a:off x="1747239" y="315622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42 Conector recto"/>
                <p:cNvCxnSpPr/>
                <p:nvPr/>
              </p:nvCxnSpPr>
              <p:spPr>
                <a:xfrm rot="5400000">
                  <a:off x="2755002" y="3167452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43 Conector recto"/>
                <p:cNvCxnSpPr/>
                <p:nvPr/>
              </p:nvCxnSpPr>
              <p:spPr>
                <a:xfrm rot="5400000">
                  <a:off x="3421560" y="3169834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44 Conector recto"/>
                <p:cNvCxnSpPr/>
                <p:nvPr/>
              </p:nvCxnSpPr>
              <p:spPr>
                <a:xfrm rot="5400000">
                  <a:off x="2088898" y="316098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45 Conector recto"/>
                <p:cNvCxnSpPr/>
                <p:nvPr/>
              </p:nvCxnSpPr>
              <p:spPr>
                <a:xfrm rot="5400000">
                  <a:off x="1405012" y="315383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46 Conector recto"/>
                <p:cNvCxnSpPr/>
                <p:nvPr/>
              </p:nvCxnSpPr>
              <p:spPr>
                <a:xfrm flipH="1">
                  <a:off x="2519706" y="3008676"/>
                  <a:ext cx="3656" cy="29306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73" name="7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038">
            <a:off x="6409015" y="4327990"/>
            <a:ext cx="1136550" cy="79208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7120">
            <a:off x="7651342" y="5822542"/>
            <a:ext cx="1018108" cy="34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84 Rectángulo"/>
          <p:cNvSpPr/>
          <p:nvPr/>
        </p:nvSpPr>
        <p:spPr>
          <a:xfrm>
            <a:off x="1869554" y="1196753"/>
            <a:ext cx="1622325" cy="93610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68824" y="1071546"/>
            <a:ext cx="2202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INTRODUCTION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86" name="85 Rectángulo"/>
          <p:cNvSpPr/>
          <p:nvPr/>
        </p:nvSpPr>
        <p:spPr>
          <a:xfrm>
            <a:off x="3275856" y="2708920"/>
            <a:ext cx="3602128" cy="93610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187624" y="2400482"/>
            <a:ext cx="563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2-STEP SCALAR DEADZONE QUANTIZATION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87" name="86 Rectángulo"/>
          <p:cNvSpPr/>
          <p:nvPr/>
        </p:nvSpPr>
        <p:spPr>
          <a:xfrm>
            <a:off x="5922630" y="4195996"/>
            <a:ext cx="2161968" cy="93610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2" name="Rectangle 11"/>
          <p:cNvSpPr>
            <a:spLocks noChangeArrowheads="1"/>
          </p:cNvSpPr>
          <p:nvPr/>
        </p:nvSpPr>
        <p:spPr bwMode="auto">
          <a:xfrm>
            <a:off x="3707904" y="3967467"/>
            <a:ext cx="3280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EXPERIMENTAL RESULTS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88" name="87 Rectángulo"/>
          <p:cNvSpPr/>
          <p:nvPr/>
        </p:nvSpPr>
        <p:spPr>
          <a:xfrm>
            <a:off x="7369732" y="5733256"/>
            <a:ext cx="1271925" cy="64807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5" name="Rectangle 11"/>
          <p:cNvSpPr>
            <a:spLocks noChangeArrowheads="1"/>
          </p:cNvSpPr>
          <p:nvPr/>
        </p:nvSpPr>
        <p:spPr bwMode="auto">
          <a:xfrm>
            <a:off x="6176090" y="5396227"/>
            <a:ext cx="2026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CONCLUSIONS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122" name="121 Rectángulo"/>
          <p:cNvSpPr/>
          <p:nvPr/>
        </p:nvSpPr>
        <p:spPr>
          <a:xfrm>
            <a:off x="693842" y="5396227"/>
            <a:ext cx="7902761" cy="9851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3" name="122 Rectángulo"/>
          <p:cNvSpPr/>
          <p:nvPr/>
        </p:nvSpPr>
        <p:spPr>
          <a:xfrm>
            <a:off x="386506" y="866900"/>
            <a:ext cx="7902761" cy="299414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4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5" name="124 Rectángulo"/>
          <p:cNvSpPr/>
          <p:nvPr/>
        </p:nvSpPr>
        <p:spPr>
          <a:xfrm>
            <a:off x="-1340" y="6453336"/>
            <a:ext cx="9145340" cy="411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960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88 Grupo"/>
          <p:cNvGrpSpPr/>
          <p:nvPr/>
        </p:nvGrpSpPr>
        <p:grpSpPr>
          <a:xfrm rot="532484">
            <a:off x="3371028" y="2917318"/>
            <a:ext cx="1768110" cy="376303"/>
            <a:chOff x="4870705" y="2656114"/>
            <a:chExt cx="3072283" cy="653867"/>
          </a:xfrm>
        </p:grpSpPr>
        <p:grpSp>
          <p:nvGrpSpPr>
            <p:cNvPr id="90" name="89 Grupo"/>
            <p:cNvGrpSpPr/>
            <p:nvPr/>
          </p:nvGrpSpPr>
          <p:grpSpPr>
            <a:xfrm>
              <a:off x="4870705" y="2924940"/>
              <a:ext cx="3072283" cy="385041"/>
              <a:chOff x="1654972" y="3503394"/>
              <a:chExt cx="5359438" cy="671685"/>
            </a:xfrm>
          </p:grpSpPr>
          <p:grpSp>
            <p:nvGrpSpPr>
              <p:cNvPr id="94" name="93 Grupo"/>
              <p:cNvGrpSpPr/>
              <p:nvPr/>
            </p:nvGrpSpPr>
            <p:grpSpPr>
              <a:xfrm>
                <a:off x="1841850" y="3504977"/>
                <a:ext cx="4684489" cy="218283"/>
                <a:chOff x="1841850" y="3504977"/>
                <a:chExt cx="4684489" cy="218283"/>
              </a:xfrm>
            </p:grpSpPr>
            <p:cxnSp>
              <p:nvCxnSpPr>
                <p:cNvPr id="113" name="112 Conector recto"/>
                <p:cNvCxnSpPr/>
                <p:nvPr/>
              </p:nvCxnSpPr>
              <p:spPr>
                <a:xfrm rot="5400000">
                  <a:off x="3500765" y="361225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113 Conector recto"/>
                <p:cNvCxnSpPr/>
                <p:nvPr/>
              </p:nvCxnSpPr>
              <p:spPr>
                <a:xfrm rot="5400000">
                  <a:off x="4465441" y="361292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115 Conector recto"/>
                <p:cNvCxnSpPr/>
                <p:nvPr/>
              </p:nvCxnSpPr>
              <p:spPr>
                <a:xfrm rot="5400000">
                  <a:off x="5408688" y="361530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116 Conector recto"/>
                <p:cNvCxnSpPr/>
                <p:nvPr/>
              </p:nvCxnSpPr>
              <p:spPr>
                <a:xfrm rot="5400000">
                  <a:off x="6418388" y="361530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117 Conector recto"/>
                <p:cNvCxnSpPr/>
                <p:nvPr/>
              </p:nvCxnSpPr>
              <p:spPr>
                <a:xfrm rot="5400000">
                  <a:off x="2855295" y="361372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118 Conector recto"/>
                <p:cNvCxnSpPr/>
                <p:nvPr/>
              </p:nvCxnSpPr>
              <p:spPr>
                <a:xfrm rot="5400000">
                  <a:off x="2482555" y="3612205"/>
                  <a:ext cx="214314" cy="1444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119 Conector recto"/>
                <p:cNvCxnSpPr/>
                <p:nvPr/>
              </p:nvCxnSpPr>
              <p:spPr>
                <a:xfrm rot="5400000">
                  <a:off x="2109815" y="3611340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120 Conector recto"/>
                <p:cNvCxnSpPr/>
                <p:nvPr/>
              </p:nvCxnSpPr>
              <p:spPr>
                <a:xfrm rot="5400000">
                  <a:off x="1735487" y="361213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94 Grupo"/>
              <p:cNvGrpSpPr/>
              <p:nvPr/>
            </p:nvGrpSpPr>
            <p:grpSpPr>
              <a:xfrm>
                <a:off x="1692820" y="3567532"/>
                <a:ext cx="1892357" cy="607547"/>
                <a:chOff x="1692820" y="3567532"/>
                <a:chExt cx="1892357" cy="607547"/>
              </a:xfrm>
            </p:grpSpPr>
            <p:sp>
              <p:nvSpPr>
                <p:cNvPr id="108" name="107 Triángulo isósceles"/>
                <p:cNvSpPr/>
                <p:nvPr/>
              </p:nvSpPr>
              <p:spPr>
                <a:xfrm>
                  <a:off x="1692820" y="3718172"/>
                  <a:ext cx="142876" cy="142876"/>
                </a:xfrm>
                <a:prstGeom prst="triangle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1"/>
                <p:cNvSpPr>
                  <a:spLocks noChangeArrowheads="1"/>
                </p:cNvSpPr>
                <p:nvPr/>
              </p:nvSpPr>
              <p:spPr bwMode="auto">
                <a:xfrm>
                  <a:off x="1803254" y="3568677"/>
                  <a:ext cx="162595" cy="6064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7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Times New Roman" pitchFamily="18" charset="0"/>
                    </a:rPr>
                    <a:t>L</a:t>
                  </a:r>
                  <a:endParaRPr lang="en-US" sz="700" i="1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110" name="109 Triángulo isósceles"/>
                <p:cNvSpPr/>
                <p:nvPr/>
              </p:nvSpPr>
              <p:spPr>
                <a:xfrm>
                  <a:off x="3312149" y="3717032"/>
                  <a:ext cx="142876" cy="142876"/>
                </a:xfrm>
                <a:prstGeom prst="triangle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"/>
                <p:cNvSpPr>
                  <a:spLocks noChangeArrowheads="1"/>
                </p:cNvSpPr>
                <p:nvPr/>
              </p:nvSpPr>
              <p:spPr bwMode="auto">
                <a:xfrm>
                  <a:off x="3422582" y="3567532"/>
                  <a:ext cx="162595" cy="6064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7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Times New Roman" pitchFamily="18" charset="0"/>
                    </a:rPr>
                    <a:t>H</a:t>
                  </a:r>
                  <a:endParaRPr lang="en-US" sz="700" i="1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96" name="95 Grupo"/>
              <p:cNvGrpSpPr/>
              <p:nvPr/>
            </p:nvGrpSpPr>
            <p:grpSpPr>
              <a:xfrm>
                <a:off x="1654972" y="3503394"/>
                <a:ext cx="5359438" cy="224582"/>
                <a:chOff x="1654972" y="3503394"/>
                <a:chExt cx="5359438" cy="224582"/>
              </a:xfrm>
            </p:grpSpPr>
            <p:grpSp>
              <p:nvGrpSpPr>
                <p:cNvPr id="97" name="96 Grupo"/>
                <p:cNvGrpSpPr/>
                <p:nvPr/>
              </p:nvGrpSpPr>
              <p:grpSpPr>
                <a:xfrm>
                  <a:off x="1654972" y="3538196"/>
                  <a:ext cx="5359438" cy="142876"/>
                  <a:chOff x="1643042" y="1357298"/>
                  <a:chExt cx="5359438" cy="142876"/>
                </a:xfrm>
              </p:grpSpPr>
              <p:cxnSp>
                <p:nvCxnSpPr>
                  <p:cNvPr id="105" name="104 Conector recto"/>
                  <p:cNvCxnSpPr/>
                  <p:nvPr/>
                </p:nvCxnSpPr>
                <p:spPr>
                  <a:xfrm>
                    <a:off x="1643042" y="1428735"/>
                    <a:ext cx="5357851" cy="1587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105 Conector recto"/>
                  <p:cNvCxnSpPr/>
                  <p:nvPr/>
                </p:nvCxnSpPr>
                <p:spPr>
                  <a:xfrm rot="5400000">
                    <a:off x="157239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106 Conector recto"/>
                  <p:cNvCxnSpPr/>
                  <p:nvPr/>
                </p:nvCxnSpPr>
                <p:spPr>
                  <a:xfrm rot="5400000">
                    <a:off x="693024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8" name="97 Conector recto"/>
                <p:cNvCxnSpPr/>
                <p:nvPr/>
              </p:nvCxnSpPr>
              <p:spPr>
                <a:xfrm rot="5400000">
                  <a:off x="4926411" y="361318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98 Conector recto"/>
                <p:cNvCxnSpPr/>
                <p:nvPr/>
              </p:nvCxnSpPr>
              <p:spPr>
                <a:xfrm rot="5400000">
                  <a:off x="2305772" y="3613004"/>
                  <a:ext cx="214314" cy="1444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99 Conector recto"/>
                <p:cNvCxnSpPr/>
                <p:nvPr/>
              </p:nvCxnSpPr>
              <p:spPr>
                <a:xfrm rot="5400000">
                  <a:off x="3968918" y="361318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100 Conector recto"/>
                <p:cNvCxnSpPr/>
                <p:nvPr/>
              </p:nvCxnSpPr>
              <p:spPr>
                <a:xfrm rot="5400000">
                  <a:off x="5915697" y="361463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101 Conector recto"/>
                <p:cNvCxnSpPr/>
                <p:nvPr/>
              </p:nvCxnSpPr>
              <p:spPr>
                <a:xfrm rot="5400000">
                  <a:off x="2672162" y="360975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102 Conector recto"/>
                <p:cNvCxnSpPr/>
                <p:nvPr/>
              </p:nvCxnSpPr>
              <p:spPr>
                <a:xfrm rot="5400000">
                  <a:off x="1927699" y="361076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103 Conector recto"/>
                <p:cNvCxnSpPr/>
                <p:nvPr/>
              </p:nvCxnSpPr>
              <p:spPr>
                <a:xfrm>
                  <a:off x="3151265" y="3505894"/>
                  <a:ext cx="0" cy="222082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1" name="90 Grupo"/>
            <p:cNvGrpSpPr/>
            <p:nvPr/>
          </p:nvGrpSpPr>
          <p:grpSpPr>
            <a:xfrm>
              <a:off x="5550384" y="2656114"/>
              <a:ext cx="377026" cy="432902"/>
              <a:chOff x="2974292" y="2692064"/>
              <a:chExt cx="377026" cy="432902"/>
            </a:xfrm>
          </p:grpSpPr>
          <p:cxnSp>
            <p:nvCxnSpPr>
              <p:cNvPr id="92" name="91 Conector recto"/>
              <p:cNvCxnSpPr/>
              <p:nvPr/>
            </p:nvCxnSpPr>
            <p:spPr>
              <a:xfrm>
                <a:off x="3149891" y="2888886"/>
                <a:ext cx="0" cy="23608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 11"/>
              <p:cNvSpPr>
                <a:spLocks noChangeArrowheads="1"/>
              </p:cNvSpPr>
              <p:nvPr/>
            </p:nvSpPr>
            <p:spPr bwMode="auto">
              <a:xfrm>
                <a:off x="2974292" y="2692064"/>
                <a:ext cx="37702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l-GR" sz="1000" b="1" i="1" dirty="0" smtClean="0">
                    <a:solidFill>
                      <a:srgbClr val="0070C0"/>
                    </a:solidFill>
                    <a:cs typeface="Times New Roman" pitchFamily="18" charset="0"/>
                  </a:rPr>
                  <a:t>α</a:t>
                </a:r>
                <a:r>
                  <a:rPr lang="en-US" sz="1000" b="1" i="1" dirty="0" smtClean="0">
                    <a:solidFill>
                      <a:srgbClr val="0070C0"/>
                    </a:solidFill>
                    <a:cs typeface="Times New Roman" pitchFamily="18" charset="0"/>
                  </a:rPr>
                  <a:t>W</a:t>
                </a:r>
                <a:endParaRPr lang="en-US" sz="1000" i="1" baseline="30000" dirty="0" smtClean="0">
                  <a:solidFill>
                    <a:srgbClr val="0070C0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TABLE OF CONTENTS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 rot="20295895">
            <a:off x="2004308" y="1194655"/>
            <a:ext cx="1585124" cy="559760"/>
            <a:chOff x="1639626" y="3728351"/>
            <a:chExt cx="7509452" cy="2651837"/>
          </a:xfrm>
        </p:grpSpPr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>
              <a:off x="1706592" y="6194231"/>
              <a:ext cx="205160" cy="1172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>
              <a:off x="2041155" y="6077966"/>
              <a:ext cx="205160" cy="23351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2389984" y="5961128"/>
              <a:ext cx="205160" cy="3487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2723634" y="5843923"/>
              <a:ext cx="205160" cy="46808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" name="AutoShape 19"/>
            <p:cNvSpPr>
              <a:spLocks noChangeArrowheads="1"/>
            </p:cNvSpPr>
            <p:nvPr/>
          </p:nvSpPr>
          <p:spPr bwMode="auto">
            <a:xfrm>
              <a:off x="3055070" y="5726065"/>
              <a:ext cx="205160" cy="58541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3386264" y="5618287"/>
              <a:ext cx="205160" cy="69372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3715047" y="5514528"/>
              <a:ext cx="205160" cy="7953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>
              <a:off x="4053211" y="5412757"/>
              <a:ext cx="205160" cy="89713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4392874" y="5299356"/>
              <a:ext cx="205160" cy="101265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4725540" y="5182245"/>
              <a:ext cx="205160" cy="112976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5057389" y="5062879"/>
              <a:ext cx="205160" cy="124701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5400660" y="4947616"/>
              <a:ext cx="205160" cy="136439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5726509" y="4830503"/>
              <a:ext cx="205160" cy="148150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auto">
            <a:xfrm>
              <a:off x="6064522" y="4716482"/>
              <a:ext cx="205160" cy="159609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" name="AutoShape 19"/>
            <p:cNvSpPr>
              <a:spLocks noChangeArrowheads="1"/>
            </p:cNvSpPr>
            <p:nvPr/>
          </p:nvSpPr>
          <p:spPr bwMode="auto">
            <a:xfrm>
              <a:off x="6403009" y="4591992"/>
              <a:ext cx="205160" cy="1713338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" name="AutoShape 19"/>
            <p:cNvSpPr>
              <a:spLocks noChangeArrowheads="1"/>
            </p:cNvSpPr>
            <p:nvPr/>
          </p:nvSpPr>
          <p:spPr bwMode="auto">
            <a:xfrm>
              <a:off x="6732240" y="4481989"/>
              <a:ext cx="205160" cy="183058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25" name="24 Grupo"/>
            <p:cNvGrpSpPr/>
            <p:nvPr/>
          </p:nvGrpSpPr>
          <p:grpSpPr>
            <a:xfrm>
              <a:off x="1639626" y="6237312"/>
              <a:ext cx="5359438" cy="142876"/>
              <a:chOff x="1643042" y="1357298"/>
              <a:chExt cx="5359438" cy="142876"/>
            </a:xfrm>
          </p:grpSpPr>
          <p:cxnSp>
            <p:nvCxnSpPr>
              <p:cNvPr id="29" name="28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29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30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25 Grupo"/>
            <p:cNvGrpSpPr/>
            <p:nvPr/>
          </p:nvGrpSpPr>
          <p:grpSpPr>
            <a:xfrm>
              <a:off x="1642684" y="3728351"/>
              <a:ext cx="7506394" cy="2646141"/>
              <a:chOff x="1642684" y="3728351"/>
              <a:chExt cx="7506394" cy="2646141"/>
            </a:xfrm>
          </p:grpSpPr>
          <p:sp>
            <p:nvSpPr>
              <p:cNvPr id="27" name="Line 54"/>
              <p:cNvSpPr>
                <a:spLocks noChangeShapeType="1"/>
              </p:cNvSpPr>
              <p:nvPr/>
            </p:nvSpPr>
            <p:spPr bwMode="auto">
              <a:xfrm>
                <a:off x="1642684" y="3888481"/>
                <a:ext cx="0" cy="24229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8" name="Arc 56"/>
              <p:cNvSpPr>
                <a:spLocks/>
              </p:cNvSpPr>
              <p:nvPr/>
            </p:nvSpPr>
            <p:spPr bwMode="auto">
              <a:xfrm rot="16019186" flipH="1">
                <a:off x="4108936" y="1334351"/>
                <a:ext cx="2646141" cy="743414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381"/>
                  <a:gd name="T1" fmla="*/ 0 h 21600"/>
                  <a:gd name="T2" fmla="*/ 20381 w 20381"/>
                  <a:gd name="T3" fmla="*/ 14445 h 21600"/>
                  <a:gd name="T4" fmla="*/ 0 w 203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381" h="21600" fill="none" extrusionOk="0">
                    <a:moveTo>
                      <a:pt x="0" y="0"/>
                    </a:moveTo>
                    <a:cubicBezTo>
                      <a:pt x="9171" y="0"/>
                      <a:pt x="17342" y="5791"/>
                      <a:pt x="20380" y="14445"/>
                    </a:cubicBezTo>
                  </a:path>
                  <a:path w="20381" h="21600" stroke="0" extrusionOk="0">
                    <a:moveTo>
                      <a:pt x="0" y="0"/>
                    </a:moveTo>
                    <a:cubicBezTo>
                      <a:pt x="9171" y="0"/>
                      <a:pt x="17342" y="5791"/>
                      <a:pt x="20380" y="14445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3" name="2 Grupo"/>
          <p:cNvGrpSpPr/>
          <p:nvPr/>
        </p:nvGrpSpPr>
        <p:grpSpPr>
          <a:xfrm>
            <a:off x="4963633" y="2780539"/>
            <a:ext cx="1936536" cy="877245"/>
            <a:chOff x="5970017" y="2780539"/>
            <a:chExt cx="1936536" cy="877245"/>
          </a:xfrm>
        </p:grpSpPr>
        <p:pic>
          <p:nvPicPr>
            <p:cNvPr id="72" name="71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6343">
              <a:off x="6736893" y="2780539"/>
              <a:ext cx="1169660" cy="877245"/>
            </a:xfrm>
            <a:prstGeom prst="rect">
              <a:avLst/>
            </a:prstGeom>
          </p:spPr>
        </p:pic>
        <p:grpSp>
          <p:nvGrpSpPr>
            <p:cNvPr id="32" name="31 Grupo"/>
            <p:cNvGrpSpPr/>
            <p:nvPr/>
          </p:nvGrpSpPr>
          <p:grpSpPr>
            <a:xfrm rot="21165080">
              <a:off x="5970017" y="2836976"/>
              <a:ext cx="1557826" cy="572052"/>
              <a:chOff x="3176564" y="3669685"/>
              <a:chExt cx="5363777" cy="1969644"/>
            </a:xfrm>
          </p:grpSpPr>
          <p:grpSp>
            <p:nvGrpSpPr>
              <p:cNvPr id="33" name="32 Grupo"/>
              <p:cNvGrpSpPr/>
              <p:nvPr/>
            </p:nvGrpSpPr>
            <p:grpSpPr>
              <a:xfrm>
                <a:off x="3176564" y="3912386"/>
                <a:ext cx="5363777" cy="1582668"/>
                <a:chOff x="1188039" y="1574800"/>
                <a:chExt cx="5363777" cy="1582668"/>
              </a:xfrm>
            </p:grpSpPr>
            <p:sp>
              <p:nvSpPr>
                <p:cNvPr id="67" name="66 Forma libre"/>
                <p:cNvSpPr/>
                <p:nvPr/>
              </p:nvSpPr>
              <p:spPr>
                <a:xfrm>
                  <a:off x="2520950" y="1584325"/>
                  <a:ext cx="4019550" cy="1565275"/>
                </a:xfrm>
                <a:custGeom>
                  <a:avLst/>
                  <a:gdLst>
                    <a:gd name="connsiteX0" fmla="*/ 679450 w 4019550"/>
                    <a:gd name="connsiteY0" fmla="*/ 3175 h 1565275"/>
                    <a:gd name="connsiteX1" fmla="*/ 4019550 w 4019550"/>
                    <a:gd name="connsiteY1" fmla="*/ 0 h 1565275"/>
                    <a:gd name="connsiteX2" fmla="*/ 1336675 w 4019550"/>
                    <a:gd name="connsiteY2" fmla="*/ 1562100 h 1565275"/>
                    <a:gd name="connsiteX3" fmla="*/ 6350 w 4019550"/>
                    <a:gd name="connsiteY3" fmla="*/ 1565275 h 1565275"/>
                    <a:gd name="connsiteX4" fmla="*/ 0 w 4019550"/>
                    <a:gd name="connsiteY4" fmla="*/ 1422400 h 1565275"/>
                    <a:gd name="connsiteX5" fmla="*/ 669925 w 4019550"/>
                    <a:gd name="connsiteY5" fmla="*/ 244475 h 1565275"/>
                    <a:gd name="connsiteX6" fmla="*/ 679450 w 4019550"/>
                    <a:gd name="connsiteY6" fmla="*/ 3175 h 1565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19550" h="1565275">
                      <a:moveTo>
                        <a:pt x="679450" y="3175"/>
                      </a:moveTo>
                      <a:lnTo>
                        <a:pt x="4019550" y="0"/>
                      </a:lnTo>
                      <a:lnTo>
                        <a:pt x="1336675" y="1562100"/>
                      </a:lnTo>
                      <a:lnTo>
                        <a:pt x="6350" y="1565275"/>
                      </a:lnTo>
                      <a:lnTo>
                        <a:pt x="0" y="1422400"/>
                      </a:lnTo>
                      <a:lnTo>
                        <a:pt x="669925" y="244475"/>
                      </a:lnTo>
                      <a:cubicBezTo>
                        <a:pt x="670983" y="161925"/>
                        <a:pt x="672042" y="79375"/>
                        <a:pt x="679450" y="3175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68" name="67 Forma libre"/>
                <p:cNvSpPr/>
                <p:nvPr/>
              </p:nvSpPr>
              <p:spPr>
                <a:xfrm>
                  <a:off x="1196975" y="1574800"/>
                  <a:ext cx="1984375" cy="1577975"/>
                </a:xfrm>
                <a:custGeom>
                  <a:avLst/>
                  <a:gdLst>
                    <a:gd name="connsiteX0" fmla="*/ 0 w 1984375"/>
                    <a:gd name="connsiteY0" fmla="*/ 0 h 1577975"/>
                    <a:gd name="connsiteX1" fmla="*/ 1984375 w 1984375"/>
                    <a:gd name="connsiteY1" fmla="*/ 6350 h 1577975"/>
                    <a:gd name="connsiteX2" fmla="*/ 1984375 w 1984375"/>
                    <a:gd name="connsiteY2" fmla="*/ 257175 h 1577975"/>
                    <a:gd name="connsiteX3" fmla="*/ 1333500 w 1984375"/>
                    <a:gd name="connsiteY3" fmla="*/ 1435100 h 1577975"/>
                    <a:gd name="connsiteX4" fmla="*/ 1333500 w 1984375"/>
                    <a:gd name="connsiteY4" fmla="*/ 1574800 h 1577975"/>
                    <a:gd name="connsiteX5" fmla="*/ 6350 w 1984375"/>
                    <a:gd name="connsiteY5" fmla="*/ 1577975 h 1577975"/>
                    <a:gd name="connsiteX6" fmla="*/ 0 w 1984375"/>
                    <a:gd name="connsiteY6" fmla="*/ 0 h 157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84375" h="1577975">
                      <a:moveTo>
                        <a:pt x="0" y="0"/>
                      </a:moveTo>
                      <a:lnTo>
                        <a:pt x="1984375" y="6350"/>
                      </a:lnTo>
                      <a:lnTo>
                        <a:pt x="1984375" y="257175"/>
                      </a:lnTo>
                      <a:lnTo>
                        <a:pt x="1333500" y="1435100"/>
                      </a:lnTo>
                      <a:lnTo>
                        <a:pt x="1333500" y="1574800"/>
                      </a:lnTo>
                      <a:lnTo>
                        <a:pt x="6350" y="1577975"/>
                      </a:lnTo>
                      <a:cubicBezTo>
                        <a:pt x="4233" y="1051983"/>
                        <a:pt x="2117" y="52599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cxnSp>
              <p:nvCxnSpPr>
                <p:cNvPr id="69" name="68 Conector recto"/>
                <p:cNvCxnSpPr/>
                <p:nvPr/>
              </p:nvCxnSpPr>
              <p:spPr>
                <a:xfrm>
                  <a:off x="1188039" y="1588579"/>
                  <a:ext cx="0" cy="1568889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69 Conector recto"/>
                <p:cNvCxnSpPr/>
                <p:nvPr/>
              </p:nvCxnSpPr>
              <p:spPr>
                <a:xfrm flipH="1">
                  <a:off x="3856516" y="1575998"/>
                  <a:ext cx="2695300" cy="1563937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70 Conector recto"/>
                <p:cNvCxnSpPr>
                  <a:stCxn id="68" idx="2"/>
                </p:cNvCxnSpPr>
                <p:nvPr/>
              </p:nvCxnSpPr>
              <p:spPr>
                <a:xfrm flipH="1">
                  <a:off x="2523363" y="1831975"/>
                  <a:ext cx="657987" cy="1176701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33 Grupo"/>
              <p:cNvGrpSpPr/>
              <p:nvPr/>
            </p:nvGrpSpPr>
            <p:grpSpPr>
              <a:xfrm>
                <a:off x="3178733" y="3809223"/>
                <a:ext cx="5359438" cy="230311"/>
                <a:chOff x="1190208" y="1471637"/>
                <a:chExt cx="5359438" cy="230311"/>
              </a:xfrm>
            </p:grpSpPr>
            <p:grpSp>
              <p:nvGrpSpPr>
                <p:cNvPr id="48" name="47 Grupo"/>
                <p:cNvGrpSpPr/>
                <p:nvPr/>
              </p:nvGrpSpPr>
              <p:grpSpPr>
                <a:xfrm>
                  <a:off x="1190208" y="1509397"/>
                  <a:ext cx="5359438" cy="142876"/>
                  <a:chOff x="1643042" y="1357298"/>
                  <a:chExt cx="5359438" cy="142876"/>
                </a:xfrm>
              </p:grpSpPr>
              <p:cxnSp>
                <p:nvCxnSpPr>
                  <p:cNvPr id="64" name="63 Conector recto"/>
                  <p:cNvCxnSpPr/>
                  <p:nvPr/>
                </p:nvCxnSpPr>
                <p:spPr>
                  <a:xfrm>
                    <a:off x="1643042" y="1428736"/>
                    <a:ext cx="5357850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64 Conector recto"/>
                  <p:cNvCxnSpPr/>
                  <p:nvPr/>
                </p:nvCxnSpPr>
                <p:spPr>
                  <a:xfrm rot="5400000">
                    <a:off x="157239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65 Conector recto"/>
                  <p:cNvCxnSpPr/>
                  <p:nvPr/>
                </p:nvCxnSpPr>
                <p:spPr>
                  <a:xfrm rot="5400000">
                    <a:off x="693024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9" name="48 Conector recto"/>
                <p:cNvCxnSpPr/>
                <p:nvPr/>
              </p:nvCxnSpPr>
              <p:spPr>
                <a:xfrm rot="5400000">
                  <a:off x="3755295" y="158540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49 Conector recto"/>
                <p:cNvCxnSpPr/>
                <p:nvPr/>
              </p:nvCxnSpPr>
              <p:spPr>
                <a:xfrm rot="5400000">
                  <a:off x="2413343" y="158685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50 Conector recto"/>
                <p:cNvCxnSpPr/>
                <p:nvPr/>
              </p:nvCxnSpPr>
              <p:spPr>
                <a:xfrm rot="5400000">
                  <a:off x="5094649" y="158685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51 Conector recto"/>
                <p:cNvCxnSpPr/>
                <p:nvPr/>
              </p:nvCxnSpPr>
              <p:spPr>
                <a:xfrm rot="5400000">
                  <a:off x="4421853" y="158778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52 Conector recto"/>
                <p:cNvCxnSpPr/>
                <p:nvPr/>
              </p:nvCxnSpPr>
              <p:spPr>
                <a:xfrm rot="5400000">
                  <a:off x="3079901" y="158923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53 Conector recto"/>
                <p:cNvCxnSpPr/>
                <p:nvPr/>
              </p:nvCxnSpPr>
              <p:spPr>
                <a:xfrm rot="5400000">
                  <a:off x="5761207" y="158923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54 Conector recto"/>
                <p:cNvCxnSpPr/>
                <p:nvPr/>
              </p:nvCxnSpPr>
              <p:spPr>
                <a:xfrm rot="5400000">
                  <a:off x="1747239" y="1580386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55 Conector recto"/>
                <p:cNvCxnSpPr/>
                <p:nvPr/>
              </p:nvCxnSpPr>
              <p:spPr>
                <a:xfrm rot="5400000">
                  <a:off x="4096954" y="159016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56 Conector recto"/>
                <p:cNvCxnSpPr/>
                <p:nvPr/>
              </p:nvCxnSpPr>
              <p:spPr>
                <a:xfrm rot="5400000">
                  <a:off x="2755002" y="159161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57 Conector recto"/>
                <p:cNvCxnSpPr/>
                <p:nvPr/>
              </p:nvCxnSpPr>
              <p:spPr>
                <a:xfrm rot="5400000">
                  <a:off x="5436308" y="159161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58 Conector recto"/>
                <p:cNvCxnSpPr/>
                <p:nvPr/>
              </p:nvCxnSpPr>
              <p:spPr>
                <a:xfrm rot="5400000">
                  <a:off x="4763512" y="159254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59 Conector recto"/>
                <p:cNvCxnSpPr/>
                <p:nvPr/>
              </p:nvCxnSpPr>
              <p:spPr>
                <a:xfrm rot="5400000">
                  <a:off x="3421560" y="159399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60 Conector recto"/>
                <p:cNvCxnSpPr/>
                <p:nvPr/>
              </p:nvCxnSpPr>
              <p:spPr>
                <a:xfrm rot="5400000">
                  <a:off x="6102866" y="159399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61 Conector recto"/>
                <p:cNvCxnSpPr/>
                <p:nvPr/>
              </p:nvCxnSpPr>
              <p:spPr>
                <a:xfrm rot="5400000">
                  <a:off x="2088898" y="158514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62 Conector recto"/>
                <p:cNvCxnSpPr/>
                <p:nvPr/>
              </p:nvCxnSpPr>
              <p:spPr>
                <a:xfrm rot="5400000">
                  <a:off x="1405012" y="1578000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34 Conector recto"/>
              <p:cNvCxnSpPr/>
              <p:nvPr/>
            </p:nvCxnSpPr>
            <p:spPr>
              <a:xfrm>
                <a:off x="5174717" y="3669685"/>
                <a:ext cx="0" cy="483413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35 Grupo"/>
              <p:cNvGrpSpPr/>
              <p:nvPr/>
            </p:nvGrpSpPr>
            <p:grpSpPr>
              <a:xfrm>
                <a:off x="3178733" y="5346262"/>
                <a:ext cx="2667896" cy="293067"/>
                <a:chOff x="1190208" y="3008676"/>
                <a:chExt cx="2667896" cy="293067"/>
              </a:xfrm>
            </p:grpSpPr>
            <p:cxnSp>
              <p:nvCxnSpPr>
                <p:cNvPr id="37" name="36 Conector recto"/>
                <p:cNvCxnSpPr/>
                <p:nvPr/>
              </p:nvCxnSpPr>
              <p:spPr>
                <a:xfrm flipV="1">
                  <a:off x="1190208" y="3154631"/>
                  <a:ext cx="2666308" cy="2041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37 Conector recto"/>
                <p:cNvCxnSpPr/>
                <p:nvPr/>
              </p:nvCxnSpPr>
              <p:spPr>
                <a:xfrm rot="5400000">
                  <a:off x="1119564" y="3155878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38 Conector recto"/>
                <p:cNvCxnSpPr/>
                <p:nvPr/>
              </p:nvCxnSpPr>
              <p:spPr>
                <a:xfrm rot="5400000">
                  <a:off x="3785872" y="3139141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39 Conector recto"/>
                <p:cNvCxnSpPr/>
                <p:nvPr/>
              </p:nvCxnSpPr>
              <p:spPr>
                <a:xfrm rot="5400000">
                  <a:off x="2413343" y="3162690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40 Conector recto"/>
                <p:cNvCxnSpPr/>
                <p:nvPr/>
              </p:nvCxnSpPr>
              <p:spPr>
                <a:xfrm rot="5400000">
                  <a:off x="3079901" y="3165072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41 Conector recto"/>
                <p:cNvCxnSpPr/>
                <p:nvPr/>
              </p:nvCxnSpPr>
              <p:spPr>
                <a:xfrm rot="5400000">
                  <a:off x="1747239" y="315622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42 Conector recto"/>
                <p:cNvCxnSpPr/>
                <p:nvPr/>
              </p:nvCxnSpPr>
              <p:spPr>
                <a:xfrm rot="5400000">
                  <a:off x="2755002" y="3167452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43 Conector recto"/>
                <p:cNvCxnSpPr/>
                <p:nvPr/>
              </p:nvCxnSpPr>
              <p:spPr>
                <a:xfrm rot="5400000">
                  <a:off x="3421560" y="3169834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44 Conector recto"/>
                <p:cNvCxnSpPr/>
                <p:nvPr/>
              </p:nvCxnSpPr>
              <p:spPr>
                <a:xfrm rot="5400000">
                  <a:off x="2088898" y="316098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45 Conector recto"/>
                <p:cNvCxnSpPr/>
                <p:nvPr/>
              </p:nvCxnSpPr>
              <p:spPr>
                <a:xfrm rot="5400000">
                  <a:off x="1405012" y="315383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46 Conector recto"/>
                <p:cNvCxnSpPr/>
                <p:nvPr/>
              </p:nvCxnSpPr>
              <p:spPr>
                <a:xfrm flipH="1">
                  <a:off x="2519706" y="3008676"/>
                  <a:ext cx="3656" cy="29306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73" name="7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038">
            <a:off x="6409015" y="4327990"/>
            <a:ext cx="1136550" cy="79208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7120">
            <a:off x="7651342" y="5822542"/>
            <a:ext cx="1018108" cy="34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84 Rectángulo"/>
          <p:cNvSpPr/>
          <p:nvPr/>
        </p:nvSpPr>
        <p:spPr>
          <a:xfrm>
            <a:off x="1869554" y="1196753"/>
            <a:ext cx="1622325" cy="93610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68824" y="1071546"/>
            <a:ext cx="2202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INTRODUCTION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86" name="85 Rectángulo"/>
          <p:cNvSpPr/>
          <p:nvPr/>
        </p:nvSpPr>
        <p:spPr>
          <a:xfrm>
            <a:off x="3275856" y="2708920"/>
            <a:ext cx="3602128" cy="93610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187624" y="2400482"/>
            <a:ext cx="563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2-STEP SCALAR DEADZONE QUANTIZATION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87" name="86 Rectángulo"/>
          <p:cNvSpPr/>
          <p:nvPr/>
        </p:nvSpPr>
        <p:spPr>
          <a:xfrm>
            <a:off x="5922630" y="4195996"/>
            <a:ext cx="2161968" cy="93610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2" name="Rectangle 11"/>
          <p:cNvSpPr>
            <a:spLocks noChangeArrowheads="1"/>
          </p:cNvSpPr>
          <p:nvPr/>
        </p:nvSpPr>
        <p:spPr bwMode="auto">
          <a:xfrm>
            <a:off x="3707904" y="3967467"/>
            <a:ext cx="3280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EXPERIMENTAL RESULTS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88" name="87 Rectángulo"/>
          <p:cNvSpPr/>
          <p:nvPr/>
        </p:nvSpPr>
        <p:spPr>
          <a:xfrm>
            <a:off x="7369732" y="5733256"/>
            <a:ext cx="1271925" cy="64807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5" name="Rectangle 11"/>
          <p:cNvSpPr>
            <a:spLocks noChangeArrowheads="1"/>
          </p:cNvSpPr>
          <p:nvPr/>
        </p:nvSpPr>
        <p:spPr bwMode="auto">
          <a:xfrm>
            <a:off x="6176090" y="5396227"/>
            <a:ext cx="2026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CONCLUSIONS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122" name="121 Rectángulo"/>
          <p:cNvSpPr/>
          <p:nvPr/>
        </p:nvSpPr>
        <p:spPr>
          <a:xfrm>
            <a:off x="1061727" y="2415782"/>
            <a:ext cx="7902761" cy="3965546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3" name="122 Rectángulo"/>
          <p:cNvSpPr/>
          <p:nvPr/>
        </p:nvSpPr>
        <p:spPr>
          <a:xfrm>
            <a:off x="-1340" y="6453336"/>
            <a:ext cx="9145340" cy="411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9855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32" name="31 Grupo"/>
          <p:cNvGrpSpPr/>
          <p:nvPr/>
        </p:nvGrpSpPr>
        <p:grpSpPr>
          <a:xfrm>
            <a:off x="2793544" y="542818"/>
            <a:ext cx="3935991" cy="1173378"/>
            <a:chOff x="4820759" y="643880"/>
            <a:chExt cx="3935991" cy="1173378"/>
          </a:xfrm>
        </p:grpSpPr>
        <p:grpSp>
          <p:nvGrpSpPr>
            <p:cNvPr id="34" name="18 Grupo"/>
            <p:cNvGrpSpPr/>
            <p:nvPr/>
          </p:nvGrpSpPr>
          <p:grpSpPr>
            <a:xfrm>
              <a:off x="4820759" y="643880"/>
              <a:ext cx="2989152" cy="1148870"/>
              <a:chOff x="4820759" y="643880"/>
              <a:chExt cx="2989152" cy="1148870"/>
            </a:xfrm>
          </p:grpSpPr>
          <p:pic>
            <p:nvPicPr>
              <p:cNvPr id="39" name="Picture 6" descr="n1_GRAY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912344" y="935494"/>
                <a:ext cx="686027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Rectangle 11"/>
              <p:cNvSpPr>
                <a:spLocks noChangeArrowheads="1"/>
              </p:cNvSpPr>
              <p:nvPr/>
            </p:nvSpPr>
            <p:spPr bwMode="auto">
              <a:xfrm>
                <a:off x="4820759" y="643880"/>
                <a:ext cx="29891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“Portrait” image  (ISO 12640-1 corpus)</a:t>
                </a:r>
              </a:p>
            </p:txBody>
          </p:sp>
        </p:grpSp>
        <p:sp>
          <p:nvSpPr>
            <p:cNvPr id="35" name="Rectangle 11"/>
            <p:cNvSpPr>
              <a:spLocks noChangeArrowheads="1"/>
            </p:cNvSpPr>
            <p:nvPr/>
          </p:nvSpPr>
          <p:spPr bwMode="auto">
            <a:xfrm>
              <a:off x="5636088" y="1047817"/>
              <a:ext cx="312066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odeblocks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of 64x64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2SDQ is applied on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codeblocks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with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6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bitplanes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or more removing 1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bitplane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57" y="2132858"/>
            <a:ext cx="5504890" cy="3836485"/>
          </a:xfrm>
          <a:prstGeom prst="rect">
            <a:avLst/>
          </a:prstGeom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9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9 Pentágono"/>
          <p:cNvSpPr/>
          <p:nvPr/>
        </p:nvSpPr>
        <p:spPr>
          <a:xfrm>
            <a:off x="324" y="6613524"/>
            <a:ext cx="5579788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1466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4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08" y="2132856"/>
            <a:ext cx="5504890" cy="3836485"/>
          </a:xfrm>
          <a:prstGeom prst="rect">
            <a:avLst/>
          </a:prstGeom>
        </p:spPr>
      </p:pic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2793544" y="542818"/>
            <a:ext cx="3935991" cy="1173378"/>
            <a:chOff x="4820759" y="643880"/>
            <a:chExt cx="3935991" cy="1173378"/>
          </a:xfrm>
        </p:grpSpPr>
        <p:grpSp>
          <p:nvGrpSpPr>
            <p:cNvPr id="10" name="18 Grupo"/>
            <p:cNvGrpSpPr/>
            <p:nvPr/>
          </p:nvGrpSpPr>
          <p:grpSpPr>
            <a:xfrm>
              <a:off x="4820759" y="643880"/>
              <a:ext cx="2989152" cy="1148870"/>
              <a:chOff x="4820759" y="643880"/>
              <a:chExt cx="2989152" cy="1148870"/>
            </a:xfrm>
          </p:grpSpPr>
          <p:pic>
            <p:nvPicPr>
              <p:cNvPr id="12" name="Picture 6" descr="n1_GRAY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912344" y="935494"/>
                <a:ext cx="686027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20759" y="643880"/>
                <a:ext cx="29891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“Portrait” image  (ISO 12640-1 corpus)</a:t>
                </a:r>
              </a:p>
            </p:txBody>
          </p:sp>
        </p:grp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5636088" y="1047817"/>
              <a:ext cx="312066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odeblocks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of 64x64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2SDQ is applied on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codeblocks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with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6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bitplanes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or more removing 1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bitplane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9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0" name="19 Pentágono"/>
          <p:cNvSpPr/>
          <p:nvPr/>
        </p:nvSpPr>
        <p:spPr>
          <a:xfrm>
            <a:off x="324" y="6613524"/>
            <a:ext cx="5782372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032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4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57" y="2132857"/>
            <a:ext cx="5504890" cy="3836485"/>
          </a:xfrm>
          <a:prstGeom prst="rect">
            <a:avLst/>
          </a:prstGeom>
        </p:spPr>
      </p:pic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2793544" y="542818"/>
            <a:ext cx="3935991" cy="1173378"/>
            <a:chOff x="4820759" y="643880"/>
            <a:chExt cx="3935991" cy="1173378"/>
          </a:xfrm>
        </p:grpSpPr>
        <p:grpSp>
          <p:nvGrpSpPr>
            <p:cNvPr id="10" name="18 Grupo"/>
            <p:cNvGrpSpPr/>
            <p:nvPr/>
          </p:nvGrpSpPr>
          <p:grpSpPr>
            <a:xfrm>
              <a:off x="4820759" y="643880"/>
              <a:ext cx="2989152" cy="1148870"/>
              <a:chOff x="4820759" y="643880"/>
              <a:chExt cx="2989152" cy="1148870"/>
            </a:xfrm>
          </p:grpSpPr>
          <p:pic>
            <p:nvPicPr>
              <p:cNvPr id="12" name="Picture 6" descr="n1_GRAY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912344" y="935494"/>
                <a:ext cx="686027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20759" y="643880"/>
                <a:ext cx="29891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“Portrait” image  (ISO 12640-1 corpus)</a:t>
                </a:r>
              </a:p>
            </p:txBody>
          </p:sp>
        </p:grp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5636088" y="1047817"/>
              <a:ext cx="312066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odeblocks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of 64x64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2SDQ is applied on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codeblocks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with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6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bitplanes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or more removing 1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bitplane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9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0" name="19 Pentágono"/>
          <p:cNvSpPr/>
          <p:nvPr/>
        </p:nvSpPr>
        <p:spPr>
          <a:xfrm>
            <a:off x="324" y="6613524"/>
            <a:ext cx="6155852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032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4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50" y="2132859"/>
            <a:ext cx="5504890" cy="3836485"/>
          </a:xfrm>
          <a:prstGeom prst="rect">
            <a:avLst/>
          </a:prstGeom>
        </p:spPr>
      </p:pic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2793544" y="542818"/>
            <a:ext cx="3935991" cy="1173378"/>
            <a:chOff x="4820759" y="643880"/>
            <a:chExt cx="3935991" cy="1173378"/>
          </a:xfrm>
        </p:grpSpPr>
        <p:grpSp>
          <p:nvGrpSpPr>
            <p:cNvPr id="10" name="18 Grupo"/>
            <p:cNvGrpSpPr/>
            <p:nvPr/>
          </p:nvGrpSpPr>
          <p:grpSpPr>
            <a:xfrm>
              <a:off x="4820759" y="643880"/>
              <a:ext cx="2989152" cy="1148870"/>
              <a:chOff x="4820759" y="643880"/>
              <a:chExt cx="2989152" cy="1148870"/>
            </a:xfrm>
          </p:grpSpPr>
          <p:pic>
            <p:nvPicPr>
              <p:cNvPr id="12" name="Picture 6" descr="n1_GRAY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912344" y="935494"/>
                <a:ext cx="686027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20759" y="643880"/>
                <a:ext cx="29891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“Portrait” image  (ISO 12640-1 corpus)</a:t>
                </a:r>
              </a:p>
            </p:txBody>
          </p:sp>
        </p:grp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5636088" y="1047817"/>
              <a:ext cx="312066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odeblocks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of 64x64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2SDQ is applied on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codeblocks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with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6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bitplanes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or more removing 1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bitplane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9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0" name="19 Pentágono"/>
          <p:cNvSpPr/>
          <p:nvPr/>
        </p:nvSpPr>
        <p:spPr>
          <a:xfrm>
            <a:off x="324" y="6613524"/>
            <a:ext cx="6443884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032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4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57" y="2132859"/>
            <a:ext cx="5504890" cy="3836485"/>
          </a:xfrm>
          <a:prstGeom prst="rect">
            <a:avLst/>
          </a:prstGeom>
        </p:spPr>
      </p:pic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2793544" y="542818"/>
            <a:ext cx="3935991" cy="1173378"/>
            <a:chOff x="4820759" y="643880"/>
            <a:chExt cx="3935991" cy="1173378"/>
          </a:xfrm>
        </p:grpSpPr>
        <p:grpSp>
          <p:nvGrpSpPr>
            <p:cNvPr id="10" name="18 Grupo"/>
            <p:cNvGrpSpPr/>
            <p:nvPr/>
          </p:nvGrpSpPr>
          <p:grpSpPr>
            <a:xfrm>
              <a:off x="4820759" y="643880"/>
              <a:ext cx="2989152" cy="1148870"/>
              <a:chOff x="4820759" y="643880"/>
              <a:chExt cx="2989152" cy="1148870"/>
            </a:xfrm>
          </p:grpSpPr>
          <p:pic>
            <p:nvPicPr>
              <p:cNvPr id="12" name="Picture 6" descr="n1_GRAY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912344" y="935494"/>
                <a:ext cx="686027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20759" y="643880"/>
                <a:ext cx="29891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“Portrait” image  (ISO 12640-1 corpus)</a:t>
                </a:r>
              </a:p>
            </p:txBody>
          </p:sp>
        </p:grp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5636088" y="1047817"/>
              <a:ext cx="312066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odeblocks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of 64x64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2SDQ is applied on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codeblocks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with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6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bitplanes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or more removing 1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bitplane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9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0" name="19 Pentágono"/>
          <p:cNvSpPr/>
          <p:nvPr/>
        </p:nvSpPr>
        <p:spPr>
          <a:xfrm>
            <a:off x="324" y="6613524"/>
            <a:ext cx="6803924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032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4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56" y="2132859"/>
            <a:ext cx="5504890" cy="3836485"/>
          </a:xfrm>
          <a:prstGeom prst="rect">
            <a:avLst/>
          </a:prstGeom>
        </p:spPr>
      </p:pic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2793544" y="542818"/>
            <a:ext cx="3935991" cy="1173378"/>
            <a:chOff x="4820759" y="643880"/>
            <a:chExt cx="3935991" cy="1173378"/>
          </a:xfrm>
        </p:grpSpPr>
        <p:grpSp>
          <p:nvGrpSpPr>
            <p:cNvPr id="10" name="18 Grupo"/>
            <p:cNvGrpSpPr/>
            <p:nvPr/>
          </p:nvGrpSpPr>
          <p:grpSpPr>
            <a:xfrm>
              <a:off x="4820759" y="643880"/>
              <a:ext cx="2989152" cy="1148870"/>
              <a:chOff x="4820759" y="643880"/>
              <a:chExt cx="2989152" cy="1148870"/>
            </a:xfrm>
          </p:grpSpPr>
          <p:pic>
            <p:nvPicPr>
              <p:cNvPr id="12" name="Picture 6" descr="n1_GRAY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912344" y="935494"/>
                <a:ext cx="686027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20759" y="643880"/>
                <a:ext cx="29891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“Portrait” image  (ISO 12640-1 corpus)</a:t>
                </a:r>
              </a:p>
            </p:txBody>
          </p:sp>
        </p:grp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5636088" y="1047817"/>
              <a:ext cx="312066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odeblocks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of 64x64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2SDQ is applied on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codeblocks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with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6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bitplanes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or more removing 1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bitplane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9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0" name="19 Pentágono"/>
          <p:cNvSpPr/>
          <p:nvPr/>
        </p:nvSpPr>
        <p:spPr>
          <a:xfrm>
            <a:off x="324" y="6613524"/>
            <a:ext cx="7019948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032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4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56" y="2132859"/>
            <a:ext cx="5504890" cy="3836485"/>
          </a:xfrm>
          <a:prstGeom prst="rect">
            <a:avLst/>
          </a:prstGeom>
        </p:spPr>
      </p:pic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19" name="18 Grupo"/>
          <p:cNvGrpSpPr/>
          <p:nvPr/>
        </p:nvGrpSpPr>
        <p:grpSpPr>
          <a:xfrm>
            <a:off x="2793544" y="542818"/>
            <a:ext cx="3935991" cy="1173378"/>
            <a:chOff x="4820759" y="643880"/>
            <a:chExt cx="3935991" cy="1173378"/>
          </a:xfrm>
        </p:grpSpPr>
        <p:grpSp>
          <p:nvGrpSpPr>
            <p:cNvPr id="20" name="18 Grupo"/>
            <p:cNvGrpSpPr/>
            <p:nvPr/>
          </p:nvGrpSpPr>
          <p:grpSpPr>
            <a:xfrm>
              <a:off x="4820759" y="643880"/>
              <a:ext cx="3087577" cy="1148870"/>
              <a:chOff x="4820759" y="643880"/>
              <a:chExt cx="3087577" cy="1148870"/>
            </a:xfrm>
          </p:grpSpPr>
          <p:pic>
            <p:nvPicPr>
              <p:cNvPr id="22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912455" y="935494"/>
                <a:ext cx="685804" cy="857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Rectangle 11"/>
              <p:cNvSpPr>
                <a:spLocks noChangeArrowheads="1"/>
              </p:cNvSpPr>
              <p:nvPr/>
            </p:nvSpPr>
            <p:spPr bwMode="auto">
              <a:xfrm>
                <a:off x="4820759" y="643880"/>
                <a:ext cx="308757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“Cafeteria” image  (ISO 12640-1 corpus)</a:t>
                </a:r>
              </a:p>
            </p:txBody>
          </p:sp>
        </p:grp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5636088" y="1047817"/>
              <a:ext cx="312066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odeblocks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of 64x64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2SDQ is applied on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codeblocks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with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6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bitplanes</a:t>
              </a:r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or more removing 1 </a:t>
              </a:r>
              <a:r>
                <a:rPr lang="en-US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bitplane</a:t>
              </a:r>
              <a:endPara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8568036" y="6613525"/>
            <a:ext cx="3161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10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24 Pentágono"/>
          <p:cNvSpPr/>
          <p:nvPr/>
        </p:nvSpPr>
        <p:spPr>
          <a:xfrm>
            <a:off x="324" y="6613524"/>
            <a:ext cx="7209368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310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88 Grupo"/>
          <p:cNvGrpSpPr/>
          <p:nvPr/>
        </p:nvGrpSpPr>
        <p:grpSpPr>
          <a:xfrm rot="532484">
            <a:off x="3371028" y="2917318"/>
            <a:ext cx="1768110" cy="376303"/>
            <a:chOff x="4870705" y="2656114"/>
            <a:chExt cx="3072283" cy="653867"/>
          </a:xfrm>
        </p:grpSpPr>
        <p:grpSp>
          <p:nvGrpSpPr>
            <p:cNvPr id="90" name="89 Grupo"/>
            <p:cNvGrpSpPr/>
            <p:nvPr/>
          </p:nvGrpSpPr>
          <p:grpSpPr>
            <a:xfrm>
              <a:off x="4870705" y="2924940"/>
              <a:ext cx="3072283" cy="385041"/>
              <a:chOff x="1654972" y="3503394"/>
              <a:chExt cx="5359438" cy="671685"/>
            </a:xfrm>
          </p:grpSpPr>
          <p:grpSp>
            <p:nvGrpSpPr>
              <p:cNvPr id="94" name="93 Grupo"/>
              <p:cNvGrpSpPr/>
              <p:nvPr/>
            </p:nvGrpSpPr>
            <p:grpSpPr>
              <a:xfrm>
                <a:off x="1841850" y="3504977"/>
                <a:ext cx="4684489" cy="218283"/>
                <a:chOff x="1841850" y="3504977"/>
                <a:chExt cx="4684489" cy="218283"/>
              </a:xfrm>
            </p:grpSpPr>
            <p:cxnSp>
              <p:nvCxnSpPr>
                <p:cNvPr id="113" name="112 Conector recto"/>
                <p:cNvCxnSpPr/>
                <p:nvPr/>
              </p:nvCxnSpPr>
              <p:spPr>
                <a:xfrm rot="5400000">
                  <a:off x="3500765" y="361225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113 Conector recto"/>
                <p:cNvCxnSpPr/>
                <p:nvPr/>
              </p:nvCxnSpPr>
              <p:spPr>
                <a:xfrm rot="5400000">
                  <a:off x="4465441" y="361292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115 Conector recto"/>
                <p:cNvCxnSpPr/>
                <p:nvPr/>
              </p:nvCxnSpPr>
              <p:spPr>
                <a:xfrm rot="5400000">
                  <a:off x="5408688" y="361530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116 Conector recto"/>
                <p:cNvCxnSpPr/>
                <p:nvPr/>
              </p:nvCxnSpPr>
              <p:spPr>
                <a:xfrm rot="5400000">
                  <a:off x="6418388" y="361530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117 Conector recto"/>
                <p:cNvCxnSpPr/>
                <p:nvPr/>
              </p:nvCxnSpPr>
              <p:spPr>
                <a:xfrm rot="5400000">
                  <a:off x="2855295" y="361372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118 Conector recto"/>
                <p:cNvCxnSpPr/>
                <p:nvPr/>
              </p:nvCxnSpPr>
              <p:spPr>
                <a:xfrm rot="5400000">
                  <a:off x="2482555" y="3612205"/>
                  <a:ext cx="214314" cy="1444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119 Conector recto"/>
                <p:cNvCxnSpPr/>
                <p:nvPr/>
              </p:nvCxnSpPr>
              <p:spPr>
                <a:xfrm rot="5400000">
                  <a:off x="2109815" y="3611340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120 Conector recto"/>
                <p:cNvCxnSpPr/>
                <p:nvPr/>
              </p:nvCxnSpPr>
              <p:spPr>
                <a:xfrm rot="5400000">
                  <a:off x="1735487" y="361213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94 Grupo"/>
              <p:cNvGrpSpPr/>
              <p:nvPr/>
            </p:nvGrpSpPr>
            <p:grpSpPr>
              <a:xfrm>
                <a:off x="1692820" y="3567532"/>
                <a:ext cx="1892357" cy="607547"/>
                <a:chOff x="1692820" y="3567532"/>
                <a:chExt cx="1892357" cy="607547"/>
              </a:xfrm>
            </p:grpSpPr>
            <p:sp>
              <p:nvSpPr>
                <p:cNvPr id="108" name="107 Triángulo isósceles"/>
                <p:cNvSpPr/>
                <p:nvPr/>
              </p:nvSpPr>
              <p:spPr>
                <a:xfrm>
                  <a:off x="1692820" y="3718172"/>
                  <a:ext cx="142876" cy="142876"/>
                </a:xfrm>
                <a:prstGeom prst="triangle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1"/>
                <p:cNvSpPr>
                  <a:spLocks noChangeArrowheads="1"/>
                </p:cNvSpPr>
                <p:nvPr/>
              </p:nvSpPr>
              <p:spPr bwMode="auto">
                <a:xfrm>
                  <a:off x="1803254" y="3568677"/>
                  <a:ext cx="162595" cy="6064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7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Times New Roman" pitchFamily="18" charset="0"/>
                    </a:rPr>
                    <a:t>L</a:t>
                  </a:r>
                  <a:endParaRPr lang="en-US" sz="700" i="1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110" name="109 Triángulo isósceles"/>
                <p:cNvSpPr/>
                <p:nvPr/>
              </p:nvSpPr>
              <p:spPr>
                <a:xfrm>
                  <a:off x="3312149" y="3717032"/>
                  <a:ext cx="142876" cy="142876"/>
                </a:xfrm>
                <a:prstGeom prst="triangle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"/>
                <p:cNvSpPr>
                  <a:spLocks noChangeArrowheads="1"/>
                </p:cNvSpPr>
                <p:nvPr/>
              </p:nvSpPr>
              <p:spPr bwMode="auto">
                <a:xfrm>
                  <a:off x="3422582" y="3567532"/>
                  <a:ext cx="162595" cy="6064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7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Times New Roman" pitchFamily="18" charset="0"/>
                    </a:rPr>
                    <a:t>H</a:t>
                  </a:r>
                  <a:endParaRPr lang="en-US" sz="700" i="1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96" name="95 Grupo"/>
              <p:cNvGrpSpPr/>
              <p:nvPr/>
            </p:nvGrpSpPr>
            <p:grpSpPr>
              <a:xfrm>
                <a:off x="1654972" y="3503394"/>
                <a:ext cx="5359438" cy="224582"/>
                <a:chOff x="1654972" y="3503394"/>
                <a:chExt cx="5359438" cy="224582"/>
              </a:xfrm>
            </p:grpSpPr>
            <p:grpSp>
              <p:nvGrpSpPr>
                <p:cNvPr id="97" name="96 Grupo"/>
                <p:cNvGrpSpPr/>
                <p:nvPr/>
              </p:nvGrpSpPr>
              <p:grpSpPr>
                <a:xfrm>
                  <a:off x="1654972" y="3538196"/>
                  <a:ext cx="5359438" cy="142876"/>
                  <a:chOff x="1643042" y="1357298"/>
                  <a:chExt cx="5359438" cy="142876"/>
                </a:xfrm>
              </p:grpSpPr>
              <p:cxnSp>
                <p:nvCxnSpPr>
                  <p:cNvPr id="105" name="104 Conector recto"/>
                  <p:cNvCxnSpPr/>
                  <p:nvPr/>
                </p:nvCxnSpPr>
                <p:spPr>
                  <a:xfrm>
                    <a:off x="1643042" y="1428735"/>
                    <a:ext cx="5357851" cy="1587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105 Conector recto"/>
                  <p:cNvCxnSpPr/>
                  <p:nvPr/>
                </p:nvCxnSpPr>
                <p:spPr>
                  <a:xfrm rot="5400000">
                    <a:off x="157239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106 Conector recto"/>
                  <p:cNvCxnSpPr/>
                  <p:nvPr/>
                </p:nvCxnSpPr>
                <p:spPr>
                  <a:xfrm rot="5400000">
                    <a:off x="693024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8" name="97 Conector recto"/>
                <p:cNvCxnSpPr/>
                <p:nvPr/>
              </p:nvCxnSpPr>
              <p:spPr>
                <a:xfrm rot="5400000">
                  <a:off x="4926411" y="361318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98 Conector recto"/>
                <p:cNvCxnSpPr/>
                <p:nvPr/>
              </p:nvCxnSpPr>
              <p:spPr>
                <a:xfrm rot="5400000">
                  <a:off x="2305772" y="3613004"/>
                  <a:ext cx="214314" cy="1444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99 Conector recto"/>
                <p:cNvCxnSpPr/>
                <p:nvPr/>
              </p:nvCxnSpPr>
              <p:spPr>
                <a:xfrm rot="5400000">
                  <a:off x="3968918" y="361318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100 Conector recto"/>
                <p:cNvCxnSpPr/>
                <p:nvPr/>
              </p:nvCxnSpPr>
              <p:spPr>
                <a:xfrm rot="5400000">
                  <a:off x="5915697" y="361463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101 Conector recto"/>
                <p:cNvCxnSpPr/>
                <p:nvPr/>
              </p:nvCxnSpPr>
              <p:spPr>
                <a:xfrm rot="5400000">
                  <a:off x="2672162" y="360975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102 Conector recto"/>
                <p:cNvCxnSpPr/>
                <p:nvPr/>
              </p:nvCxnSpPr>
              <p:spPr>
                <a:xfrm rot="5400000">
                  <a:off x="1927699" y="361076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103 Conector recto"/>
                <p:cNvCxnSpPr/>
                <p:nvPr/>
              </p:nvCxnSpPr>
              <p:spPr>
                <a:xfrm>
                  <a:off x="3151265" y="3505894"/>
                  <a:ext cx="0" cy="222082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1" name="90 Grupo"/>
            <p:cNvGrpSpPr/>
            <p:nvPr/>
          </p:nvGrpSpPr>
          <p:grpSpPr>
            <a:xfrm>
              <a:off x="5550384" y="2656114"/>
              <a:ext cx="377026" cy="432902"/>
              <a:chOff x="2974292" y="2692064"/>
              <a:chExt cx="377026" cy="432902"/>
            </a:xfrm>
          </p:grpSpPr>
          <p:cxnSp>
            <p:nvCxnSpPr>
              <p:cNvPr id="92" name="91 Conector recto"/>
              <p:cNvCxnSpPr/>
              <p:nvPr/>
            </p:nvCxnSpPr>
            <p:spPr>
              <a:xfrm>
                <a:off x="3149891" y="2888886"/>
                <a:ext cx="0" cy="23608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 11"/>
              <p:cNvSpPr>
                <a:spLocks noChangeArrowheads="1"/>
              </p:cNvSpPr>
              <p:nvPr/>
            </p:nvSpPr>
            <p:spPr bwMode="auto">
              <a:xfrm>
                <a:off x="2974292" y="2692064"/>
                <a:ext cx="37702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l-GR" sz="1000" b="1" i="1" dirty="0" smtClean="0">
                    <a:solidFill>
                      <a:srgbClr val="0070C0"/>
                    </a:solidFill>
                    <a:cs typeface="Times New Roman" pitchFamily="18" charset="0"/>
                  </a:rPr>
                  <a:t>α</a:t>
                </a:r>
                <a:r>
                  <a:rPr lang="en-US" sz="1000" b="1" i="1" dirty="0" smtClean="0">
                    <a:solidFill>
                      <a:srgbClr val="0070C0"/>
                    </a:solidFill>
                    <a:cs typeface="Times New Roman" pitchFamily="18" charset="0"/>
                  </a:rPr>
                  <a:t>W</a:t>
                </a:r>
                <a:endParaRPr lang="en-US" sz="1000" i="1" baseline="30000" dirty="0" smtClean="0">
                  <a:solidFill>
                    <a:srgbClr val="0070C0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TABLE OF CONTENTS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 rot="20295895">
            <a:off x="2004308" y="1194655"/>
            <a:ext cx="1585124" cy="559760"/>
            <a:chOff x="1639626" y="3728351"/>
            <a:chExt cx="7509452" cy="2651837"/>
          </a:xfrm>
        </p:grpSpPr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>
              <a:off x="1706592" y="6194231"/>
              <a:ext cx="205160" cy="1172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>
              <a:off x="2041155" y="6077966"/>
              <a:ext cx="205160" cy="23351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2389984" y="5961128"/>
              <a:ext cx="205160" cy="3487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2723634" y="5843923"/>
              <a:ext cx="205160" cy="46808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" name="AutoShape 19"/>
            <p:cNvSpPr>
              <a:spLocks noChangeArrowheads="1"/>
            </p:cNvSpPr>
            <p:nvPr/>
          </p:nvSpPr>
          <p:spPr bwMode="auto">
            <a:xfrm>
              <a:off x="3055070" y="5726065"/>
              <a:ext cx="205160" cy="58541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3386264" y="5618287"/>
              <a:ext cx="205160" cy="69372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3715047" y="5514528"/>
              <a:ext cx="205160" cy="7953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>
              <a:off x="4053211" y="5412757"/>
              <a:ext cx="205160" cy="89713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4392874" y="5299356"/>
              <a:ext cx="205160" cy="101265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4725540" y="5182245"/>
              <a:ext cx="205160" cy="112976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5057389" y="5062879"/>
              <a:ext cx="205160" cy="124701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5400660" y="4947616"/>
              <a:ext cx="205160" cy="136439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5726509" y="4830503"/>
              <a:ext cx="205160" cy="148150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auto">
            <a:xfrm>
              <a:off x="6064522" y="4716482"/>
              <a:ext cx="205160" cy="159609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" name="AutoShape 19"/>
            <p:cNvSpPr>
              <a:spLocks noChangeArrowheads="1"/>
            </p:cNvSpPr>
            <p:nvPr/>
          </p:nvSpPr>
          <p:spPr bwMode="auto">
            <a:xfrm>
              <a:off x="6403009" y="4591992"/>
              <a:ext cx="205160" cy="1713338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" name="AutoShape 19"/>
            <p:cNvSpPr>
              <a:spLocks noChangeArrowheads="1"/>
            </p:cNvSpPr>
            <p:nvPr/>
          </p:nvSpPr>
          <p:spPr bwMode="auto">
            <a:xfrm>
              <a:off x="6732240" y="4481989"/>
              <a:ext cx="205160" cy="183058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25" name="24 Grupo"/>
            <p:cNvGrpSpPr/>
            <p:nvPr/>
          </p:nvGrpSpPr>
          <p:grpSpPr>
            <a:xfrm>
              <a:off x="1639626" y="6237312"/>
              <a:ext cx="5359438" cy="142876"/>
              <a:chOff x="1643042" y="1357298"/>
              <a:chExt cx="5359438" cy="142876"/>
            </a:xfrm>
          </p:grpSpPr>
          <p:cxnSp>
            <p:nvCxnSpPr>
              <p:cNvPr id="29" name="28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29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30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25 Grupo"/>
            <p:cNvGrpSpPr/>
            <p:nvPr/>
          </p:nvGrpSpPr>
          <p:grpSpPr>
            <a:xfrm>
              <a:off x="1642684" y="3728351"/>
              <a:ext cx="7506394" cy="2646141"/>
              <a:chOff x="1642684" y="3728351"/>
              <a:chExt cx="7506394" cy="2646141"/>
            </a:xfrm>
          </p:grpSpPr>
          <p:sp>
            <p:nvSpPr>
              <p:cNvPr id="27" name="Line 54"/>
              <p:cNvSpPr>
                <a:spLocks noChangeShapeType="1"/>
              </p:cNvSpPr>
              <p:nvPr/>
            </p:nvSpPr>
            <p:spPr bwMode="auto">
              <a:xfrm>
                <a:off x="1642684" y="3888481"/>
                <a:ext cx="0" cy="24229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8" name="Arc 56"/>
              <p:cNvSpPr>
                <a:spLocks/>
              </p:cNvSpPr>
              <p:nvPr/>
            </p:nvSpPr>
            <p:spPr bwMode="auto">
              <a:xfrm rot="16019186" flipH="1">
                <a:off x="4108936" y="1334351"/>
                <a:ext cx="2646141" cy="743414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381"/>
                  <a:gd name="T1" fmla="*/ 0 h 21600"/>
                  <a:gd name="T2" fmla="*/ 20381 w 20381"/>
                  <a:gd name="T3" fmla="*/ 14445 h 21600"/>
                  <a:gd name="T4" fmla="*/ 0 w 203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381" h="21600" fill="none" extrusionOk="0">
                    <a:moveTo>
                      <a:pt x="0" y="0"/>
                    </a:moveTo>
                    <a:cubicBezTo>
                      <a:pt x="9171" y="0"/>
                      <a:pt x="17342" y="5791"/>
                      <a:pt x="20380" y="14445"/>
                    </a:cubicBezTo>
                  </a:path>
                  <a:path w="20381" h="21600" stroke="0" extrusionOk="0">
                    <a:moveTo>
                      <a:pt x="0" y="0"/>
                    </a:moveTo>
                    <a:cubicBezTo>
                      <a:pt x="9171" y="0"/>
                      <a:pt x="17342" y="5791"/>
                      <a:pt x="20380" y="14445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3" name="2 Grupo"/>
          <p:cNvGrpSpPr/>
          <p:nvPr/>
        </p:nvGrpSpPr>
        <p:grpSpPr>
          <a:xfrm>
            <a:off x="4963633" y="2780539"/>
            <a:ext cx="1936536" cy="877245"/>
            <a:chOff x="5970017" y="2780539"/>
            <a:chExt cx="1936536" cy="877245"/>
          </a:xfrm>
        </p:grpSpPr>
        <p:pic>
          <p:nvPicPr>
            <p:cNvPr id="72" name="71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6343">
              <a:off x="6736893" y="2780539"/>
              <a:ext cx="1169660" cy="877245"/>
            </a:xfrm>
            <a:prstGeom prst="rect">
              <a:avLst/>
            </a:prstGeom>
          </p:spPr>
        </p:pic>
        <p:grpSp>
          <p:nvGrpSpPr>
            <p:cNvPr id="32" name="31 Grupo"/>
            <p:cNvGrpSpPr/>
            <p:nvPr/>
          </p:nvGrpSpPr>
          <p:grpSpPr>
            <a:xfrm rot="21165080">
              <a:off x="5970017" y="2836976"/>
              <a:ext cx="1557826" cy="572052"/>
              <a:chOff x="3176564" y="3669685"/>
              <a:chExt cx="5363777" cy="1969644"/>
            </a:xfrm>
          </p:grpSpPr>
          <p:grpSp>
            <p:nvGrpSpPr>
              <p:cNvPr id="33" name="32 Grupo"/>
              <p:cNvGrpSpPr/>
              <p:nvPr/>
            </p:nvGrpSpPr>
            <p:grpSpPr>
              <a:xfrm>
                <a:off x="3176564" y="3912386"/>
                <a:ext cx="5363777" cy="1582668"/>
                <a:chOff x="1188039" y="1574800"/>
                <a:chExt cx="5363777" cy="1582668"/>
              </a:xfrm>
            </p:grpSpPr>
            <p:sp>
              <p:nvSpPr>
                <p:cNvPr id="67" name="66 Forma libre"/>
                <p:cNvSpPr/>
                <p:nvPr/>
              </p:nvSpPr>
              <p:spPr>
                <a:xfrm>
                  <a:off x="2520950" y="1584325"/>
                  <a:ext cx="4019550" cy="1565275"/>
                </a:xfrm>
                <a:custGeom>
                  <a:avLst/>
                  <a:gdLst>
                    <a:gd name="connsiteX0" fmla="*/ 679450 w 4019550"/>
                    <a:gd name="connsiteY0" fmla="*/ 3175 h 1565275"/>
                    <a:gd name="connsiteX1" fmla="*/ 4019550 w 4019550"/>
                    <a:gd name="connsiteY1" fmla="*/ 0 h 1565275"/>
                    <a:gd name="connsiteX2" fmla="*/ 1336675 w 4019550"/>
                    <a:gd name="connsiteY2" fmla="*/ 1562100 h 1565275"/>
                    <a:gd name="connsiteX3" fmla="*/ 6350 w 4019550"/>
                    <a:gd name="connsiteY3" fmla="*/ 1565275 h 1565275"/>
                    <a:gd name="connsiteX4" fmla="*/ 0 w 4019550"/>
                    <a:gd name="connsiteY4" fmla="*/ 1422400 h 1565275"/>
                    <a:gd name="connsiteX5" fmla="*/ 669925 w 4019550"/>
                    <a:gd name="connsiteY5" fmla="*/ 244475 h 1565275"/>
                    <a:gd name="connsiteX6" fmla="*/ 679450 w 4019550"/>
                    <a:gd name="connsiteY6" fmla="*/ 3175 h 1565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19550" h="1565275">
                      <a:moveTo>
                        <a:pt x="679450" y="3175"/>
                      </a:moveTo>
                      <a:lnTo>
                        <a:pt x="4019550" y="0"/>
                      </a:lnTo>
                      <a:lnTo>
                        <a:pt x="1336675" y="1562100"/>
                      </a:lnTo>
                      <a:lnTo>
                        <a:pt x="6350" y="1565275"/>
                      </a:lnTo>
                      <a:lnTo>
                        <a:pt x="0" y="1422400"/>
                      </a:lnTo>
                      <a:lnTo>
                        <a:pt x="669925" y="244475"/>
                      </a:lnTo>
                      <a:cubicBezTo>
                        <a:pt x="670983" y="161925"/>
                        <a:pt x="672042" y="79375"/>
                        <a:pt x="679450" y="3175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68" name="67 Forma libre"/>
                <p:cNvSpPr/>
                <p:nvPr/>
              </p:nvSpPr>
              <p:spPr>
                <a:xfrm>
                  <a:off x="1196975" y="1574800"/>
                  <a:ext cx="1984375" cy="1577975"/>
                </a:xfrm>
                <a:custGeom>
                  <a:avLst/>
                  <a:gdLst>
                    <a:gd name="connsiteX0" fmla="*/ 0 w 1984375"/>
                    <a:gd name="connsiteY0" fmla="*/ 0 h 1577975"/>
                    <a:gd name="connsiteX1" fmla="*/ 1984375 w 1984375"/>
                    <a:gd name="connsiteY1" fmla="*/ 6350 h 1577975"/>
                    <a:gd name="connsiteX2" fmla="*/ 1984375 w 1984375"/>
                    <a:gd name="connsiteY2" fmla="*/ 257175 h 1577975"/>
                    <a:gd name="connsiteX3" fmla="*/ 1333500 w 1984375"/>
                    <a:gd name="connsiteY3" fmla="*/ 1435100 h 1577975"/>
                    <a:gd name="connsiteX4" fmla="*/ 1333500 w 1984375"/>
                    <a:gd name="connsiteY4" fmla="*/ 1574800 h 1577975"/>
                    <a:gd name="connsiteX5" fmla="*/ 6350 w 1984375"/>
                    <a:gd name="connsiteY5" fmla="*/ 1577975 h 1577975"/>
                    <a:gd name="connsiteX6" fmla="*/ 0 w 1984375"/>
                    <a:gd name="connsiteY6" fmla="*/ 0 h 157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84375" h="1577975">
                      <a:moveTo>
                        <a:pt x="0" y="0"/>
                      </a:moveTo>
                      <a:lnTo>
                        <a:pt x="1984375" y="6350"/>
                      </a:lnTo>
                      <a:lnTo>
                        <a:pt x="1984375" y="257175"/>
                      </a:lnTo>
                      <a:lnTo>
                        <a:pt x="1333500" y="1435100"/>
                      </a:lnTo>
                      <a:lnTo>
                        <a:pt x="1333500" y="1574800"/>
                      </a:lnTo>
                      <a:lnTo>
                        <a:pt x="6350" y="1577975"/>
                      </a:lnTo>
                      <a:cubicBezTo>
                        <a:pt x="4233" y="1051983"/>
                        <a:pt x="2117" y="52599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cxnSp>
              <p:nvCxnSpPr>
                <p:cNvPr id="69" name="68 Conector recto"/>
                <p:cNvCxnSpPr/>
                <p:nvPr/>
              </p:nvCxnSpPr>
              <p:spPr>
                <a:xfrm>
                  <a:off x="1188039" y="1588579"/>
                  <a:ext cx="0" cy="1568889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69 Conector recto"/>
                <p:cNvCxnSpPr/>
                <p:nvPr/>
              </p:nvCxnSpPr>
              <p:spPr>
                <a:xfrm flipH="1">
                  <a:off x="3856516" y="1575998"/>
                  <a:ext cx="2695300" cy="1563937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70 Conector recto"/>
                <p:cNvCxnSpPr>
                  <a:stCxn id="68" idx="2"/>
                </p:cNvCxnSpPr>
                <p:nvPr/>
              </p:nvCxnSpPr>
              <p:spPr>
                <a:xfrm flipH="1">
                  <a:off x="2523363" y="1831975"/>
                  <a:ext cx="657987" cy="1176701"/>
                </a:xfrm>
                <a:prstGeom prst="line">
                  <a:avLst/>
                </a:prstGeom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33 Grupo"/>
              <p:cNvGrpSpPr/>
              <p:nvPr/>
            </p:nvGrpSpPr>
            <p:grpSpPr>
              <a:xfrm>
                <a:off x="3178733" y="3809223"/>
                <a:ext cx="5359438" cy="230311"/>
                <a:chOff x="1190208" y="1471637"/>
                <a:chExt cx="5359438" cy="230311"/>
              </a:xfrm>
            </p:grpSpPr>
            <p:grpSp>
              <p:nvGrpSpPr>
                <p:cNvPr id="48" name="47 Grupo"/>
                <p:cNvGrpSpPr/>
                <p:nvPr/>
              </p:nvGrpSpPr>
              <p:grpSpPr>
                <a:xfrm>
                  <a:off x="1190208" y="1509397"/>
                  <a:ext cx="5359438" cy="142876"/>
                  <a:chOff x="1643042" y="1357298"/>
                  <a:chExt cx="5359438" cy="142876"/>
                </a:xfrm>
              </p:grpSpPr>
              <p:cxnSp>
                <p:nvCxnSpPr>
                  <p:cNvPr id="64" name="63 Conector recto"/>
                  <p:cNvCxnSpPr/>
                  <p:nvPr/>
                </p:nvCxnSpPr>
                <p:spPr>
                  <a:xfrm>
                    <a:off x="1643042" y="1428736"/>
                    <a:ext cx="5357850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64 Conector recto"/>
                  <p:cNvCxnSpPr/>
                  <p:nvPr/>
                </p:nvCxnSpPr>
                <p:spPr>
                  <a:xfrm rot="5400000">
                    <a:off x="157239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65 Conector recto"/>
                  <p:cNvCxnSpPr/>
                  <p:nvPr/>
                </p:nvCxnSpPr>
                <p:spPr>
                  <a:xfrm rot="5400000">
                    <a:off x="693024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9" name="48 Conector recto"/>
                <p:cNvCxnSpPr/>
                <p:nvPr/>
              </p:nvCxnSpPr>
              <p:spPr>
                <a:xfrm rot="5400000">
                  <a:off x="3755295" y="158540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49 Conector recto"/>
                <p:cNvCxnSpPr/>
                <p:nvPr/>
              </p:nvCxnSpPr>
              <p:spPr>
                <a:xfrm rot="5400000">
                  <a:off x="2413343" y="158685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50 Conector recto"/>
                <p:cNvCxnSpPr/>
                <p:nvPr/>
              </p:nvCxnSpPr>
              <p:spPr>
                <a:xfrm rot="5400000">
                  <a:off x="5094649" y="158685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51 Conector recto"/>
                <p:cNvCxnSpPr/>
                <p:nvPr/>
              </p:nvCxnSpPr>
              <p:spPr>
                <a:xfrm rot="5400000">
                  <a:off x="4421853" y="158778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52 Conector recto"/>
                <p:cNvCxnSpPr/>
                <p:nvPr/>
              </p:nvCxnSpPr>
              <p:spPr>
                <a:xfrm rot="5400000">
                  <a:off x="3079901" y="158923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53 Conector recto"/>
                <p:cNvCxnSpPr/>
                <p:nvPr/>
              </p:nvCxnSpPr>
              <p:spPr>
                <a:xfrm rot="5400000">
                  <a:off x="5761207" y="158923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54 Conector recto"/>
                <p:cNvCxnSpPr/>
                <p:nvPr/>
              </p:nvCxnSpPr>
              <p:spPr>
                <a:xfrm rot="5400000">
                  <a:off x="1747239" y="1580386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55 Conector recto"/>
                <p:cNvCxnSpPr/>
                <p:nvPr/>
              </p:nvCxnSpPr>
              <p:spPr>
                <a:xfrm rot="5400000">
                  <a:off x="4096954" y="159016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56 Conector recto"/>
                <p:cNvCxnSpPr/>
                <p:nvPr/>
              </p:nvCxnSpPr>
              <p:spPr>
                <a:xfrm rot="5400000">
                  <a:off x="2755002" y="159161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57 Conector recto"/>
                <p:cNvCxnSpPr/>
                <p:nvPr/>
              </p:nvCxnSpPr>
              <p:spPr>
                <a:xfrm rot="5400000">
                  <a:off x="5436308" y="159161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58 Conector recto"/>
                <p:cNvCxnSpPr/>
                <p:nvPr/>
              </p:nvCxnSpPr>
              <p:spPr>
                <a:xfrm rot="5400000">
                  <a:off x="4763512" y="159254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59 Conector recto"/>
                <p:cNvCxnSpPr/>
                <p:nvPr/>
              </p:nvCxnSpPr>
              <p:spPr>
                <a:xfrm rot="5400000">
                  <a:off x="3421560" y="159399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60 Conector recto"/>
                <p:cNvCxnSpPr/>
                <p:nvPr/>
              </p:nvCxnSpPr>
              <p:spPr>
                <a:xfrm rot="5400000">
                  <a:off x="6102866" y="159399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61 Conector recto"/>
                <p:cNvCxnSpPr/>
                <p:nvPr/>
              </p:nvCxnSpPr>
              <p:spPr>
                <a:xfrm rot="5400000">
                  <a:off x="2088898" y="158514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62 Conector recto"/>
                <p:cNvCxnSpPr/>
                <p:nvPr/>
              </p:nvCxnSpPr>
              <p:spPr>
                <a:xfrm rot="5400000">
                  <a:off x="1405012" y="1578000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34 Conector recto"/>
              <p:cNvCxnSpPr/>
              <p:nvPr/>
            </p:nvCxnSpPr>
            <p:spPr>
              <a:xfrm>
                <a:off x="5174717" y="3669685"/>
                <a:ext cx="0" cy="483413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35 Grupo"/>
              <p:cNvGrpSpPr/>
              <p:nvPr/>
            </p:nvGrpSpPr>
            <p:grpSpPr>
              <a:xfrm>
                <a:off x="3178733" y="5346262"/>
                <a:ext cx="2667896" cy="293067"/>
                <a:chOff x="1190208" y="3008676"/>
                <a:chExt cx="2667896" cy="293067"/>
              </a:xfrm>
            </p:grpSpPr>
            <p:cxnSp>
              <p:nvCxnSpPr>
                <p:cNvPr id="37" name="36 Conector recto"/>
                <p:cNvCxnSpPr/>
                <p:nvPr/>
              </p:nvCxnSpPr>
              <p:spPr>
                <a:xfrm flipV="1">
                  <a:off x="1190208" y="3154631"/>
                  <a:ext cx="2666308" cy="2041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37 Conector recto"/>
                <p:cNvCxnSpPr/>
                <p:nvPr/>
              </p:nvCxnSpPr>
              <p:spPr>
                <a:xfrm rot="5400000">
                  <a:off x="1119564" y="3155878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38 Conector recto"/>
                <p:cNvCxnSpPr/>
                <p:nvPr/>
              </p:nvCxnSpPr>
              <p:spPr>
                <a:xfrm rot="5400000">
                  <a:off x="3785872" y="3139141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39 Conector recto"/>
                <p:cNvCxnSpPr/>
                <p:nvPr/>
              </p:nvCxnSpPr>
              <p:spPr>
                <a:xfrm rot="5400000">
                  <a:off x="2413343" y="3162690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40 Conector recto"/>
                <p:cNvCxnSpPr/>
                <p:nvPr/>
              </p:nvCxnSpPr>
              <p:spPr>
                <a:xfrm rot="5400000">
                  <a:off x="3079901" y="3165072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41 Conector recto"/>
                <p:cNvCxnSpPr/>
                <p:nvPr/>
              </p:nvCxnSpPr>
              <p:spPr>
                <a:xfrm rot="5400000">
                  <a:off x="1747239" y="315622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42 Conector recto"/>
                <p:cNvCxnSpPr/>
                <p:nvPr/>
              </p:nvCxnSpPr>
              <p:spPr>
                <a:xfrm rot="5400000">
                  <a:off x="2755002" y="3167452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43 Conector recto"/>
                <p:cNvCxnSpPr/>
                <p:nvPr/>
              </p:nvCxnSpPr>
              <p:spPr>
                <a:xfrm rot="5400000">
                  <a:off x="3421560" y="3169834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44 Conector recto"/>
                <p:cNvCxnSpPr/>
                <p:nvPr/>
              </p:nvCxnSpPr>
              <p:spPr>
                <a:xfrm rot="5400000">
                  <a:off x="2088898" y="3160985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45 Conector recto"/>
                <p:cNvCxnSpPr/>
                <p:nvPr/>
              </p:nvCxnSpPr>
              <p:spPr>
                <a:xfrm rot="5400000">
                  <a:off x="1405012" y="315383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46 Conector recto"/>
                <p:cNvCxnSpPr/>
                <p:nvPr/>
              </p:nvCxnSpPr>
              <p:spPr>
                <a:xfrm flipH="1">
                  <a:off x="2519706" y="3008676"/>
                  <a:ext cx="3656" cy="293067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73" name="7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038">
            <a:off x="6409015" y="4327990"/>
            <a:ext cx="1136550" cy="79208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7120">
            <a:off x="7651342" y="5822542"/>
            <a:ext cx="1018108" cy="34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84 Rectángulo"/>
          <p:cNvSpPr/>
          <p:nvPr/>
        </p:nvSpPr>
        <p:spPr>
          <a:xfrm>
            <a:off x="1869554" y="1196753"/>
            <a:ext cx="1622325" cy="93610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68824" y="1071546"/>
            <a:ext cx="2202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INTRODUCTION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86" name="85 Rectángulo"/>
          <p:cNvSpPr/>
          <p:nvPr/>
        </p:nvSpPr>
        <p:spPr>
          <a:xfrm>
            <a:off x="3275856" y="2708920"/>
            <a:ext cx="3602128" cy="93610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187624" y="2400482"/>
            <a:ext cx="563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2-STEP SCALAR DEADZONE QUANTIZATION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87" name="86 Rectángulo"/>
          <p:cNvSpPr/>
          <p:nvPr/>
        </p:nvSpPr>
        <p:spPr>
          <a:xfrm>
            <a:off x="5922630" y="4195996"/>
            <a:ext cx="2161968" cy="93610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2" name="Rectangle 11"/>
          <p:cNvSpPr>
            <a:spLocks noChangeArrowheads="1"/>
          </p:cNvSpPr>
          <p:nvPr/>
        </p:nvSpPr>
        <p:spPr bwMode="auto">
          <a:xfrm>
            <a:off x="3707904" y="3967467"/>
            <a:ext cx="3280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EXPERIMENTAL RESULTS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88" name="87 Rectángulo"/>
          <p:cNvSpPr/>
          <p:nvPr/>
        </p:nvSpPr>
        <p:spPr>
          <a:xfrm>
            <a:off x="7369732" y="5733256"/>
            <a:ext cx="1271925" cy="64807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5" name="Rectangle 11"/>
          <p:cNvSpPr>
            <a:spLocks noChangeArrowheads="1"/>
          </p:cNvSpPr>
          <p:nvPr/>
        </p:nvSpPr>
        <p:spPr bwMode="auto">
          <a:xfrm>
            <a:off x="6176090" y="5396227"/>
            <a:ext cx="2026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CONCLUSIONS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122" name="121 Rectángulo"/>
          <p:cNvSpPr/>
          <p:nvPr/>
        </p:nvSpPr>
        <p:spPr>
          <a:xfrm>
            <a:off x="268417" y="658859"/>
            <a:ext cx="7902761" cy="454290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3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4" name="123 Rectángulo"/>
          <p:cNvSpPr/>
          <p:nvPr/>
        </p:nvSpPr>
        <p:spPr>
          <a:xfrm>
            <a:off x="-1340" y="6453336"/>
            <a:ext cx="9145340" cy="411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960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0" y="0"/>
            <a:ext cx="17202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CONCLUSIONS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553005" y="726681"/>
            <a:ext cx="2146790" cy="758103"/>
            <a:chOff x="1639626" y="3728351"/>
            <a:chExt cx="7509452" cy="2651837"/>
          </a:xfrm>
        </p:grpSpPr>
        <p:sp>
          <p:nvSpPr>
            <p:cNvPr id="3" name="AutoShape 19"/>
            <p:cNvSpPr>
              <a:spLocks noChangeArrowheads="1"/>
            </p:cNvSpPr>
            <p:nvPr/>
          </p:nvSpPr>
          <p:spPr bwMode="auto">
            <a:xfrm>
              <a:off x="1706592" y="6194231"/>
              <a:ext cx="205160" cy="1172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" name="AutoShape 19"/>
            <p:cNvSpPr>
              <a:spLocks noChangeArrowheads="1"/>
            </p:cNvSpPr>
            <p:nvPr/>
          </p:nvSpPr>
          <p:spPr bwMode="auto">
            <a:xfrm>
              <a:off x="2041155" y="6077966"/>
              <a:ext cx="205160" cy="23351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" name="AutoShape 19"/>
            <p:cNvSpPr>
              <a:spLocks noChangeArrowheads="1"/>
            </p:cNvSpPr>
            <p:nvPr/>
          </p:nvSpPr>
          <p:spPr bwMode="auto">
            <a:xfrm>
              <a:off x="2389984" y="5961128"/>
              <a:ext cx="205160" cy="3487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>
              <a:off x="2723634" y="5843923"/>
              <a:ext cx="205160" cy="46808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>
              <a:off x="3055070" y="5726065"/>
              <a:ext cx="205160" cy="58541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>
              <a:off x="3386264" y="5618287"/>
              <a:ext cx="205160" cy="69372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>
              <a:off x="3715047" y="5514528"/>
              <a:ext cx="205160" cy="7953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>
              <a:off x="4053211" y="5412757"/>
              <a:ext cx="205160" cy="89713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4392874" y="5299356"/>
              <a:ext cx="205160" cy="101265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4725540" y="5182245"/>
              <a:ext cx="205160" cy="112976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" name="AutoShape 19"/>
            <p:cNvSpPr>
              <a:spLocks noChangeArrowheads="1"/>
            </p:cNvSpPr>
            <p:nvPr/>
          </p:nvSpPr>
          <p:spPr bwMode="auto">
            <a:xfrm>
              <a:off x="5057389" y="5062879"/>
              <a:ext cx="205160" cy="124701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5400660" y="4947616"/>
              <a:ext cx="205160" cy="136439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5726509" y="4830503"/>
              <a:ext cx="205160" cy="148150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>
              <a:off x="6064522" y="4716482"/>
              <a:ext cx="205160" cy="159609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6403009" y="4591992"/>
              <a:ext cx="205160" cy="1713338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6732240" y="4481989"/>
              <a:ext cx="205160" cy="183058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19" name="18 Grupo"/>
            <p:cNvGrpSpPr/>
            <p:nvPr/>
          </p:nvGrpSpPr>
          <p:grpSpPr>
            <a:xfrm>
              <a:off x="1639626" y="6237312"/>
              <a:ext cx="5359438" cy="142876"/>
              <a:chOff x="1643042" y="1357298"/>
              <a:chExt cx="5359438" cy="142876"/>
            </a:xfrm>
          </p:grpSpPr>
          <p:cxnSp>
            <p:nvCxnSpPr>
              <p:cNvPr id="20" name="19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20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21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22 Grupo"/>
            <p:cNvGrpSpPr/>
            <p:nvPr/>
          </p:nvGrpSpPr>
          <p:grpSpPr>
            <a:xfrm>
              <a:off x="1642684" y="3728351"/>
              <a:ext cx="7506394" cy="2646141"/>
              <a:chOff x="1642684" y="3728351"/>
              <a:chExt cx="7506394" cy="2646141"/>
            </a:xfrm>
          </p:grpSpPr>
          <p:sp>
            <p:nvSpPr>
              <p:cNvPr id="24" name="Line 54"/>
              <p:cNvSpPr>
                <a:spLocks noChangeShapeType="1"/>
              </p:cNvSpPr>
              <p:nvPr/>
            </p:nvSpPr>
            <p:spPr bwMode="auto">
              <a:xfrm>
                <a:off x="1642684" y="3888481"/>
                <a:ext cx="0" cy="24229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" name="Arc 56"/>
              <p:cNvSpPr>
                <a:spLocks/>
              </p:cNvSpPr>
              <p:nvPr/>
            </p:nvSpPr>
            <p:spPr bwMode="auto">
              <a:xfrm rot="16019186" flipH="1">
                <a:off x="4108936" y="1334351"/>
                <a:ext cx="2646141" cy="743414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381"/>
                  <a:gd name="T1" fmla="*/ 0 h 21600"/>
                  <a:gd name="T2" fmla="*/ 20381 w 20381"/>
                  <a:gd name="T3" fmla="*/ 14445 h 21600"/>
                  <a:gd name="T4" fmla="*/ 0 w 203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381" h="21600" fill="none" extrusionOk="0">
                    <a:moveTo>
                      <a:pt x="0" y="0"/>
                    </a:moveTo>
                    <a:cubicBezTo>
                      <a:pt x="9171" y="0"/>
                      <a:pt x="17342" y="5791"/>
                      <a:pt x="20380" y="14445"/>
                    </a:cubicBezTo>
                  </a:path>
                  <a:path w="20381" h="21600" stroke="0" extrusionOk="0">
                    <a:moveTo>
                      <a:pt x="0" y="0"/>
                    </a:moveTo>
                    <a:cubicBezTo>
                      <a:pt x="9171" y="0"/>
                      <a:pt x="17342" y="5791"/>
                      <a:pt x="20380" y="14445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109" name="108 Grupo"/>
          <p:cNvGrpSpPr/>
          <p:nvPr/>
        </p:nvGrpSpPr>
        <p:grpSpPr>
          <a:xfrm rot="20375451">
            <a:off x="365333" y="2069296"/>
            <a:ext cx="1768110" cy="376303"/>
            <a:chOff x="4870705" y="2656114"/>
            <a:chExt cx="3072283" cy="653867"/>
          </a:xfrm>
        </p:grpSpPr>
        <p:grpSp>
          <p:nvGrpSpPr>
            <p:cNvPr id="27" name="26 Grupo"/>
            <p:cNvGrpSpPr/>
            <p:nvPr/>
          </p:nvGrpSpPr>
          <p:grpSpPr>
            <a:xfrm>
              <a:off x="4870705" y="2924940"/>
              <a:ext cx="3072283" cy="385041"/>
              <a:chOff x="1654972" y="3503394"/>
              <a:chExt cx="5359438" cy="671685"/>
            </a:xfrm>
          </p:grpSpPr>
          <p:grpSp>
            <p:nvGrpSpPr>
              <p:cNvPr id="28" name="27 Grupo"/>
              <p:cNvGrpSpPr/>
              <p:nvPr/>
            </p:nvGrpSpPr>
            <p:grpSpPr>
              <a:xfrm>
                <a:off x="1841850" y="3504977"/>
                <a:ext cx="4684489" cy="218283"/>
                <a:chOff x="1841850" y="3504977"/>
                <a:chExt cx="4684489" cy="218283"/>
              </a:xfrm>
            </p:grpSpPr>
            <p:cxnSp>
              <p:nvCxnSpPr>
                <p:cNvPr id="29" name="28 Conector recto"/>
                <p:cNvCxnSpPr/>
                <p:nvPr/>
              </p:nvCxnSpPr>
              <p:spPr>
                <a:xfrm rot="5400000">
                  <a:off x="3500765" y="361225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29 Conector recto"/>
                <p:cNvCxnSpPr/>
                <p:nvPr/>
              </p:nvCxnSpPr>
              <p:spPr>
                <a:xfrm rot="5400000">
                  <a:off x="4465441" y="361292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30 Conector recto"/>
                <p:cNvCxnSpPr/>
                <p:nvPr/>
              </p:nvCxnSpPr>
              <p:spPr>
                <a:xfrm rot="5400000">
                  <a:off x="5408688" y="361530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31 Conector recto"/>
                <p:cNvCxnSpPr/>
                <p:nvPr/>
              </p:nvCxnSpPr>
              <p:spPr>
                <a:xfrm rot="5400000">
                  <a:off x="6418388" y="361530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33 Conector recto"/>
                <p:cNvCxnSpPr/>
                <p:nvPr/>
              </p:nvCxnSpPr>
              <p:spPr>
                <a:xfrm rot="5400000">
                  <a:off x="2855295" y="361372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34 Conector recto"/>
                <p:cNvCxnSpPr/>
                <p:nvPr/>
              </p:nvCxnSpPr>
              <p:spPr>
                <a:xfrm rot="5400000">
                  <a:off x="2482555" y="3612205"/>
                  <a:ext cx="214314" cy="1444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35 Conector recto"/>
                <p:cNvCxnSpPr/>
                <p:nvPr/>
              </p:nvCxnSpPr>
              <p:spPr>
                <a:xfrm rot="5400000">
                  <a:off x="2109815" y="3611340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36 Conector recto"/>
                <p:cNvCxnSpPr/>
                <p:nvPr/>
              </p:nvCxnSpPr>
              <p:spPr>
                <a:xfrm rot="5400000">
                  <a:off x="1735487" y="361213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37 Grupo"/>
              <p:cNvGrpSpPr/>
              <p:nvPr/>
            </p:nvGrpSpPr>
            <p:grpSpPr>
              <a:xfrm>
                <a:off x="1692820" y="3567532"/>
                <a:ext cx="1892357" cy="607547"/>
                <a:chOff x="1692820" y="3567532"/>
                <a:chExt cx="1892357" cy="607547"/>
              </a:xfrm>
            </p:grpSpPr>
            <p:sp>
              <p:nvSpPr>
                <p:cNvPr id="39" name="38 Triángulo isósceles"/>
                <p:cNvSpPr/>
                <p:nvPr/>
              </p:nvSpPr>
              <p:spPr>
                <a:xfrm>
                  <a:off x="1692820" y="3718172"/>
                  <a:ext cx="142876" cy="142876"/>
                </a:xfrm>
                <a:prstGeom prst="triangle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11"/>
                <p:cNvSpPr>
                  <a:spLocks noChangeArrowheads="1"/>
                </p:cNvSpPr>
                <p:nvPr/>
              </p:nvSpPr>
              <p:spPr bwMode="auto">
                <a:xfrm>
                  <a:off x="1803254" y="3568677"/>
                  <a:ext cx="162595" cy="6064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7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Times New Roman" pitchFamily="18" charset="0"/>
                    </a:rPr>
                    <a:t>L</a:t>
                  </a:r>
                  <a:endParaRPr lang="en-US" sz="700" i="1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1" name="40 Triángulo isósceles"/>
                <p:cNvSpPr/>
                <p:nvPr/>
              </p:nvSpPr>
              <p:spPr>
                <a:xfrm>
                  <a:off x="3312149" y="3717032"/>
                  <a:ext cx="142876" cy="142876"/>
                </a:xfrm>
                <a:prstGeom prst="triangle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11"/>
                <p:cNvSpPr>
                  <a:spLocks noChangeArrowheads="1"/>
                </p:cNvSpPr>
                <p:nvPr/>
              </p:nvSpPr>
              <p:spPr bwMode="auto">
                <a:xfrm>
                  <a:off x="3422582" y="3567532"/>
                  <a:ext cx="162595" cy="6064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7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Times New Roman" pitchFamily="18" charset="0"/>
                    </a:rPr>
                    <a:t>H</a:t>
                  </a:r>
                  <a:endParaRPr lang="en-US" sz="700" i="1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43" name="42 Grupo"/>
              <p:cNvGrpSpPr/>
              <p:nvPr/>
            </p:nvGrpSpPr>
            <p:grpSpPr>
              <a:xfrm>
                <a:off x="1654972" y="3503394"/>
                <a:ext cx="5359438" cy="224582"/>
                <a:chOff x="1654972" y="3503394"/>
                <a:chExt cx="5359438" cy="224582"/>
              </a:xfrm>
            </p:grpSpPr>
            <p:grpSp>
              <p:nvGrpSpPr>
                <p:cNvPr id="44" name="43 Grupo"/>
                <p:cNvGrpSpPr/>
                <p:nvPr/>
              </p:nvGrpSpPr>
              <p:grpSpPr>
                <a:xfrm>
                  <a:off x="1654972" y="3538196"/>
                  <a:ext cx="5359438" cy="142876"/>
                  <a:chOff x="1643042" y="1357298"/>
                  <a:chExt cx="5359438" cy="142876"/>
                </a:xfrm>
              </p:grpSpPr>
              <p:cxnSp>
                <p:nvCxnSpPr>
                  <p:cNvPr id="52" name="51 Conector recto"/>
                  <p:cNvCxnSpPr/>
                  <p:nvPr/>
                </p:nvCxnSpPr>
                <p:spPr>
                  <a:xfrm>
                    <a:off x="1643042" y="1428735"/>
                    <a:ext cx="5357851" cy="1587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52 Conector recto"/>
                  <p:cNvCxnSpPr/>
                  <p:nvPr/>
                </p:nvCxnSpPr>
                <p:spPr>
                  <a:xfrm rot="5400000">
                    <a:off x="157239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53 Conector recto"/>
                  <p:cNvCxnSpPr/>
                  <p:nvPr/>
                </p:nvCxnSpPr>
                <p:spPr>
                  <a:xfrm rot="5400000">
                    <a:off x="693024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5" name="44 Conector recto"/>
                <p:cNvCxnSpPr/>
                <p:nvPr/>
              </p:nvCxnSpPr>
              <p:spPr>
                <a:xfrm rot="5400000">
                  <a:off x="4926411" y="361318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45 Conector recto"/>
                <p:cNvCxnSpPr/>
                <p:nvPr/>
              </p:nvCxnSpPr>
              <p:spPr>
                <a:xfrm rot="5400000">
                  <a:off x="2305772" y="3613004"/>
                  <a:ext cx="214314" cy="1444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46 Conector recto"/>
                <p:cNvCxnSpPr/>
                <p:nvPr/>
              </p:nvCxnSpPr>
              <p:spPr>
                <a:xfrm rot="5400000">
                  <a:off x="3968918" y="361318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47 Conector recto"/>
                <p:cNvCxnSpPr/>
                <p:nvPr/>
              </p:nvCxnSpPr>
              <p:spPr>
                <a:xfrm rot="5400000">
                  <a:off x="5915697" y="361463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48 Conector recto"/>
                <p:cNvCxnSpPr/>
                <p:nvPr/>
              </p:nvCxnSpPr>
              <p:spPr>
                <a:xfrm rot="5400000">
                  <a:off x="2672162" y="360975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49 Conector recto"/>
                <p:cNvCxnSpPr/>
                <p:nvPr/>
              </p:nvCxnSpPr>
              <p:spPr>
                <a:xfrm rot="5400000">
                  <a:off x="1927699" y="361076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50 Conector recto"/>
                <p:cNvCxnSpPr/>
                <p:nvPr/>
              </p:nvCxnSpPr>
              <p:spPr>
                <a:xfrm>
                  <a:off x="3151265" y="3505894"/>
                  <a:ext cx="0" cy="222082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6" name="55 Grupo"/>
            <p:cNvGrpSpPr/>
            <p:nvPr/>
          </p:nvGrpSpPr>
          <p:grpSpPr>
            <a:xfrm>
              <a:off x="5550384" y="2656114"/>
              <a:ext cx="377026" cy="432902"/>
              <a:chOff x="2974292" y="2692064"/>
              <a:chExt cx="377026" cy="432902"/>
            </a:xfrm>
          </p:grpSpPr>
          <p:cxnSp>
            <p:nvCxnSpPr>
              <p:cNvPr id="57" name="56 Conector recto"/>
              <p:cNvCxnSpPr/>
              <p:nvPr/>
            </p:nvCxnSpPr>
            <p:spPr>
              <a:xfrm>
                <a:off x="3149891" y="2888886"/>
                <a:ext cx="0" cy="23608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11"/>
              <p:cNvSpPr>
                <a:spLocks noChangeArrowheads="1"/>
              </p:cNvSpPr>
              <p:nvPr/>
            </p:nvSpPr>
            <p:spPr bwMode="auto">
              <a:xfrm>
                <a:off x="2974292" y="2692064"/>
                <a:ext cx="37702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l-GR" sz="1000" b="1" i="1" dirty="0" smtClean="0">
                    <a:solidFill>
                      <a:srgbClr val="0070C0"/>
                    </a:solidFill>
                    <a:cs typeface="Times New Roman" pitchFamily="18" charset="0"/>
                  </a:rPr>
                  <a:t>α</a:t>
                </a:r>
                <a:r>
                  <a:rPr lang="en-US" sz="1000" b="1" i="1" dirty="0" smtClean="0">
                    <a:solidFill>
                      <a:srgbClr val="0070C0"/>
                    </a:solidFill>
                    <a:cs typeface="Times New Roman" pitchFamily="18" charset="0"/>
                  </a:rPr>
                  <a:t>W</a:t>
                </a:r>
                <a:endParaRPr lang="en-US" sz="1000" i="1" baseline="30000" dirty="0" smtClean="0">
                  <a:solidFill>
                    <a:srgbClr val="0070C0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107" name="106 Grupo"/>
          <p:cNvGrpSpPr/>
          <p:nvPr/>
        </p:nvGrpSpPr>
        <p:grpSpPr>
          <a:xfrm>
            <a:off x="451431" y="2996952"/>
            <a:ext cx="1918837" cy="704620"/>
            <a:chOff x="3176564" y="3669685"/>
            <a:chExt cx="5363777" cy="1969644"/>
          </a:xfrm>
        </p:grpSpPr>
        <p:grpSp>
          <p:nvGrpSpPr>
            <p:cNvPr id="61" name="60 Grupo"/>
            <p:cNvGrpSpPr/>
            <p:nvPr/>
          </p:nvGrpSpPr>
          <p:grpSpPr>
            <a:xfrm>
              <a:off x="3176564" y="3912386"/>
              <a:ext cx="5363777" cy="1582668"/>
              <a:chOff x="1188039" y="1574800"/>
              <a:chExt cx="5363777" cy="1582668"/>
            </a:xfrm>
          </p:grpSpPr>
          <p:sp>
            <p:nvSpPr>
              <p:cNvPr id="62" name="61 Forma libre"/>
              <p:cNvSpPr/>
              <p:nvPr/>
            </p:nvSpPr>
            <p:spPr>
              <a:xfrm>
                <a:off x="2520950" y="1584325"/>
                <a:ext cx="4019550" cy="1565275"/>
              </a:xfrm>
              <a:custGeom>
                <a:avLst/>
                <a:gdLst>
                  <a:gd name="connsiteX0" fmla="*/ 679450 w 4019550"/>
                  <a:gd name="connsiteY0" fmla="*/ 3175 h 1565275"/>
                  <a:gd name="connsiteX1" fmla="*/ 4019550 w 4019550"/>
                  <a:gd name="connsiteY1" fmla="*/ 0 h 1565275"/>
                  <a:gd name="connsiteX2" fmla="*/ 1336675 w 4019550"/>
                  <a:gd name="connsiteY2" fmla="*/ 1562100 h 1565275"/>
                  <a:gd name="connsiteX3" fmla="*/ 6350 w 4019550"/>
                  <a:gd name="connsiteY3" fmla="*/ 1565275 h 1565275"/>
                  <a:gd name="connsiteX4" fmla="*/ 0 w 4019550"/>
                  <a:gd name="connsiteY4" fmla="*/ 1422400 h 1565275"/>
                  <a:gd name="connsiteX5" fmla="*/ 669925 w 4019550"/>
                  <a:gd name="connsiteY5" fmla="*/ 244475 h 1565275"/>
                  <a:gd name="connsiteX6" fmla="*/ 679450 w 4019550"/>
                  <a:gd name="connsiteY6" fmla="*/ 3175 h 156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19550" h="1565275">
                    <a:moveTo>
                      <a:pt x="679450" y="3175"/>
                    </a:moveTo>
                    <a:lnTo>
                      <a:pt x="4019550" y="0"/>
                    </a:lnTo>
                    <a:lnTo>
                      <a:pt x="1336675" y="1562100"/>
                    </a:lnTo>
                    <a:lnTo>
                      <a:pt x="6350" y="1565275"/>
                    </a:lnTo>
                    <a:lnTo>
                      <a:pt x="0" y="1422400"/>
                    </a:lnTo>
                    <a:lnTo>
                      <a:pt x="669925" y="244475"/>
                    </a:lnTo>
                    <a:cubicBezTo>
                      <a:pt x="670983" y="161925"/>
                      <a:pt x="672042" y="79375"/>
                      <a:pt x="679450" y="3175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alpha val="5019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63" name="62 Forma libre"/>
              <p:cNvSpPr/>
              <p:nvPr/>
            </p:nvSpPr>
            <p:spPr>
              <a:xfrm>
                <a:off x="1196975" y="1574800"/>
                <a:ext cx="1984375" cy="1577975"/>
              </a:xfrm>
              <a:custGeom>
                <a:avLst/>
                <a:gdLst>
                  <a:gd name="connsiteX0" fmla="*/ 0 w 1984375"/>
                  <a:gd name="connsiteY0" fmla="*/ 0 h 1577975"/>
                  <a:gd name="connsiteX1" fmla="*/ 1984375 w 1984375"/>
                  <a:gd name="connsiteY1" fmla="*/ 6350 h 1577975"/>
                  <a:gd name="connsiteX2" fmla="*/ 1984375 w 1984375"/>
                  <a:gd name="connsiteY2" fmla="*/ 257175 h 1577975"/>
                  <a:gd name="connsiteX3" fmla="*/ 1333500 w 1984375"/>
                  <a:gd name="connsiteY3" fmla="*/ 1435100 h 1577975"/>
                  <a:gd name="connsiteX4" fmla="*/ 1333500 w 1984375"/>
                  <a:gd name="connsiteY4" fmla="*/ 1574800 h 1577975"/>
                  <a:gd name="connsiteX5" fmla="*/ 6350 w 1984375"/>
                  <a:gd name="connsiteY5" fmla="*/ 1577975 h 1577975"/>
                  <a:gd name="connsiteX6" fmla="*/ 0 w 1984375"/>
                  <a:gd name="connsiteY6" fmla="*/ 0 h 157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4375" h="1577975">
                    <a:moveTo>
                      <a:pt x="0" y="0"/>
                    </a:moveTo>
                    <a:lnTo>
                      <a:pt x="1984375" y="6350"/>
                    </a:lnTo>
                    <a:lnTo>
                      <a:pt x="1984375" y="257175"/>
                    </a:lnTo>
                    <a:lnTo>
                      <a:pt x="1333500" y="1435100"/>
                    </a:lnTo>
                    <a:lnTo>
                      <a:pt x="1333500" y="1574800"/>
                    </a:lnTo>
                    <a:lnTo>
                      <a:pt x="6350" y="1577975"/>
                    </a:lnTo>
                    <a:cubicBezTo>
                      <a:pt x="4233" y="1051983"/>
                      <a:pt x="2117" y="525992"/>
                      <a:pt x="0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  <a:alpha val="5019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cxnSp>
            <p:nvCxnSpPr>
              <p:cNvPr id="64" name="63 Conector recto"/>
              <p:cNvCxnSpPr/>
              <p:nvPr/>
            </p:nvCxnSpPr>
            <p:spPr>
              <a:xfrm>
                <a:off x="1188039" y="1588579"/>
                <a:ext cx="0" cy="1568889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64 Conector recto"/>
              <p:cNvCxnSpPr/>
              <p:nvPr/>
            </p:nvCxnSpPr>
            <p:spPr>
              <a:xfrm flipH="1">
                <a:off x="3856516" y="1575998"/>
                <a:ext cx="2695300" cy="1563937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65 Conector recto"/>
              <p:cNvCxnSpPr>
                <a:stCxn id="63" idx="2"/>
              </p:cNvCxnSpPr>
              <p:nvPr/>
            </p:nvCxnSpPr>
            <p:spPr>
              <a:xfrm flipH="1">
                <a:off x="2523363" y="1831975"/>
                <a:ext cx="657987" cy="1176701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66 Grupo"/>
            <p:cNvGrpSpPr/>
            <p:nvPr/>
          </p:nvGrpSpPr>
          <p:grpSpPr>
            <a:xfrm>
              <a:off x="3178733" y="3809223"/>
              <a:ext cx="5359438" cy="230311"/>
              <a:chOff x="1190208" y="1471637"/>
              <a:chExt cx="5359438" cy="230311"/>
            </a:xfrm>
          </p:grpSpPr>
          <p:grpSp>
            <p:nvGrpSpPr>
              <p:cNvPr id="68" name="67 Grupo"/>
              <p:cNvGrpSpPr/>
              <p:nvPr/>
            </p:nvGrpSpPr>
            <p:grpSpPr>
              <a:xfrm>
                <a:off x="1190208" y="1509397"/>
                <a:ext cx="5359438" cy="142876"/>
                <a:chOff x="1643042" y="1357298"/>
                <a:chExt cx="5359438" cy="142876"/>
              </a:xfrm>
            </p:grpSpPr>
            <p:cxnSp>
              <p:nvCxnSpPr>
                <p:cNvPr id="88" name="87 Conector recto"/>
                <p:cNvCxnSpPr/>
                <p:nvPr/>
              </p:nvCxnSpPr>
              <p:spPr>
                <a:xfrm>
                  <a:off x="1643042" y="1428736"/>
                  <a:ext cx="5357850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88 Conector recto"/>
                <p:cNvCxnSpPr/>
                <p:nvPr/>
              </p:nvCxnSpPr>
              <p:spPr>
                <a:xfrm rot="5400000">
                  <a:off x="1572398" y="1427942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89 Conector recto"/>
                <p:cNvCxnSpPr/>
                <p:nvPr/>
              </p:nvCxnSpPr>
              <p:spPr>
                <a:xfrm rot="5400000">
                  <a:off x="6930248" y="1427942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9" name="68 Conector recto"/>
              <p:cNvCxnSpPr/>
              <p:nvPr/>
            </p:nvCxnSpPr>
            <p:spPr>
              <a:xfrm rot="5400000">
                <a:off x="3755295" y="1585403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69 Conector recto"/>
              <p:cNvCxnSpPr/>
              <p:nvPr/>
            </p:nvCxnSpPr>
            <p:spPr>
              <a:xfrm rot="5400000">
                <a:off x="2413343" y="1586853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70 Conector recto"/>
              <p:cNvCxnSpPr/>
              <p:nvPr/>
            </p:nvCxnSpPr>
            <p:spPr>
              <a:xfrm rot="5400000">
                <a:off x="5094649" y="1586853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71 Conector recto"/>
              <p:cNvCxnSpPr/>
              <p:nvPr/>
            </p:nvCxnSpPr>
            <p:spPr>
              <a:xfrm rot="5400000">
                <a:off x="4421853" y="1587785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72 Conector recto"/>
              <p:cNvCxnSpPr/>
              <p:nvPr/>
            </p:nvCxnSpPr>
            <p:spPr>
              <a:xfrm rot="5400000">
                <a:off x="3079901" y="1589235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73 Conector recto"/>
              <p:cNvCxnSpPr/>
              <p:nvPr/>
            </p:nvCxnSpPr>
            <p:spPr>
              <a:xfrm rot="5400000">
                <a:off x="5761207" y="1589235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74 Conector recto"/>
              <p:cNvCxnSpPr/>
              <p:nvPr/>
            </p:nvCxnSpPr>
            <p:spPr>
              <a:xfrm rot="5400000">
                <a:off x="1747239" y="1580386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75 Conector recto"/>
              <p:cNvCxnSpPr/>
              <p:nvPr/>
            </p:nvCxnSpPr>
            <p:spPr>
              <a:xfrm rot="5400000">
                <a:off x="4096954" y="1590165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76 Conector recto"/>
              <p:cNvCxnSpPr/>
              <p:nvPr/>
            </p:nvCxnSpPr>
            <p:spPr>
              <a:xfrm rot="5400000">
                <a:off x="2755002" y="1591615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77 Conector recto"/>
              <p:cNvCxnSpPr/>
              <p:nvPr/>
            </p:nvCxnSpPr>
            <p:spPr>
              <a:xfrm rot="5400000">
                <a:off x="5436308" y="1591615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78 Conector recto"/>
              <p:cNvCxnSpPr/>
              <p:nvPr/>
            </p:nvCxnSpPr>
            <p:spPr>
              <a:xfrm rot="5400000">
                <a:off x="4763512" y="1592547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79 Conector recto"/>
              <p:cNvCxnSpPr/>
              <p:nvPr/>
            </p:nvCxnSpPr>
            <p:spPr>
              <a:xfrm rot="5400000">
                <a:off x="3421560" y="1593997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80 Conector recto"/>
              <p:cNvCxnSpPr/>
              <p:nvPr/>
            </p:nvCxnSpPr>
            <p:spPr>
              <a:xfrm rot="5400000">
                <a:off x="6102866" y="1593997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81 Conector recto"/>
              <p:cNvCxnSpPr/>
              <p:nvPr/>
            </p:nvCxnSpPr>
            <p:spPr>
              <a:xfrm rot="5400000">
                <a:off x="2088898" y="1585148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82 Conector recto"/>
              <p:cNvCxnSpPr/>
              <p:nvPr/>
            </p:nvCxnSpPr>
            <p:spPr>
              <a:xfrm rot="5400000">
                <a:off x="1405012" y="1578000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91 Conector recto"/>
            <p:cNvCxnSpPr/>
            <p:nvPr/>
          </p:nvCxnSpPr>
          <p:spPr>
            <a:xfrm>
              <a:off x="5174717" y="3669685"/>
              <a:ext cx="0" cy="48341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93 Grupo"/>
            <p:cNvGrpSpPr/>
            <p:nvPr/>
          </p:nvGrpSpPr>
          <p:grpSpPr>
            <a:xfrm>
              <a:off x="3178733" y="5346262"/>
              <a:ext cx="2667896" cy="293067"/>
              <a:chOff x="1190208" y="3008676"/>
              <a:chExt cx="2667896" cy="293067"/>
            </a:xfrm>
          </p:grpSpPr>
          <p:cxnSp>
            <p:nvCxnSpPr>
              <p:cNvPr id="95" name="94 Conector recto"/>
              <p:cNvCxnSpPr/>
              <p:nvPr/>
            </p:nvCxnSpPr>
            <p:spPr>
              <a:xfrm flipV="1">
                <a:off x="1190208" y="3154631"/>
                <a:ext cx="2666308" cy="2041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95 Conector recto"/>
              <p:cNvCxnSpPr/>
              <p:nvPr/>
            </p:nvCxnSpPr>
            <p:spPr>
              <a:xfrm rot="5400000">
                <a:off x="1119564" y="3155878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96 Conector recto"/>
              <p:cNvCxnSpPr/>
              <p:nvPr/>
            </p:nvCxnSpPr>
            <p:spPr>
              <a:xfrm rot="5400000">
                <a:off x="3785872" y="3139141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97 Conector recto"/>
              <p:cNvCxnSpPr/>
              <p:nvPr/>
            </p:nvCxnSpPr>
            <p:spPr>
              <a:xfrm rot="5400000">
                <a:off x="2413343" y="3162690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98 Conector recto"/>
              <p:cNvCxnSpPr/>
              <p:nvPr/>
            </p:nvCxnSpPr>
            <p:spPr>
              <a:xfrm rot="5400000">
                <a:off x="3079901" y="3165072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99 Conector recto"/>
              <p:cNvCxnSpPr/>
              <p:nvPr/>
            </p:nvCxnSpPr>
            <p:spPr>
              <a:xfrm rot="5400000">
                <a:off x="1747239" y="3156223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100 Conector recto"/>
              <p:cNvCxnSpPr/>
              <p:nvPr/>
            </p:nvCxnSpPr>
            <p:spPr>
              <a:xfrm rot="5400000">
                <a:off x="2755002" y="3167452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101 Conector recto"/>
              <p:cNvCxnSpPr/>
              <p:nvPr/>
            </p:nvCxnSpPr>
            <p:spPr>
              <a:xfrm rot="5400000">
                <a:off x="3421560" y="3169834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102 Conector recto"/>
              <p:cNvCxnSpPr/>
              <p:nvPr/>
            </p:nvCxnSpPr>
            <p:spPr>
              <a:xfrm rot="5400000">
                <a:off x="2088898" y="3160985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103 Conector recto"/>
              <p:cNvCxnSpPr/>
              <p:nvPr/>
            </p:nvCxnSpPr>
            <p:spPr>
              <a:xfrm rot="5400000">
                <a:off x="1405012" y="3153837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105 Conector recto"/>
              <p:cNvCxnSpPr/>
              <p:nvPr/>
            </p:nvCxnSpPr>
            <p:spPr>
              <a:xfrm flipH="1">
                <a:off x="2519706" y="3008676"/>
                <a:ext cx="3656" cy="29306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8" name="10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02612"/>
            <a:ext cx="1806107" cy="1354580"/>
          </a:xfrm>
          <a:prstGeom prst="rect">
            <a:avLst/>
          </a:prstGeom>
        </p:spPr>
      </p:pic>
      <p:pic>
        <p:nvPicPr>
          <p:cNvPr id="110" name="10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9" y="5301208"/>
            <a:ext cx="1792432" cy="1249187"/>
          </a:xfrm>
          <a:prstGeom prst="rect">
            <a:avLst/>
          </a:prstGeom>
        </p:spPr>
      </p:pic>
      <p:sp>
        <p:nvSpPr>
          <p:cNvPr id="111" name="110 Rectángulo"/>
          <p:cNvSpPr/>
          <p:nvPr/>
        </p:nvSpPr>
        <p:spPr>
          <a:xfrm>
            <a:off x="3785774" y="949755"/>
            <a:ext cx="5112568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explore new quantization schemes for wavelet-based image coding compatible with </a:t>
            </a:r>
            <a:r>
              <a:rPr lang="en-U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bitplane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coding</a:t>
            </a:r>
            <a:endParaRPr lang="en-US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2" name="111 Rectángulo"/>
          <p:cNvSpPr/>
          <p:nvPr/>
        </p:nvSpPr>
        <p:spPr>
          <a:xfrm>
            <a:off x="3350816" y="1940281"/>
            <a:ext cx="5415234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quantization scheme with 2 step sizes adapted to the density of wavelet coefficients</a:t>
            </a:r>
            <a:endParaRPr lang="en-US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3" name="112 Rectángulo"/>
          <p:cNvSpPr/>
          <p:nvPr/>
        </p:nvSpPr>
        <p:spPr>
          <a:xfrm>
            <a:off x="4355976" y="3039651"/>
            <a:ext cx="4248472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replacement of USDQ quantization indices by 2SDQ indices</a:t>
            </a:r>
            <a:endParaRPr lang="en-US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4" name="113 Rectángulo"/>
          <p:cNvSpPr/>
          <p:nvPr/>
        </p:nvSpPr>
        <p:spPr>
          <a:xfrm>
            <a:off x="5001138" y="4322407"/>
            <a:ext cx="3903066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 of three easy-to-implement steps in the coding pipeline</a:t>
            </a:r>
            <a:endParaRPr lang="en-US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5" name="114 Rectángulo"/>
          <p:cNvSpPr/>
          <p:nvPr/>
        </p:nvSpPr>
        <p:spPr>
          <a:xfrm>
            <a:off x="3491880" y="5606827"/>
            <a:ext cx="4968552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reduction of coding passes without penalizing coding performance</a:t>
            </a:r>
            <a:endParaRPr lang="en-US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6" name="115 Rectángulo"/>
          <p:cNvSpPr/>
          <p:nvPr/>
        </p:nvSpPr>
        <p:spPr>
          <a:xfrm>
            <a:off x="2411760" y="908720"/>
            <a:ext cx="1440160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Motivation</a:t>
            </a:r>
            <a:endParaRPr lang="en-US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7" name="116 Rectángulo"/>
          <p:cNvSpPr/>
          <p:nvPr/>
        </p:nvSpPr>
        <p:spPr>
          <a:xfrm>
            <a:off x="2483768" y="1916832"/>
            <a:ext cx="864096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2SDQ</a:t>
            </a:r>
            <a:endParaRPr lang="en-US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8" name="117 Rectángulo"/>
          <p:cNvSpPr/>
          <p:nvPr/>
        </p:nvSpPr>
        <p:spPr>
          <a:xfrm>
            <a:off x="2483768" y="2996952"/>
            <a:ext cx="1872208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Implementation</a:t>
            </a:r>
            <a:endParaRPr lang="en-US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9" name="118 Rectángulo"/>
          <p:cNvSpPr/>
          <p:nvPr/>
        </p:nvSpPr>
        <p:spPr>
          <a:xfrm>
            <a:off x="2411760" y="4293096"/>
            <a:ext cx="2520280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Adaptation in JPEG2000</a:t>
            </a:r>
            <a:endParaRPr lang="en-US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0" name="119 Rectángulo"/>
          <p:cNvSpPr/>
          <p:nvPr/>
        </p:nvSpPr>
        <p:spPr>
          <a:xfrm>
            <a:off x="2483768" y="5589241"/>
            <a:ext cx="1188132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endParaRPr lang="en-US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1" name="120 Abrir llave"/>
          <p:cNvSpPr/>
          <p:nvPr/>
        </p:nvSpPr>
        <p:spPr>
          <a:xfrm>
            <a:off x="3652702" y="950028"/>
            <a:ext cx="144796" cy="552342"/>
          </a:xfrm>
          <a:prstGeom prst="leftBrace">
            <a:avLst>
              <a:gd name="adj1" fmla="val 38877"/>
              <a:gd name="adj2" fmla="val 500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2" name="121 Abrir llave"/>
          <p:cNvSpPr/>
          <p:nvPr/>
        </p:nvSpPr>
        <p:spPr>
          <a:xfrm>
            <a:off x="3185482" y="1952004"/>
            <a:ext cx="144796" cy="552342"/>
          </a:xfrm>
          <a:prstGeom prst="leftBrace">
            <a:avLst>
              <a:gd name="adj1" fmla="val 38877"/>
              <a:gd name="adj2" fmla="val 500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3" name="122 Abrir llave"/>
          <p:cNvSpPr/>
          <p:nvPr/>
        </p:nvSpPr>
        <p:spPr>
          <a:xfrm>
            <a:off x="4199456" y="3044122"/>
            <a:ext cx="144796" cy="552342"/>
          </a:xfrm>
          <a:prstGeom prst="leftBrace">
            <a:avLst>
              <a:gd name="adj1" fmla="val 38877"/>
              <a:gd name="adj2" fmla="val 500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4" name="123 Abrir llave"/>
          <p:cNvSpPr/>
          <p:nvPr/>
        </p:nvSpPr>
        <p:spPr>
          <a:xfrm>
            <a:off x="4865114" y="4328542"/>
            <a:ext cx="144796" cy="552342"/>
          </a:xfrm>
          <a:prstGeom prst="leftBrace">
            <a:avLst>
              <a:gd name="adj1" fmla="val 38877"/>
              <a:gd name="adj2" fmla="val 500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5" name="124 Abrir llave"/>
          <p:cNvSpPr/>
          <p:nvPr/>
        </p:nvSpPr>
        <p:spPr>
          <a:xfrm>
            <a:off x="3353726" y="5618550"/>
            <a:ext cx="144796" cy="552342"/>
          </a:xfrm>
          <a:prstGeom prst="leftBrace">
            <a:avLst>
              <a:gd name="adj1" fmla="val 38877"/>
              <a:gd name="adj2" fmla="val 500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6" name="125 Rectángulo"/>
          <p:cNvSpPr/>
          <p:nvPr/>
        </p:nvSpPr>
        <p:spPr>
          <a:xfrm>
            <a:off x="350280" y="696124"/>
            <a:ext cx="8470192" cy="100468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7" name="126 Rectángulo"/>
          <p:cNvSpPr/>
          <p:nvPr/>
        </p:nvSpPr>
        <p:spPr>
          <a:xfrm>
            <a:off x="251520" y="1772816"/>
            <a:ext cx="8470192" cy="100468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8" name="127 Rectángulo"/>
          <p:cNvSpPr/>
          <p:nvPr/>
        </p:nvSpPr>
        <p:spPr>
          <a:xfrm>
            <a:off x="244134" y="2928373"/>
            <a:ext cx="8470192" cy="87423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9" name="128 Rectángulo"/>
          <p:cNvSpPr/>
          <p:nvPr/>
        </p:nvSpPr>
        <p:spPr>
          <a:xfrm>
            <a:off x="400255" y="3922913"/>
            <a:ext cx="8470192" cy="123427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0" name="129 Rectángulo"/>
          <p:cNvSpPr/>
          <p:nvPr/>
        </p:nvSpPr>
        <p:spPr>
          <a:xfrm>
            <a:off x="134256" y="5301209"/>
            <a:ext cx="8470192" cy="126683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1" name="Rectangle 14"/>
          <p:cNvSpPr>
            <a:spLocks noChangeArrowheads="1"/>
          </p:cNvSpPr>
          <p:nvPr/>
        </p:nvSpPr>
        <p:spPr bwMode="auto">
          <a:xfrm>
            <a:off x="8568036" y="6613525"/>
            <a:ext cx="3161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2" name="131 Pentágono"/>
          <p:cNvSpPr/>
          <p:nvPr/>
        </p:nvSpPr>
        <p:spPr>
          <a:xfrm>
            <a:off x="324" y="6613524"/>
            <a:ext cx="7884044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4956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 animBg="1"/>
      <p:bldP spid="128" grpId="0" animBg="1"/>
      <p:bldP spid="129" grpId="0" animBg="1"/>
      <p:bldP spid="1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123 Pentágono"/>
          <p:cNvSpPr/>
          <p:nvPr/>
        </p:nvSpPr>
        <p:spPr>
          <a:xfrm>
            <a:off x="324" y="6613524"/>
            <a:ext cx="8428568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3" name="Rectangle 14"/>
          <p:cNvSpPr>
            <a:spLocks noChangeArrowheads="1"/>
          </p:cNvSpPr>
          <p:nvPr/>
        </p:nvSpPr>
        <p:spPr bwMode="auto">
          <a:xfrm>
            <a:off x="8568036" y="6613525"/>
            <a:ext cx="3161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0" y="0"/>
            <a:ext cx="17202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CONCLUSIONS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0"/>
            <a:ext cx="17202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CONCLUSIONS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553005" y="726681"/>
            <a:ext cx="2146790" cy="758103"/>
            <a:chOff x="1639626" y="3728351"/>
            <a:chExt cx="7509452" cy="2651837"/>
          </a:xfrm>
        </p:grpSpPr>
        <p:sp>
          <p:nvSpPr>
            <p:cNvPr id="5" name="AutoShape 19"/>
            <p:cNvSpPr>
              <a:spLocks noChangeArrowheads="1"/>
            </p:cNvSpPr>
            <p:nvPr/>
          </p:nvSpPr>
          <p:spPr bwMode="auto">
            <a:xfrm>
              <a:off x="1706592" y="6194231"/>
              <a:ext cx="205160" cy="1172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>
              <a:off x="2041155" y="6077966"/>
              <a:ext cx="205160" cy="23351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>
              <a:off x="2389984" y="5961128"/>
              <a:ext cx="205160" cy="3487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>
              <a:off x="2723634" y="5843923"/>
              <a:ext cx="205160" cy="46808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>
              <a:off x="3055070" y="5726065"/>
              <a:ext cx="205160" cy="58541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>
              <a:off x="3386264" y="5618287"/>
              <a:ext cx="205160" cy="69372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3715047" y="5514528"/>
              <a:ext cx="205160" cy="7953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4053211" y="5412757"/>
              <a:ext cx="205160" cy="89713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" name="AutoShape 19"/>
            <p:cNvSpPr>
              <a:spLocks noChangeArrowheads="1"/>
            </p:cNvSpPr>
            <p:nvPr/>
          </p:nvSpPr>
          <p:spPr bwMode="auto">
            <a:xfrm>
              <a:off x="4392874" y="5299356"/>
              <a:ext cx="205160" cy="101265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4725540" y="5182245"/>
              <a:ext cx="205160" cy="112976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5057389" y="5062879"/>
              <a:ext cx="205160" cy="124701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>
              <a:off x="5400660" y="4947616"/>
              <a:ext cx="205160" cy="136439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5726509" y="4830503"/>
              <a:ext cx="205160" cy="148150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6064522" y="4716482"/>
              <a:ext cx="205160" cy="159609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6403009" y="4591992"/>
              <a:ext cx="205160" cy="1713338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6732240" y="4481989"/>
              <a:ext cx="205160" cy="183058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21" name="20 Grupo"/>
            <p:cNvGrpSpPr/>
            <p:nvPr/>
          </p:nvGrpSpPr>
          <p:grpSpPr>
            <a:xfrm>
              <a:off x="1639626" y="6237312"/>
              <a:ext cx="5359438" cy="142876"/>
              <a:chOff x="1643042" y="1357298"/>
              <a:chExt cx="5359438" cy="142876"/>
            </a:xfrm>
          </p:grpSpPr>
          <p:cxnSp>
            <p:nvCxnSpPr>
              <p:cNvPr id="25" name="24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25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26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21 Grupo"/>
            <p:cNvGrpSpPr/>
            <p:nvPr/>
          </p:nvGrpSpPr>
          <p:grpSpPr>
            <a:xfrm>
              <a:off x="1642684" y="3728351"/>
              <a:ext cx="7506394" cy="2646141"/>
              <a:chOff x="1642684" y="3728351"/>
              <a:chExt cx="7506394" cy="2646141"/>
            </a:xfrm>
          </p:grpSpPr>
          <p:sp>
            <p:nvSpPr>
              <p:cNvPr id="23" name="Line 54"/>
              <p:cNvSpPr>
                <a:spLocks noChangeShapeType="1"/>
              </p:cNvSpPr>
              <p:nvPr/>
            </p:nvSpPr>
            <p:spPr bwMode="auto">
              <a:xfrm>
                <a:off x="1642684" y="3888481"/>
                <a:ext cx="0" cy="24229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4" name="Arc 56"/>
              <p:cNvSpPr>
                <a:spLocks/>
              </p:cNvSpPr>
              <p:nvPr/>
            </p:nvSpPr>
            <p:spPr bwMode="auto">
              <a:xfrm rot="16019186" flipH="1">
                <a:off x="4108936" y="1334351"/>
                <a:ext cx="2646141" cy="743414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381"/>
                  <a:gd name="T1" fmla="*/ 0 h 21600"/>
                  <a:gd name="T2" fmla="*/ 20381 w 20381"/>
                  <a:gd name="T3" fmla="*/ 14445 h 21600"/>
                  <a:gd name="T4" fmla="*/ 0 w 203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381" h="21600" fill="none" extrusionOk="0">
                    <a:moveTo>
                      <a:pt x="0" y="0"/>
                    </a:moveTo>
                    <a:cubicBezTo>
                      <a:pt x="9171" y="0"/>
                      <a:pt x="17342" y="5791"/>
                      <a:pt x="20380" y="14445"/>
                    </a:cubicBezTo>
                  </a:path>
                  <a:path w="20381" h="21600" stroke="0" extrusionOk="0">
                    <a:moveTo>
                      <a:pt x="0" y="0"/>
                    </a:moveTo>
                    <a:cubicBezTo>
                      <a:pt x="9171" y="0"/>
                      <a:pt x="17342" y="5791"/>
                      <a:pt x="20380" y="14445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28" name="27 Grupo"/>
          <p:cNvGrpSpPr/>
          <p:nvPr/>
        </p:nvGrpSpPr>
        <p:grpSpPr>
          <a:xfrm rot="20375451">
            <a:off x="365333" y="2069296"/>
            <a:ext cx="1768110" cy="376303"/>
            <a:chOff x="4870705" y="2656114"/>
            <a:chExt cx="3072283" cy="653867"/>
          </a:xfrm>
        </p:grpSpPr>
        <p:grpSp>
          <p:nvGrpSpPr>
            <p:cNvPr id="29" name="28 Grupo"/>
            <p:cNvGrpSpPr/>
            <p:nvPr/>
          </p:nvGrpSpPr>
          <p:grpSpPr>
            <a:xfrm>
              <a:off x="4870705" y="2924940"/>
              <a:ext cx="3072283" cy="385041"/>
              <a:chOff x="1654972" y="3503394"/>
              <a:chExt cx="5359438" cy="671685"/>
            </a:xfrm>
          </p:grpSpPr>
          <p:grpSp>
            <p:nvGrpSpPr>
              <p:cNvPr id="34" name="33 Grupo"/>
              <p:cNvGrpSpPr/>
              <p:nvPr/>
            </p:nvGrpSpPr>
            <p:grpSpPr>
              <a:xfrm>
                <a:off x="1841850" y="3504977"/>
                <a:ext cx="4684489" cy="218283"/>
                <a:chOff x="1841850" y="3504977"/>
                <a:chExt cx="4684489" cy="218283"/>
              </a:xfrm>
            </p:grpSpPr>
            <p:cxnSp>
              <p:nvCxnSpPr>
                <p:cNvPr id="52" name="51 Conector recto"/>
                <p:cNvCxnSpPr/>
                <p:nvPr/>
              </p:nvCxnSpPr>
              <p:spPr>
                <a:xfrm rot="5400000">
                  <a:off x="3500765" y="361225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52 Conector recto"/>
                <p:cNvCxnSpPr/>
                <p:nvPr/>
              </p:nvCxnSpPr>
              <p:spPr>
                <a:xfrm rot="5400000">
                  <a:off x="4465441" y="361292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53 Conector recto"/>
                <p:cNvCxnSpPr/>
                <p:nvPr/>
              </p:nvCxnSpPr>
              <p:spPr>
                <a:xfrm rot="5400000">
                  <a:off x="5408688" y="361530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54 Conector recto"/>
                <p:cNvCxnSpPr/>
                <p:nvPr/>
              </p:nvCxnSpPr>
              <p:spPr>
                <a:xfrm rot="5400000">
                  <a:off x="6418388" y="361530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55 Conector recto"/>
                <p:cNvCxnSpPr/>
                <p:nvPr/>
              </p:nvCxnSpPr>
              <p:spPr>
                <a:xfrm rot="5400000">
                  <a:off x="2855295" y="3613721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56 Conector recto"/>
                <p:cNvCxnSpPr/>
                <p:nvPr/>
              </p:nvCxnSpPr>
              <p:spPr>
                <a:xfrm rot="5400000">
                  <a:off x="2482555" y="3612205"/>
                  <a:ext cx="214314" cy="1444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57 Conector recto"/>
                <p:cNvCxnSpPr/>
                <p:nvPr/>
              </p:nvCxnSpPr>
              <p:spPr>
                <a:xfrm rot="5400000">
                  <a:off x="2109815" y="3611340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58 Conector recto"/>
                <p:cNvCxnSpPr/>
                <p:nvPr/>
              </p:nvCxnSpPr>
              <p:spPr>
                <a:xfrm rot="5400000">
                  <a:off x="1735487" y="3612133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34 Grupo"/>
              <p:cNvGrpSpPr/>
              <p:nvPr/>
            </p:nvGrpSpPr>
            <p:grpSpPr>
              <a:xfrm>
                <a:off x="1692820" y="3567532"/>
                <a:ext cx="1892357" cy="607547"/>
                <a:chOff x="1692820" y="3567532"/>
                <a:chExt cx="1892357" cy="607547"/>
              </a:xfrm>
            </p:grpSpPr>
            <p:sp>
              <p:nvSpPr>
                <p:cNvPr id="48" name="47 Triángulo isósceles"/>
                <p:cNvSpPr/>
                <p:nvPr/>
              </p:nvSpPr>
              <p:spPr>
                <a:xfrm>
                  <a:off x="1692820" y="3718172"/>
                  <a:ext cx="142876" cy="142876"/>
                </a:xfrm>
                <a:prstGeom prst="triangle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11"/>
                <p:cNvSpPr>
                  <a:spLocks noChangeArrowheads="1"/>
                </p:cNvSpPr>
                <p:nvPr/>
              </p:nvSpPr>
              <p:spPr bwMode="auto">
                <a:xfrm>
                  <a:off x="1803254" y="3568677"/>
                  <a:ext cx="162595" cy="6064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7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Times New Roman" pitchFamily="18" charset="0"/>
                    </a:rPr>
                    <a:t>L</a:t>
                  </a:r>
                  <a:endParaRPr lang="en-US" sz="700" i="1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50" name="49 Triángulo isósceles"/>
                <p:cNvSpPr/>
                <p:nvPr/>
              </p:nvSpPr>
              <p:spPr>
                <a:xfrm>
                  <a:off x="3312149" y="3717032"/>
                  <a:ext cx="142876" cy="142876"/>
                </a:xfrm>
                <a:prstGeom prst="triangle">
                  <a:avLst/>
                </a:prstGeom>
                <a:noFill/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11"/>
                <p:cNvSpPr>
                  <a:spLocks noChangeArrowheads="1"/>
                </p:cNvSpPr>
                <p:nvPr/>
              </p:nvSpPr>
              <p:spPr bwMode="auto">
                <a:xfrm>
                  <a:off x="3422582" y="3567532"/>
                  <a:ext cx="162595" cy="6064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700" i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Times New Roman" pitchFamily="18" charset="0"/>
                    </a:rPr>
                    <a:t>H</a:t>
                  </a:r>
                  <a:endParaRPr lang="en-US" sz="700" i="1" baseline="30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6" name="35 Grupo"/>
              <p:cNvGrpSpPr/>
              <p:nvPr/>
            </p:nvGrpSpPr>
            <p:grpSpPr>
              <a:xfrm>
                <a:off x="1654972" y="3503394"/>
                <a:ext cx="5359438" cy="224582"/>
                <a:chOff x="1654972" y="3503394"/>
                <a:chExt cx="5359438" cy="224582"/>
              </a:xfrm>
            </p:grpSpPr>
            <p:grpSp>
              <p:nvGrpSpPr>
                <p:cNvPr id="37" name="36 Grupo"/>
                <p:cNvGrpSpPr/>
                <p:nvPr/>
              </p:nvGrpSpPr>
              <p:grpSpPr>
                <a:xfrm>
                  <a:off x="1654972" y="3538196"/>
                  <a:ext cx="5359438" cy="142876"/>
                  <a:chOff x="1643042" y="1357298"/>
                  <a:chExt cx="5359438" cy="142876"/>
                </a:xfrm>
              </p:grpSpPr>
              <p:cxnSp>
                <p:nvCxnSpPr>
                  <p:cNvPr id="45" name="44 Conector recto"/>
                  <p:cNvCxnSpPr/>
                  <p:nvPr/>
                </p:nvCxnSpPr>
                <p:spPr>
                  <a:xfrm>
                    <a:off x="1643042" y="1428735"/>
                    <a:ext cx="5357851" cy="1587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45 Conector recto"/>
                  <p:cNvCxnSpPr/>
                  <p:nvPr/>
                </p:nvCxnSpPr>
                <p:spPr>
                  <a:xfrm rot="5400000">
                    <a:off x="157239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46 Conector recto"/>
                  <p:cNvCxnSpPr/>
                  <p:nvPr/>
                </p:nvCxnSpPr>
                <p:spPr>
                  <a:xfrm rot="5400000">
                    <a:off x="6930248" y="1427942"/>
                    <a:ext cx="142876" cy="1588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8" name="37 Conector recto"/>
                <p:cNvCxnSpPr/>
                <p:nvPr/>
              </p:nvCxnSpPr>
              <p:spPr>
                <a:xfrm rot="5400000">
                  <a:off x="4926411" y="361318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38 Conector recto"/>
                <p:cNvCxnSpPr/>
                <p:nvPr/>
              </p:nvCxnSpPr>
              <p:spPr>
                <a:xfrm rot="5400000">
                  <a:off x="2305772" y="3613004"/>
                  <a:ext cx="214314" cy="1444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39 Conector recto"/>
                <p:cNvCxnSpPr/>
                <p:nvPr/>
              </p:nvCxnSpPr>
              <p:spPr>
                <a:xfrm rot="5400000">
                  <a:off x="3968918" y="361318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40 Conector recto"/>
                <p:cNvCxnSpPr/>
                <p:nvPr/>
              </p:nvCxnSpPr>
              <p:spPr>
                <a:xfrm rot="5400000">
                  <a:off x="5915697" y="3614638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41 Conector recto"/>
                <p:cNvCxnSpPr/>
                <p:nvPr/>
              </p:nvCxnSpPr>
              <p:spPr>
                <a:xfrm rot="5400000">
                  <a:off x="2672162" y="3609757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42 Conector recto"/>
                <p:cNvCxnSpPr/>
                <p:nvPr/>
              </p:nvCxnSpPr>
              <p:spPr>
                <a:xfrm rot="5400000">
                  <a:off x="1927699" y="3610769"/>
                  <a:ext cx="214314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43 Conector recto"/>
                <p:cNvCxnSpPr/>
                <p:nvPr/>
              </p:nvCxnSpPr>
              <p:spPr>
                <a:xfrm>
                  <a:off x="3151265" y="3505894"/>
                  <a:ext cx="0" cy="222082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0" name="29 Grupo"/>
            <p:cNvGrpSpPr/>
            <p:nvPr/>
          </p:nvGrpSpPr>
          <p:grpSpPr>
            <a:xfrm>
              <a:off x="5550384" y="2656114"/>
              <a:ext cx="377026" cy="432902"/>
              <a:chOff x="2974292" y="2692064"/>
              <a:chExt cx="377026" cy="432902"/>
            </a:xfrm>
          </p:grpSpPr>
          <p:cxnSp>
            <p:nvCxnSpPr>
              <p:cNvPr id="31" name="30 Conector recto"/>
              <p:cNvCxnSpPr/>
              <p:nvPr/>
            </p:nvCxnSpPr>
            <p:spPr>
              <a:xfrm>
                <a:off x="3149891" y="2888886"/>
                <a:ext cx="0" cy="23608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11"/>
              <p:cNvSpPr>
                <a:spLocks noChangeArrowheads="1"/>
              </p:cNvSpPr>
              <p:nvPr/>
            </p:nvSpPr>
            <p:spPr bwMode="auto">
              <a:xfrm>
                <a:off x="2974292" y="2692064"/>
                <a:ext cx="37702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l-GR" sz="1000" b="1" i="1" dirty="0" smtClean="0">
                    <a:solidFill>
                      <a:srgbClr val="0070C0"/>
                    </a:solidFill>
                    <a:cs typeface="Times New Roman" pitchFamily="18" charset="0"/>
                  </a:rPr>
                  <a:t>α</a:t>
                </a:r>
                <a:r>
                  <a:rPr lang="en-US" sz="1000" b="1" i="1" dirty="0" smtClean="0">
                    <a:solidFill>
                      <a:srgbClr val="0070C0"/>
                    </a:solidFill>
                    <a:cs typeface="Times New Roman" pitchFamily="18" charset="0"/>
                  </a:rPr>
                  <a:t>W</a:t>
                </a:r>
                <a:endParaRPr lang="en-US" sz="1000" i="1" baseline="30000" dirty="0" smtClean="0">
                  <a:solidFill>
                    <a:srgbClr val="0070C0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60" name="59 Grupo"/>
          <p:cNvGrpSpPr/>
          <p:nvPr/>
        </p:nvGrpSpPr>
        <p:grpSpPr>
          <a:xfrm>
            <a:off x="451431" y="2996952"/>
            <a:ext cx="1918837" cy="704620"/>
            <a:chOff x="3176564" y="3669685"/>
            <a:chExt cx="5363777" cy="1969644"/>
          </a:xfrm>
        </p:grpSpPr>
        <p:grpSp>
          <p:nvGrpSpPr>
            <p:cNvPr id="61" name="60 Grupo"/>
            <p:cNvGrpSpPr/>
            <p:nvPr/>
          </p:nvGrpSpPr>
          <p:grpSpPr>
            <a:xfrm>
              <a:off x="3176564" y="3912386"/>
              <a:ext cx="5363777" cy="1582668"/>
              <a:chOff x="1188039" y="1574800"/>
              <a:chExt cx="5363777" cy="1582668"/>
            </a:xfrm>
          </p:grpSpPr>
          <p:sp>
            <p:nvSpPr>
              <p:cNvPr id="95" name="94 Forma libre"/>
              <p:cNvSpPr/>
              <p:nvPr/>
            </p:nvSpPr>
            <p:spPr>
              <a:xfrm>
                <a:off x="2520950" y="1584325"/>
                <a:ext cx="4019550" cy="1565275"/>
              </a:xfrm>
              <a:custGeom>
                <a:avLst/>
                <a:gdLst>
                  <a:gd name="connsiteX0" fmla="*/ 679450 w 4019550"/>
                  <a:gd name="connsiteY0" fmla="*/ 3175 h 1565275"/>
                  <a:gd name="connsiteX1" fmla="*/ 4019550 w 4019550"/>
                  <a:gd name="connsiteY1" fmla="*/ 0 h 1565275"/>
                  <a:gd name="connsiteX2" fmla="*/ 1336675 w 4019550"/>
                  <a:gd name="connsiteY2" fmla="*/ 1562100 h 1565275"/>
                  <a:gd name="connsiteX3" fmla="*/ 6350 w 4019550"/>
                  <a:gd name="connsiteY3" fmla="*/ 1565275 h 1565275"/>
                  <a:gd name="connsiteX4" fmla="*/ 0 w 4019550"/>
                  <a:gd name="connsiteY4" fmla="*/ 1422400 h 1565275"/>
                  <a:gd name="connsiteX5" fmla="*/ 669925 w 4019550"/>
                  <a:gd name="connsiteY5" fmla="*/ 244475 h 1565275"/>
                  <a:gd name="connsiteX6" fmla="*/ 679450 w 4019550"/>
                  <a:gd name="connsiteY6" fmla="*/ 3175 h 156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19550" h="1565275">
                    <a:moveTo>
                      <a:pt x="679450" y="3175"/>
                    </a:moveTo>
                    <a:lnTo>
                      <a:pt x="4019550" y="0"/>
                    </a:lnTo>
                    <a:lnTo>
                      <a:pt x="1336675" y="1562100"/>
                    </a:lnTo>
                    <a:lnTo>
                      <a:pt x="6350" y="1565275"/>
                    </a:lnTo>
                    <a:lnTo>
                      <a:pt x="0" y="1422400"/>
                    </a:lnTo>
                    <a:lnTo>
                      <a:pt x="669925" y="244475"/>
                    </a:lnTo>
                    <a:cubicBezTo>
                      <a:pt x="670983" y="161925"/>
                      <a:pt x="672042" y="79375"/>
                      <a:pt x="679450" y="3175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alpha val="5019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96" name="95 Forma libre"/>
              <p:cNvSpPr/>
              <p:nvPr/>
            </p:nvSpPr>
            <p:spPr>
              <a:xfrm>
                <a:off x="1196975" y="1574800"/>
                <a:ext cx="1984375" cy="1577975"/>
              </a:xfrm>
              <a:custGeom>
                <a:avLst/>
                <a:gdLst>
                  <a:gd name="connsiteX0" fmla="*/ 0 w 1984375"/>
                  <a:gd name="connsiteY0" fmla="*/ 0 h 1577975"/>
                  <a:gd name="connsiteX1" fmla="*/ 1984375 w 1984375"/>
                  <a:gd name="connsiteY1" fmla="*/ 6350 h 1577975"/>
                  <a:gd name="connsiteX2" fmla="*/ 1984375 w 1984375"/>
                  <a:gd name="connsiteY2" fmla="*/ 257175 h 1577975"/>
                  <a:gd name="connsiteX3" fmla="*/ 1333500 w 1984375"/>
                  <a:gd name="connsiteY3" fmla="*/ 1435100 h 1577975"/>
                  <a:gd name="connsiteX4" fmla="*/ 1333500 w 1984375"/>
                  <a:gd name="connsiteY4" fmla="*/ 1574800 h 1577975"/>
                  <a:gd name="connsiteX5" fmla="*/ 6350 w 1984375"/>
                  <a:gd name="connsiteY5" fmla="*/ 1577975 h 1577975"/>
                  <a:gd name="connsiteX6" fmla="*/ 0 w 1984375"/>
                  <a:gd name="connsiteY6" fmla="*/ 0 h 157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4375" h="1577975">
                    <a:moveTo>
                      <a:pt x="0" y="0"/>
                    </a:moveTo>
                    <a:lnTo>
                      <a:pt x="1984375" y="6350"/>
                    </a:lnTo>
                    <a:lnTo>
                      <a:pt x="1984375" y="257175"/>
                    </a:lnTo>
                    <a:lnTo>
                      <a:pt x="1333500" y="1435100"/>
                    </a:lnTo>
                    <a:lnTo>
                      <a:pt x="1333500" y="1574800"/>
                    </a:lnTo>
                    <a:lnTo>
                      <a:pt x="6350" y="1577975"/>
                    </a:lnTo>
                    <a:cubicBezTo>
                      <a:pt x="4233" y="1051983"/>
                      <a:pt x="2117" y="525992"/>
                      <a:pt x="0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  <a:alpha val="5019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cxnSp>
            <p:nvCxnSpPr>
              <p:cNvPr id="97" name="96 Conector recto"/>
              <p:cNvCxnSpPr/>
              <p:nvPr/>
            </p:nvCxnSpPr>
            <p:spPr>
              <a:xfrm>
                <a:off x="1188039" y="1588579"/>
                <a:ext cx="0" cy="1568889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97 Conector recto"/>
              <p:cNvCxnSpPr/>
              <p:nvPr/>
            </p:nvCxnSpPr>
            <p:spPr>
              <a:xfrm flipH="1">
                <a:off x="3856516" y="1575998"/>
                <a:ext cx="2695300" cy="1563937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98 Conector recto"/>
              <p:cNvCxnSpPr>
                <a:stCxn id="96" idx="2"/>
              </p:cNvCxnSpPr>
              <p:nvPr/>
            </p:nvCxnSpPr>
            <p:spPr>
              <a:xfrm flipH="1">
                <a:off x="2523363" y="1831975"/>
                <a:ext cx="657987" cy="1176701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61 Grupo"/>
            <p:cNvGrpSpPr/>
            <p:nvPr/>
          </p:nvGrpSpPr>
          <p:grpSpPr>
            <a:xfrm>
              <a:off x="3178733" y="3809223"/>
              <a:ext cx="5359438" cy="230311"/>
              <a:chOff x="1190208" y="1471637"/>
              <a:chExt cx="5359438" cy="230311"/>
            </a:xfrm>
          </p:grpSpPr>
          <p:grpSp>
            <p:nvGrpSpPr>
              <p:cNvPr id="76" name="75 Grupo"/>
              <p:cNvGrpSpPr/>
              <p:nvPr/>
            </p:nvGrpSpPr>
            <p:grpSpPr>
              <a:xfrm>
                <a:off x="1190208" y="1509397"/>
                <a:ext cx="5359438" cy="142876"/>
                <a:chOff x="1643042" y="1357298"/>
                <a:chExt cx="5359438" cy="142876"/>
              </a:xfrm>
            </p:grpSpPr>
            <p:cxnSp>
              <p:nvCxnSpPr>
                <p:cNvPr id="92" name="91 Conector recto"/>
                <p:cNvCxnSpPr/>
                <p:nvPr/>
              </p:nvCxnSpPr>
              <p:spPr>
                <a:xfrm>
                  <a:off x="1643042" y="1428736"/>
                  <a:ext cx="5357850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92 Conector recto"/>
                <p:cNvCxnSpPr/>
                <p:nvPr/>
              </p:nvCxnSpPr>
              <p:spPr>
                <a:xfrm rot="5400000">
                  <a:off x="1572398" y="1427942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93 Conector recto"/>
                <p:cNvCxnSpPr/>
                <p:nvPr/>
              </p:nvCxnSpPr>
              <p:spPr>
                <a:xfrm rot="5400000">
                  <a:off x="6930248" y="1427942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7" name="76 Conector recto"/>
              <p:cNvCxnSpPr/>
              <p:nvPr/>
            </p:nvCxnSpPr>
            <p:spPr>
              <a:xfrm rot="5400000">
                <a:off x="3755295" y="1585403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77 Conector recto"/>
              <p:cNvCxnSpPr/>
              <p:nvPr/>
            </p:nvCxnSpPr>
            <p:spPr>
              <a:xfrm rot="5400000">
                <a:off x="2413343" y="1586853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78 Conector recto"/>
              <p:cNvCxnSpPr/>
              <p:nvPr/>
            </p:nvCxnSpPr>
            <p:spPr>
              <a:xfrm rot="5400000">
                <a:off x="5094649" y="1586853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79 Conector recto"/>
              <p:cNvCxnSpPr/>
              <p:nvPr/>
            </p:nvCxnSpPr>
            <p:spPr>
              <a:xfrm rot="5400000">
                <a:off x="4421853" y="1587785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80 Conector recto"/>
              <p:cNvCxnSpPr/>
              <p:nvPr/>
            </p:nvCxnSpPr>
            <p:spPr>
              <a:xfrm rot="5400000">
                <a:off x="3079901" y="1589235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81 Conector recto"/>
              <p:cNvCxnSpPr/>
              <p:nvPr/>
            </p:nvCxnSpPr>
            <p:spPr>
              <a:xfrm rot="5400000">
                <a:off x="5761207" y="1589235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82 Conector recto"/>
              <p:cNvCxnSpPr/>
              <p:nvPr/>
            </p:nvCxnSpPr>
            <p:spPr>
              <a:xfrm rot="5400000">
                <a:off x="1747239" y="1580386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83 Conector recto"/>
              <p:cNvCxnSpPr/>
              <p:nvPr/>
            </p:nvCxnSpPr>
            <p:spPr>
              <a:xfrm rot="5400000">
                <a:off x="4096954" y="1590165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84 Conector recto"/>
              <p:cNvCxnSpPr/>
              <p:nvPr/>
            </p:nvCxnSpPr>
            <p:spPr>
              <a:xfrm rot="5400000">
                <a:off x="2755002" y="1591615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85 Conector recto"/>
              <p:cNvCxnSpPr/>
              <p:nvPr/>
            </p:nvCxnSpPr>
            <p:spPr>
              <a:xfrm rot="5400000">
                <a:off x="5436308" y="1591615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86 Conector recto"/>
              <p:cNvCxnSpPr/>
              <p:nvPr/>
            </p:nvCxnSpPr>
            <p:spPr>
              <a:xfrm rot="5400000">
                <a:off x="4763512" y="1592547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87 Conector recto"/>
              <p:cNvCxnSpPr/>
              <p:nvPr/>
            </p:nvCxnSpPr>
            <p:spPr>
              <a:xfrm rot="5400000">
                <a:off x="3421560" y="1593997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88 Conector recto"/>
              <p:cNvCxnSpPr/>
              <p:nvPr/>
            </p:nvCxnSpPr>
            <p:spPr>
              <a:xfrm rot="5400000">
                <a:off x="6102866" y="1593997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89 Conector recto"/>
              <p:cNvCxnSpPr/>
              <p:nvPr/>
            </p:nvCxnSpPr>
            <p:spPr>
              <a:xfrm rot="5400000">
                <a:off x="2088898" y="1585148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90 Conector recto"/>
              <p:cNvCxnSpPr/>
              <p:nvPr/>
            </p:nvCxnSpPr>
            <p:spPr>
              <a:xfrm rot="5400000">
                <a:off x="1405012" y="1578000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62 Conector recto"/>
            <p:cNvCxnSpPr/>
            <p:nvPr/>
          </p:nvCxnSpPr>
          <p:spPr>
            <a:xfrm>
              <a:off x="5174717" y="3669685"/>
              <a:ext cx="0" cy="48341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63 Grupo"/>
            <p:cNvGrpSpPr/>
            <p:nvPr/>
          </p:nvGrpSpPr>
          <p:grpSpPr>
            <a:xfrm>
              <a:off x="3178733" y="5346262"/>
              <a:ext cx="2667896" cy="293067"/>
              <a:chOff x="1190208" y="3008676"/>
              <a:chExt cx="2667896" cy="293067"/>
            </a:xfrm>
          </p:grpSpPr>
          <p:cxnSp>
            <p:nvCxnSpPr>
              <p:cNvPr id="65" name="64 Conector recto"/>
              <p:cNvCxnSpPr/>
              <p:nvPr/>
            </p:nvCxnSpPr>
            <p:spPr>
              <a:xfrm flipV="1">
                <a:off x="1190208" y="3154631"/>
                <a:ext cx="2666308" cy="2041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65 Conector recto"/>
              <p:cNvCxnSpPr/>
              <p:nvPr/>
            </p:nvCxnSpPr>
            <p:spPr>
              <a:xfrm rot="5400000">
                <a:off x="1119564" y="3155878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66 Conector recto"/>
              <p:cNvCxnSpPr/>
              <p:nvPr/>
            </p:nvCxnSpPr>
            <p:spPr>
              <a:xfrm rot="5400000">
                <a:off x="3785872" y="3139141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67 Conector recto"/>
              <p:cNvCxnSpPr/>
              <p:nvPr/>
            </p:nvCxnSpPr>
            <p:spPr>
              <a:xfrm rot="5400000">
                <a:off x="2413343" y="3162690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68 Conector recto"/>
              <p:cNvCxnSpPr/>
              <p:nvPr/>
            </p:nvCxnSpPr>
            <p:spPr>
              <a:xfrm rot="5400000">
                <a:off x="3079901" y="3165072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69 Conector recto"/>
              <p:cNvCxnSpPr/>
              <p:nvPr/>
            </p:nvCxnSpPr>
            <p:spPr>
              <a:xfrm rot="5400000">
                <a:off x="1747239" y="3156223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70 Conector recto"/>
              <p:cNvCxnSpPr/>
              <p:nvPr/>
            </p:nvCxnSpPr>
            <p:spPr>
              <a:xfrm rot="5400000">
                <a:off x="2755002" y="3167452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71 Conector recto"/>
              <p:cNvCxnSpPr/>
              <p:nvPr/>
            </p:nvCxnSpPr>
            <p:spPr>
              <a:xfrm rot="5400000">
                <a:off x="3421560" y="3169834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72 Conector recto"/>
              <p:cNvCxnSpPr/>
              <p:nvPr/>
            </p:nvCxnSpPr>
            <p:spPr>
              <a:xfrm rot="5400000">
                <a:off x="2088898" y="3160985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73 Conector recto"/>
              <p:cNvCxnSpPr/>
              <p:nvPr/>
            </p:nvCxnSpPr>
            <p:spPr>
              <a:xfrm rot="5400000">
                <a:off x="1405012" y="3153837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74 Conector recto"/>
              <p:cNvCxnSpPr/>
              <p:nvPr/>
            </p:nvCxnSpPr>
            <p:spPr>
              <a:xfrm flipH="1">
                <a:off x="2519706" y="3008676"/>
                <a:ext cx="3656" cy="29306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0" name="9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02612"/>
            <a:ext cx="1806107" cy="1354580"/>
          </a:xfrm>
          <a:prstGeom prst="rect">
            <a:avLst/>
          </a:prstGeom>
        </p:spPr>
      </p:pic>
      <p:pic>
        <p:nvPicPr>
          <p:cNvPr id="101" name="10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9" y="5301208"/>
            <a:ext cx="1792432" cy="1249187"/>
          </a:xfrm>
          <a:prstGeom prst="rect">
            <a:avLst/>
          </a:prstGeom>
        </p:spPr>
      </p:pic>
      <p:sp>
        <p:nvSpPr>
          <p:cNvPr id="102" name="101 Rectángulo"/>
          <p:cNvSpPr/>
          <p:nvPr/>
        </p:nvSpPr>
        <p:spPr>
          <a:xfrm>
            <a:off x="3785774" y="949755"/>
            <a:ext cx="5112568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explore new quantization schemes for wavelet-based image coding compatible with </a:t>
            </a:r>
            <a:r>
              <a:rPr lang="en-U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bitplane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coding</a:t>
            </a:r>
            <a:endParaRPr lang="en-US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3" name="102 Rectángulo"/>
          <p:cNvSpPr/>
          <p:nvPr/>
        </p:nvSpPr>
        <p:spPr>
          <a:xfrm>
            <a:off x="3350816" y="1940281"/>
            <a:ext cx="5415234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quantization scheme with 2 step sizes adapted to the density of wavelet coefficients</a:t>
            </a:r>
            <a:endParaRPr lang="en-US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4" name="103 Rectángulo"/>
          <p:cNvSpPr/>
          <p:nvPr/>
        </p:nvSpPr>
        <p:spPr>
          <a:xfrm>
            <a:off x="4355976" y="3039651"/>
            <a:ext cx="4248472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replacement of USDQ quantization indices by 2SDQ indices</a:t>
            </a:r>
            <a:endParaRPr lang="en-US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5" name="104 Rectángulo"/>
          <p:cNvSpPr/>
          <p:nvPr/>
        </p:nvSpPr>
        <p:spPr>
          <a:xfrm>
            <a:off x="5001138" y="4322407"/>
            <a:ext cx="3903066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 of three easy-to-implement steps in the coding pipeline</a:t>
            </a:r>
            <a:endParaRPr lang="en-US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6" name="105 Rectángulo"/>
          <p:cNvSpPr/>
          <p:nvPr/>
        </p:nvSpPr>
        <p:spPr>
          <a:xfrm>
            <a:off x="3491880" y="5606827"/>
            <a:ext cx="4968552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reduction of coding passes without penalizing coding performance</a:t>
            </a:r>
            <a:endParaRPr lang="en-US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7" name="106 Rectángulo"/>
          <p:cNvSpPr/>
          <p:nvPr/>
        </p:nvSpPr>
        <p:spPr>
          <a:xfrm>
            <a:off x="2411760" y="908720"/>
            <a:ext cx="1440160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Motivation</a:t>
            </a:r>
            <a:endParaRPr lang="en-US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8" name="107 Rectángulo"/>
          <p:cNvSpPr/>
          <p:nvPr/>
        </p:nvSpPr>
        <p:spPr>
          <a:xfrm>
            <a:off x="2483768" y="1916832"/>
            <a:ext cx="864096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2SDQ</a:t>
            </a:r>
            <a:endParaRPr lang="en-US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9" name="108 Rectángulo"/>
          <p:cNvSpPr/>
          <p:nvPr/>
        </p:nvSpPr>
        <p:spPr>
          <a:xfrm>
            <a:off x="2483768" y="2996952"/>
            <a:ext cx="1872208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Implementation</a:t>
            </a:r>
            <a:endParaRPr lang="en-US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0" name="109 Rectángulo"/>
          <p:cNvSpPr/>
          <p:nvPr/>
        </p:nvSpPr>
        <p:spPr>
          <a:xfrm>
            <a:off x="2411760" y="4293096"/>
            <a:ext cx="2520280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Adaptation in JPEG2000</a:t>
            </a:r>
            <a:endParaRPr lang="en-US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1" name="110 Rectángulo"/>
          <p:cNvSpPr/>
          <p:nvPr/>
        </p:nvSpPr>
        <p:spPr>
          <a:xfrm>
            <a:off x="2483768" y="5589241"/>
            <a:ext cx="1188132" cy="57606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endParaRPr lang="en-US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2" name="111 Abrir llave"/>
          <p:cNvSpPr/>
          <p:nvPr/>
        </p:nvSpPr>
        <p:spPr>
          <a:xfrm>
            <a:off x="3652702" y="950028"/>
            <a:ext cx="144796" cy="552342"/>
          </a:xfrm>
          <a:prstGeom prst="leftBrace">
            <a:avLst>
              <a:gd name="adj1" fmla="val 38877"/>
              <a:gd name="adj2" fmla="val 500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3" name="112 Abrir llave"/>
          <p:cNvSpPr/>
          <p:nvPr/>
        </p:nvSpPr>
        <p:spPr>
          <a:xfrm>
            <a:off x="3185482" y="1952004"/>
            <a:ext cx="144796" cy="552342"/>
          </a:xfrm>
          <a:prstGeom prst="leftBrace">
            <a:avLst>
              <a:gd name="adj1" fmla="val 38877"/>
              <a:gd name="adj2" fmla="val 500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4" name="113 Abrir llave"/>
          <p:cNvSpPr/>
          <p:nvPr/>
        </p:nvSpPr>
        <p:spPr>
          <a:xfrm>
            <a:off x="4199456" y="3044122"/>
            <a:ext cx="144796" cy="552342"/>
          </a:xfrm>
          <a:prstGeom prst="leftBrace">
            <a:avLst>
              <a:gd name="adj1" fmla="val 38877"/>
              <a:gd name="adj2" fmla="val 500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5" name="114 Abrir llave"/>
          <p:cNvSpPr/>
          <p:nvPr/>
        </p:nvSpPr>
        <p:spPr>
          <a:xfrm>
            <a:off x="4865114" y="4328542"/>
            <a:ext cx="144796" cy="552342"/>
          </a:xfrm>
          <a:prstGeom prst="leftBrace">
            <a:avLst>
              <a:gd name="adj1" fmla="val 38877"/>
              <a:gd name="adj2" fmla="val 500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6" name="115 Abrir llave"/>
          <p:cNvSpPr/>
          <p:nvPr/>
        </p:nvSpPr>
        <p:spPr>
          <a:xfrm>
            <a:off x="3353726" y="5618550"/>
            <a:ext cx="144796" cy="552342"/>
          </a:xfrm>
          <a:prstGeom prst="leftBrace">
            <a:avLst>
              <a:gd name="adj1" fmla="val 38877"/>
              <a:gd name="adj2" fmla="val 500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7" name="116 Rectángulo"/>
          <p:cNvSpPr/>
          <p:nvPr/>
        </p:nvSpPr>
        <p:spPr>
          <a:xfrm>
            <a:off x="-445" y="5987"/>
            <a:ext cx="9144000" cy="6858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0023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5784450" y="3236783"/>
            <a:ext cx="262674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Progressive transmission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Interactive applications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Codestream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truncation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Image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transcoding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8" name="Picture 2" descr="kk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0885" y="2143116"/>
            <a:ext cx="3108325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27"/>
          <p:cNvSpPr>
            <a:spLocks noChangeArrowheads="1"/>
          </p:cNvSpPr>
          <p:nvPr/>
        </p:nvSpPr>
        <p:spPr bwMode="auto">
          <a:xfrm>
            <a:off x="908766" y="1320789"/>
            <a:ext cx="6429420" cy="214314"/>
          </a:xfrm>
          <a:prstGeom prst="roundRect">
            <a:avLst>
              <a:gd name="adj" fmla="val 13483"/>
            </a:avLst>
          </a:prstGeom>
          <a:solidFill>
            <a:schemeClr val="bg1">
              <a:lumMod val="65000"/>
            </a:schemeClr>
          </a:solidFill>
          <a:ln w="317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600" b="1" dirty="0">
              <a:latin typeface="+mn-lt"/>
            </a:endParaRPr>
          </a:p>
        </p:txBody>
      </p:sp>
      <p:sp>
        <p:nvSpPr>
          <p:cNvPr id="10" name="Line 30"/>
          <p:cNvSpPr>
            <a:spLocks noChangeShapeType="1"/>
          </p:cNvSpPr>
          <p:nvPr/>
        </p:nvSpPr>
        <p:spPr bwMode="auto">
          <a:xfrm flipV="1">
            <a:off x="2493089" y="1641462"/>
            <a:ext cx="11842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37"/>
          <p:cNvSpPr>
            <a:spLocks noChangeShapeType="1"/>
          </p:cNvSpPr>
          <p:nvPr/>
        </p:nvSpPr>
        <p:spPr bwMode="auto">
          <a:xfrm flipV="1">
            <a:off x="3645614" y="1643050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38"/>
          <p:cNvSpPr>
            <a:spLocks noChangeShapeType="1"/>
          </p:cNvSpPr>
          <p:nvPr/>
        </p:nvSpPr>
        <p:spPr bwMode="auto">
          <a:xfrm>
            <a:off x="908764" y="1641462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Line 39"/>
          <p:cNvSpPr>
            <a:spLocks noChangeShapeType="1"/>
          </p:cNvSpPr>
          <p:nvPr/>
        </p:nvSpPr>
        <p:spPr bwMode="auto">
          <a:xfrm flipV="1">
            <a:off x="1570466" y="1641462"/>
            <a:ext cx="906462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Line 46"/>
          <p:cNvSpPr>
            <a:spLocks noChangeShapeType="1"/>
          </p:cNvSpPr>
          <p:nvPr/>
        </p:nvSpPr>
        <p:spPr bwMode="auto">
          <a:xfrm flipV="1">
            <a:off x="5301377" y="1643050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" name="Picture 50" descr="k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0885" y="2143116"/>
            <a:ext cx="3108325" cy="388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51" descr="kk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70885" y="2143116"/>
            <a:ext cx="3108325" cy="388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53" descr="kk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70885" y="2143116"/>
            <a:ext cx="3109913" cy="3889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2370885" y="2143116"/>
            <a:ext cx="3109913" cy="3889375"/>
            <a:chOff x="1270" y="1383"/>
            <a:chExt cx="2540" cy="2541"/>
          </a:xfrm>
        </p:grpSpPr>
        <p:pic>
          <p:nvPicPr>
            <p:cNvPr id="19" name="Picture 55" descr="n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</p:spPr>
        </p:pic>
        <p:sp>
          <p:nvSpPr>
            <p:cNvPr id="20" name="Rectangle 56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Rectangle 57"/>
          <p:cNvSpPr>
            <a:spLocks noChangeArrowheads="1"/>
          </p:cNvSpPr>
          <p:nvPr/>
        </p:nvSpPr>
        <p:spPr bwMode="auto">
          <a:xfrm>
            <a:off x="2370885" y="2143116"/>
            <a:ext cx="3097213" cy="38877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" name="21 Conector recto"/>
          <p:cNvCxnSpPr/>
          <p:nvPr/>
        </p:nvCxnSpPr>
        <p:spPr>
          <a:xfrm rot="5400000">
            <a:off x="1337394" y="1500174"/>
            <a:ext cx="428628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rot="5400000">
            <a:off x="2265294" y="1499380"/>
            <a:ext cx="428628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rot="5400000">
            <a:off x="3456500" y="1499380"/>
            <a:ext cx="428628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rot="5400000">
            <a:off x="5076204" y="1499380"/>
            <a:ext cx="428628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 rot="5400000">
            <a:off x="7123078" y="1499380"/>
            <a:ext cx="428628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857224" y="1037426"/>
            <a:ext cx="2228002" cy="21431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1600" i="1" dirty="0" smtClean="0">
                <a:latin typeface="+mn-lt"/>
              </a:rPr>
              <a:t>compressed </a:t>
            </a:r>
            <a:r>
              <a:rPr lang="en-US" sz="1600" i="1" dirty="0" err="1" smtClean="0">
                <a:latin typeface="+mn-lt"/>
              </a:rPr>
              <a:t>codestream</a:t>
            </a:r>
            <a:endParaRPr lang="en-US" sz="1600" i="1" dirty="0">
              <a:latin typeface="+mn-lt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14300" y="466725"/>
            <a:ext cx="3376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QUALITY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PROGRESSIVITY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0" name="29 Pentágono"/>
          <p:cNvSpPr/>
          <p:nvPr/>
        </p:nvSpPr>
        <p:spPr>
          <a:xfrm>
            <a:off x="325" y="6613524"/>
            <a:ext cx="251195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878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1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14300" y="466725"/>
            <a:ext cx="40414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CLASSIC SCHEME: USDQ+BPC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9" name="Group 54"/>
          <p:cNvGrpSpPr>
            <a:grpSpLocks/>
          </p:cNvGrpSpPr>
          <p:nvPr/>
        </p:nvGrpSpPr>
        <p:grpSpPr bwMode="auto">
          <a:xfrm>
            <a:off x="2370885" y="2143116"/>
            <a:ext cx="3109913" cy="3889375"/>
            <a:chOff x="1270" y="1383"/>
            <a:chExt cx="2540" cy="2541"/>
          </a:xfrm>
        </p:grpSpPr>
        <p:pic>
          <p:nvPicPr>
            <p:cNvPr id="30" name="Picture 55" descr="n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70" y="1383"/>
              <a:ext cx="2540" cy="2540"/>
            </a:xfrm>
            <a:prstGeom prst="rect">
              <a:avLst/>
            </a:prstGeom>
            <a:noFill/>
          </p:spPr>
        </p:pic>
        <p:sp>
          <p:nvSpPr>
            <p:cNvPr id="31" name="Rectangle 56"/>
            <p:cNvSpPr>
              <a:spLocks noChangeArrowheads="1"/>
            </p:cNvSpPr>
            <p:nvPr/>
          </p:nvSpPr>
          <p:spPr bwMode="auto">
            <a:xfrm>
              <a:off x="1270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Rectangle 57"/>
          <p:cNvSpPr>
            <a:spLocks noChangeArrowheads="1"/>
          </p:cNvSpPr>
          <p:nvPr/>
        </p:nvSpPr>
        <p:spPr bwMode="auto">
          <a:xfrm>
            <a:off x="2370885" y="2143116"/>
            <a:ext cx="3097213" cy="38877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" name="32 Grupo"/>
          <p:cNvGrpSpPr/>
          <p:nvPr/>
        </p:nvGrpSpPr>
        <p:grpSpPr>
          <a:xfrm>
            <a:off x="2256474" y="2071678"/>
            <a:ext cx="3299796" cy="4027824"/>
            <a:chOff x="2270122" y="2071678"/>
            <a:chExt cx="3299796" cy="4027824"/>
          </a:xfrm>
        </p:grpSpPr>
        <p:sp>
          <p:nvSpPr>
            <p:cNvPr id="34" name="Rectangle 16"/>
            <p:cNvSpPr>
              <a:spLocks noChangeArrowheads="1"/>
            </p:cNvSpPr>
            <p:nvPr/>
          </p:nvSpPr>
          <p:spPr bwMode="auto">
            <a:xfrm>
              <a:off x="2270122" y="2071678"/>
              <a:ext cx="3299796" cy="40278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pic>
          <p:nvPicPr>
            <p:cNvPr id="35" name="Picture 18" descr="HH"/>
            <p:cNvPicPr>
              <a:picLocks noChangeAspect="1" noChangeArrowheads="1"/>
            </p:cNvPicPr>
            <p:nvPr/>
          </p:nvPicPr>
          <p:blipFill>
            <a:blip r:embed="rId3">
              <a:lum bright="36000" contrast="42000"/>
            </a:blip>
            <a:srcRect/>
            <a:stretch>
              <a:fillRect/>
            </a:stretch>
          </p:blipFill>
          <p:spPr bwMode="auto">
            <a:xfrm>
              <a:off x="3996068" y="4138472"/>
              <a:ext cx="1522884" cy="1873250"/>
            </a:xfrm>
            <a:prstGeom prst="rect">
              <a:avLst/>
            </a:prstGeom>
            <a:noFill/>
          </p:spPr>
        </p:pic>
        <p:pic>
          <p:nvPicPr>
            <p:cNvPr id="36" name="Picture 19" descr="HL"/>
            <p:cNvPicPr>
              <a:picLocks noChangeAspect="1" noChangeArrowheads="1"/>
            </p:cNvPicPr>
            <p:nvPr/>
          </p:nvPicPr>
          <p:blipFill>
            <a:blip r:embed="rId4">
              <a:lum bright="36000" contrast="42000"/>
            </a:blip>
            <a:srcRect/>
            <a:stretch>
              <a:fillRect/>
            </a:stretch>
          </p:blipFill>
          <p:spPr bwMode="auto">
            <a:xfrm>
              <a:off x="3998282" y="2146444"/>
              <a:ext cx="1522884" cy="1873250"/>
            </a:xfrm>
            <a:prstGeom prst="rect">
              <a:avLst/>
            </a:prstGeom>
            <a:noFill/>
          </p:spPr>
        </p:pic>
        <p:pic>
          <p:nvPicPr>
            <p:cNvPr id="37" name="Picture 20" descr="LH"/>
            <p:cNvPicPr>
              <a:picLocks noChangeAspect="1" noChangeArrowheads="1"/>
            </p:cNvPicPr>
            <p:nvPr/>
          </p:nvPicPr>
          <p:blipFill>
            <a:blip r:embed="rId5">
              <a:lum bright="36000" contrast="42000"/>
            </a:blip>
            <a:srcRect/>
            <a:stretch>
              <a:fillRect/>
            </a:stretch>
          </p:blipFill>
          <p:spPr bwMode="auto">
            <a:xfrm>
              <a:off x="2357422" y="4138472"/>
              <a:ext cx="1521593" cy="1873249"/>
            </a:xfrm>
            <a:prstGeom prst="rect">
              <a:avLst/>
            </a:prstGeom>
            <a:noFill/>
          </p:spPr>
        </p:pic>
        <p:pic>
          <p:nvPicPr>
            <p:cNvPr id="38" name="Picture 21" descr="HL"/>
            <p:cNvPicPr>
              <a:picLocks noChangeAspect="1" noChangeArrowheads="1"/>
            </p:cNvPicPr>
            <p:nvPr/>
          </p:nvPicPr>
          <p:blipFill>
            <a:blip r:embed="rId4">
              <a:lum bright="36000" contrast="42000"/>
            </a:blip>
            <a:srcRect/>
            <a:stretch>
              <a:fillRect/>
            </a:stretch>
          </p:blipFill>
          <p:spPr bwMode="auto">
            <a:xfrm>
              <a:off x="3170536" y="2143246"/>
              <a:ext cx="720724" cy="876316"/>
            </a:xfrm>
            <a:prstGeom prst="rect">
              <a:avLst/>
            </a:prstGeom>
            <a:noFill/>
          </p:spPr>
        </p:pic>
        <p:pic>
          <p:nvPicPr>
            <p:cNvPr id="39" name="Picture 22" descr="HH"/>
            <p:cNvPicPr>
              <a:picLocks noChangeAspect="1" noChangeArrowheads="1"/>
            </p:cNvPicPr>
            <p:nvPr/>
          </p:nvPicPr>
          <p:blipFill>
            <a:blip r:embed="rId3">
              <a:lum bright="36000" contrast="42000"/>
            </a:blip>
            <a:srcRect/>
            <a:stretch>
              <a:fillRect/>
            </a:stretch>
          </p:blipFill>
          <p:spPr bwMode="auto">
            <a:xfrm>
              <a:off x="3176880" y="3141966"/>
              <a:ext cx="720724" cy="876316"/>
            </a:xfrm>
            <a:prstGeom prst="rect">
              <a:avLst/>
            </a:prstGeom>
            <a:noFill/>
          </p:spPr>
        </p:pic>
        <p:pic>
          <p:nvPicPr>
            <p:cNvPr id="40" name="Picture 23" descr="LH"/>
            <p:cNvPicPr>
              <a:picLocks noChangeAspect="1" noChangeArrowheads="1"/>
            </p:cNvPicPr>
            <p:nvPr/>
          </p:nvPicPr>
          <p:blipFill>
            <a:blip r:embed="rId5">
              <a:lum bright="36000" contrast="42000"/>
            </a:blip>
            <a:srcRect/>
            <a:stretch>
              <a:fillRect/>
            </a:stretch>
          </p:blipFill>
          <p:spPr bwMode="auto">
            <a:xfrm>
              <a:off x="2365833" y="3141966"/>
              <a:ext cx="720724" cy="876316"/>
            </a:xfrm>
            <a:prstGeom prst="rect">
              <a:avLst/>
            </a:prstGeom>
            <a:noFill/>
          </p:spPr>
        </p:pic>
        <p:pic>
          <p:nvPicPr>
            <p:cNvPr id="41" name="Picture 24" descr="n2a_RGB-L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64246" y="2143116"/>
              <a:ext cx="720724" cy="877927"/>
            </a:xfrm>
            <a:prstGeom prst="rect">
              <a:avLst/>
            </a:prstGeom>
            <a:noFill/>
          </p:spPr>
        </p:pic>
      </p:grpSp>
      <p:grpSp>
        <p:nvGrpSpPr>
          <p:cNvPr id="42" name="41 Grupo"/>
          <p:cNvGrpSpPr/>
          <p:nvPr/>
        </p:nvGrpSpPr>
        <p:grpSpPr>
          <a:xfrm>
            <a:off x="1643042" y="1500175"/>
            <a:ext cx="5357850" cy="848203"/>
            <a:chOff x="1643042" y="1500175"/>
            <a:chExt cx="5357850" cy="848203"/>
          </a:xfrm>
        </p:grpSpPr>
        <p:sp>
          <p:nvSpPr>
            <p:cNvPr id="43" name="42 Rectángulo"/>
            <p:cNvSpPr/>
            <p:nvPr/>
          </p:nvSpPr>
          <p:spPr>
            <a:xfrm>
              <a:off x="4730400" y="2302659"/>
              <a:ext cx="45719" cy="4571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43 Conector recto"/>
            <p:cNvCxnSpPr/>
            <p:nvPr/>
          </p:nvCxnSpPr>
          <p:spPr>
            <a:xfrm rot="10800000">
              <a:off x="1643042" y="1500175"/>
              <a:ext cx="3071834" cy="82153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44 Conector recto"/>
            <p:cNvCxnSpPr/>
            <p:nvPr/>
          </p:nvCxnSpPr>
          <p:spPr>
            <a:xfrm flipV="1">
              <a:off x="4786314" y="1500175"/>
              <a:ext cx="2214578" cy="82153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45 Grupo"/>
          <p:cNvGrpSpPr/>
          <p:nvPr/>
        </p:nvGrpSpPr>
        <p:grpSpPr>
          <a:xfrm>
            <a:off x="1500166" y="1069710"/>
            <a:ext cx="5885516" cy="430464"/>
            <a:chOff x="1500166" y="1069710"/>
            <a:chExt cx="5885516" cy="430464"/>
          </a:xfrm>
        </p:grpSpPr>
        <p:grpSp>
          <p:nvGrpSpPr>
            <p:cNvPr id="47" name="46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50" name="49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50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51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9" name="Rectangle 11"/>
            <p:cNvSpPr>
              <a:spLocks noChangeArrowheads="1"/>
            </p:cNvSpPr>
            <p:nvPr/>
          </p:nvSpPr>
          <p:spPr bwMode="auto">
            <a:xfrm>
              <a:off x="6646376" y="1069710"/>
              <a:ext cx="73930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W = 2</a:t>
              </a:r>
              <a:r>
                <a:rPr lang="en-US" sz="1600" b="1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4</a:t>
              </a:r>
              <a:endParaRPr lang="en-US" sz="16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sp>
        <p:nvSpPr>
          <p:cNvPr id="53" name="Rectangle 11"/>
          <p:cNvSpPr>
            <a:spLocks noChangeArrowheads="1"/>
          </p:cNvSpPr>
          <p:nvPr/>
        </p:nvSpPr>
        <p:spPr bwMode="auto">
          <a:xfrm>
            <a:off x="4572000" y="1844824"/>
            <a:ext cx="393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10</a:t>
            </a:r>
            <a:endParaRPr lang="en-US" sz="1600" i="1" baseline="-250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4" name="53 Rectángulo"/>
          <p:cNvSpPr/>
          <p:nvPr/>
        </p:nvSpPr>
        <p:spPr>
          <a:xfrm>
            <a:off x="4729724" y="2300682"/>
            <a:ext cx="45719" cy="4571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4 Elipse"/>
          <p:cNvSpPr/>
          <p:nvPr/>
        </p:nvSpPr>
        <p:spPr>
          <a:xfrm>
            <a:off x="5159969" y="1390508"/>
            <a:ext cx="72801" cy="73392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7" name="56 Pentágono"/>
          <p:cNvSpPr/>
          <p:nvPr/>
        </p:nvSpPr>
        <p:spPr>
          <a:xfrm>
            <a:off x="325" y="6613524"/>
            <a:ext cx="467219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350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animBg="1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14300" y="466725"/>
            <a:ext cx="40414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CLASSIC SCHEME: USDQ+BPC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46" name="45 Grupo"/>
          <p:cNvGrpSpPr/>
          <p:nvPr/>
        </p:nvGrpSpPr>
        <p:grpSpPr>
          <a:xfrm>
            <a:off x="1500166" y="1069710"/>
            <a:ext cx="5885516" cy="430464"/>
            <a:chOff x="1500166" y="1069710"/>
            <a:chExt cx="5885516" cy="430464"/>
          </a:xfrm>
        </p:grpSpPr>
        <p:grpSp>
          <p:nvGrpSpPr>
            <p:cNvPr id="47" name="46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50" name="49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50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51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9" name="Rectangle 11"/>
            <p:cNvSpPr>
              <a:spLocks noChangeArrowheads="1"/>
            </p:cNvSpPr>
            <p:nvPr/>
          </p:nvSpPr>
          <p:spPr bwMode="auto">
            <a:xfrm>
              <a:off x="6646377" y="1069710"/>
              <a:ext cx="73930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W = 2</a:t>
              </a:r>
              <a:r>
                <a:rPr lang="en-US" sz="1600" b="1" i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4</a:t>
              </a:r>
              <a:endParaRPr lang="en-US" sz="16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cxnSp>
        <p:nvCxnSpPr>
          <p:cNvPr id="16" name="15 Conector recto"/>
          <p:cNvCxnSpPr/>
          <p:nvPr/>
        </p:nvCxnSpPr>
        <p:spPr>
          <a:xfrm rot="5400000">
            <a:off x="4214175" y="195993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17 Grupo"/>
          <p:cNvGrpSpPr/>
          <p:nvPr/>
        </p:nvGrpSpPr>
        <p:grpSpPr>
          <a:xfrm>
            <a:off x="1646668" y="1889836"/>
            <a:ext cx="5359438" cy="142876"/>
            <a:chOff x="1643042" y="1357298"/>
            <a:chExt cx="5359438" cy="142876"/>
          </a:xfrm>
        </p:grpSpPr>
        <p:cxnSp>
          <p:nvCxnSpPr>
            <p:cNvPr id="21" name="20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1 Grupo"/>
          <p:cNvGrpSpPr/>
          <p:nvPr/>
        </p:nvGrpSpPr>
        <p:grpSpPr>
          <a:xfrm>
            <a:off x="1647808" y="2406862"/>
            <a:ext cx="5359438" cy="214314"/>
            <a:chOff x="1647808" y="2406862"/>
            <a:chExt cx="5359438" cy="214314"/>
          </a:xfrm>
        </p:grpSpPr>
        <p:cxnSp>
          <p:nvCxnSpPr>
            <p:cNvPr id="25" name="24 Conector recto"/>
            <p:cNvCxnSpPr/>
            <p:nvPr/>
          </p:nvCxnSpPr>
          <p:spPr>
            <a:xfrm rot="5400000">
              <a:off x="4215315" y="251322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25 Grupo"/>
            <p:cNvGrpSpPr/>
            <p:nvPr/>
          </p:nvGrpSpPr>
          <p:grpSpPr>
            <a:xfrm>
              <a:off x="1647808" y="2443130"/>
              <a:ext cx="5359438" cy="142876"/>
              <a:chOff x="1643042" y="1357298"/>
              <a:chExt cx="5359438" cy="142876"/>
            </a:xfrm>
          </p:grpSpPr>
          <p:cxnSp>
            <p:nvCxnSpPr>
              <p:cNvPr id="27" name="26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28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29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4156028" y="1584928"/>
            <a:ext cx="3577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2</a:t>
            </a:r>
            <a:r>
              <a:rPr lang="en-US" sz="1600" b="1" i="1" baseline="30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3</a:t>
            </a:r>
            <a:endParaRPr lang="en-US" sz="1600" i="1" baseline="30000" dirty="0" smtClean="0">
              <a:solidFill>
                <a:schemeClr val="tx1">
                  <a:lumMod val="65000"/>
                  <a:lumOff val="35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1647808" y="2954345"/>
            <a:ext cx="5359438" cy="215764"/>
            <a:chOff x="1647808" y="2954345"/>
            <a:chExt cx="5359438" cy="215764"/>
          </a:xfrm>
        </p:grpSpPr>
        <p:grpSp>
          <p:nvGrpSpPr>
            <p:cNvPr id="32" name="31 Grupo"/>
            <p:cNvGrpSpPr/>
            <p:nvPr/>
          </p:nvGrpSpPr>
          <p:grpSpPr>
            <a:xfrm>
              <a:off x="1647808" y="2991058"/>
              <a:ext cx="5359438" cy="142876"/>
              <a:chOff x="1643042" y="1357298"/>
              <a:chExt cx="5359438" cy="142876"/>
            </a:xfrm>
          </p:grpSpPr>
          <p:cxnSp>
            <p:nvCxnSpPr>
              <p:cNvPr id="33" name="32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33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34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68 Conector recto"/>
            <p:cNvCxnSpPr/>
            <p:nvPr/>
          </p:nvCxnSpPr>
          <p:spPr>
            <a:xfrm rot="5400000">
              <a:off x="4213887" y="3060708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69 Conector recto"/>
            <p:cNvCxnSpPr/>
            <p:nvPr/>
          </p:nvCxnSpPr>
          <p:spPr>
            <a:xfrm rot="5400000">
              <a:off x="2871935" y="3062158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70 Conector recto"/>
            <p:cNvCxnSpPr/>
            <p:nvPr/>
          </p:nvCxnSpPr>
          <p:spPr>
            <a:xfrm rot="5400000">
              <a:off x="5553241" y="3062158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3 Grupo"/>
          <p:cNvGrpSpPr/>
          <p:nvPr/>
        </p:nvGrpSpPr>
        <p:grpSpPr>
          <a:xfrm>
            <a:off x="1646766" y="3517680"/>
            <a:ext cx="5359438" cy="223163"/>
            <a:chOff x="1646766" y="3517680"/>
            <a:chExt cx="5359438" cy="223163"/>
          </a:xfrm>
        </p:grpSpPr>
        <p:grpSp>
          <p:nvGrpSpPr>
            <p:cNvPr id="37" name="36 Grupo"/>
            <p:cNvGrpSpPr/>
            <p:nvPr/>
          </p:nvGrpSpPr>
          <p:grpSpPr>
            <a:xfrm>
              <a:off x="1646766" y="3553054"/>
              <a:ext cx="5359438" cy="142876"/>
              <a:chOff x="1643042" y="1357298"/>
              <a:chExt cx="5359438" cy="142876"/>
            </a:xfrm>
          </p:grpSpPr>
          <p:cxnSp>
            <p:nvCxnSpPr>
              <p:cNvPr id="38" name="37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38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39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77 Conector recto"/>
            <p:cNvCxnSpPr/>
            <p:nvPr/>
          </p:nvCxnSpPr>
          <p:spPr>
            <a:xfrm rot="5400000">
              <a:off x="4211853" y="3629060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78 Conector recto"/>
            <p:cNvCxnSpPr/>
            <p:nvPr/>
          </p:nvCxnSpPr>
          <p:spPr>
            <a:xfrm rot="5400000">
              <a:off x="2869901" y="3630510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79 Conector recto"/>
            <p:cNvCxnSpPr/>
            <p:nvPr/>
          </p:nvCxnSpPr>
          <p:spPr>
            <a:xfrm rot="5400000">
              <a:off x="5551207" y="3630510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80 Conector recto"/>
            <p:cNvCxnSpPr/>
            <p:nvPr/>
          </p:nvCxnSpPr>
          <p:spPr>
            <a:xfrm rot="5400000">
              <a:off x="4878411" y="3631442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81 Conector recto"/>
            <p:cNvCxnSpPr/>
            <p:nvPr/>
          </p:nvCxnSpPr>
          <p:spPr>
            <a:xfrm rot="5400000">
              <a:off x="3536459" y="3632892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82 Conector recto"/>
            <p:cNvCxnSpPr/>
            <p:nvPr/>
          </p:nvCxnSpPr>
          <p:spPr>
            <a:xfrm rot="5400000">
              <a:off x="6217765" y="3632892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83 Conector recto"/>
            <p:cNvCxnSpPr/>
            <p:nvPr/>
          </p:nvCxnSpPr>
          <p:spPr>
            <a:xfrm rot="5400000">
              <a:off x="2203797" y="362404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11"/>
          <p:cNvSpPr>
            <a:spLocks noChangeArrowheads="1"/>
          </p:cNvSpPr>
          <p:nvPr/>
        </p:nvSpPr>
        <p:spPr bwMode="auto">
          <a:xfrm>
            <a:off x="7956376" y="824012"/>
            <a:ext cx="574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10</a:t>
            </a:r>
            <a:r>
              <a:rPr lang="en-US" sz="1600" b="1" i="1" baseline="-25000" dirty="0" smtClean="0">
                <a:solidFill>
                  <a:srgbClr val="FF0000"/>
                </a:solidFill>
                <a:cs typeface="Times New Roman" pitchFamily="18" charset="0"/>
              </a:rPr>
              <a:t>(10</a:t>
            </a:r>
            <a:endParaRPr lang="en-US" sz="1600" i="1" baseline="-250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96" name="Rectangle 11"/>
          <p:cNvSpPr>
            <a:spLocks noChangeArrowheads="1"/>
          </p:cNvSpPr>
          <p:nvPr/>
        </p:nvSpPr>
        <p:spPr bwMode="auto">
          <a:xfrm>
            <a:off x="7692083" y="1256060"/>
            <a:ext cx="7521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XXXX</a:t>
            </a:r>
            <a:r>
              <a:rPr lang="en-US" sz="1600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(2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97" name="Rectangle 11"/>
          <p:cNvSpPr>
            <a:spLocks noChangeArrowheads="1"/>
          </p:cNvSpPr>
          <p:nvPr/>
        </p:nvSpPr>
        <p:spPr bwMode="auto">
          <a:xfrm>
            <a:off x="7692203" y="1760116"/>
            <a:ext cx="7425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1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XXX</a:t>
            </a:r>
            <a:r>
              <a:rPr lang="en-US" sz="1600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(2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98" name="Rectangle 11"/>
          <p:cNvSpPr>
            <a:spLocks noChangeArrowheads="1"/>
          </p:cNvSpPr>
          <p:nvPr/>
        </p:nvSpPr>
        <p:spPr bwMode="auto">
          <a:xfrm>
            <a:off x="7692821" y="2336180"/>
            <a:ext cx="7328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</a:t>
            </a: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XX</a:t>
            </a:r>
            <a:r>
              <a:rPr lang="en-US" sz="1600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(2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99" name="Rectangle 11"/>
          <p:cNvSpPr>
            <a:spLocks noChangeArrowheads="1"/>
          </p:cNvSpPr>
          <p:nvPr/>
        </p:nvSpPr>
        <p:spPr bwMode="auto">
          <a:xfrm>
            <a:off x="7691280" y="2891036"/>
            <a:ext cx="7232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10</a:t>
            </a: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1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X</a:t>
            </a:r>
            <a:r>
              <a:rPr lang="en-US" sz="1600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(2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0" name="Rectangle 11"/>
          <p:cNvSpPr>
            <a:spLocks noChangeArrowheads="1"/>
          </p:cNvSpPr>
          <p:nvPr/>
        </p:nvSpPr>
        <p:spPr bwMode="auto">
          <a:xfrm>
            <a:off x="7696089" y="3450486"/>
            <a:ext cx="7136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101</a:t>
            </a: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US" sz="1600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(2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2" name="101 Triángulo isósceles"/>
          <p:cNvSpPr/>
          <p:nvPr/>
        </p:nvSpPr>
        <p:spPr>
          <a:xfrm>
            <a:off x="1751628" y="3745605"/>
            <a:ext cx="142876" cy="142876"/>
          </a:xfrm>
          <a:prstGeom prst="triangl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4 Grupo"/>
          <p:cNvGrpSpPr/>
          <p:nvPr/>
        </p:nvGrpSpPr>
        <p:grpSpPr>
          <a:xfrm>
            <a:off x="2833357" y="2139484"/>
            <a:ext cx="2829263" cy="483142"/>
            <a:chOff x="2833357" y="2139484"/>
            <a:chExt cx="2829263" cy="483142"/>
          </a:xfrm>
        </p:grpSpPr>
        <p:cxnSp>
          <p:nvCxnSpPr>
            <p:cNvPr id="43" name="42 Conector recto"/>
            <p:cNvCxnSpPr/>
            <p:nvPr/>
          </p:nvCxnSpPr>
          <p:spPr>
            <a:xfrm rot="5400000">
              <a:off x="2873363" y="251467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 rot="5400000">
              <a:off x="5554669" y="251467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11"/>
            <p:cNvSpPr>
              <a:spLocks noChangeArrowheads="1"/>
            </p:cNvSpPr>
            <p:nvPr/>
          </p:nvSpPr>
          <p:spPr bwMode="auto">
            <a:xfrm>
              <a:off x="2833357" y="2139484"/>
              <a:ext cx="35779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2</a:t>
              </a:r>
              <a:r>
                <a:rPr lang="en-US" sz="1600" b="1" i="1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2</a:t>
              </a:r>
              <a:endParaRPr lang="en-US" sz="1600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2172585" y="2664748"/>
            <a:ext cx="4155165" cy="507743"/>
            <a:chOff x="2172585" y="2664748"/>
            <a:chExt cx="4155165" cy="507743"/>
          </a:xfrm>
        </p:grpSpPr>
        <p:cxnSp>
          <p:nvCxnSpPr>
            <p:cNvPr id="72" name="71 Conector recto"/>
            <p:cNvCxnSpPr/>
            <p:nvPr/>
          </p:nvCxnSpPr>
          <p:spPr>
            <a:xfrm rot="5400000">
              <a:off x="4880445" y="3063090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72 Conector recto"/>
            <p:cNvCxnSpPr/>
            <p:nvPr/>
          </p:nvCxnSpPr>
          <p:spPr>
            <a:xfrm rot="5400000">
              <a:off x="3538493" y="3064540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73 Conector recto"/>
            <p:cNvCxnSpPr/>
            <p:nvPr/>
          </p:nvCxnSpPr>
          <p:spPr>
            <a:xfrm rot="5400000">
              <a:off x="6219799" y="3064540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75 Conector recto"/>
            <p:cNvCxnSpPr/>
            <p:nvPr/>
          </p:nvCxnSpPr>
          <p:spPr>
            <a:xfrm rot="5400000">
              <a:off x="2205831" y="3055691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"/>
            <p:cNvSpPr>
              <a:spLocks noChangeArrowheads="1"/>
            </p:cNvSpPr>
            <p:nvPr/>
          </p:nvSpPr>
          <p:spPr bwMode="auto">
            <a:xfrm>
              <a:off x="2172585" y="2664748"/>
              <a:ext cx="35779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2</a:t>
              </a:r>
              <a:r>
                <a:rPr lang="en-US" sz="1600" b="1" i="1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1</a:t>
              </a:r>
              <a:endParaRPr lang="en-US" sz="1600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1831596" y="3238376"/>
            <a:ext cx="4835779" cy="507229"/>
            <a:chOff x="1831596" y="3238376"/>
            <a:chExt cx="4835779" cy="507229"/>
          </a:xfrm>
        </p:grpSpPr>
        <p:cxnSp>
          <p:nvCxnSpPr>
            <p:cNvPr id="85" name="84 Conector recto"/>
            <p:cNvCxnSpPr/>
            <p:nvPr/>
          </p:nvCxnSpPr>
          <p:spPr>
            <a:xfrm rot="5400000">
              <a:off x="4553512" y="3633822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85 Conector recto"/>
            <p:cNvCxnSpPr/>
            <p:nvPr/>
          </p:nvCxnSpPr>
          <p:spPr>
            <a:xfrm rot="5400000">
              <a:off x="3211560" y="3635272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86 Conector recto"/>
            <p:cNvCxnSpPr/>
            <p:nvPr/>
          </p:nvCxnSpPr>
          <p:spPr>
            <a:xfrm rot="5400000">
              <a:off x="5892866" y="3635272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87 Conector recto"/>
            <p:cNvCxnSpPr/>
            <p:nvPr/>
          </p:nvCxnSpPr>
          <p:spPr>
            <a:xfrm rot="5400000">
              <a:off x="5220070" y="3636204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88 Conector recto"/>
            <p:cNvCxnSpPr/>
            <p:nvPr/>
          </p:nvCxnSpPr>
          <p:spPr>
            <a:xfrm rot="5400000">
              <a:off x="3878118" y="3637654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89 Conector recto"/>
            <p:cNvCxnSpPr/>
            <p:nvPr/>
          </p:nvCxnSpPr>
          <p:spPr>
            <a:xfrm rot="5400000">
              <a:off x="6559424" y="3637654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90 Conector recto"/>
            <p:cNvCxnSpPr/>
            <p:nvPr/>
          </p:nvCxnSpPr>
          <p:spPr>
            <a:xfrm rot="5400000">
              <a:off x="2545456" y="362880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91 Conector recto"/>
            <p:cNvCxnSpPr/>
            <p:nvPr/>
          </p:nvCxnSpPr>
          <p:spPr>
            <a:xfrm rot="5400000">
              <a:off x="1861570" y="362165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"/>
            <p:cNvSpPr>
              <a:spLocks noChangeArrowheads="1"/>
            </p:cNvSpPr>
            <p:nvPr/>
          </p:nvSpPr>
          <p:spPr bwMode="auto">
            <a:xfrm>
              <a:off x="1831596" y="3238376"/>
              <a:ext cx="35779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2</a:t>
              </a:r>
              <a:r>
                <a:rPr lang="en-US" sz="1600" b="1" i="1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0</a:t>
              </a:r>
              <a:endParaRPr lang="en-US" sz="1600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endParaRPr>
            </a:p>
          </p:txBody>
        </p:sp>
      </p:grpSp>
      <p:sp>
        <p:nvSpPr>
          <p:cNvPr id="113" name="112 Elipse"/>
          <p:cNvSpPr/>
          <p:nvPr/>
        </p:nvSpPr>
        <p:spPr>
          <a:xfrm>
            <a:off x="5620372" y="1922389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4951088" y="2476648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5298430" y="3027905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5123676" y="3589683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116 Conector recto"/>
          <p:cNvCxnSpPr>
            <a:endCxn id="116" idx="0"/>
          </p:cNvCxnSpPr>
          <p:nvPr/>
        </p:nvCxnSpPr>
        <p:spPr>
          <a:xfrm>
            <a:off x="5160077" y="1428865"/>
            <a:ext cx="0" cy="216081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Elipse"/>
          <p:cNvSpPr/>
          <p:nvPr/>
        </p:nvSpPr>
        <p:spPr>
          <a:xfrm>
            <a:off x="5159969" y="1390508"/>
            <a:ext cx="72801" cy="73392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1606284" y="1389328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118 Grupo"/>
          <p:cNvGrpSpPr/>
          <p:nvPr/>
        </p:nvGrpSpPr>
        <p:grpSpPr>
          <a:xfrm>
            <a:off x="2221136" y="1575842"/>
            <a:ext cx="4104455" cy="347214"/>
            <a:chOff x="2267745" y="920010"/>
            <a:chExt cx="4104455" cy="347214"/>
          </a:xfrm>
        </p:grpSpPr>
        <p:cxnSp>
          <p:nvCxnSpPr>
            <p:cNvPr id="120" name="119 Conector recto"/>
            <p:cNvCxnSpPr/>
            <p:nvPr/>
          </p:nvCxnSpPr>
          <p:spPr>
            <a:xfrm rot="10800000">
              <a:off x="2267745" y="1214422"/>
              <a:ext cx="1714512" cy="1588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1"/>
            <p:cNvSpPr>
              <a:spLocks noChangeArrowheads="1"/>
            </p:cNvSpPr>
            <p:nvPr/>
          </p:nvSpPr>
          <p:spPr bwMode="auto">
            <a:xfrm>
              <a:off x="3363716" y="920010"/>
              <a:ext cx="7104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emit 0</a:t>
              </a:r>
            </a:p>
          </p:txBody>
        </p:sp>
        <p:cxnSp>
          <p:nvCxnSpPr>
            <p:cNvPr id="122" name="121 Conector recto"/>
            <p:cNvCxnSpPr/>
            <p:nvPr/>
          </p:nvCxnSpPr>
          <p:spPr>
            <a:xfrm flipV="1">
              <a:off x="4729126" y="1214422"/>
              <a:ext cx="1643074" cy="1588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1"/>
            <p:cNvSpPr>
              <a:spLocks noChangeArrowheads="1"/>
            </p:cNvSpPr>
            <p:nvPr/>
          </p:nvSpPr>
          <p:spPr bwMode="auto">
            <a:xfrm>
              <a:off x="4657689" y="928670"/>
              <a:ext cx="7104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emit 1</a:t>
              </a:r>
            </a:p>
          </p:txBody>
        </p:sp>
      </p:grpSp>
      <p:grpSp>
        <p:nvGrpSpPr>
          <p:cNvPr id="124" name="90 Grupo"/>
          <p:cNvGrpSpPr/>
          <p:nvPr/>
        </p:nvGrpSpPr>
        <p:grpSpPr>
          <a:xfrm>
            <a:off x="2261394" y="2120156"/>
            <a:ext cx="1440160" cy="347214"/>
            <a:chOff x="3625066" y="920010"/>
            <a:chExt cx="1440160" cy="347214"/>
          </a:xfrm>
        </p:grpSpPr>
        <p:cxnSp>
          <p:nvCxnSpPr>
            <p:cNvPr id="125" name="124 Conector recto"/>
            <p:cNvCxnSpPr/>
            <p:nvPr/>
          </p:nvCxnSpPr>
          <p:spPr>
            <a:xfrm flipH="1">
              <a:off x="3625066" y="1216010"/>
              <a:ext cx="500067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 11"/>
            <p:cNvSpPr>
              <a:spLocks noChangeArrowheads="1"/>
            </p:cNvSpPr>
            <p:nvPr/>
          </p:nvSpPr>
          <p:spPr bwMode="auto">
            <a:xfrm>
              <a:off x="3928184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127" name="126 Conector recto"/>
            <p:cNvCxnSpPr/>
            <p:nvPr/>
          </p:nvCxnSpPr>
          <p:spPr>
            <a:xfrm>
              <a:off x="4565160" y="1216010"/>
              <a:ext cx="500066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1"/>
            <p:cNvSpPr>
              <a:spLocks noChangeArrowheads="1"/>
            </p:cNvSpPr>
            <p:nvPr/>
          </p:nvSpPr>
          <p:spPr bwMode="auto">
            <a:xfrm>
              <a:off x="4493723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129" name="90 Grupo"/>
          <p:cNvGrpSpPr/>
          <p:nvPr/>
        </p:nvGrpSpPr>
        <p:grpSpPr>
          <a:xfrm>
            <a:off x="4946898" y="2120156"/>
            <a:ext cx="1440160" cy="347214"/>
            <a:chOff x="3625066" y="920010"/>
            <a:chExt cx="1440160" cy="347214"/>
          </a:xfrm>
        </p:grpSpPr>
        <p:cxnSp>
          <p:nvCxnSpPr>
            <p:cNvPr id="130" name="129 Conector recto"/>
            <p:cNvCxnSpPr/>
            <p:nvPr/>
          </p:nvCxnSpPr>
          <p:spPr>
            <a:xfrm flipH="1">
              <a:off x="3625066" y="1216010"/>
              <a:ext cx="500067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ctangle 11"/>
            <p:cNvSpPr>
              <a:spLocks noChangeArrowheads="1"/>
            </p:cNvSpPr>
            <p:nvPr/>
          </p:nvSpPr>
          <p:spPr bwMode="auto">
            <a:xfrm>
              <a:off x="3928184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132" name="131 Conector recto"/>
            <p:cNvCxnSpPr/>
            <p:nvPr/>
          </p:nvCxnSpPr>
          <p:spPr>
            <a:xfrm>
              <a:off x="4565160" y="1216010"/>
              <a:ext cx="500066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Rectangle 11"/>
            <p:cNvSpPr>
              <a:spLocks noChangeArrowheads="1"/>
            </p:cNvSpPr>
            <p:nvPr/>
          </p:nvSpPr>
          <p:spPr bwMode="auto">
            <a:xfrm>
              <a:off x="4493723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134" name="90 Grupo"/>
          <p:cNvGrpSpPr/>
          <p:nvPr/>
        </p:nvGrpSpPr>
        <p:grpSpPr>
          <a:xfrm>
            <a:off x="1808781" y="2664470"/>
            <a:ext cx="1011785" cy="347214"/>
            <a:chOff x="3829311" y="920010"/>
            <a:chExt cx="1011785" cy="347214"/>
          </a:xfrm>
        </p:grpSpPr>
        <p:cxnSp>
          <p:nvCxnSpPr>
            <p:cNvPr id="135" name="134 Conector recto"/>
            <p:cNvCxnSpPr/>
            <p:nvPr/>
          </p:nvCxnSpPr>
          <p:spPr>
            <a:xfrm flipH="1">
              <a:off x="3829311" y="1216010"/>
              <a:ext cx="295823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ectangle 11"/>
            <p:cNvSpPr>
              <a:spLocks noChangeArrowheads="1"/>
            </p:cNvSpPr>
            <p:nvPr/>
          </p:nvSpPr>
          <p:spPr bwMode="auto">
            <a:xfrm>
              <a:off x="3928184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137" name="136 Conector recto"/>
            <p:cNvCxnSpPr/>
            <p:nvPr/>
          </p:nvCxnSpPr>
          <p:spPr>
            <a:xfrm>
              <a:off x="4532626" y="1216010"/>
              <a:ext cx="308470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1"/>
            <p:cNvSpPr>
              <a:spLocks noChangeArrowheads="1"/>
            </p:cNvSpPr>
            <p:nvPr/>
          </p:nvSpPr>
          <p:spPr bwMode="auto">
            <a:xfrm>
              <a:off x="4461189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139" name="90 Grupo"/>
          <p:cNvGrpSpPr/>
          <p:nvPr/>
        </p:nvGrpSpPr>
        <p:grpSpPr>
          <a:xfrm>
            <a:off x="3136675" y="2664470"/>
            <a:ext cx="1011785" cy="347214"/>
            <a:chOff x="3829311" y="920010"/>
            <a:chExt cx="1011785" cy="347214"/>
          </a:xfrm>
        </p:grpSpPr>
        <p:cxnSp>
          <p:nvCxnSpPr>
            <p:cNvPr id="140" name="139 Conector recto"/>
            <p:cNvCxnSpPr/>
            <p:nvPr/>
          </p:nvCxnSpPr>
          <p:spPr>
            <a:xfrm flipH="1">
              <a:off x="3829311" y="1216010"/>
              <a:ext cx="295823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tangle 11"/>
            <p:cNvSpPr>
              <a:spLocks noChangeArrowheads="1"/>
            </p:cNvSpPr>
            <p:nvPr/>
          </p:nvSpPr>
          <p:spPr bwMode="auto">
            <a:xfrm>
              <a:off x="3928184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142" name="141 Conector recto"/>
            <p:cNvCxnSpPr/>
            <p:nvPr/>
          </p:nvCxnSpPr>
          <p:spPr>
            <a:xfrm>
              <a:off x="4532626" y="1216010"/>
              <a:ext cx="308470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Rectangle 11"/>
            <p:cNvSpPr>
              <a:spLocks noChangeArrowheads="1"/>
            </p:cNvSpPr>
            <p:nvPr/>
          </p:nvSpPr>
          <p:spPr bwMode="auto">
            <a:xfrm>
              <a:off x="4461189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144" name="90 Grupo"/>
          <p:cNvGrpSpPr/>
          <p:nvPr/>
        </p:nvGrpSpPr>
        <p:grpSpPr>
          <a:xfrm>
            <a:off x="4479427" y="2664470"/>
            <a:ext cx="1011785" cy="347214"/>
            <a:chOff x="3829311" y="920010"/>
            <a:chExt cx="1011785" cy="347214"/>
          </a:xfrm>
        </p:grpSpPr>
        <p:cxnSp>
          <p:nvCxnSpPr>
            <p:cNvPr id="145" name="144 Conector recto"/>
            <p:cNvCxnSpPr/>
            <p:nvPr/>
          </p:nvCxnSpPr>
          <p:spPr>
            <a:xfrm flipH="1">
              <a:off x="3829311" y="1216010"/>
              <a:ext cx="295823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ectangle 11"/>
            <p:cNvSpPr>
              <a:spLocks noChangeArrowheads="1"/>
            </p:cNvSpPr>
            <p:nvPr/>
          </p:nvSpPr>
          <p:spPr bwMode="auto">
            <a:xfrm>
              <a:off x="3928184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147" name="146 Conector recto"/>
            <p:cNvCxnSpPr/>
            <p:nvPr/>
          </p:nvCxnSpPr>
          <p:spPr>
            <a:xfrm>
              <a:off x="4532626" y="1216010"/>
              <a:ext cx="308470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Rectangle 11"/>
            <p:cNvSpPr>
              <a:spLocks noChangeArrowheads="1"/>
            </p:cNvSpPr>
            <p:nvPr/>
          </p:nvSpPr>
          <p:spPr bwMode="auto">
            <a:xfrm>
              <a:off x="4461189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149" name="90 Grupo"/>
          <p:cNvGrpSpPr/>
          <p:nvPr/>
        </p:nvGrpSpPr>
        <p:grpSpPr>
          <a:xfrm>
            <a:off x="5820021" y="2664470"/>
            <a:ext cx="1011785" cy="347214"/>
            <a:chOff x="3829311" y="920010"/>
            <a:chExt cx="1011785" cy="347214"/>
          </a:xfrm>
        </p:grpSpPr>
        <p:cxnSp>
          <p:nvCxnSpPr>
            <p:cNvPr id="150" name="149 Conector recto"/>
            <p:cNvCxnSpPr/>
            <p:nvPr/>
          </p:nvCxnSpPr>
          <p:spPr>
            <a:xfrm flipH="1">
              <a:off x="3829311" y="1216010"/>
              <a:ext cx="295823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Rectangle 11"/>
            <p:cNvSpPr>
              <a:spLocks noChangeArrowheads="1"/>
            </p:cNvSpPr>
            <p:nvPr/>
          </p:nvSpPr>
          <p:spPr bwMode="auto">
            <a:xfrm>
              <a:off x="3928184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152" name="151 Conector recto"/>
            <p:cNvCxnSpPr/>
            <p:nvPr/>
          </p:nvCxnSpPr>
          <p:spPr>
            <a:xfrm>
              <a:off x="4532626" y="1216010"/>
              <a:ext cx="308470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Rectangle 11"/>
            <p:cNvSpPr>
              <a:spLocks noChangeArrowheads="1"/>
            </p:cNvSpPr>
            <p:nvPr/>
          </p:nvSpPr>
          <p:spPr bwMode="auto">
            <a:xfrm>
              <a:off x="4461189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1</a:t>
              </a:r>
            </a:p>
          </p:txBody>
        </p:sp>
      </p:grpSp>
      <p:sp>
        <p:nvSpPr>
          <p:cNvPr id="107" name="Rectangle 11"/>
          <p:cNvSpPr>
            <a:spLocks noChangeArrowheads="1"/>
          </p:cNvSpPr>
          <p:nvPr/>
        </p:nvSpPr>
        <p:spPr bwMode="auto">
          <a:xfrm>
            <a:off x="8350324" y="3450486"/>
            <a:ext cx="7232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= 10</a:t>
            </a:r>
            <a:r>
              <a:rPr lang="en-US" sz="1600" b="1" i="1" baseline="-25000" dirty="0" smtClean="0">
                <a:solidFill>
                  <a:srgbClr val="FF0000"/>
                </a:solidFill>
                <a:cs typeface="Times New Roman" pitchFamily="18" charset="0"/>
              </a:rPr>
              <a:t>(10</a:t>
            </a:r>
            <a:endParaRPr lang="en-US" sz="1600" i="1" baseline="-250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54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5" name="154 Pentágono"/>
          <p:cNvSpPr/>
          <p:nvPr/>
        </p:nvSpPr>
        <p:spPr>
          <a:xfrm>
            <a:off x="325" y="6613524"/>
            <a:ext cx="755251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3789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94" grpId="0"/>
      <p:bldP spid="96" grpId="0"/>
      <p:bldP spid="97" grpId="0"/>
      <p:bldP spid="98" grpId="0"/>
      <p:bldP spid="99" grpId="0"/>
      <p:bldP spid="100" grpId="0"/>
      <p:bldP spid="102" grpId="0" animBg="1"/>
      <p:bldP spid="113" grpId="0" animBg="1"/>
      <p:bldP spid="114" grpId="0" animBg="1"/>
      <p:bldP spid="115" grpId="0" animBg="1"/>
      <p:bldP spid="116" grpId="0" animBg="1"/>
      <p:bldP spid="118" grpId="0" animBg="1"/>
      <p:bldP spid="10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AutoShape 19"/>
          <p:cNvSpPr>
            <a:spLocks noChangeArrowheads="1"/>
          </p:cNvSpPr>
          <p:nvPr/>
        </p:nvSpPr>
        <p:spPr bwMode="auto">
          <a:xfrm>
            <a:off x="1706592" y="3639470"/>
            <a:ext cx="205160" cy="117247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14300" y="466725"/>
            <a:ext cx="40414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CLASSIC SCHEME: USDQ+BPC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46" name="45 Grupo"/>
          <p:cNvGrpSpPr/>
          <p:nvPr/>
        </p:nvGrpSpPr>
        <p:grpSpPr>
          <a:xfrm>
            <a:off x="1500166" y="1069710"/>
            <a:ext cx="5885516" cy="430464"/>
            <a:chOff x="1500166" y="1069710"/>
            <a:chExt cx="5885516" cy="430464"/>
          </a:xfrm>
        </p:grpSpPr>
        <p:grpSp>
          <p:nvGrpSpPr>
            <p:cNvPr id="47" name="46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50" name="49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50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51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9" name="Rectangle 11"/>
            <p:cNvSpPr>
              <a:spLocks noChangeArrowheads="1"/>
            </p:cNvSpPr>
            <p:nvPr/>
          </p:nvSpPr>
          <p:spPr bwMode="auto">
            <a:xfrm>
              <a:off x="6646377" y="1069710"/>
              <a:ext cx="73930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W = 2</a:t>
              </a:r>
              <a:r>
                <a:rPr lang="en-US" sz="1600" b="1" i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4</a:t>
              </a:r>
              <a:endParaRPr lang="en-US" sz="16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cxnSp>
        <p:nvCxnSpPr>
          <p:cNvPr id="16" name="15 Conector recto"/>
          <p:cNvCxnSpPr/>
          <p:nvPr/>
        </p:nvCxnSpPr>
        <p:spPr>
          <a:xfrm rot="5400000">
            <a:off x="4214175" y="195993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17 Grupo"/>
          <p:cNvGrpSpPr/>
          <p:nvPr/>
        </p:nvGrpSpPr>
        <p:grpSpPr>
          <a:xfrm>
            <a:off x="1646668" y="1889836"/>
            <a:ext cx="5359438" cy="142876"/>
            <a:chOff x="1643042" y="1357298"/>
            <a:chExt cx="5359438" cy="142876"/>
          </a:xfrm>
        </p:grpSpPr>
        <p:cxnSp>
          <p:nvCxnSpPr>
            <p:cNvPr id="21" name="20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24 Conector recto"/>
          <p:cNvCxnSpPr/>
          <p:nvPr/>
        </p:nvCxnSpPr>
        <p:spPr>
          <a:xfrm rot="5400000">
            <a:off x="4215315" y="251322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25 Grupo"/>
          <p:cNvGrpSpPr/>
          <p:nvPr/>
        </p:nvGrpSpPr>
        <p:grpSpPr>
          <a:xfrm>
            <a:off x="1647808" y="2443130"/>
            <a:ext cx="5359438" cy="142876"/>
            <a:chOff x="1643042" y="1357298"/>
            <a:chExt cx="5359438" cy="142876"/>
          </a:xfrm>
        </p:grpSpPr>
        <p:cxnSp>
          <p:nvCxnSpPr>
            <p:cNvPr id="27" name="26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31 Grupo"/>
          <p:cNvGrpSpPr/>
          <p:nvPr/>
        </p:nvGrpSpPr>
        <p:grpSpPr>
          <a:xfrm>
            <a:off x="1647808" y="2991058"/>
            <a:ext cx="5359438" cy="142876"/>
            <a:chOff x="1643042" y="1357298"/>
            <a:chExt cx="5359438" cy="142876"/>
          </a:xfrm>
        </p:grpSpPr>
        <p:cxnSp>
          <p:nvCxnSpPr>
            <p:cNvPr id="33" name="32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33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34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36 Grupo"/>
          <p:cNvGrpSpPr/>
          <p:nvPr/>
        </p:nvGrpSpPr>
        <p:grpSpPr>
          <a:xfrm>
            <a:off x="1646766" y="3553054"/>
            <a:ext cx="5359438" cy="142876"/>
            <a:chOff x="1643042" y="1357298"/>
            <a:chExt cx="5359438" cy="142876"/>
          </a:xfrm>
        </p:grpSpPr>
        <p:cxnSp>
          <p:nvCxnSpPr>
            <p:cNvPr id="38" name="37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39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4156028" y="1584928"/>
            <a:ext cx="3577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2</a:t>
            </a:r>
            <a:r>
              <a:rPr lang="en-US" sz="1600" b="1" i="1" baseline="30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3</a:t>
            </a:r>
            <a:endParaRPr lang="en-US" sz="1600" i="1" baseline="30000" dirty="0" smtClean="0">
              <a:solidFill>
                <a:schemeClr val="tx1">
                  <a:lumMod val="65000"/>
                  <a:lumOff val="35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43" name="42 Conector recto"/>
          <p:cNvCxnSpPr/>
          <p:nvPr/>
        </p:nvCxnSpPr>
        <p:spPr>
          <a:xfrm rot="5400000">
            <a:off x="2873363" y="251467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 rot="5400000">
            <a:off x="5554669" y="251467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 rot="5400000">
            <a:off x="4213887" y="3060708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 rot="5400000">
            <a:off x="2871935" y="3062158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 rot="5400000">
            <a:off x="5553241" y="3062158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 rot="5400000">
            <a:off x="4880445" y="3063090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Conector recto"/>
          <p:cNvCxnSpPr/>
          <p:nvPr/>
        </p:nvCxnSpPr>
        <p:spPr>
          <a:xfrm rot="5400000">
            <a:off x="3538493" y="3064540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Conector recto"/>
          <p:cNvCxnSpPr/>
          <p:nvPr/>
        </p:nvCxnSpPr>
        <p:spPr>
          <a:xfrm rot="5400000">
            <a:off x="6219799" y="3064540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75 Conector recto"/>
          <p:cNvCxnSpPr/>
          <p:nvPr/>
        </p:nvCxnSpPr>
        <p:spPr>
          <a:xfrm rot="5400000">
            <a:off x="2205831" y="305569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77 Conector recto"/>
          <p:cNvCxnSpPr/>
          <p:nvPr/>
        </p:nvCxnSpPr>
        <p:spPr>
          <a:xfrm rot="5400000">
            <a:off x="4211853" y="3629060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"/>
          <p:cNvCxnSpPr/>
          <p:nvPr/>
        </p:nvCxnSpPr>
        <p:spPr>
          <a:xfrm rot="5400000">
            <a:off x="2869901" y="3630510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79 Conector recto"/>
          <p:cNvCxnSpPr/>
          <p:nvPr/>
        </p:nvCxnSpPr>
        <p:spPr>
          <a:xfrm rot="5400000">
            <a:off x="5551207" y="3630510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/>
          <p:cNvCxnSpPr/>
          <p:nvPr/>
        </p:nvCxnSpPr>
        <p:spPr>
          <a:xfrm rot="5400000">
            <a:off x="4878411" y="363144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81 Conector recto"/>
          <p:cNvCxnSpPr/>
          <p:nvPr/>
        </p:nvCxnSpPr>
        <p:spPr>
          <a:xfrm rot="5400000">
            <a:off x="3536459" y="363289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"/>
          <p:cNvCxnSpPr/>
          <p:nvPr/>
        </p:nvCxnSpPr>
        <p:spPr>
          <a:xfrm rot="5400000">
            <a:off x="6217765" y="363289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83 Conector recto"/>
          <p:cNvCxnSpPr/>
          <p:nvPr/>
        </p:nvCxnSpPr>
        <p:spPr>
          <a:xfrm rot="5400000">
            <a:off x="2203797" y="3624043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4 Conector recto"/>
          <p:cNvCxnSpPr/>
          <p:nvPr/>
        </p:nvCxnSpPr>
        <p:spPr>
          <a:xfrm rot="5400000">
            <a:off x="4553512" y="363382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85 Conector recto"/>
          <p:cNvCxnSpPr/>
          <p:nvPr/>
        </p:nvCxnSpPr>
        <p:spPr>
          <a:xfrm rot="5400000">
            <a:off x="3211560" y="363527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86 Conector recto"/>
          <p:cNvCxnSpPr/>
          <p:nvPr/>
        </p:nvCxnSpPr>
        <p:spPr>
          <a:xfrm rot="5400000">
            <a:off x="5892866" y="363527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87 Conector recto"/>
          <p:cNvCxnSpPr/>
          <p:nvPr/>
        </p:nvCxnSpPr>
        <p:spPr>
          <a:xfrm rot="5400000">
            <a:off x="5220070" y="3636204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88 Conector recto"/>
          <p:cNvCxnSpPr/>
          <p:nvPr/>
        </p:nvCxnSpPr>
        <p:spPr>
          <a:xfrm rot="5400000">
            <a:off x="3878118" y="3637654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89 Conector recto"/>
          <p:cNvCxnSpPr/>
          <p:nvPr/>
        </p:nvCxnSpPr>
        <p:spPr>
          <a:xfrm rot="5400000">
            <a:off x="6559424" y="3637654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90 Conector recto"/>
          <p:cNvCxnSpPr/>
          <p:nvPr/>
        </p:nvCxnSpPr>
        <p:spPr>
          <a:xfrm rot="5400000">
            <a:off x="2545456" y="362880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91 Conector recto"/>
          <p:cNvCxnSpPr/>
          <p:nvPr/>
        </p:nvCxnSpPr>
        <p:spPr>
          <a:xfrm rot="5400000">
            <a:off x="1861570" y="3621657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11"/>
          <p:cNvSpPr>
            <a:spLocks noChangeArrowheads="1"/>
          </p:cNvSpPr>
          <p:nvPr/>
        </p:nvSpPr>
        <p:spPr bwMode="auto">
          <a:xfrm>
            <a:off x="7956376" y="824012"/>
            <a:ext cx="574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10</a:t>
            </a:r>
            <a:r>
              <a:rPr lang="en-US" sz="1600" b="1" i="1" baseline="-25000" dirty="0" smtClean="0">
                <a:solidFill>
                  <a:srgbClr val="FF0000"/>
                </a:solidFill>
                <a:cs typeface="Times New Roman" pitchFamily="18" charset="0"/>
              </a:rPr>
              <a:t>(10</a:t>
            </a:r>
            <a:endParaRPr lang="en-US" sz="1600" i="1" baseline="-250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96" name="Rectangle 11"/>
          <p:cNvSpPr>
            <a:spLocks noChangeArrowheads="1"/>
          </p:cNvSpPr>
          <p:nvPr/>
        </p:nvSpPr>
        <p:spPr bwMode="auto">
          <a:xfrm>
            <a:off x="7692083" y="1256060"/>
            <a:ext cx="7521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XXXX</a:t>
            </a:r>
            <a:r>
              <a:rPr lang="en-US" sz="1600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(2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97" name="Rectangle 11"/>
          <p:cNvSpPr>
            <a:spLocks noChangeArrowheads="1"/>
          </p:cNvSpPr>
          <p:nvPr/>
        </p:nvSpPr>
        <p:spPr bwMode="auto">
          <a:xfrm>
            <a:off x="7692203" y="1760116"/>
            <a:ext cx="7425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1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XXX</a:t>
            </a:r>
            <a:r>
              <a:rPr lang="en-US" sz="1600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(2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98" name="Rectangle 11"/>
          <p:cNvSpPr>
            <a:spLocks noChangeArrowheads="1"/>
          </p:cNvSpPr>
          <p:nvPr/>
        </p:nvSpPr>
        <p:spPr bwMode="auto">
          <a:xfrm>
            <a:off x="7692821" y="2336180"/>
            <a:ext cx="7328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</a:t>
            </a: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XX</a:t>
            </a:r>
            <a:r>
              <a:rPr lang="en-US" sz="1600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(2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99" name="Rectangle 11"/>
          <p:cNvSpPr>
            <a:spLocks noChangeArrowheads="1"/>
          </p:cNvSpPr>
          <p:nvPr/>
        </p:nvSpPr>
        <p:spPr bwMode="auto">
          <a:xfrm>
            <a:off x="7691280" y="2891036"/>
            <a:ext cx="7232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10</a:t>
            </a: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1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X</a:t>
            </a:r>
            <a:r>
              <a:rPr lang="en-US" sz="1600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(2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0" name="Rectangle 11"/>
          <p:cNvSpPr>
            <a:spLocks noChangeArrowheads="1"/>
          </p:cNvSpPr>
          <p:nvPr/>
        </p:nvSpPr>
        <p:spPr bwMode="auto">
          <a:xfrm>
            <a:off x="7696089" y="3450486"/>
            <a:ext cx="7136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101</a:t>
            </a: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US" sz="1600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(2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10" name="Rectangle 11"/>
          <p:cNvSpPr>
            <a:spLocks noChangeArrowheads="1"/>
          </p:cNvSpPr>
          <p:nvPr/>
        </p:nvSpPr>
        <p:spPr bwMode="auto">
          <a:xfrm>
            <a:off x="2833357" y="2139484"/>
            <a:ext cx="3577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2</a:t>
            </a:r>
            <a:r>
              <a:rPr lang="en-US" sz="1600" b="1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2</a:t>
            </a:r>
            <a:endParaRPr lang="en-US" sz="1600" i="1" baseline="30000" dirty="0" smtClean="0">
              <a:solidFill>
                <a:schemeClr val="tx1">
                  <a:lumMod val="65000"/>
                  <a:lumOff val="3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11" name="Rectangle 11"/>
          <p:cNvSpPr>
            <a:spLocks noChangeArrowheads="1"/>
          </p:cNvSpPr>
          <p:nvPr/>
        </p:nvSpPr>
        <p:spPr bwMode="auto">
          <a:xfrm>
            <a:off x="2172585" y="2664748"/>
            <a:ext cx="3577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2</a:t>
            </a:r>
            <a:r>
              <a:rPr lang="en-US" sz="1600" b="1" i="1" baseline="30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1</a:t>
            </a:r>
            <a:endParaRPr lang="en-US" sz="1600" i="1" baseline="30000" dirty="0" smtClean="0">
              <a:solidFill>
                <a:schemeClr val="tx1">
                  <a:lumMod val="65000"/>
                  <a:lumOff val="3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12" name="Rectangle 11"/>
          <p:cNvSpPr>
            <a:spLocks noChangeArrowheads="1"/>
          </p:cNvSpPr>
          <p:nvPr/>
        </p:nvSpPr>
        <p:spPr bwMode="auto">
          <a:xfrm>
            <a:off x="1831596" y="3238376"/>
            <a:ext cx="3577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2</a:t>
            </a:r>
            <a:r>
              <a:rPr lang="en-US" sz="1600" b="1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0</a:t>
            </a:r>
            <a:endParaRPr lang="en-US" sz="1600" i="1" baseline="30000" dirty="0" smtClean="0">
              <a:solidFill>
                <a:schemeClr val="tx1">
                  <a:lumMod val="65000"/>
                  <a:lumOff val="3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13" name="112 Elipse"/>
          <p:cNvSpPr/>
          <p:nvPr/>
        </p:nvSpPr>
        <p:spPr>
          <a:xfrm>
            <a:off x="5620372" y="1922389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4951088" y="2476648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5298430" y="3027905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14 Elipse"/>
          <p:cNvSpPr/>
          <p:nvPr/>
        </p:nvSpPr>
        <p:spPr>
          <a:xfrm>
            <a:off x="5159969" y="1390508"/>
            <a:ext cx="72801" cy="73392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1606284" y="1389328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AutoShape 19"/>
          <p:cNvSpPr>
            <a:spLocks noChangeArrowheads="1"/>
          </p:cNvSpPr>
          <p:nvPr/>
        </p:nvSpPr>
        <p:spPr bwMode="auto">
          <a:xfrm>
            <a:off x="2041155" y="3640262"/>
            <a:ext cx="205160" cy="233512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156" name="AutoShape 19"/>
          <p:cNvSpPr>
            <a:spLocks noChangeArrowheads="1"/>
          </p:cNvSpPr>
          <p:nvPr/>
        </p:nvSpPr>
        <p:spPr bwMode="auto">
          <a:xfrm>
            <a:off x="2389984" y="3640262"/>
            <a:ext cx="205160" cy="348762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159" name="AutoShape 19"/>
          <p:cNvSpPr>
            <a:spLocks noChangeArrowheads="1"/>
          </p:cNvSpPr>
          <p:nvPr/>
        </p:nvSpPr>
        <p:spPr bwMode="auto">
          <a:xfrm>
            <a:off x="2723634" y="3640262"/>
            <a:ext cx="205160" cy="468086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163" name="AutoShape 19"/>
          <p:cNvSpPr>
            <a:spLocks noChangeArrowheads="1"/>
          </p:cNvSpPr>
          <p:nvPr/>
        </p:nvSpPr>
        <p:spPr bwMode="auto">
          <a:xfrm>
            <a:off x="3055070" y="3640182"/>
            <a:ext cx="205160" cy="585413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168" name="AutoShape 19"/>
          <p:cNvSpPr>
            <a:spLocks noChangeArrowheads="1"/>
          </p:cNvSpPr>
          <p:nvPr/>
        </p:nvSpPr>
        <p:spPr bwMode="auto">
          <a:xfrm>
            <a:off x="3386264" y="3639843"/>
            <a:ext cx="205160" cy="693722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175" name="AutoShape 19"/>
          <p:cNvSpPr>
            <a:spLocks noChangeArrowheads="1"/>
          </p:cNvSpPr>
          <p:nvPr/>
        </p:nvSpPr>
        <p:spPr bwMode="auto">
          <a:xfrm>
            <a:off x="3715047" y="3639843"/>
            <a:ext cx="205160" cy="795362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190" name="AutoShape 19"/>
          <p:cNvSpPr>
            <a:spLocks noChangeArrowheads="1"/>
          </p:cNvSpPr>
          <p:nvPr/>
        </p:nvSpPr>
        <p:spPr bwMode="auto">
          <a:xfrm>
            <a:off x="4053211" y="3639763"/>
            <a:ext cx="205160" cy="897133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198" name="AutoShape 19"/>
          <p:cNvSpPr>
            <a:spLocks noChangeArrowheads="1"/>
          </p:cNvSpPr>
          <p:nvPr/>
        </p:nvSpPr>
        <p:spPr bwMode="auto">
          <a:xfrm>
            <a:off x="4392874" y="3641625"/>
            <a:ext cx="205160" cy="1012653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207" name="AutoShape 19"/>
          <p:cNvSpPr>
            <a:spLocks noChangeArrowheads="1"/>
          </p:cNvSpPr>
          <p:nvPr/>
        </p:nvSpPr>
        <p:spPr bwMode="auto">
          <a:xfrm>
            <a:off x="4725540" y="3641625"/>
            <a:ext cx="205160" cy="1129764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217" name="AutoShape 19"/>
          <p:cNvSpPr>
            <a:spLocks noChangeArrowheads="1"/>
          </p:cNvSpPr>
          <p:nvPr/>
        </p:nvSpPr>
        <p:spPr bwMode="auto">
          <a:xfrm>
            <a:off x="5057389" y="3641625"/>
            <a:ext cx="205160" cy="1247011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239" name="AutoShape 19"/>
          <p:cNvSpPr>
            <a:spLocks noChangeArrowheads="1"/>
          </p:cNvSpPr>
          <p:nvPr/>
        </p:nvSpPr>
        <p:spPr bwMode="auto">
          <a:xfrm>
            <a:off x="5400660" y="3641625"/>
            <a:ext cx="205160" cy="1364393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262" name="AutoShape 19"/>
          <p:cNvSpPr>
            <a:spLocks noChangeArrowheads="1"/>
          </p:cNvSpPr>
          <p:nvPr/>
        </p:nvSpPr>
        <p:spPr bwMode="auto">
          <a:xfrm>
            <a:off x="5726509" y="3641759"/>
            <a:ext cx="205160" cy="1481506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275" name="AutoShape 19"/>
          <p:cNvSpPr>
            <a:spLocks noChangeArrowheads="1"/>
          </p:cNvSpPr>
          <p:nvPr/>
        </p:nvSpPr>
        <p:spPr bwMode="auto">
          <a:xfrm>
            <a:off x="6064522" y="3641759"/>
            <a:ext cx="205160" cy="1596092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289" name="AutoShape 19"/>
          <p:cNvSpPr>
            <a:spLocks noChangeArrowheads="1"/>
          </p:cNvSpPr>
          <p:nvPr/>
        </p:nvSpPr>
        <p:spPr bwMode="auto">
          <a:xfrm>
            <a:off x="6403009" y="3641760"/>
            <a:ext cx="205160" cy="1713338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304" name="AutoShape 19"/>
          <p:cNvSpPr>
            <a:spLocks noChangeArrowheads="1"/>
          </p:cNvSpPr>
          <p:nvPr/>
        </p:nvSpPr>
        <p:spPr bwMode="auto">
          <a:xfrm>
            <a:off x="6732240" y="3641760"/>
            <a:ext cx="205160" cy="1830585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116" name="115 Elipse"/>
          <p:cNvSpPr/>
          <p:nvPr/>
        </p:nvSpPr>
        <p:spPr>
          <a:xfrm>
            <a:off x="5123676" y="3589683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11"/>
          <p:cNvSpPr>
            <a:spLocks noChangeArrowheads="1"/>
          </p:cNvSpPr>
          <p:nvPr/>
        </p:nvSpPr>
        <p:spPr bwMode="auto">
          <a:xfrm>
            <a:off x="8350324" y="3450486"/>
            <a:ext cx="7232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= 10</a:t>
            </a:r>
            <a:r>
              <a:rPr lang="en-US" sz="1600" b="1" i="1" baseline="-25000" dirty="0" smtClean="0">
                <a:solidFill>
                  <a:srgbClr val="FF0000"/>
                </a:solidFill>
                <a:cs typeface="Times New Roman" pitchFamily="18" charset="0"/>
              </a:rPr>
              <a:t>(10</a:t>
            </a:r>
            <a:endParaRPr lang="en-US" sz="1600" i="1" baseline="-250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grpSp>
        <p:nvGrpSpPr>
          <p:cNvPr id="181" name="180 Grupo"/>
          <p:cNvGrpSpPr/>
          <p:nvPr/>
        </p:nvGrpSpPr>
        <p:grpSpPr>
          <a:xfrm>
            <a:off x="1639626" y="6237312"/>
            <a:ext cx="5359438" cy="142876"/>
            <a:chOff x="1643042" y="1357298"/>
            <a:chExt cx="5359438" cy="142876"/>
          </a:xfrm>
        </p:grpSpPr>
        <p:cxnSp>
          <p:nvCxnSpPr>
            <p:cNvPr id="182" name="181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182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183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5" name="124 Pentágono"/>
          <p:cNvSpPr/>
          <p:nvPr/>
        </p:nvSpPr>
        <p:spPr>
          <a:xfrm>
            <a:off x="325" y="6613524"/>
            <a:ext cx="1043283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0795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-3.05556E-6 0.37037 " pathEditMode="relative" rAng="0" ptsTypes="AA">
                                      <p:cBhvr>
                                        <p:cTn id="71" dur="1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5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5E-6 0.35324 " pathEditMode="relative" rAng="0" ptsTypes="AA">
                                      <p:cBhvr>
                                        <p:cTn id="73" dur="1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66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 L 5.55556E-7 0.33634 " pathEditMode="relative" rAng="0" ptsTypes="AA">
                                      <p:cBhvr>
                                        <p:cTn id="75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80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1481E-6 L 2.22222E-6 0.32223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11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2.5E-6 0.30417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20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3.61111E-6 0.28889 " pathEditMode="relative" rAng="0" ptsTypes="AA">
                                      <p:cBhvr>
                                        <p:cTn id="81" dur="1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4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-1.11111E-6 0.27453 " pathEditMode="relative" rAng="0" ptsTypes="AA">
                                      <p:cBhvr>
                                        <p:cTn id="83" dur="1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72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L -2.77778E-7 0.26019 " pathEditMode="relative" rAng="0" ptsTypes="AA">
                                      <p:cBhvr>
                                        <p:cTn id="85" dur="1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00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3.05556E-6 0.24306 " pathEditMode="relative" rAng="0" ptsTypes="AA">
                                      <p:cBhvr>
                                        <p:cTn id="87" dur="1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15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-1.38889E-6 0.22592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96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3.88889E-6 0.2088 " pathEditMode="relative" rAng="0" ptsTypes="AA">
                                      <p:cBhvr>
                                        <p:cTn id="91" dur="1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4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7407E-6 L 3.88889E-6 0.18936 " pathEditMode="relative" rAng="0" ptsTypes="AA">
                                      <p:cBhvr>
                                        <p:cTn id="93" dur="1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68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3.61111E-6 0.17454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27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4.44444E-6 0.15834 " pathEditMode="relative" rAng="0" ptsTypes="AA">
                                      <p:cBhvr>
                                        <p:cTn id="97" dur="1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17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1.66667E-6 0.1421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06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4.16667E-6 0.12593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9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3" grpId="1" animBg="1"/>
      <p:bldP spid="154" grpId="0" animBg="1"/>
      <p:bldP spid="154" grpId="1" animBg="1"/>
      <p:bldP spid="156" grpId="0" animBg="1"/>
      <p:bldP spid="156" grpId="1" animBg="1"/>
      <p:bldP spid="159" grpId="0" animBg="1"/>
      <p:bldP spid="159" grpId="1" animBg="1"/>
      <p:bldP spid="163" grpId="0" animBg="1"/>
      <p:bldP spid="163" grpId="1" animBg="1"/>
      <p:bldP spid="168" grpId="0" animBg="1"/>
      <p:bldP spid="168" grpId="1" animBg="1"/>
      <p:bldP spid="175" grpId="0" animBg="1"/>
      <p:bldP spid="175" grpId="1" animBg="1"/>
      <p:bldP spid="190" grpId="0" animBg="1"/>
      <p:bldP spid="190" grpId="1" animBg="1"/>
      <p:bldP spid="198" grpId="0" animBg="1"/>
      <p:bldP spid="198" grpId="1" animBg="1"/>
      <p:bldP spid="207" grpId="0" animBg="1"/>
      <p:bldP spid="207" grpId="1" animBg="1"/>
      <p:bldP spid="217" grpId="0" animBg="1"/>
      <p:bldP spid="217" grpId="1" animBg="1"/>
      <p:bldP spid="239" grpId="0" animBg="1"/>
      <p:bldP spid="239" grpId="1" animBg="1"/>
      <p:bldP spid="262" grpId="0" animBg="1"/>
      <p:bldP spid="262" grpId="1" animBg="1"/>
      <p:bldP spid="275" grpId="0" animBg="1"/>
      <p:bldP spid="275" grpId="1" animBg="1"/>
      <p:bldP spid="289" grpId="0" animBg="1"/>
      <p:bldP spid="289" grpId="1" animBg="1"/>
      <p:bldP spid="304" grpId="0" animBg="1"/>
      <p:bldP spid="30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AutoShape 19"/>
          <p:cNvSpPr>
            <a:spLocks noChangeArrowheads="1"/>
          </p:cNvSpPr>
          <p:nvPr/>
        </p:nvSpPr>
        <p:spPr bwMode="auto">
          <a:xfrm>
            <a:off x="1706592" y="6194231"/>
            <a:ext cx="205160" cy="117247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14300" y="466725"/>
            <a:ext cx="40414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CLASSIC SCHEME: USDQ+BPC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46" name="45 Grupo"/>
          <p:cNvGrpSpPr/>
          <p:nvPr/>
        </p:nvGrpSpPr>
        <p:grpSpPr>
          <a:xfrm>
            <a:off x="1500166" y="1069710"/>
            <a:ext cx="5885516" cy="430464"/>
            <a:chOff x="1500166" y="1069710"/>
            <a:chExt cx="5885516" cy="430464"/>
          </a:xfrm>
        </p:grpSpPr>
        <p:grpSp>
          <p:nvGrpSpPr>
            <p:cNvPr id="47" name="46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50" name="49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50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51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9" name="Rectangle 11"/>
            <p:cNvSpPr>
              <a:spLocks noChangeArrowheads="1"/>
            </p:cNvSpPr>
            <p:nvPr/>
          </p:nvSpPr>
          <p:spPr bwMode="auto">
            <a:xfrm>
              <a:off x="6646377" y="1069710"/>
              <a:ext cx="73930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W = 2</a:t>
              </a:r>
              <a:r>
                <a:rPr lang="en-US" sz="1600" b="1" i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4</a:t>
              </a:r>
              <a:endParaRPr lang="en-US" sz="16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cxnSp>
        <p:nvCxnSpPr>
          <p:cNvPr id="16" name="15 Conector recto"/>
          <p:cNvCxnSpPr/>
          <p:nvPr/>
        </p:nvCxnSpPr>
        <p:spPr>
          <a:xfrm rot="5400000">
            <a:off x="4214175" y="195993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17 Grupo"/>
          <p:cNvGrpSpPr/>
          <p:nvPr/>
        </p:nvGrpSpPr>
        <p:grpSpPr>
          <a:xfrm>
            <a:off x="1646668" y="1889836"/>
            <a:ext cx="5359438" cy="142876"/>
            <a:chOff x="1643042" y="1357298"/>
            <a:chExt cx="5359438" cy="142876"/>
          </a:xfrm>
        </p:grpSpPr>
        <p:cxnSp>
          <p:nvCxnSpPr>
            <p:cNvPr id="21" name="20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24 Conector recto"/>
          <p:cNvCxnSpPr/>
          <p:nvPr/>
        </p:nvCxnSpPr>
        <p:spPr>
          <a:xfrm rot="5400000">
            <a:off x="4215315" y="251322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25 Grupo"/>
          <p:cNvGrpSpPr/>
          <p:nvPr/>
        </p:nvGrpSpPr>
        <p:grpSpPr>
          <a:xfrm>
            <a:off x="1647808" y="2443130"/>
            <a:ext cx="5359438" cy="142876"/>
            <a:chOff x="1643042" y="1357298"/>
            <a:chExt cx="5359438" cy="142876"/>
          </a:xfrm>
        </p:grpSpPr>
        <p:cxnSp>
          <p:nvCxnSpPr>
            <p:cNvPr id="27" name="26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29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31 Grupo"/>
          <p:cNvGrpSpPr/>
          <p:nvPr/>
        </p:nvGrpSpPr>
        <p:grpSpPr>
          <a:xfrm>
            <a:off x="1647808" y="2991058"/>
            <a:ext cx="5359438" cy="142876"/>
            <a:chOff x="1643042" y="1357298"/>
            <a:chExt cx="5359438" cy="142876"/>
          </a:xfrm>
        </p:grpSpPr>
        <p:cxnSp>
          <p:nvCxnSpPr>
            <p:cNvPr id="33" name="32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33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34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36 Grupo"/>
          <p:cNvGrpSpPr/>
          <p:nvPr/>
        </p:nvGrpSpPr>
        <p:grpSpPr>
          <a:xfrm>
            <a:off x="1646766" y="3553054"/>
            <a:ext cx="5359438" cy="142876"/>
            <a:chOff x="1643042" y="1357298"/>
            <a:chExt cx="5359438" cy="142876"/>
          </a:xfrm>
        </p:grpSpPr>
        <p:cxnSp>
          <p:nvCxnSpPr>
            <p:cNvPr id="38" name="37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39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4156028" y="1584928"/>
            <a:ext cx="3577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2</a:t>
            </a:r>
            <a:r>
              <a:rPr lang="en-US" sz="1600" b="1" i="1" baseline="30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3</a:t>
            </a:r>
            <a:endParaRPr lang="en-US" sz="1600" i="1" baseline="30000" dirty="0" smtClean="0">
              <a:solidFill>
                <a:schemeClr val="tx1">
                  <a:lumMod val="65000"/>
                  <a:lumOff val="35000"/>
                </a:schemeClr>
              </a:solidFill>
              <a:cs typeface="Times New Roman" pitchFamily="18" charset="0"/>
            </a:endParaRPr>
          </a:p>
        </p:txBody>
      </p:sp>
      <p:cxnSp>
        <p:nvCxnSpPr>
          <p:cNvPr id="43" name="42 Conector recto"/>
          <p:cNvCxnSpPr/>
          <p:nvPr/>
        </p:nvCxnSpPr>
        <p:spPr>
          <a:xfrm rot="5400000">
            <a:off x="2873363" y="251467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 rot="5400000">
            <a:off x="5554669" y="251467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 rot="5400000">
            <a:off x="4213887" y="3060708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 rot="5400000">
            <a:off x="2871935" y="3062158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 rot="5400000">
            <a:off x="5553241" y="3062158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 rot="5400000">
            <a:off x="4880445" y="3063090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Conector recto"/>
          <p:cNvCxnSpPr/>
          <p:nvPr/>
        </p:nvCxnSpPr>
        <p:spPr>
          <a:xfrm rot="5400000">
            <a:off x="3538493" y="3064540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Conector recto"/>
          <p:cNvCxnSpPr/>
          <p:nvPr/>
        </p:nvCxnSpPr>
        <p:spPr>
          <a:xfrm rot="5400000">
            <a:off x="6219799" y="3064540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75 Conector recto"/>
          <p:cNvCxnSpPr/>
          <p:nvPr/>
        </p:nvCxnSpPr>
        <p:spPr>
          <a:xfrm rot="5400000">
            <a:off x="2205831" y="305569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77 Conector recto"/>
          <p:cNvCxnSpPr/>
          <p:nvPr/>
        </p:nvCxnSpPr>
        <p:spPr>
          <a:xfrm rot="5400000">
            <a:off x="4211853" y="3629060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"/>
          <p:cNvCxnSpPr/>
          <p:nvPr/>
        </p:nvCxnSpPr>
        <p:spPr>
          <a:xfrm rot="5400000">
            <a:off x="2869901" y="3630510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79 Conector recto"/>
          <p:cNvCxnSpPr/>
          <p:nvPr/>
        </p:nvCxnSpPr>
        <p:spPr>
          <a:xfrm rot="5400000">
            <a:off x="5551207" y="3630510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/>
          <p:cNvCxnSpPr/>
          <p:nvPr/>
        </p:nvCxnSpPr>
        <p:spPr>
          <a:xfrm rot="5400000">
            <a:off x="4878411" y="363144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81 Conector recto"/>
          <p:cNvCxnSpPr/>
          <p:nvPr/>
        </p:nvCxnSpPr>
        <p:spPr>
          <a:xfrm rot="5400000">
            <a:off x="3536459" y="363289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Conector recto"/>
          <p:cNvCxnSpPr/>
          <p:nvPr/>
        </p:nvCxnSpPr>
        <p:spPr>
          <a:xfrm rot="5400000">
            <a:off x="6217765" y="363289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83 Conector recto"/>
          <p:cNvCxnSpPr/>
          <p:nvPr/>
        </p:nvCxnSpPr>
        <p:spPr>
          <a:xfrm rot="5400000">
            <a:off x="2203797" y="3624043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4 Conector recto"/>
          <p:cNvCxnSpPr/>
          <p:nvPr/>
        </p:nvCxnSpPr>
        <p:spPr>
          <a:xfrm rot="5400000">
            <a:off x="4553512" y="363382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85 Conector recto"/>
          <p:cNvCxnSpPr/>
          <p:nvPr/>
        </p:nvCxnSpPr>
        <p:spPr>
          <a:xfrm rot="5400000">
            <a:off x="3211560" y="363527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86 Conector recto"/>
          <p:cNvCxnSpPr/>
          <p:nvPr/>
        </p:nvCxnSpPr>
        <p:spPr>
          <a:xfrm rot="5400000">
            <a:off x="5892866" y="3635272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87 Conector recto"/>
          <p:cNvCxnSpPr/>
          <p:nvPr/>
        </p:nvCxnSpPr>
        <p:spPr>
          <a:xfrm rot="5400000">
            <a:off x="5220070" y="3636204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88 Conector recto"/>
          <p:cNvCxnSpPr/>
          <p:nvPr/>
        </p:nvCxnSpPr>
        <p:spPr>
          <a:xfrm rot="5400000">
            <a:off x="3878118" y="3637654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89 Conector recto"/>
          <p:cNvCxnSpPr/>
          <p:nvPr/>
        </p:nvCxnSpPr>
        <p:spPr>
          <a:xfrm rot="5400000">
            <a:off x="6559424" y="3637654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90 Conector recto"/>
          <p:cNvCxnSpPr/>
          <p:nvPr/>
        </p:nvCxnSpPr>
        <p:spPr>
          <a:xfrm rot="5400000">
            <a:off x="2545456" y="362880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91 Conector recto"/>
          <p:cNvCxnSpPr/>
          <p:nvPr/>
        </p:nvCxnSpPr>
        <p:spPr>
          <a:xfrm rot="5400000">
            <a:off x="1861570" y="3621657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11"/>
          <p:cNvSpPr>
            <a:spLocks noChangeArrowheads="1"/>
          </p:cNvSpPr>
          <p:nvPr/>
        </p:nvSpPr>
        <p:spPr bwMode="auto">
          <a:xfrm>
            <a:off x="7956376" y="824012"/>
            <a:ext cx="574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10</a:t>
            </a:r>
            <a:r>
              <a:rPr lang="en-US" sz="1600" b="1" i="1" baseline="-25000" dirty="0" smtClean="0">
                <a:solidFill>
                  <a:srgbClr val="FF0000"/>
                </a:solidFill>
                <a:cs typeface="Times New Roman" pitchFamily="18" charset="0"/>
              </a:rPr>
              <a:t>(10</a:t>
            </a:r>
            <a:endParaRPr lang="en-US" sz="1600" i="1" baseline="-250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96" name="Rectangle 11"/>
          <p:cNvSpPr>
            <a:spLocks noChangeArrowheads="1"/>
          </p:cNvSpPr>
          <p:nvPr/>
        </p:nvSpPr>
        <p:spPr bwMode="auto">
          <a:xfrm>
            <a:off x="7692083" y="1256060"/>
            <a:ext cx="7521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XXXX</a:t>
            </a:r>
            <a:r>
              <a:rPr lang="en-US" sz="1600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(2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97" name="Rectangle 11"/>
          <p:cNvSpPr>
            <a:spLocks noChangeArrowheads="1"/>
          </p:cNvSpPr>
          <p:nvPr/>
        </p:nvSpPr>
        <p:spPr bwMode="auto">
          <a:xfrm>
            <a:off x="7692203" y="1760116"/>
            <a:ext cx="7425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1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XXX</a:t>
            </a:r>
            <a:r>
              <a:rPr lang="en-US" sz="1600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(2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98" name="Rectangle 11"/>
          <p:cNvSpPr>
            <a:spLocks noChangeArrowheads="1"/>
          </p:cNvSpPr>
          <p:nvPr/>
        </p:nvSpPr>
        <p:spPr bwMode="auto">
          <a:xfrm>
            <a:off x="7692821" y="2336180"/>
            <a:ext cx="7328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</a:t>
            </a: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XX</a:t>
            </a:r>
            <a:r>
              <a:rPr lang="en-US" sz="1600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(2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99" name="Rectangle 11"/>
          <p:cNvSpPr>
            <a:spLocks noChangeArrowheads="1"/>
          </p:cNvSpPr>
          <p:nvPr/>
        </p:nvSpPr>
        <p:spPr bwMode="auto">
          <a:xfrm>
            <a:off x="7691280" y="2891036"/>
            <a:ext cx="7232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10</a:t>
            </a: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1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X</a:t>
            </a:r>
            <a:r>
              <a:rPr lang="en-US" sz="1600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(2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0" name="Rectangle 11"/>
          <p:cNvSpPr>
            <a:spLocks noChangeArrowheads="1"/>
          </p:cNvSpPr>
          <p:nvPr/>
        </p:nvSpPr>
        <p:spPr bwMode="auto">
          <a:xfrm>
            <a:off x="7696089" y="3450486"/>
            <a:ext cx="7136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101</a:t>
            </a: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US" sz="1600" b="1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(2</a:t>
            </a:r>
            <a:endParaRPr lang="en-US" sz="1600" i="1" baseline="-250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10" name="Rectangle 11"/>
          <p:cNvSpPr>
            <a:spLocks noChangeArrowheads="1"/>
          </p:cNvSpPr>
          <p:nvPr/>
        </p:nvSpPr>
        <p:spPr bwMode="auto">
          <a:xfrm>
            <a:off x="2833357" y="2139484"/>
            <a:ext cx="3577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2</a:t>
            </a:r>
            <a:r>
              <a:rPr lang="en-US" sz="1600" b="1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2</a:t>
            </a:r>
            <a:endParaRPr lang="en-US" sz="1600" i="1" baseline="30000" dirty="0" smtClean="0">
              <a:solidFill>
                <a:schemeClr val="tx1">
                  <a:lumMod val="65000"/>
                  <a:lumOff val="3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11" name="Rectangle 11"/>
          <p:cNvSpPr>
            <a:spLocks noChangeArrowheads="1"/>
          </p:cNvSpPr>
          <p:nvPr/>
        </p:nvSpPr>
        <p:spPr bwMode="auto">
          <a:xfrm>
            <a:off x="2172585" y="2664748"/>
            <a:ext cx="3577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2</a:t>
            </a:r>
            <a:r>
              <a:rPr lang="en-US" sz="1600" b="1" i="1" baseline="300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1</a:t>
            </a:r>
            <a:endParaRPr lang="en-US" sz="1600" i="1" baseline="30000" dirty="0" smtClean="0">
              <a:solidFill>
                <a:schemeClr val="tx1">
                  <a:lumMod val="65000"/>
                  <a:lumOff val="3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12" name="Rectangle 11"/>
          <p:cNvSpPr>
            <a:spLocks noChangeArrowheads="1"/>
          </p:cNvSpPr>
          <p:nvPr/>
        </p:nvSpPr>
        <p:spPr bwMode="auto">
          <a:xfrm>
            <a:off x="1831596" y="3238376"/>
            <a:ext cx="3577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2</a:t>
            </a:r>
            <a:r>
              <a:rPr lang="en-US" sz="1600" b="1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0</a:t>
            </a:r>
            <a:endParaRPr lang="en-US" sz="1600" i="1" baseline="30000" dirty="0" smtClean="0">
              <a:solidFill>
                <a:schemeClr val="tx1">
                  <a:lumMod val="65000"/>
                  <a:lumOff val="3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13" name="112 Elipse"/>
          <p:cNvSpPr/>
          <p:nvPr/>
        </p:nvSpPr>
        <p:spPr>
          <a:xfrm>
            <a:off x="5620372" y="1922389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4951088" y="2476648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5298430" y="3027905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14 Elipse"/>
          <p:cNvSpPr/>
          <p:nvPr/>
        </p:nvSpPr>
        <p:spPr>
          <a:xfrm>
            <a:off x="5159969" y="1390508"/>
            <a:ext cx="72801" cy="73392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1606284" y="1389328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AutoShape 19"/>
          <p:cNvSpPr>
            <a:spLocks noChangeArrowheads="1"/>
          </p:cNvSpPr>
          <p:nvPr/>
        </p:nvSpPr>
        <p:spPr bwMode="auto">
          <a:xfrm>
            <a:off x="2041155" y="6077966"/>
            <a:ext cx="205160" cy="233512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156" name="AutoShape 19"/>
          <p:cNvSpPr>
            <a:spLocks noChangeArrowheads="1"/>
          </p:cNvSpPr>
          <p:nvPr/>
        </p:nvSpPr>
        <p:spPr bwMode="auto">
          <a:xfrm>
            <a:off x="2389984" y="5961128"/>
            <a:ext cx="205160" cy="348762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159" name="AutoShape 19"/>
          <p:cNvSpPr>
            <a:spLocks noChangeArrowheads="1"/>
          </p:cNvSpPr>
          <p:nvPr/>
        </p:nvSpPr>
        <p:spPr bwMode="auto">
          <a:xfrm>
            <a:off x="2723634" y="5843923"/>
            <a:ext cx="205160" cy="468086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163" name="AutoShape 19"/>
          <p:cNvSpPr>
            <a:spLocks noChangeArrowheads="1"/>
          </p:cNvSpPr>
          <p:nvPr/>
        </p:nvSpPr>
        <p:spPr bwMode="auto">
          <a:xfrm>
            <a:off x="3055070" y="5726065"/>
            <a:ext cx="205160" cy="585413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168" name="AutoShape 19"/>
          <p:cNvSpPr>
            <a:spLocks noChangeArrowheads="1"/>
          </p:cNvSpPr>
          <p:nvPr/>
        </p:nvSpPr>
        <p:spPr bwMode="auto">
          <a:xfrm>
            <a:off x="3386264" y="5618287"/>
            <a:ext cx="205160" cy="693722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175" name="AutoShape 19"/>
          <p:cNvSpPr>
            <a:spLocks noChangeArrowheads="1"/>
          </p:cNvSpPr>
          <p:nvPr/>
        </p:nvSpPr>
        <p:spPr bwMode="auto">
          <a:xfrm>
            <a:off x="3715047" y="5514528"/>
            <a:ext cx="205160" cy="795362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190" name="AutoShape 19"/>
          <p:cNvSpPr>
            <a:spLocks noChangeArrowheads="1"/>
          </p:cNvSpPr>
          <p:nvPr/>
        </p:nvSpPr>
        <p:spPr bwMode="auto">
          <a:xfrm>
            <a:off x="4053211" y="5412757"/>
            <a:ext cx="205160" cy="897133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198" name="AutoShape 19"/>
          <p:cNvSpPr>
            <a:spLocks noChangeArrowheads="1"/>
          </p:cNvSpPr>
          <p:nvPr/>
        </p:nvSpPr>
        <p:spPr bwMode="auto">
          <a:xfrm>
            <a:off x="4392874" y="5299356"/>
            <a:ext cx="205160" cy="1012653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207" name="AutoShape 19"/>
          <p:cNvSpPr>
            <a:spLocks noChangeArrowheads="1"/>
          </p:cNvSpPr>
          <p:nvPr/>
        </p:nvSpPr>
        <p:spPr bwMode="auto">
          <a:xfrm>
            <a:off x="4725540" y="5182245"/>
            <a:ext cx="205160" cy="1129764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217" name="AutoShape 19"/>
          <p:cNvSpPr>
            <a:spLocks noChangeArrowheads="1"/>
          </p:cNvSpPr>
          <p:nvPr/>
        </p:nvSpPr>
        <p:spPr bwMode="auto">
          <a:xfrm>
            <a:off x="5057389" y="5062879"/>
            <a:ext cx="205160" cy="1247011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239" name="AutoShape 19"/>
          <p:cNvSpPr>
            <a:spLocks noChangeArrowheads="1"/>
          </p:cNvSpPr>
          <p:nvPr/>
        </p:nvSpPr>
        <p:spPr bwMode="auto">
          <a:xfrm>
            <a:off x="5400660" y="4947616"/>
            <a:ext cx="205160" cy="1364393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262" name="AutoShape 19"/>
          <p:cNvSpPr>
            <a:spLocks noChangeArrowheads="1"/>
          </p:cNvSpPr>
          <p:nvPr/>
        </p:nvSpPr>
        <p:spPr bwMode="auto">
          <a:xfrm>
            <a:off x="5726509" y="4830503"/>
            <a:ext cx="205160" cy="1481506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275" name="AutoShape 19"/>
          <p:cNvSpPr>
            <a:spLocks noChangeArrowheads="1"/>
          </p:cNvSpPr>
          <p:nvPr/>
        </p:nvSpPr>
        <p:spPr bwMode="auto">
          <a:xfrm>
            <a:off x="6064522" y="4716482"/>
            <a:ext cx="205160" cy="1596092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289" name="AutoShape 19"/>
          <p:cNvSpPr>
            <a:spLocks noChangeArrowheads="1"/>
          </p:cNvSpPr>
          <p:nvPr/>
        </p:nvSpPr>
        <p:spPr bwMode="auto">
          <a:xfrm>
            <a:off x="6403009" y="4591992"/>
            <a:ext cx="205160" cy="1713338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304" name="AutoShape 19"/>
          <p:cNvSpPr>
            <a:spLocks noChangeArrowheads="1"/>
          </p:cNvSpPr>
          <p:nvPr/>
        </p:nvSpPr>
        <p:spPr bwMode="auto">
          <a:xfrm>
            <a:off x="6732240" y="4481989"/>
            <a:ext cx="205160" cy="1830585"/>
          </a:xfrm>
          <a:prstGeom prst="roundRect">
            <a:avLst>
              <a:gd name="adj" fmla="val 50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ca-ES"/>
          </a:p>
        </p:txBody>
      </p:sp>
      <p:sp>
        <p:nvSpPr>
          <p:cNvPr id="116" name="115 Elipse"/>
          <p:cNvSpPr/>
          <p:nvPr/>
        </p:nvSpPr>
        <p:spPr>
          <a:xfrm>
            <a:off x="5123676" y="3589683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180 Grupo"/>
          <p:cNvGrpSpPr/>
          <p:nvPr/>
        </p:nvGrpSpPr>
        <p:grpSpPr>
          <a:xfrm>
            <a:off x="1639626" y="6237312"/>
            <a:ext cx="5359438" cy="142876"/>
            <a:chOff x="1643042" y="1357298"/>
            <a:chExt cx="5359438" cy="142876"/>
          </a:xfrm>
        </p:grpSpPr>
        <p:cxnSp>
          <p:nvCxnSpPr>
            <p:cNvPr id="182" name="181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182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183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1 Grupo"/>
          <p:cNvGrpSpPr/>
          <p:nvPr/>
        </p:nvGrpSpPr>
        <p:grpSpPr>
          <a:xfrm>
            <a:off x="1239282" y="3728351"/>
            <a:ext cx="7909796" cy="2646141"/>
            <a:chOff x="1239282" y="3728351"/>
            <a:chExt cx="7909796" cy="2646141"/>
          </a:xfrm>
        </p:grpSpPr>
        <p:sp>
          <p:nvSpPr>
            <p:cNvPr id="179" name="Line 54"/>
            <p:cNvSpPr>
              <a:spLocks noChangeShapeType="1"/>
            </p:cNvSpPr>
            <p:nvPr/>
          </p:nvSpPr>
          <p:spPr bwMode="auto">
            <a:xfrm>
              <a:off x="1642684" y="3888481"/>
              <a:ext cx="0" cy="24229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80" name="Arc 56"/>
            <p:cNvSpPr>
              <a:spLocks/>
            </p:cNvSpPr>
            <p:nvPr/>
          </p:nvSpPr>
          <p:spPr bwMode="auto">
            <a:xfrm rot="16019186" flipH="1">
              <a:off x="4108936" y="1334351"/>
              <a:ext cx="2646141" cy="743414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3" name="Rectangle 11"/>
            <p:cNvSpPr>
              <a:spLocks noChangeArrowheads="1"/>
            </p:cNvSpPr>
            <p:nvPr/>
          </p:nvSpPr>
          <p:spPr bwMode="auto">
            <a:xfrm rot="16200000">
              <a:off x="1008449" y="4824459"/>
              <a:ext cx="80021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density</a:t>
              </a:r>
              <a:endParaRPr lang="en-US" sz="16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sp>
        <p:nvSpPr>
          <p:cNvPr id="95" name="94 Rectángulo"/>
          <p:cNvSpPr/>
          <p:nvPr/>
        </p:nvSpPr>
        <p:spPr>
          <a:xfrm>
            <a:off x="2010491" y="4293096"/>
            <a:ext cx="4721749" cy="114634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rgbClr val="C00000"/>
                </a:solidFill>
              </a:rPr>
              <a:t>IS USDQ+BPC OPTIMAL FOR </a:t>
            </a:r>
          </a:p>
          <a:p>
            <a:pPr algn="ctr"/>
            <a:r>
              <a:rPr lang="en-US" sz="2000" b="1" i="1" dirty="0" smtClean="0">
                <a:solidFill>
                  <a:srgbClr val="C00000"/>
                </a:solidFill>
              </a:rPr>
              <a:t>WAVELET-BASED LOSSY IMAGE CODING?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01" name="Rectangle 11"/>
          <p:cNvSpPr>
            <a:spLocks noChangeArrowheads="1"/>
          </p:cNvSpPr>
          <p:nvPr/>
        </p:nvSpPr>
        <p:spPr bwMode="auto">
          <a:xfrm>
            <a:off x="8350324" y="3450486"/>
            <a:ext cx="7232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= 10</a:t>
            </a:r>
            <a:r>
              <a:rPr lang="en-US" sz="1600" b="1" i="1" baseline="-25000" dirty="0" smtClean="0">
                <a:solidFill>
                  <a:srgbClr val="FF0000"/>
                </a:solidFill>
                <a:cs typeface="Times New Roman" pitchFamily="18" charset="0"/>
              </a:rPr>
              <a:t>(10</a:t>
            </a:r>
            <a:endParaRPr lang="en-US" sz="1600" i="1" baseline="-250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02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3" name="102 Pentágono"/>
          <p:cNvSpPr/>
          <p:nvPr/>
        </p:nvSpPr>
        <p:spPr>
          <a:xfrm>
            <a:off x="325" y="6613524"/>
            <a:ext cx="1331315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1144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17 Grupo"/>
          <p:cNvGrpSpPr/>
          <p:nvPr/>
        </p:nvGrpSpPr>
        <p:grpSpPr>
          <a:xfrm>
            <a:off x="1619672" y="1889836"/>
            <a:ext cx="5359438" cy="142876"/>
            <a:chOff x="1643042" y="1357298"/>
            <a:chExt cx="5359438" cy="142876"/>
          </a:xfrm>
        </p:grpSpPr>
        <p:cxnSp>
          <p:nvCxnSpPr>
            <p:cNvPr id="21" name="20 Conector recto"/>
            <p:cNvCxnSpPr/>
            <p:nvPr/>
          </p:nvCxnSpPr>
          <p:spPr>
            <a:xfrm>
              <a:off x="1643042" y="1428736"/>
              <a:ext cx="5357850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"/>
            <p:cNvCxnSpPr/>
            <p:nvPr/>
          </p:nvCxnSpPr>
          <p:spPr>
            <a:xfrm rot="5400000">
              <a:off x="157239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 rot="5400000">
              <a:off x="6930248" y="1427942"/>
              <a:ext cx="142876" cy="158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1 Grupo"/>
          <p:cNvGrpSpPr/>
          <p:nvPr/>
        </p:nvGrpSpPr>
        <p:grpSpPr>
          <a:xfrm>
            <a:off x="1647808" y="2406862"/>
            <a:ext cx="5359438" cy="214314"/>
            <a:chOff x="1647808" y="2406862"/>
            <a:chExt cx="5359438" cy="214314"/>
          </a:xfrm>
        </p:grpSpPr>
        <p:cxnSp>
          <p:nvCxnSpPr>
            <p:cNvPr id="25" name="24 Conector recto"/>
            <p:cNvCxnSpPr/>
            <p:nvPr/>
          </p:nvCxnSpPr>
          <p:spPr>
            <a:xfrm rot="5400000">
              <a:off x="4931812" y="251322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25 Grupo"/>
            <p:cNvGrpSpPr/>
            <p:nvPr/>
          </p:nvGrpSpPr>
          <p:grpSpPr>
            <a:xfrm>
              <a:off x="1647808" y="2443130"/>
              <a:ext cx="5359438" cy="142876"/>
              <a:chOff x="1643042" y="1357298"/>
              <a:chExt cx="5359438" cy="142876"/>
            </a:xfrm>
          </p:grpSpPr>
          <p:cxnSp>
            <p:nvCxnSpPr>
              <p:cNvPr id="27" name="26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28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29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4 Grupo"/>
          <p:cNvGrpSpPr/>
          <p:nvPr/>
        </p:nvGrpSpPr>
        <p:grpSpPr>
          <a:xfrm>
            <a:off x="1648247" y="4095904"/>
            <a:ext cx="5359438" cy="227925"/>
            <a:chOff x="1648247" y="4095904"/>
            <a:chExt cx="5359438" cy="227925"/>
          </a:xfrm>
        </p:grpSpPr>
        <p:grpSp>
          <p:nvGrpSpPr>
            <p:cNvPr id="162" name="161 Grupo"/>
            <p:cNvGrpSpPr/>
            <p:nvPr/>
          </p:nvGrpSpPr>
          <p:grpSpPr>
            <a:xfrm>
              <a:off x="1648247" y="4132293"/>
              <a:ext cx="5359438" cy="142876"/>
              <a:chOff x="1643042" y="1357298"/>
              <a:chExt cx="5359438" cy="142876"/>
            </a:xfrm>
          </p:grpSpPr>
          <p:cxnSp>
            <p:nvCxnSpPr>
              <p:cNvPr id="163" name="162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163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164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5" name="204 Conector recto"/>
            <p:cNvCxnSpPr/>
            <p:nvPr/>
          </p:nvCxnSpPr>
          <p:spPr>
            <a:xfrm rot="5400000">
              <a:off x="3036589" y="4208734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205 Conector recto"/>
            <p:cNvCxnSpPr/>
            <p:nvPr/>
          </p:nvCxnSpPr>
          <p:spPr>
            <a:xfrm rot="5400000">
              <a:off x="4919686" y="420966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206 Conector recto"/>
            <p:cNvCxnSpPr/>
            <p:nvPr/>
          </p:nvCxnSpPr>
          <p:spPr>
            <a:xfrm rot="5400000">
              <a:off x="2299047" y="420226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207 Conector recto"/>
            <p:cNvCxnSpPr/>
            <p:nvPr/>
          </p:nvCxnSpPr>
          <p:spPr>
            <a:xfrm rot="5400000">
              <a:off x="3962193" y="421204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208 Conector recto"/>
            <p:cNvCxnSpPr/>
            <p:nvPr/>
          </p:nvCxnSpPr>
          <p:spPr>
            <a:xfrm rot="5400000">
              <a:off x="5908972" y="4215878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209 Conector recto"/>
            <p:cNvCxnSpPr/>
            <p:nvPr/>
          </p:nvCxnSpPr>
          <p:spPr>
            <a:xfrm rot="5400000">
              <a:off x="2665437" y="4207029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6 Grupo"/>
          <p:cNvGrpSpPr/>
          <p:nvPr/>
        </p:nvGrpSpPr>
        <p:grpSpPr>
          <a:xfrm>
            <a:off x="1653580" y="4713243"/>
            <a:ext cx="5359438" cy="227925"/>
            <a:chOff x="1653580" y="4713243"/>
            <a:chExt cx="5359438" cy="227925"/>
          </a:xfrm>
        </p:grpSpPr>
        <p:grpSp>
          <p:nvGrpSpPr>
            <p:cNvPr id="129" name="128 Grupo"/>
            <p:cNvGrpSpPr/>
            <p:nvPr/>
          </p:nvGrpSpPr>
          <p:grpSpPr>
            <a:xfrm>
              <a:off x="1653580" y="4749632"/>
              <a:ext cx="5359438" cy="142876"/>
              <a:chOff x="1643042" y="1357298"/>
              <a:chExt cx="5359438" cy="142876"/>
            </a:xfrm>
          </p:grpSpPr>
          <p:cxnSp>
            <p:nvCxnSpPr>
              <p:cNvPr id="130" name="129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130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131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132 Conector recto"/>
            <p:cNvCxnSpPr/>
            <p:nvPr/>
          </p:nvCxnSpPr>
          <p:spPr>
            <a:xfrm rot="5400000">
              <a:off x="3041922" y="482607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138 Conector recto"/>
            <p:cNvCxnSpPr/>
            <p:nvPr/>
          </p:nvCxnSpPr>
          <p:spPr>
            <a:xfrm rot="5400000">
              <a:off x="4925019" y="482700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139 Conector recto"/>
            <p:cNvCxnSpPr/>
            <p:nvPr/>
          </p:nvCxnSpPr>
          <p:spPr>
            <a:xfrm rot="5400000">
              <a:off x="2304380" y="481960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140 Conector recto"/>
            <p:cNvCxnSpPr/>
            <p:nvPr/>
          </p:nvCxnSpPr>
          <p:spPr>
            <a:xfrm rot="5400000">
              <a:off x="3967526" y="482938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141 Conector recto"/>
            <p:cNvCxnSpPr/>
            <p:nvPr/>
          </p:nvCxnSpPr>
          <p:spPr>
            <a:xfrm rot="5400000">
              <a:off x="5914305" y="483321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142 Conector recto"/>
            <p:cNvCxnSpPr/>
            <p:nvPr/>
          </p:nvCxnSpPr>
          <p:spPr>
            <a:xfrm rot="5400000">
              <a:off x="2670770" y="482119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144 Conector recto"/>
            <p:cNvCxnSpPr/>
            <p:nvPr/>
          </p:nvCxnSpPr>
          <p:spPr>
            <a:xfrm rot="5400000">
              <a:off x="1926307" y="4819824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14300" y="466725"/>
            <a:ext cx="57824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GENERAL EMBEDDED QUANTIZATION (GEQ)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46" name="45 Grupo"/>
          <p:cNvGrpSpPr/>
          <p:nvPr/>
        </p:nvGrpSpPr>
        <p:grpSpPr>
          <a:xfrm>
            <a:off x="1500166" y="1069710"/>
            <a:ext cx="5885516" cy="430464"/>
            <a:chOff x="1500166" y="1069710"/>
            <a:chExt cx="5885516" cy="430464"/>
          </a:xfrm>
        </p:grpSpPr>
        <p:grpSp>
          <p:nvGrpSpPr>
            <p:cNvPr id="47" name="46 Grupo"/>
            <p:cNvGrpSpPr/>
            <p:nvPr/>
          </p:nvGrpSpPr>
          <p:grpSpPr>
            <a:xfrm>
              <a:off x="1643042" y="1357298"/>
              <a:ext cx="5359438" cy="142876"/>
              <a:chOff x="1643042" y="1357298"/>
              <a:chExt cx="5359438" cy="142876"/>
            </a:xfrm>
          </p:grpSpPr>
          <p:cxnSp>
            <p:nvCxnSpPr>
              <p:cNvPr id="50" name="49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50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51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11"/>
            <p:cNvSpPr>
              <a:spLocks noChangeArrowheads="1"/>
            </p:cNvSpPr>
            <p:nvPr/>
          </p:nvSpPr>
          <p:spPr bwMode="auto">
            <a:xfrm>
              <a:off x="1500166" y="107154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0</a:t>
              </a:r>
              <a:endPara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49" name="Rectangle 11"/>
            <p:cNvSpPr>
              <a:spLocks noChangeArrowheads="1"/>
            </p:cNvSpPr>
            <p:nvPr/>
          </p:nvSpPr>
          <p:spPr bwMode="auto">
            <a:xfrm>
              <a:off x="6646377" y="1069710"/>
              <a:ext cx="73930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W = 2</a:t>
              </a:r>
              <a:r>
                <a:rPr lang="en-US" sz="1600" b="1" i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4</a:t>
              </a:r>
              <a:endParaRPr lang="en-US" sz="16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cxnSp>
        <p:nvCxnSpPr>
          <p:cNvPr id="16" name="15 Conector recto"/>
          <p:cNvCxnSpPr/>
          <p:nvPr/>
        </p:nvCxnSpPr>
        <p:spPr>
          <a:xfrm rot="5400000">
            <a:off x="4935807" y="195993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"/>
          <p:cNvCxnSpPr/>
          <p:nvPr/>
        </p:nvCxnSpPr>
        <p:spPr>
          <a:xfrm rot="5400000">
            <a:off x="3050854" y="251467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16 Grupo"/>
          <p:cNvGrpSpPr/>
          <p:nvPr/>
        </p:nvGrpSpPr>
        <p:grpSpPr>
          <a:xfrm>
            <a:off x="1647808" y="2955795"/>
            <a:ext cx="5359438" cy="215246"/>
            <a:chOff x="1647808" y="2955795"/>
            <a:chExt cx="5359438" cy="215246"/>
          </a:xfrm>
        </p:grpSpPr>
        <p:grpSp>
          <p:nvGrpSpPr>
            <p:cNvPr id="32" name="31 Grupo"/>
            <p:cNvGrpSpPr/>
            <p:nvPr/>
          </p:nvGrpSpPr>
          <p:grpSpPr>
            <a:xfrm>
              <a:off x="1647808" y="2991058"/>
              <a:ext cx="5359438" cy="142876"/>
              <a:chOff x="1643042" y="1357298"/>
              <a:chExt cx="5359438" cy="142876"/>
            </a:xfrm>
          </p:grpSpPr>
          <p:cxnSp>
            <p:nvCxnSpPr>
              <p:cNvPr id="33" name="32 Conector recto"/>
              <p:cNvCxnSpPr/>
              <p:nvPr/>
            </p:nvCxnSpPr>
            <p:spPr>
              <a:xfrm>
                <a:off x="1643042" y="1428736"/>
                <a:ext cx="5357850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33 Conector recto"/>
              <p:cNvCxnSpPr/>
              <p:nvPr/>
            </p:nvCxnSpPr>
            <p:spPr>
              <a:xfrm rot="5400000">
                <a:off x="157239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34 Conector recto"/>
              <p:cNvCxnSpPr/>
              <p:nvPr/>
            </p:nvCxnSpPr>
            <p:spPr>
              <a:xfrm rot="5400000">
                <a:off x="6930248" y="1427942"/>
                <a:ext cx="142876" cy="158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69 Conector recto"/>
            <p:cNvCxnSpPr/>
            <p:nvPr/>
          </p:nvCxnSpPr>
          <p:spPr>
            <a:xfrm rot="5400000">
              <a:off x="3049426" y="3062158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71 Conector recto"/>
            <p:cNvCxnSpPr/>
            <p:nvPr/>
          </p:nvCxnSpPr>
          <p:spPr>
            <a:xfrm rot="5400000">
              <a:off x="4922288" y="3063090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75 Conector recto"/>
          <p:cNvCxnSpPr/>
          <p:nvPr/>
        </p:nvCxnSpPr>
        <p:spPr>
          <a:xfrm rot="5400000">
            <a:off x="2301081" y="3055691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18 Grupo"/>
          <p:cNvGrpSpPr/>
          <p:nvPr/>
        </p:nvGrpSpPr>
        <p:grpSpPr>
          <a:xfrm>
            <a:off x="1646766" y="3517680"/>
            <a:ext cx="5359438" cy="221713"/>
            <a:chOff x="1646766" y="3517680"/>
            <a:chExt cx="5359438" cy="221713"/>
          </a:xfrm>
        </p:grpSpPr>
        <p:grpSp>
          <p:nvGrpSpPr>
            <p:cNvPr id="4" name="3 Grupo"/>
            <p:cNvGrpSpPr/>
            <p:nvPr/>
          </p:nvGrpSpPr>
          <p:grpSpPr>
            <a:xfrm>
              <a:off x="1646766" y="3524147"/>
              <a:ext cx="5359438" cy="215246"/>
              <a:chOff x="1646766" y="3524147"/>
              <a:chExt cx="5359438" cy="215246"/>
            </a:xfrm>
          </p:grpSpPr>
          <p:grpSp>
            <p:nvGrpSpPr>
              <p:cNvPr id="37" name="36 Grupo"/>
              <p:cNvGrpSpPr/>
              <p:nvPr/>
            </p:nvGrpSpPr>
            <p:grpSpPr>
              <a:xfrm>
                <a:off x="1646766" y="3553054"/>
                <a:ext cx="5359438" cy="142876"/>
                <a:chOff x="1643042" y="1357298"/>
                <a:chExt cx="5359438" cy="142876"/>
              </a:xfrm>
            </p:grpSpPr>
            <p:cxnSp>
              <p:nvCxnSpPr>
                <p:cNvPr id="38" name="37 Conector recto"/>
                <p:cNvCxnSpPr/>
                <p:nvPr/>
              </p:nvCxnSpPr>
              <p:spPr>
                <a:xfrm>
                  <a:off x="1643042" y="1428736"/>
                  <a:ext cx="5357850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38 Conector recto"/>
                <p:cNvCxnSpPr/>
                <p:nvPr/>
              </p:nvCxnSpPr>
              <p:spPr>
                <a:xfrm rot="5400000">
                  <a:off x="1572398" y="1427942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39 Conector recto"/>
                <p:cNvCxnSpPr/>
                <p:nvPr/>
              </p:nvCxnSpPr>
              <p:spPr>
                <a:xfrm rot="5400000">
                  <a:off x="6930248" y="1427942"/>
                  <a:ext cx="142876" cy="1588"/>
                </a:xfrm>
                <a:prstGeom prst="line">
                  <a:avLst/>
                </a:prstGeom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78 Conector recto"/>
              <p:cNvCxnSpPr/>
              <p:nvPr/>
            </p:nvCxnSpPr>
            <p:spPr>
              <a:xfrm rot="5400000">
                <a:off x="3036589" y="3630510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80 Conector recto"/>
              <p:cNvCxnSpPr/>
              <p:nvPr/>
            </p:nvCxnSpPr>
            <p:spPr>
              <a:xfrm rot="5400000">
                <a:off x="4919686" y="3631442"/>
                <a:ext cx="214314" cy="1588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83 Conector recto"/>
            <p:cNvCxnSpPr/>
            <p:nvPr/>
          </p:nvCxnSpPr>
          <p:spPr>
            <a:xfrm rot="5400000">
              <a:off x="2299047" y="3624043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7 Grupo"/>
          <p:cNvGrpSpPr/>
          <p:nvPr/>
        </p:nvGrpSpPr>
        <p:grpSpPr>
          <a:xfrm>
            <a:off x="2771800" y="3522442"/>
            <a:ext cx="3245123" cy="223163"/>
            <a:chOff x="2771800" y="3522442"/>
            <a:chExt cx="3245123" cy="223163"/>
          </a:xfrm>
        </p:grpSpPr>
        <p:cxnSp>
          <p:nvCxnSpPr>
            <p:cNvPr id="85" name="84 Conector recto"/>
            <p:cNvCxnSpPr/>
            <p:nvPr/>
          </p:nvCxnSpPr>
          <p:spPr>
            <a:xfrm rot="5400000">
              <a:off x="3962193" y="3633822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89 Conector recto"/>
            <p:cNvCxnSpPr/>
            <p:nvPr/>
          </p:nvCxnSpPr>
          <p:spPr>
            <a:xfrm rot="5400000">
              <a:off x="5908972" y="3637654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90 Conector recto"/>
            <p:cNvCxnSpPr/>
            <p:nvPr/>
          </p:nvCxnSpPr>
          <p:spPr>
            <a:xfrm rot="5400000">
              <a:off x="2665437" y="362880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112 Elipse"/>
          <p:cNvSpPr/>
          <p:nvPr/>
        </p:nvSpPr>
        <p:spPr>
          <a:xfrm>
            <a:off x="5972072" y="1922389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5970312" y="2476648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5973271" y="3027905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5466036" y="3589683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116 Conector recto"/>
          <p:cNvCxnSpPr/>
          <p:nvPr/>
        </p:nvCxnSpPr>
        <p:spPr>
          <a:xfrm flipH="1">
            <a:off x="5273032" y="1428865"/>
            <a:ext cx="1" cy="339012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Elipse"/>
          <p:cNvSpPr/>
          <p:nvPr/>
        </p:nvSpPr>
        <p:spPr>
          <a:xfrm>
            <a:off x="5159969" y="1390508"/>
            <a:ext cx="72801" cy="73392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1606284" y="1389328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118 Grupo"/>
          <p:cNvGrpSpPr/>
          <p:nvPr/>
        </p:nvGrpSpPr>
        <p:grpSpPr>
          <a:xfrm>
            <a:off x="3642822" y="1575175"/>
            <a:ext cx="2813005" cy="347214"/>
            <a:chOff x="2766917" y="920010"/>
            <a:chExt cx="2813005" cy="347214"/>
          </a:xfrm>
        </p:grpSpPr>
        <p:cxnSp>
          <p:nvCxnSpPr>
            <p:cNvPr id="120" name="119 Conector recto"/>
            <p:cNvCxnSpPr/>
            <p:nvPr/>
          </p:nvCxnSpPr>
          <p:spPr>
            <a:xfrm flipH="1">
              <a:off x="2766917" y="1216010"/>
              <a:ext cx="1215342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1"/>
            <p:cNvSpPr>
              <a:spLocks noChangeArrowheads="1"/>
            </p:cNvSpPr>
            <p:nvPr/>
          </p:nvSpPr>
          <p:spPr bwMode="auto">
            <a:xfrm>
              <a:off x="3363716" y="920010"/>
              <a:ext cx="7104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emit 0</a:t>
              </a:r>
            </a:p>
          </p:txBody>
        </p:sp>
        <p:cxnSp>
          <p:nvCxnSpPr>
            <p:cNvPr id="122" name="121 Conector recto"/>
            <p:cNvCxnSpPr/>
            <p:nvPr/>
          </p:nvCxnSpPr>
          <p:spPr>
            <a:xfrm>
              <a:off x="4355406" y="1216010"/>
              <a:ext cx="1224516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1"/>
            <p:cNvSpPr>
              <a:spLocks noChangeArrowheads="1"/>
            </p:cNvSpPr>
            <p:nvPr/>
          </p:nvSpPr>
          <p:spPr bwMode="auto">
            <a:xfrm>
              <a:off x="4283969" y="928670"/>
              <a:ext cx="7104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emit 1</a:t>
              </a:r>
            </a:p>
          </p:txBody>
        </p:sp>
      </p:grpSp>
      <p:grpSp>
        <p:nvGrpSpPr>
          <p:cNvPr id="134" name="90 Grupo"/>
          <p:cNvGrpSpPr/>
          <p:nvPr/>
        </p:nvGrpSpPr>
        <p:grpSpPr>
          <a:xfrm>
            <a:off x="1904031" y="2664470"/>
            <a:ext cx="1011785" cy="347214"/>
            <a:chOff x="3829311" y="920010"/>
            <a:chExt cx="1011785" cy="347214"/>
          </a:xfrm>
        </p:grpSpPr>
        <p:cxnSp>
          <p:nvCxnSpPr>
            <p:cNvPr id="135" name="134 Conector recto"/>
            <p:cNvCxnSpPr/>
            <p:nvPr/>
          </p:nvCxnSpPr>
          <p:spPr>
            <a:xfrm flipH="1">
              <a:off x="3829311" y="1216010"/>
              <a:ext cx="295823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ectangle 11"/>
            <p:cNvSpPr>
              <a:spLocks noChangeArrowheads="1"/>
            </p:cNvSpPr>
            <p:nvPr/>
          </p:nvSpPr>
          <p:spPr bwMode="auto">
            <a:xfrm>
              <a:off x="3928184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137" name="136 Conector recto"/>
            <p:cNvCxnSpPr/>
            <p:nvPr/>
          </p:nvCxnSpPr>
          <p:spPr>
            <a:xfrm>
              <a:off x="4532626" y="1216010"/>
              <a:ext cx="308470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1"/>
            <p:cNvSpPr>
              <a:spLocks noChangeArrowheads="1"/>
            </p:cNvSpPr>
            <p:nvPr/>
          </p:nvSpPr>
          <p:spPr bwMode="auto">
            <a:xfrm>
              <a:off x="4461189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156" name="155 Grupo"/>
          <p:cNvGrpSpPr/>
          <p:nvPr/>
        </p:nvGrpSpPr>
        <p:grpSpPr>
          <a:xfrm>
            <a:off x="1929119" y="2147142"/>
            <a:ext cx="2498865" cy="347214"/>
            <a:chOff x="2929757" y="920010"/>
            <a:chExt cx="2498865" cy="347214"/>
          </a:xfrm>
        </p:grpSpPr>
        <p:cxnSp>
          <p:nvCxnSpPr>
            <p:cNvPr id="157" name="156 Conector recto"/>
            <p:cNvCxnSpPr/>
            <p:nvPr/>
          </p:nvCxnSpPr>
          <p:spPr>
            <a:xfrm flipH="1" flipV="1">
              <a:off x="2929757" y="1215998"/>
              <a:ext cx="1052502" cy="12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Rectangle 11"/>
            <p:cNvSpPr>
              <a:spLocks noChangeArrowheads="1"/>
            </p:cNvSpPr>
            <p:nvPr/>
          </p:nvSpPr>
          <p:spPr bwMode="auto">
            <a:xfrm>
              <a:off x="3363716" y="920010"/>
              <a:ext cx="7104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emit 0</a:t>
              </a:r>
            </a:p>
          </p:txBody>
        </p:sp>
        <p:cxnSp>
          <p:nvCxnSpPr>
            <p:cNvPr id="159" name="158 Conector recto"/>
            <p:cNvCxnSpPr/>
            <p:nvPr/>
          </p:nvCxnSpPr>
          <p:spPr>
            <a:xfrm flipV="1">
              <a:off x="4355406" y="1215998"/>
              <a:ext cx="1073216" cy="12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Rectangle 11"/>
            <p:cNvSpPr>
              <a:spLocks noChangeArrowheads="1"/>
            </p:cNvSpPr>
            <p:nvPr/>
          </p:nvSpPr>
          <p:spPr bwMode="auto">
            <a:xfrm>
              <a:off x="4283969" y="928670"/>
              <a:ext cx="7104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emit 1</a:t>
              </a:r>
            </a:p>
          </p:txBody>
        </p:sp>
      </p:grpSp>
      <p:grpSp>
        <p:nvGrpSpPr>
          <p:cNvPr id="185" name="90 Grupo"/>
          <p:cNvGrpSpPr/>
          <p:nvPr/>
        </p:nvGrpSpPr>
        <p:grpSpPr>
          <a:xfrm>
            <a:off x="2420445" y="3254206"/>
            <a:ext cx="719903" cy="347214"/>
            <a:chOff x="3832353" y="920010"/>
            <a:chExt cx="719903" cy="347214"/>
          </a:xfrm>
        </p:grpSpPr>
        <p:cxnSp>
          <p:nvCxnSpPr>
            <p:cNvPr id="186" name="185 Conector recto"/>
            <p:cNvCxnSpPr/>
            <p:nvPr/>
          </p:nvCxnSpPr>
          <p:spPr>
            <a:xfrm flipH="1">
              <a:off x="3832353" y="1216010"/>
              <a:ext cx="245157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Rectangle 11"/>
            <p:cNvSpPr>
              <a:spLocks noChangeArrowheads="1"/>
            </p:cNvSpPr>
            <p:nvPr/>
          </p:nvSpPr>
          <p:spPr bwMode="auto">
            <a:xfrm>
              <a:off x="3877384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188" name="187 Conector recto"/>
            <p:cNvCxnSpPr/>
            <p:nvPr/>
          </p:nvCxnSpPr>
          <p:spPr>
            <a:xfrm>
              <a:off x="4334831" y="1216010"/>
              <a:ext cx="217425" cy="2848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Rectangle 11"/>
            <p:cNvSpPr>
              <a:spLocks noChangeArrowheads="1"/>
            </p:cNvSpPr>
            <p:nvPr/>
          </p:nvSpPr>
          <p:spPr bwMode="auto">
            <a:xfrm>
              <a:off x="4254886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190" name="90 Grupo"/>
          <p:cNvGrpSpPr/>
          <p:nvPr/>
        </p:nvGrpSpPr>
        <p:grpSpPr>
          <a:xfrm>
            <a:off x="3563888" y="3251815"/>
            <a:ext cx="1011785" cy="347214"/>
            <a:chOff x="3829311" y="920010"/>
            <a:chExt cx="1011785" cy="347214"/>
          </a:xfrm>
        </p:grpSpPr>
        <p:cxnSp>
          <p:nvCxnSpPr>
            <p:cNvPr id="191" name="190 Conector recto"/>
            <p:cNvCxnSpPr/>
            <p:nvPr/>
          </p:nvCxnSpPr>
          <p:spPr>
            <a:xfrm flipH="1">
              <a:off x="3829311" y="1216010"/>
              <a:ext cx="295823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Rectangle 11"/>
            <p:cNvSpPr>
              <a:spLocks noChangeArrowheads="1"/>
            </p:cNvSpPr>
            <p:nvPr/>
          </p:nvSpPr>
          <p:spPr bwMode="auto">
            <a:xfrm>
              <a:off x="3928184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193" name="192 Conector recto"/>
            <p:cNvCxnSpPr/>
            <p:nvPr/>
          </p:nvCxnSpPr>
          <p:spPr>
            <a:xfrm>
              <a:off x="4532626" y="1216010"/>
              <a:ext cx="308470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Rectangle 11"/>
            <p:cNvSpPr>
              <a:spLocks noChangeArrowheads="1"/>
            </p:cNvSpPr>
            <p:nvPr/>
          </p:nvSpPr>
          <p:spPr bwMode="auto">
            <a:xfrm>
              <a:off x="4461189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195" name="90 Grupo"/>
          <p:cNvGrpSpPr/>
          <p:nvPr/>
        </p:nvGrpSpPr>
        <p:grpSpPr>
          <a:xfrm>
            <a:off x="5512617" y="3254251"/>
            <a:ext cx="1011785" cy="347214"/>
            <a:chOff x="3829311" y="920010"/>
            <a:chExt cx="1011785" cy="347214"/>
          </a:xfrm>
        </p:grpSpPr>
        <p:cxnSp>
          <p:nvCxnSpPr>
            <p:cNvPr id="196" name="195 Conector recto"/>
            <p:cNvCxnSpPr/>
            <p:nvPr/>
          </p:nvCxnSpPr>
          <p:spPr>
            <a:xfrm flipH="1">
              <a:off x="3829311" y="1216010"/>
              <a:ext cx="295823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Rectangle 11"/>
            <p:cNvSpPr>
              <a:spLocks noChangeArrowheads="1"/>
            </p:cNvSpPr>
            <p:nvPr/>
          </p:nvSpPr>
          <p:spPr bwMode="auto">
            <a:xfrm>
              <a:off x="3928184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198" name="197 Conector recto"/>
            <p:cNvCxnSpPr/>
            <p:nvPr/>
          </p:nvCxnSpPr>
          <p:spPr>
            <a:xfrm>
              <a:off x="4532626" y="1216010"/>
              <a:ext cx="308470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Rectangle 11"/>
            <p:cNvSpPr>
              <a:spLocks noChangeArrowheads="1"/>
            </p:cNvSpPr>
            <p:nvPr/>
          </p:nvSpPr>
          <p:spPr bwMode="auto">
            <a:xfrm>
              <a:off x="4461189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1</a:t>
              </a:r>
            </a:p>
          </p:txBody>
        </p:sp>
      </p:grpSp>
      <p:sp>
        <p:nvSpPr>
          <p:cNvPr id="211" name="210 Elipse"/>
          <p:cNvSpPr/>
          <p:nvPr/>
        </p:nvSpPr>
        <p:spPr>
          <a:xfrm>
            <a:off x="5469866" y="4164955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2" name="211 Conector recto"/>
          <p:cNvCxnSpPr/>
          <p:nvPr/>
        </p:nvCxnSpPr>
        <p:spPr>
          <a:xfrm rot="5400000">
            <a:off x="1920974" y="4202485"/>
            <a:ext cx="214314" cy="158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11 Grupo"/>
          <p:cNvGrpSpPr/>
          <p:nvPr/>
        </p:nvGrpSpPr>
        <p:grpSpPr>
          <a:xfrm>
            <a:off x="7545706" y="1556792"/>
            <a:ext cx="1156984" cy="615771"/>
            <a:chOff x="7545706" y="1556792"/>
            <a:chExt cx="1156984" cy="615771"/>
          </a:xfrm>
        </p:grpSpPr>
        <p:sp>
          <p:nvSpPr>
            <p:cNvPr id="100" name="Rectangle 11"/>
            <p:cNvSpPr>
              <a:spLocks noChangeArrowheads="1"/>
            </p:cNvSpPr>
            <p:nvPr/>
          </p:nvSpPr>
          <p:spPr bwMode="auto">
            <a:xfrm>
              <a:off x="8413828" y="1556792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>
                  <a:solidFill>
                    <a:srgbClr val="FF0000"/>
                  </a:solidFill>
                  <a:cs typeface="Times New Roman" pitchFamily="18" charset="0"/>
                </a:rPr>
                <a:t>1</a:t>
              </a:r>
              <a:endParaRPr lang="en-US" sz="16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101" name="Rectangle 11"/>
            <p:cNvSpPr>
              <a:spLocks noChangeArrowheads="1"/>
            </p:cNvSpPr>
            <p:nvPr/>
          </p:nvSpPr>
          <p:spPr bwMode="auto">
            <a:xfrm>
              <a:off x="7545706" y="1745119"/>
              <a:ext cx="58060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&gt; </a:t>
              </a:r>
              <a:r>
                <a:rPr lang="en-US" sz="1600" b="1" i="1" spc="-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T</a:t>
              </a:r>
              <a:r>
                <a:rPr lang="en-US" sz="1600" b="1" i="1" spc="-3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1</a:t>
              </a: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?</a:t>
              </a:r>
              <a:endParaRPr lang="en-US" sz="16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cxnSp>
          <p:nvCxnSpPr>
            <p:cNvPr id="3" name="2 Conector recto de flecha"/>
            <p:cNvCxnSpPr/>
            <p:nvPr/>
          </p:nvCxnSpPr>
          <p:spPr>
            <a:xfrm flipV="1">
              <a:off x="8126450" y="1735924"/>
              <a:ext cx="333982" cy="16430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107 Conector recto de flecha"/>
            <p:cNvCxnSpPr/>
            <p:nvPr/>
          </p:nvCxnSpPr>
          <p:spPr>
            <a:xfrm>
              <a:off x="8125846" y="1932631"/>
              <a:ext cx="333982" cy="16430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1"/>
            <p:cNvSpPr>
              <a:spLocks noChangeArrowheads="1"/>
            </p:cNvSpPr>
            <p:nvPr/>
          </p:nvSpPr>
          <p:spPr bwMode="auto">
            <a:xfrm rot="20203436">
              <a:off x="8026344" y="1639066"/>
              <a:ext cx="35939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yes</a:t>
              </a:r>
              <a:endParaRPr lang="en-US" sz="10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110" name="Rectangle 11"/>
            <p:cNvSpPr>
              <a:spLocks noChangeArrowheads="1"/>
            </p:cNvSpPr>
            <p:nvPr/>
          </p:nvSpPr>
          <p:spPr bwMode="auto">
            <a:xfrm rot="1561208">
              <a:off x="8072558" y="1926342"/>
              <a:ext cx="31931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no</a:t>
              </a:r>
              <a:endParaRPr lang="en-US" sz="10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7505216" y="3333350"/>
            <a:ext cx="1208156" cy="622670"/>
            <a:chOff x="7505216" y="3333350"/>
            <a:chExt cx="1208156" cy="622670"/>
          </a:xfrm>
        </p:grpSpPr>
        <p:sp>
          <p:nvSpPr>
            <p:cNvPr id="111" name="Rectangle 11"/>
            <p:cNvSpPr>
              <a:spLocks noChangeArrowheads="1"/>
            </p:cNvSpPr>
            <p:nvPr/>
          </p:nvSpPr>
          <p:spPr bwMode="auto">
            <a:xfrm>
              <a:off x="8424510" y="3617466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rgbClr val="FF0000"/>
                  </a:solidFill>
                  <a:cs typeface="Times New Roman" pitchFamily="18" charset="0"/>
                </a:rPr>
                <a:t>0</a:t>
              </a:r>
              <a:endParaRPr lang="en-US" sz="16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112" name="Rectangle 11"/>
            <p:cNvSpPr>
              <a:spLocks noChangeArrowheads="1"/>
            </p:cNvSpPr>
            <p:nvPr/>
          </p:nvSpPr>
          <p:spPr bwMode="auto">
            <a:xfrm>
              <a:off x="7505216" y="3439403"/>
              <a:ext cx="65755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&gt; </a:t>
              </a:r>
              <a:r>
                <a:rPr lang="en-US" sz="1600" b="1" i="1" spc="-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T</a:t>
              </a:r>
              <a:r>
                <a:rPr lang="en-US" sz="1600" b="1" i="1" spc="-3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4</a:t>
              </a:r>
              <a:r>
                <a:rPr lang="en-US" sz="1600" i="1" spc="-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’’’</a:t>
              </a: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?</a:t>
              </a:r>
              <a:endParaRPr lang="en-US" sz="16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cxnSp>
          <p:nvCxnSpPr>
            <p:cNvPr id="124" name="123 Conector recto de flecha"/>
            <p:cNvCxnSpPr/>
            <p:nvPr/>
          </p:nvCxnSpPr>
          <p:spPr>
            <a:xfrm flipV="1">
              <a:off x="8137132" y="3430208"/>
              <a:ext cx="333982" cy="16430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124 Conector recto de flecha"/>
            <p:cNvCxnSpPr/>
            <p:nvPr/>
          </p:nvCxnSpPr>
          <p:spPr>
            <a:xfrm>
              <a:off x="8136528" y="3626915"/>
              <a:ext cx="333982" cy="16430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 11"/>
            <p:cNvSpPr>
              <a:spLocks noChangeArrowheads="1"/>
            </p:cNvSpPr>
            <p:nvPr/>
          </p:nvSpPr>
          <p:spPr bwMode="auto">
            <a:xfrm rot="20203436">
              <a:off x="8037026" y="3333350"/>
              <a:ext cx="35939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yes</a:t>
              </a:r>
              <a:endParaRPr lang="en-US" sz="10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127" name="Rectangle 11"/>
            <p:cNvSpPr>
              <a:spLocks noChangeArrowheads="1"/>
            </p:cNvSpPr>
            <p:nvPr/>
          </p:nvSpPr>
          <p:spPr bwMode="auto">
            <a:xfrm rot="1561208">
              <a:off x="8083240" y="3620626"/>
              <a:ext cx="31931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no</a:t>
              </a:r>
              <a:endParaRPr lang="en-US" sz="10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sp>
        <p:nvSpPr>
          <p:cNvPr id="128" name="Rectangle 11"/>
          <p:cNvSpPr>
            <a:spLocks noChangeArrowheads="1"/>
          </p:cNvSpPr>
          <p:nvPr/>
        </p:nvSpPr>
        <p:spPr bwMode="auto">
          <a:xfrm>
            <a:off x="7956376" y="824012"/>
            <a:ext cx="574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FF0000"/>
                </a:solidFill>
                <a:cs typeface="Times New Roman" pitchFamily="18" charset="0"/>
              </a:rPr>
              <a:t>10</a:t>
            </a:r>
            <a:r>
              <a:rPr lang="en-US" sz="1600" b="1" i="1" baseline="-25000" dirty="0" smtClean="0">
                <a:solidFill>
                  <a:srgbClr val="FF0000"/>
                </a:solidFill>
                <a:cs typeface="Times New Roman" pitchFamily="18" charset="0"/>
              </a:rPr>
              <a:t>(10</a:t>
            </a:r>
            <a:endParaRPr lang="en-US" sz="1600" i="1" baseline="-250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44" name="143 Elipse"/>
          <p:cNvSpPr/>
          <p:nvPr/>
        </p:nvSpPr>
        <p:spPr>
          <a:xfrm>
            <a:off x="5236739" y="4782294"/>
            <a:ext cx="72801" cy="73392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6" name="90 Grupo"/>
          <p:cNvGrpSpPr/>
          <p:nvPr/>
        </p:nvGrpSpPr>
        <p:grpSpPr>
          <a:xfrm>
            <a:off x="1672807" y="3799708"/>
            <a:ext cx="719903" cy="347214"/>
            <a:chOff x="3832353" y="920010"/>
            <a:chExt cx="719903" cy="347214"/>
          </a:xfrm>
        </p:grpSpPr>
        <p:cxnSp>
          <p:nvCxnSpPr>
            <p:cNvPr id="167" name="166 Conector recto"/>
            <p:cNvCxnSpPr/>
            <p:nvPr/>
          </p:nvCxnSpPr>
          <p:spPr>
            <a:xfrm flipH="1">
              <a:off x="3832353" y="1216010"/>
              <a:ext cx="245157" cy="0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Rectangle 11"/>
            <p:cNvSpPr>
              <a:spLocks noChangeArrowheads="1"/>
            </p:cNvSpPr>
            <p:nvPr/>
          </p:nvSpPr>
          <p:spPr bwMode="auto">
            <a:xfrm>
              <a:off x="3877384" y="920010"/>
              <a:ext cx="2888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0</a:t>
              </a:r>
            </a:p>
          </p:txBody>
        </p:sp>
        <p:cxnSp>
          <p:nvCxnSpPr>
            <p:cNvPr id="169" name="168 Conector recto"/>
            <p:cNvCxnSpPr/>
            <p:nvPr/>
          </p:nvCxnSpPr>
          <p:spPr>
            <a:xfrm>
              <a:off x="4334831" y="1216010"/>
              <a:ext cx="217425" cy="2848"/>
            </a:xfrm>
            <a:prstGeom prst="line">
              <a:avLst/>
            </a:prstGeom>
            <a:ln>
              <a:solidFill>
                <a:srgbClr val="0070C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Rectangle 11"/>
            <p:cNvSpPr>
              <a:spLocks noChangeArrowheads="1"/>
            </p:cNvSpPr>
            <p:nvPr/>
          </p:nvSpPr>
          <p:spPr bwMode="auto">
            <a:xfrm>
              <a:off x="4254886" y="928670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i="1" dirty="0" smtClean="0">
                  <a:solidFill>
                    <a:srgbClr val="0070C0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7420570" y="4498102"/>
            <a:ext cx="1308844" cy="622670"/>
            <a:chOff x="7420570" y="4498102"/>
            <a:chExt cx="1308844" cy="622670"/>
          </a:xfrm>
        </p:grpSpPr>
        <p:sp>
          <p:nvSpPr>
            <p:cNvPr id="171" name="Rectangle 11"/>
            <p:cNvSpPr>
              <a:spLocks noChangeArrowheads="1"/>
            </p:cNvSpPr>
            <p:nvPr/>
          </p:nvSpPr>
          <p:spPr bwMode="auto">
            <a:xfrm>
              <a:off x="8440552" y="4782218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dirty="0" smtClean="0">
                  <a:solidFill>
                    <a:srgbClr val="FF0000"/>
                  </a:solidFill>
                  <a:cs typeface="Times New Roman" pitchFamily="18" charset="0"/>
                </a:rPr>
                <a:t>0</a:t>
              </a:r>
              <a:endParaRPr lang="en-US" sz="16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172" name="Rectangle 11"/>
            <p:cNvSpPr>
              <a:spLocks noChangeArrowheads="1"/>
            </p:cNvSpPr>
            <p:nvPr/>
          </p:nvSpPr>
          <p:spPr bwMode="auto">
            <a:xfrm>
              <a:off x="7420570" y="4604155"/>
              <a:ext cx="8384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&gt; </a:t>
              </a:r>
              <a:r>
                <a:rPr lang="en-US" sz="1600" b="1" i="1" spc="-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T</a:t>
              </a:r>
              <a:r>
                <a:rPr lang="en-US" sz="1600" b="1" i="1" spc="-3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6</a:t>
              </a:r>
              <a:r>
                <a:rPr lang="en-US" sz="1600" i="1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</a:t>
              </a:r>
              <a:r>
                <a:rPr lang="en-US" sz="1600" i="1" kern="0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’’’’’ </a:t>
              </a:r>
              <a:r>
                <a:rPr lang="en-US" sz="16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?</a:t>
              </a:r>
              <a:endParaRPr lang="en-US" sz="16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cxnSp>
          <p:nvCxnSpPr>
            <p:cNvPr id="173" name="172 Conector recto de flecha"/>
            <p:cNvCxnSpPr/>
            <p:nvPr/>
          </p:nvCxnSpPr>
          <p:spPr>
            <a:xfrm flipV="1">
              <a:off x="8153174" y="4594960"/>
              <a:ext cx="333982" cy="16430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173 Conector recto de flecha"/>
            <p:cNvCxnSpPr/>
            <p:nvPr/>
          </p:nvCxnSpPr>
          <p:spPr>
            <a:xfrm>
              <a:off x="8152570" y="4791667"/>
              <a:ext cx="333982" cy="16430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1"/>
            <p:cNvSpPr>
              <a:spLocks noChangeArrowheads="1"/>
            </p:cNvSpPr>
            <p:nvPr/>
          </p:nvSpPr>
          <p:spPr bwMode="auto">
            <a:xfrm rot="20203436">
              <a:off x="8053068" y="4498102"/>
              <a:ext cx="35939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yes</a:t>
              </a:r>
              <a:endParaRPr lang="en-US" sz="10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176" name="Rectangle 11"/>
            <p:cNvSpPr>
              <a:spLocks noChangeArrowheads="1"/>
            </p:cNvSpPr>
            <p:nvPr/>
          </p:nvSpPr>
          <p:spPr bwMode="auto">
            <a:xfrm rot="1561208">
              <a:off x="8099282" y="4785378"/>
              <a:ext cx="31931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no</a:t>
              </a:r>
              <a:endParaRPr lang="en-US" sz="1000" i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2214786" y="4712444"/>
            <a:ext cx="4310161" cy="224633"/>
            <a:chOff x="2214786" y="4712444"/>
            <a:chExt cx="4310161" cy="224633"/>
          </a:xfrm>
        </p:grpSpPr>
        <p:cxnSp>
          <p:nvCxnSpPr>
            <p:cNvPr id="147" name="146 Conector recto"/>
            <p:cNvCxnSpPr/>
            <p:nvPr/>
          </p:nvCxnSpPr>
          <p:spPr>
            <a:xfrm rot="5400000">
              <a:off x="3499373" y="4828455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147 Conector recto"/>
            <p:cNvCxnSpPr/>
            <p:nvPr/>
          </p:nvCxnSpPr>
          <p:spPr>
            <a:xfrm rot="5400000">
              <a:off x="4464049" y="482912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148 Conector recto"/>
            <p:cNvCxnSpPr/>
            <p:nvPr/>
          </p:nvCxnSpPr>
          <p:spPr>
            <a:xfrm rot="5400000">
              <a:off x="5407296" y="482912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149 Conector recto"/>
            <p:cNvCxnSpPr/>
            <p:nvPr/>
          </p:nvCxnSpPr>
          <p:spPr>
            <a:xfrm rot="5400000">
              <a:off x="6416996" y="4829126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177 Conector recto"/>
            <p:cNvCxnSpPr/>
            <p:nvPr/>
          </p:nvCxnSpPr>
          <p:spPr>
            <a:xfrm rot="5400000">
              <a:off x="2853903" y="482515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178 Conector recto"/>
            <p:cNvCxnSpPr/>
            <p:nvPr/>
          </p:nvCxnSpPr>
          <p:spPr>
            <a:xfrm rot="5400000">
              <a:off x="2481163" y="481880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179 Conector recto"/>
            <p:cNvCxnSpPr/>
            <p:nvPr/>
          </p:nvCxnSpPr>
          <p:spPr>
            <a:xfrm rot="5400000">
              <a:off x="2108423" y="4825157"/>
              <a:ext cx="214314" cy="158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9 Grupo"/>
          <p:cNvGrpSpPr/>
          <p:nvPr/>
        </p:nvGrpSpPr>
        <p:grpSpPr>
          <a:xfrm>
            <a:off x="2083594" y="4418062"/>
            <a:ext cx="4764018" cy="341729"/>
            <a:chOff x="2083594" y="4418062"/>
            <a:chExt cx="4764018" cy="341729"/>
          </a:xfrm>
        </p:grpSpPr>
        <p:sp>
          <p:nvSpPr>
            <p:cNvPr id="154" name="Rectangle 11"/>
            <p:cNvSpPr>
              <a:spLocks noChangeArrowheads="1"/>
            </p:cNvSpPr>
            <p:nvPr/>
          </p:nvSpPr>
          <p:spPr bwMode="auto">
            <a:xfrm>
              <a:off x="6377612" y="4418062"/>
              <a:ext cx="470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T</a:t>
              </a:r>
              <a:r>
                <a:rPr lang="en-US" sz="1600" b="1" i="1" spc="-3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6</a:t>
              </a:r>
              <a:r>
                <a:rPr lang="en-US" sz="1600" i="1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</a:t>
              </a:r>
              <a:r>
                <a:rPr lang="en-US" sz="1600" i="1" kern="0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’’’’’’</a:t>
              </a:r>
              <a:endParaRPr lang="en-US" sz="1600" i="1" kern="0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184" name="Rectangle 11"/>
            <p:cNvSpPr>
              <a:spLocks noChangeArrowheads="1"/>
            </p:cNvSpPr>
            <p:nvPr/>
          </p:nvSpPr>
          <p:spPr bwMode="auto">
            <a:xfrm>
              <a:off x="5380235" y="4418062"/>
              <a:ext cx="44435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T</a:t>
              </a:r>
              <a:r>
                <a:rPr lang="en-US" sz="1600" b="1" i="1" spc="-3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6</a:t>
              </a:r>
              <a:r>
                <a:rPr lang="en-US" sz="1600" i="1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</a:t>
              </a:r>
              <a:r>
                <a:rPr lang="en-US" sz="1600" i="1" kern="0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’’’’’</a:t>
              </a:r>
              <a:endParaRPr lang="en-US" sz="1600" i="1" kern="0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200" name="Rectangle 11"/>
            <p:cNvSpPr>
              <a:spLocks noChangeArrowheads="1"/>
            </p:cNvSpPr>
            <p:nvPr/>
          </p:nvSpPr>
          <p:spPr bwMode="auto">
            <a:xfrm>
              <a:off x="4434730" y="4418062"/>
              <a:ext cx="41870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T</a:t>
              </a:r>
              <a:r>
                <a:rPr lang="en-US" sz="1600" b="1" i="1" spc="-3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6</a:t>
              </a:r>
              <a:r>
                <a:rPr lang="en-US" sz="1600" i="1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</a:t>
              </a:r>
              <a:r>
                <a:rPr lang="en-US" sz="1600" i="1" kern="0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’’’’</a:t>
              </a:r>
              <a:endParaRPr lang="en-US" sz="1600" i="1" kern="0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201" name="Rectangle 11"/>
            <p:cNvSpPr>
              <a:spLocks noChangeArrowheads="1"/>
            </p:cNvSpPr>
            <p:nvPr/>
          </p:nvSpPr>
          <p:spPr bwMode="auto">
            <a:xfrm>
              <a:off x="3471044" y="4421237"/>
              <a:ext cx="393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T</a:t>
              </a:r>
              <a:r>
                <a:rPr lang="en-US" sz="1600" b="1" i="1" spc="-3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6</a:t>
              </a:r>
              <a:r>
                <a:rPr lang="en-US" sz="1600" i="1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</a:t>
              </a:r>
              <a:r>
                <a:rPr lang="en-US" sz="1600" i="1" kern="0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’’’</a:t>
              </a:r>
              <a:endParaRPr lang="en-US" sz="1600" i="1" kern="0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215" name="Rectangle 11"/>
            <p:cNvSpPr>
              <a:spLocks noChangeArrowheads="1"/>
            </p:cNvSpPr>
            <p:nvPr/>
          </p:nvSpPr>
          <p:spPr bwMode="auto">
            <a:xfrm>
              <a:off x="2823096" y="4420498"/>
              <a:ext cx="3674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T</a:t>
              </a:r>
              <a:r>
                <a:rPr lang="en-US" sz="1600" b="1" i="1" spc="-3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6</a:t>
              </a:r>
              <a:r>
                <a:rPr lang="en-US" sz="1600" i="1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</a:t>
              </a:r>
              <a:r>
                <a:rPr lang="en-US" sz="1600" i="1" kern="0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’’</a:t>
              </a:r>
              <a:endParaRPr lang="en-US" sz="1600" i="1" kern="0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216" name="Rectangle 11"/>
            <p:cNvSpPr>
              <a:spLocks noChangeArrowheads="1"/>
            </p:cNvSpPr>
            <p:nvPr/>
          </p:nvSpPr>
          <p:spPr bwMode="auto">
            <a:xfrm>
              <a:off x="2453159" y="4421237"/>
              <a:ext cx="34176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T</a:t>
              </a:r>
              <a:r>
                <a:rPr lang="en-US" sz="1600" b="1" i="1" spc="-3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6</a:t>
              </a:r>
              <a:r>
                <a:rPr lang="en-US" sz="1600" i="1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</a:t>
              </a:r>
              <a:r>
                <a:rPr lang="en-US" sz="1600" i="1" kern="0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</a:t>
              </a:r>
              <a:endParaRPr lang="en-US" sz="1600" i="1" kern="0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217" name="Rectangle 11"/>
            <p:cNvSpPr>
              <a:spLocks noChangeArrowheads="1"/>
            </p:cNvSpPr>
            <p:nvPr/>
          </p:nvSpPr>
          <p:spPr bwMode="auto">
            <a:xfrm>
              <a:off x="2083594" y="4421237"/>
              <a:ext cx="31611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T</a:t>
              </a:r>
              <a:r>
                <a:rPr lang="en-US" sz="1600" b="1" i="1" spc="-3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6</a:t>
              </a:r>
              <a:r>
                <a:rPr lang="en-US" sz="1600" i="1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</a:t>
              </a:r>
              <a:endParaRPr lang="en-US" sz="1600" i="1" kern="0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sp>
        <p:nvSpPr>
          <p:cNvPr id="219" name="Rectangle 11"/>
          <p:cNvSpPr>
            <a:spLocks noChangeArrowheads="1"/>
          </p:cNvSpPr>
          <p:nvPr/>
        </p:nvSpPr>
        <p:spPr bwMode="auto">
          <a:xfrm>
            <a:off x="1908322" y="3750061"/>
            <a:ext cx="2904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5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2636787" y="3190384"/>
            <a:ext cx="3570438" cy="339435"/>
            <a:chOff x="2636787" y="3190384"/>
            <a:chExt cx="3570438" cy="339435"/>
          </a:xfrm>
        </p:grpSpPr>
        <p:sp>
          <p:nvSpPr>
            <p:cNvPr id="220" name="Rectangle 11"/>
            <p:cNvSpPr>
              <a:spLocks noChangeArrowheads="1"/>
            </p:cNvSpPr>
            <p:nvPr/>
          </p:nvSpPr>
          <p:spPr bwMode="auto">
            <a:xfrm>
              <a:off x="2636787" y="3190384"/>
              <a:ext cx="31611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T</a:t>
              </a:r>
              <a:r>
                <a:rPr lang="en-US" sz="1600" b="1" i="1" spc="-3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4</a:t>
              </a:r>
              <a:r>
                <a:rPr lang="en-US" sz="1600" i="1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</a:t>
              </a:r>
              <a:endParaRPr lang="en-US" sz="1600" i="1" kern="0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221" name="Rectangle 11"/>
            <p:cNvSpPr>
              <a:spLocks noChangeArrowheads="1"/>
            </p:cNvSpPr>
            <p:nvPr/>
          </p:nvSpPr>
          <p:spPr bwMode="auto">
            <a:xfrm>
              <a:off x="3911104" y="3191265"/>
              <a:ext cx="34176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T</a:t>
              </a:r>
              <a:r>
                <a:rPr lang="en-US" sz="1600" b="1" i="1" spc="-3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4</a:t>
              </a:r>
              <a:r>
                <a:rPr lang="en-US" sz="1600" i="1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’’</a:t>
              </a:r>
              <a:endParaRPr lang="en-US" sz="1600" i="1" kern="0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222" name="Rectangle 11"/>
            <p:cNvSpPr>
              <a:spLocks noChangeArrowheads="1"/>
            </p:cNvSpPr>
            <p:nvPr/>
          </p:nvSpPr>
          <p:spPr bwMode="auto">
            <a:xfrm>
              <a:off x="5839816" y="3190751"/>
              <a:ext cx="36740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 spc="-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T</a:t>
              </a:r>
              <a:r>
                <a:rPr lang="en-US" sz="1600" b="1" i="1" spc="-300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4</a:t>
              </a:r>
              <a:r>
                <a:rPr lang="en-US" sz="1600" i="1" spc="-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itchFamily="18" charset="0"/>
                </a:rPr>
                <a:t>’’’</a:t>
              </a:r>
              <a:endParaRPr lang="en-US" sz="1600" i="1" kern="0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endParaRPr>
            </a:p>
          </p:txBody>
        </p:sp>
      </p:grpSp>
      <p:sp>
        <p:nvSpPr>
          <p:cNvPr id="223" name="Rectangle 11"/>
          <p:cNvSpPr>
            <a:spLocks noChangeArrowheads="1"/>
          </p:cNvSpPr>
          <p:nvPr/>
        </p:nvSpPr>
        <p:spPr bwMode="auto">
          <a:xfrm>
            <a:off x="2270919" y="2640966"/>
            <a:ext cx="2904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3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25" name="Rectangle 11"/>
          <p:cNvSpPr>
            <a:spLocks noChangeArrowheads="1"/>
          </p:cNvSpPr>
          <p:nvPr/>
        </p:nvSpPr>
        <p:spPr bwMode="auto">
          <a:xfrm>
            <a:off x="2997349" y="2068711"/>
            <a:ext cx="2904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2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26" name="Rectangle 11"/>
          <p:cNvSpPr>
            <a:spLocks noChangeArrowheads="1"/>
          </p:cNvSpPr>
          <p:nvPr/>
        </p:nvSpPr>
        <p:spPr bwMode="auto">
          <a:xfrm>
            <a:off x="4879082" y="1526006"/>
            <a:ext cx="2904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spc="-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</a:t>
            </a:r>
            <a:r>
              <a:rPr lang="en-US" sz="1600" b="1" i="1" spc="-3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</a:t>
            </a:r>
            <a:endParaRPr lang="en-US" sz="1600" i="1" kern="0" spc="-3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61" name="Rectangle 14"/>
          <p:cNvSpPr>
            <a:spLocks noChangeArrowheads="1"/>
          </p:cNvSpPr>
          <p:nvPr/>
        </p:nvSpPr>
        <p:spPr bwMode="auto">
          <a:xfrm>
            <a:off x="8633758" y="6613525"/>
            <a:ext cx="2503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81" name="180 Pentágono"/>
          <p:cNvSpPr/>
          <p:nvPr/>
        </p:nvSpPr>
        <p:spPr>
          <a:xfrm>
            <a:off x="325" y="6613524"/>
            <a:ext cx="1605959" cy="252609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84635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4" grpId="0" animBg="1"/>
      <p:bldP spid="115" grpId="0" animBg="1"/>
      <p:bldP spid="116" grpId="0" animBg="1"/>
      <p:bldP spid="211" grpId="0" animBg="1"/>
      <p:bldP spid="144" grpId="0" animBg="1"/>
      <p:bldP spid="219" grpId="0"/>
      <p:bldP spid="223" grpId="0"/>
      <p:bldP spid="225" grpId="0"/>
      <p:bldP spid="22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1156</Words>
  <Application>Microsoft Office PowerPoint</Application>
  <PresentationFormat>Presentación en pantalla (4:3)</PresentationFormat>
  <Paragraphs>557</Paragraphs>
  <Slides>39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39</vt:i4>
      </vt:variant>
    </vt:vector>
  </HeadingPairs>
  <TitlesOfParts>
    <vt:vector size="41" baseType="lpstr">
      <vt:lpstr>Tema de Office</vt:lpstr>
      <vt:lpstr>Diseño personalizado</vt:lpstr>
      <vt:lpstr>LOW COMPLEXITY EMBEDDED QUANTIZATION SCHEME COMPATIBLE WITH BITPLANE IMAGE CODING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COMPLEXITY EMBEDDED QUANTIZATION SCHEME COMPATIBLE WITH BITPLANE IMAGE CODING</dc:title>
  <dc:creator>.</dc:creator>
  <cp:lastModifiedBy>.</cp:lastModifiedBy>
  <cp:revision>201</cp:revision>
  <dcterms:created xsi:type="dcterms:W3CDTF">2013-03-11T14:54:40Z</dcterms:created>
  <dcterms:modified xsi:type="dcterms:W3CDTF">2013-07-09T13:22:26Z</dcterms:modified>
</cp:coreProperties>
</file>