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50"/>
  </p:notesMasterIdLst>
  <p:sldIdLst>
    <p:sldId id="256" r:id="rId3"/>
    <p:sldId id="257" r:id="rId4"/>
    <p:sldId id="314" r:id="rId5"/>
    <p:sldId id="264" r:id="rId6"/>
    <p:sldId id="358" r:id="rId7"/>
    <p:sldId id="360" r:id="rId8"/>
    <p:sldId id="359" r:id="rId9"/>
    <p:sldId id="315" r:id="rId10"/>
    <p:sldId id="357" r:id="rId11"/>
    <p:sldId id="270" r:id="rId12"/>
    <p:sldId id="352" r:id="rId13"/>
    <p:sldId id="267" r:id="rId14"/>
    <p:sldId id="272" r:id="rId15"/>
    <p:sldId id="265" r:id="rId16"/>
    <p:sldId id="293" r:id="rId17"/>
    <p:sldId id="304" r:id="rId18"/>
    <p:sldId id="306" r:id="rId19"/>
    <p:sldId id="305" r:id="rId20"/>
    <p:sldId id="361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369" r:id="rId29"/>
    <p:sldId id="370" r:id="rId30"/>
    <p:sldId id="371" r:id="rId31"/>
    <p:sldId id="372" r:id="rId32"/>
    <p:sldId id="374" r:id="rId33"/>
    <p:sldId id="373" r:id="rId34"/>
    <p:sldId id="376" r:id="rId35"/>
    <p:sldId id="377" r:id="rId36"/>
    <p:sldId id="378" r:id="rId37"/>
    <p:sldId id="380" r:id="rId38"/>
    <p:sldId id="379" r:id="rId39"/>
    <p:sldId id="316" r:id="rId40"/>
    <p:sldId id="336" r:id="rId41"/>
    <p:sldId id="382" r:id="rId42"/>
    <p:sldId id="385" r:id="rId43"/>
    <p:sldId id="383" r:id="rId44"/>
    <p:sldId id="384" r:id="rId45"/>
    <p:sldId id="317" r:id="rId46"/>
    <p:sldId id="287" r:id="rId47"/>
    <p:sldId id="350" r:id="rId48"/>
    <p:sldId id="386" r:id="rId49"/>
  </p:sldIdLst>
  <p:sldSz cx="10080625" cy="7559675"/>
  <p:notesSz cx="7559675" cy="10691813"/>
  <p:defaultTextStyle>
    <a:defPPr>
      <a:defRPr lang="ca-ES"/>
    </a:defPPr>
    <a:lvl1pPr algn="l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1pPr>
    <a:lvl2pPr marL="457200" algn="l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2pPr>
    <a:lvl3pPr marL="914400" algn="l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3pPr>
    <a:lvl4pPr marL="1371600" algn="l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4pPr>
    <a:lvl5pPr marL="1828800" algn="l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8080"/>
    <a:srgbClr val="CCCC00"/>
    <a:srgbClr val="FF9999"/>
    <a:srgbClr val="003399"/>
    <a:srgbClr val="0033CC"/>
    <a:srgbClr val="0099FF"/>
    <a:srgbClr val="FF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40" y="-348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9263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9263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9263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9263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A73D7BB5-7E03-4A16-BDF1-B6ED6EC0D7A4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892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241A56-5389-442E-91BD-D4A66AA0D0A6}" type="slidenum">
              <a:rPr lang="en-GB"/>
              <a:pPr/>
              <a:t>1</a:t>
            </a:fld>
            <a:endParaRPr lang="en-GB"/>
          </a:p>
        </p:txBody>
      </p:sp>
      <p:sp>
        <p:nvSpPr>
          <p:cNvPr id="409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409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BD7C94-8D9A-45A3-B771-F926F59AC66A}" type="slidenum">
              <a:rPr lang="en-GB"/>
              <a:pPr/>
              <a:t>10</a:t>
            </a:fld>
            <a:endParaRPr lang="en-GB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632E77-EB22-44C7-93C5-3F0C5BF948B5}" type="slidenum">
              <a:rPr lang="en-GB"/>
              <a:pPr/>
              <a:t>11</a:t>
            </a:fld>
            <a:endParaRPr lang="en-GB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19BFBB-B683-4ADD-9FC9-F9C94F6FF1AC}" type="slidenum">
              <a:rPr lang="en-GB"/>
              <a:pPr/>
              <a:t>12</a:t>
            </a:fld>
            <a:endParaRPr lang="en-GB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877AE0-57A8-4A09-9B3E-C41EA6DE783E}" type="slidenum">
              <a:rPr lang="en-GB"/>
              <a:pPr/>
              <a:t>13</a:t>
            </a:fld>
            <a:endParaRPr lang="en-GB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99B5FC-3158-4502-A74D-14FD5E981B4C}" type="slidenum">
              <a:rPr lang="en-GB"/>
              <a:pPr/>
              <a:t>14</a:t>
            </a:fld>
            <a:endParaRPr lang="en-GB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99AB46-F315-4B01-B6F6-ADD87BB3883A}" type="slidenum">
              <a:rPr lang="en-GB"/>
              <a:pPr/>
              <a:t>15</a:t>
            </a:fld>
            <a:endParaRPr lang="en-GB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8040D9-C44B-4AB2-ACA3-4AF0A5C2E492}" type="slidenum">
              <a:rPr lang="en-GB"/>
              <a:pPr/>
              <a:t>16</a:t>
            </a:fld>
            <a:endParaRPr lang="en-GB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32E8CE-7A78-4794-9133-42F3D02782C5}" type="slidenum">
              <a:rPr lang="en-GB"/>
              <a:pPr/>
              <a:t>17</a:t>
            </a:fld>
            <a:endParaRPr lang="en-GB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2FC5BD-CD5C-469C-AAC7-E00ADBB01EE9}" type="slidenum">
              <a:rPr lang="en-GB"/>
              <a:pPr/>
              <a:t>18</a:t>
            </a:fld>
            <a:endParaRPr lang="en-GB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A83266-9EFC-43C2-8002-E4066915D361}" type="slidenum">
              <a:rPr lang="en-GB"/>
              <a:pPr/>
              <a:t>19</a:t>
            </a:fld>
            <a:endParaRPr lang="en-GB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60BDF6-A8D9-467C-B786-A411754FA92B}" type="slidenum">
              <a:rPr lang="en-GB"/>
              <a:pPr/>
              <a:t>2</a:t>
            </a:fld>
            <a:endParaRPr lang="en-GB"/>
          </a:p>
        </p:txBody>
      </p:sp>
      <p:sp>
        <p:nvSpPr>
          <p:cNvPr id="614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614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CA64CB-29B7-431D-9EB4-357A85640240}" type="slidenum">
              <a:rPr lang="en-GB"/>
              <a:pPr/>
              <a:t>20</a:t>
            </a:fld>
            <a:endParaRPr lang="en-GB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C08613-2753-4391-BD0F-B31A6E51D520}" type="slidenum">
              <a:rPr lang="en-GB"/>
              <a:pPr/>
              <a:t>21</a:t>
            </a:fld>
            <a:endParaRPr lang="en-GB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A9E1D9-3AF2-42F1-9201-471A12EEC255}" type="slidenum">
              <a:rPr lang="en-GB"/>
              <a:pPr/>
              <a:t>22</a:t>
            </a:fld>
            <a:endParaRPr lang="en-GB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E78A12-DD03-4E78-989A-F23DAB2D62BA}" type="slidenum">
              <a:rPr lang="en-GB"/>
              <a:pPr/>
              <a:t>23</a:t>
            </a:fld>
            <a:endParaRPr lang="en-GB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F8BE8F-F381-4A1C-B58D-A1543DBB0739}" type="slidenum">
              <a:rPr lang="en-GB"/>
              <a:pPr/>
              <a:t>24</a:t>
            </a:fld>
            <a:endParaRPr lang="en-GB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76377B-BB1D-446F-9C52-9B7724514359}" type="slidenum">
              <a:rPr lang="en-GB"/>
              <a:pPr/>
              <a:t>25</a:t>
            </a:fld>
            <a:endParaRPr lang="en-GB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5DFA3B-C3F9-4782-999F-A0829022FBD2}" type="slidenum">
              <a:rPr lang="en-GB"/>
              <a:pPr/>
              <a:t>26</a:t>
            </a:fld>
            <a:endParaRPr lang="en-GB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E70879-86BD-45DA-9C2F-93A4B2F1D463}" type="slidenum">
              <a:rPr lang="en-GB"/>
              <a:pPr/>
              <a:t>27</a:t>
            </a:fld>
            <a:endParaRPr lang="en-GB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E30B9D-E10C-4622-9B25-E3963ED8DE12}" type="slidenum">
              <a:rPr lang="en-GB"/>
              <a:pPr/>
              <a:t>28</a:t>
            </a:fld>
            <a:endParaRPr lang="en-GB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3C73B0-A696-412D-9CC1-0E4A8D5D135D}" type="slidenum">
              <a:rPr lang="en-GB"/>
              <a:pPr/>
              <a:t>29</a:t>
            </a:fld>
            <a:endParaRPr lang="en-GB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E89BC0-1371-44FD-B523-9816B3997DA0}" type="slidenum">
              <a:rPr lang="en-GB"/>
              <a:pPr/>
              <a:t>3</a:t>
            </a:fld>
            <a:endParaRPr lang="en-GB"/>
          </a:p>
        </p:txBody>
      </p:sp>
      <p:sp>
        <p:nvSpPr>
          <p:cNvPr id="819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819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0DC099-9582-4A68-B302-FBA7B80593FB}" type="slidenum">
              <a:rPr lang="en-GB"/>
              <a:pPr/>
              <a:t>30</a:t>
            </a:fld>
            <a:endParaRPr lang="en-GB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B7BC4B-C86D-49CD-B3EF-074F5BD18049}" type="slidenum">
              <a:rPr lang="en-GB"/>
              <a:pPr/>
              <a:t>31</a:t>
            </a:fld>
            <a:endParaRPr lang="en-GB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19F2BC-921B-4205-A18E-747D19EB8C00}" type="slidenum">
              <a:rPr lang="en-GB"/>
              <a:pPr/>
              <a:t>32</a:t>
            </a:fld>
            <a:endParaRPr lang="en-GB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3248CA-BFFF-4066-B71C-D21364BC35BF}" type="slidenum">
              <a:rPr lang="en-GB"/>
              <a:pPr/>
              <a:t>33</a:t>
            </a:fld>
            <a:endParaRPr lang="en-GB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F753CF-951B-42F5-A216-6F69A201DC6D}" type="slidenum">
              <a:rPr lang="en-GB"/>
              <a:pPr/>
              <a:t>34</a:t>
            </a:fld>
            <a:endParaRPr lang="en-GB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520FD7-1AE4-439F-A79A-7C9116106318}" type="slidenum">
              <a:rPr lang="en-GB"/>
              <a:pPr/>
              <a:t>35</a:t>
            </a:fld>
            <a:endParaRPr lang="en-GB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EDCEB1-F734-46E9-AF28-11361C00D863}" type="slidenum">
              <a:rPr lang="en-GB"/>
              <a:pPr/>
              <a:t>36</a:t>
            </a:fld>
            <a:endParaRPr lang="en-GB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120451-D20E-45C6-9FDA-89230042FEDF}" type="slidenum">
              <a:rPr lang="en-GB"/>
              <a:pPr/>
              <a:t>37</a:t>
            </a:fld>
            <a:endParaRPr lang="en-GB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652810-F288-47BC-A667-43EA2807B268}" type="slidenum">
              <a:rPr lang="en-GB"/>
              <a:pPr/>
              <a:t>38</a:t>
            </a:fld>
            <a:endParaRPr lang="en-GB"/>
          </a:p>
        </p:txBody>
      </p:sp>
      <p:sp>
        <p:nvSpPr>
          <p:cNvPr id="7987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7987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F0BBBF-41FF-4155-8CE5-80409FAACA11}" type="slidenum">
              <a:rPr lang="en-GB"/>
              <a:pPr/>
              <a:t>39</a:t>
            </a:fld>
            <a:endParaRPr lang="en-GB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B658E5-CAB7-4B10-B8F3-04647F025F5D}" type="slidenum">
              <a:rPr lang="en-GB"/>
              <a:pPr/>
              <a:t>4</a:t>
            </a:fld>
            <a:endParaRPr lang="en-GB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1F4F2D-8643-4309-9F27-7540411717AE}" type="slidenum">
              <a:rPr lang="en-GB"/>
              <a:pPr/>
              <a:t>40</a:t>
            </a:fld>
            <a:endParaRPr lang="en-GB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5374CE-DD46-40B9-A1A6-9408D378E991}" type="slidenum">
              <a:rPr lang="en-GB"/>
              <a:pPr/>
              <a:t>41</a:t>
            </a:fld>
            <a:endParaRPr lang="en-GB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58BA49-3569-4771-8AD7-F90588DE4FF0}" type="slidenum">
              <a:rPr lang="en-GB"/>
              <a:pPr/>
              <a:t>42</a:t>
            </a:fld>
            <a:endParaRPr lang="en-GB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F90457-0319-4FDD-8262-75532DA87608}" type="slidenum">
              <a:rPr lang="en-GB"/>
              <a:pPr/>
              <a:t>43</a:t>
            </a:fld>
            <a:endParaRPr lang="en-GB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AD09C6-2E5F-43DC-97BF-77FB698F70F7}" type="slidenum">
              <a:rPr lang="en-GB"/>
              <a:pPr/>
              <a:t>44</a:t>
            </a:fld>
            <a:endParaRPr lang="en-GB"/>
          </a:p>
        </p:txBody>
      </p:sp>
      <p:sp>
        <p:nvSpPr>
          <p:cNvPr id="9216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921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6B8AFD-D3AB-4973-9600-318631278485}" type="slidenum">
              <a:rPr lang="en-GB"/>
              <a:pPr/>
              <a:t>45</a:t>
            </a:fld>
            <a:endParaRPr lang="en-GB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9F16A4-9937-4DD8-A9BE-33C0FE21A49F}" type="slidenum">
              <a:rPr lang="en-GB"/>
              <a:pPr/>
              <a:t>46</a:t>
            </a:fld>
            <a:endParaRPr lang="en-GB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3ADD39-F2CF-4153-A9DD-B8A61AA1E0C9}" type="slidenum">
              <a:rPr lang="en-GB"/>
              <a:pPr/>
              <a:t>47</a:t>
            </a:fld>
            <a:endParaRPr lang="en-GB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033238-47F9-43CB-A068-90C6F4C61ED3}" type="slidenum">
              <a:rPr lang="en-GB"/>
              <a:pPr/>
              <a:t>5</a:t>
            </a:fld>
            <a:endParaRPr lang="en-GB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85AE00-B4F6-478D-BD76-04FECC67513F}" type="slidenum">
              <a:rPr lang="en-GB"/>
              <a:pPr/>
              <a:t>6</a:t>
            </a:fld>
            <a:endParaRPr lang="en-GB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E9342A-1044-4AE7-B72F-A2D34D135C11}" type="slidenum">
              <a:rPr lang="en-GB"/>
              <a:pPr/>
              <a:t>7</a:t>
            </a:fld>
            <a:endParaRPr lang="en-GB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AA790A-B5B0-44F9-B360-2B2A374B258C}" type="slidenum">
              <a:rPr lang="en-GB"/>
              <a:pPr/>
              <a:t>8</a:t>
            </a:fld>
            <a:endParaRPr lang="en-GB"/>
          </a:p>
        </p:txBody>
      </p:sp>
      <p:sp>
        <p:nvSpPr>
          <p:cNvPr id="1843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1843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C479C8-A06D-4617-B909-55F6743D10F5}" type="slidenum">
              <a:rPr lang="en-GB"/>
              <a:pPr/>
              <a:t>9</a:t>
            </a:fld>
            <a:endParaRPr lang="en-GB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79101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0676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58583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4825" y="303213"/>
            <a:ext cx="9072563" cy="64500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99232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50684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035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09117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13059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8152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20705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44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52958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39835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03340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5420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9839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926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8043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9492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12340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4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4559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9300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/>
          <p:cNvSpPr>
            <a:spLocks noChangeArrowheads="1"/>
          </p:cNvSpPr>
          <p:nvPr userDrawn="1"/>
        </p:nvSpPr>
        <p:spPr bwMode="auto">
          <a:xfrm>
            <a:off x="0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1" name="AutoShape 7"/>
          <p:cNvSpPr>
            <a:spLocks noChangeArrowheads="1"/>
          </p:cNvSpPr>
          <p:nvPr userDrawn="1"/>
        </p:nvSpPr>
        <p:spPr bwMode="auto">
          <a:xfrm>
            <a:off x="314325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2" name="AutoShape 8"/>
          <p:cNvSpPr>
            <a:spLocks noChangeArrowheads="1"/>
          </p:cNvSpPr>
          <p:nvPr userDrawn="1"/>
        </p:nvSpPr>
        <p:spPr bwMode="auto">
          <a:xfrm>
            <a:off x="630238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3" name="AutoShape 9"/>
          <p:cNvSpPr>
            <a:spLocks noChangeArrowheads="1"/>
          </p:cNvSpPr>
          <p:nvPr userDrawn="1"/>
        </p:nvSpPr>
        <p:spPr bwMode="auto">
          <a:xfrm>
            <a:off x="944563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4" name="AutoShape 10"/>
          <p:cNvSpPr>
            <a:spLocks noChangeArrowheads="1"/>
          </p:cNvSpPr>
          <p:nvPr userDrawn="1"/>
        </p:nvSpPr>
        <p:spPr bwMode="auto">
          <a:xfrm>
            <a:off x="1260475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5" name="AutoShape 11"/>
          <p:cNvSpPr>
            <a:spLocks noChangeArrowheads="1"/>
          </p:cNvSpPr>
          <p:nvPr userDrawn="1"/>
        </p:nvSpPr>
        <p:spPr bwMode="auto">
          <a:xfrm>
            <a:off x="1574800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6" name="AutoShape 12"/>
          <p:cNvSpPr>
            <a:spLocks noChangeArrowheads="1"/>
          </p:cNvSpPr>
          <p:nvPr userDrawn="1"/>
        </p:nvSpPr>
        <p:spPr bwMode="auto">
          <a:xfrm>
            <a:off x="1890713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7" name="AutoShape 13"/>
          <p:cNvSpPr>
            <a:spLocks noChangeArrowheads="1"/>
          </p:cNvSpPr>
          <p:nvPr userDrawn="1"/>
        </p:nvSpPr>
        <p:spPr bwMode="auto">
          <a:xfrm>
            <a:off x="2205038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8" name="AutoShape 14"/>
          <p:cNvSpPr>
            <a:spLocks noChangeArrowheads="1"/>
          </p:cNvSpPr>
          <p:nvPr userDrawn="1"/>
        </p:nvSpPr>
        <p:spPr bwMode="auto">
          <a:xfrm>
            <a:off x="2519363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9" name="AutoShape 15"/>
          <p:cNvSpPr>
            <a:spLocks noChangeArrowheads="1"/>
          </p:cNvSpPr>
          <p:nvPr userDrawn="1"/>
        </p:nvSpPr>
        <p:spPr bwMode="auto">
          <a:xfrm>
            <a:off x="2835275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0" name="AutoShape 16"/>
          <p:cNvSpPr>
            <a:spLocks noChangeArrowheads="1"/>
          </p:cNvSpPr>
          <p:nvPr userDrawn="1"/>
        </p:nvSpPr>
        <p:spPr bwMode="auto">
          <a:xfrm>
            <a:off x="3149600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1" name="AutoShape 17"/>
          <p:cNvSpPr>
            <a:spLocks noChangeArrowheads="1"/>
          </p:cNvSpPr>
          <p:nvPr userDrawn="1"/>
        </p:nvSpPr>
        <p:spPr bwMode="auto">
          <a:xfrm>
            <a:off x="3465513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2" name="AutoShape 18"/>
          <p:cNvSpPr>
            <a:spLocks noChangeArrowheads="1"/>
          </p:cNvSpPr>
          <p:nvPr userDrawn="1"/>
        </p:nvSpPr>
        <p:spPr bwMode="auto">
          <a:xfrm>
            <a:off x="3779838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3" name="AutoShape 19"/>
          <p:cNvSpPr>
            <a:spLocks noChangeArrowheads="1"/>
          </p:cNvSpPr>
          <p:nvPr userDrawn="1"/>
        </p:nvSpPr>
        <p:spPr bwMode="auto">
          <a:xfrm>
            <a:off x="4095750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4" name="AutoShape 20"/>
          <p:cNvSpPr>
            <a:spLocks noChangeArrowheads="1"/>
          </p:cNvSpPr>
          <p:nvPr userDrawn="1"/>
        </p:nvSpPr>
        <p:spPr bwMode="auto">
          <a:xfrm>
            <a:off x="4410075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5" name="AutoShape 21"/>
          <p:cNvSpPr>
            <a:spLocks noChangeArrowheads="1"/>
          </p:cNvSpPr>
          <p:nvPr userDrawn="1"/>
        </p:nvSpPr>
        <p:spPr bwMode="auto">
          <a:xfrm>
            <a:off x="4724400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6" name="AutoShape 22"/>
          <p:cNvSpPr>
            <a:spLocks noChangeArrowheads="1"/>
          </p:cNvSpPr>
          <p:nvPr userDrawn="1"/>
        </p:nvSpPr>
        <p:spPr bwMode="auto">
          <a:xfrm>
            <a:off x="5040313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7" name="AutoShape 23"/>
          <p:cNvSpPr>
            <a:spLocks noChangeArrowheads="1"/>
          </p:cNvSpPr>
          <p:nvPr userDrawn="1"/>
        </p:nvSpPr>
        <p:spPr bwMode="auto">
          <a:xfrm>
            <a:off x="5354638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8" name="AutoShape 24"/>
          <p:cNvSpPr>
            <a:spLocks noChangeArrowheads="1"/>
          </p:cNvSpPr>
          <p:nvPr userDrawn="1"/>
        </p:nvSpPr>
        <p:spPr bwMode="auto">
          <a:xfrm>
            <a:off x="5670550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9" name="AutoShape 25"/>
          <p:cNvSpPr>
            <a:spLocks noChangeArrowheads="1"/>
          </p:cNvSpPr>
          <p:nvPr userDrawn="1"/>
        </p:nvSpPr>
        <p:spPr bwMode="auto">
          <a:xfrm>
            <a:off x="5984875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0" name="AutoShape 26"/>
          <p:cNvSpPr>
            <a:spLocks noChangeArrowheads="1"/>
          </p:cNvSpPr>
          <p:nvPr userDrawn="1"/>
        </p:nvSpPr>
        <p:spPr bwMode="auto">
          <a:xfrm>
            <a:off x="6300788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1" name="AutoShape 27"/>
          <p:cNvSpPr>
            <a:spLocks noChangeArrowheads="1"/>
          </p:cNvSpPr>
          <p:nvPr userDrawn="1"/>
        </p:nvSpPr>
        <p:spPr bwMode="auto">
          <a:xfrm>
            <a:off x="6615113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2" name="AutoShape 28"/>
          <p:cNvSpPr>
            <a:spLocks noChangeArrowheads="1"/>
          </p:cNvSpPr>
          <p:nvPr userDrawn="1"/>
        </p:nvSpPr>
        <p:spPr bwMode="auto">
          <a:xfrm>
            <a:off x="6929438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3" name="AutoShape 29"/>
          <p:cNvSpPr>
            <a:spLocks noChangeArrowheads="1"/>
          </p:cNvSpPr>
          <p:nvPr userDrawn="1"/>
        </p:nvSpPr>
        <p:spPr bwMode="auto">
          <a:xfrm>
            <a:off x="7245350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4" name="AutoShape 30"/>
          <p:cNvSpPr>
            <a:spLocks noChangeArrowheads="1"/>
          </p:cNvSpPr>
          <p:nvPr userDrawn="1"/>
        </p:nvSpPr>
        <p:spPr bwMode="auto">
          <a:xfrm>
            <a:off x="7559675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5" name="AutoShape 31"/>
          <p:cNvSpPr>
            <a:spLocks noChangeArrowheads="1"/>
          </p:cNvSpPr>
          <p:nvPr userDrawn="1"/>
        </p:nvSpPr>
        <p:spPr bwMode="auto">
          <a:xfrm>
            <a:off x="7875588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6" name="AutoShape 32"/>
          <p:cNvSpPr>
            <a:spLocks noChangeArrowheads="1"/>
          </p:cNvSpPr>
          <p:nvPr userDrawn="1"/>
        </p:nvSpPr>
        <p:spPr bwMode="auto">
          <a:xfrm>
            <a:off x="8189913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7" name="AutoShape 33"/>
          <p:cNvSpPr>
            <a:spLocks noChangeArrowheads="1"/>
          </p:cNvSpPr>
          <p:nvPr userDrawn="1"/>
        </p:nvSpPr>
        <p:spPr bwMode="auto">
          <a:xfrm>
            <a:off x="8504238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8" name="AutoShape 34"/>
          <p:cNvSpPr>
            <a:spLocks noChangeArrowheads="1"/>
          </p:cNvSpPr>
          <p:nvPr userDrawn="1"/>
        </p:nvSpPr>
        <p:spPr bwMode="auto">
          <a:xfrm>
            <a:off x="8820150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9" name="AutoShape 35"/>
          <p:cNvSpPr>
            <a:spLocks noChangeArrowheads="1"/>
          </p:cNvSpPr>
          <p:nvPr userDrawn="1"/>
        </p:nvSpPr>
        <p:spPr bwMode="auto">
          <a:xfrm>
            <a:off x="9134475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60" name="AutoShape 36"/>
          <p:cNvSpPr>
            <a:spLocks noChangeArrowheads="1"/>
          </p:cNvSpPr>
          <p:nvPr userDrawn="1"/>
        </p:nvSpPr>
        <p:spPr bwMode="auto">
          <a:xfrm>
            <a:off x="9450388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61" name="AutoShape 37"/>
          <p:cNvSpPr>
            <a:spLocks noChangeArrowheads="1"/>
          </p:cNvSpPr>
          <p:nvPr userDrawn="1"/>
        </p:nvSpPr>
        <p:spPr bwMode="auto">
          <a:xfrm>
            <a:off x="9764713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62" name="Line 38"/>
          <p:cNvSpPr>
            <a:spLocks noChangeShapeType="1"/>
          </p:cNvSpPr>
          <p:nvPr userDrawn="1"/>
        </p:nvSpPr>
        <p:spPr bwMode="auto">
          <a:xfrm>
            <a:off x="0" y="630238"/>
            <a:ext cx="100806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10795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10795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marL="10795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marL="10795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marL="10795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15367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19939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24511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29083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431800" indent="-32385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5400" indent="-2159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7200" indent="-2159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90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62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34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306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78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Rectangle 58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u="sng"/>
          </a:p>
        </p:txBody>
      </p:sp>
      <p:grpSp>
        <p:nvGrpSpPr>
          <p:cNvPr id="3131" name="Group 59"/>
          <p:cNvGrpSpPr>
            <a:grpSpLocks/>
          </p:cNvGrpSpPr>
          <p:nvPr/>
        </p:nvGrpSpPr>
        <p:grpSpPr bwMode="auto">
          <a:xfrm>
            <a:off x="1206500" y="1871663"/>
            <a:ext cx="7558088" cy="1258887"/>
            <a:chOff x="760" y="1179"/>
            <a:chExt cx="4761" cy="793"/>
          </a:xfrm>
        </p:grpSpPr>
        <p:sp>
          <p:nvSpPr>
            <p:cNvPr id="3132" name="AutoShape 60"/>
            <p:cNvSpPr>
              <a:spLocks noChangeArrowheads="1"/>
            </p:cNvSpPr>
            <p:nvPr/>
          </p:nvSpPr>
          <p:spPr bwMode="auto">
            <a:xfrm>
              <a:off x="760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3" name="AutoShape 61"/>
            <p:cNvSpPr>
              <a:spLocks noChangeArrowheads="1"/>
            </p:cNvSpPr>
            <p:nvPr/>
          </p:nvSpPr>
          <p:spPr bwMode="auto">
            <a:xfrm>
              <a:off x="958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4" name="AutoShape 62"/>
            <p:cNvSpPr>
              <a:spLocks noChangeArrowheads="1"/>
            </p:cNvSpPr>
            <p:nvPr/>
          </p:nvSpPr>
          <p:spPr bwMode="auto">
            <a:xfrm>
              <a:off x="760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5" name="AutoShape 63"/>
            <p:cNvSpPr>
              <a:spLocks noChangeArrowheads="1"/>
            </p:cNvSpPr>
            <p:nvPr/>
          </p:nvSpPr>
          <p:spPr bwMode="auto">
            <a:xfrm>
              <a:off x="958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6" name="AutoShape 64"/>
            <p:cNvSpPr>
              <a:spLocks noChangeArrowheads="1"/>
            </p:cNvSpPr>
            <p:nvPr/>
          </p:nvSpPr>
          <p:spPr bwMode="auto">
            <a:xfrm>
              <a:off x="1157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7" name="AutoShape 65"/>
            <p:cNvSpPr>
              <a:spLocks noChangeArrowheads="1"/>
            </p:cNvSpPr>
            <p:nvPr/>
          </p:nvSpPr>
          <p:spPr bwMode="auto">
            <a:xfrm>
              <a:off x="1355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8" name="AutoShape 66"/>
            <p:cNvSpPr>
              <a:spLocks noChangeArrowheads="1"/>
            </p:cNvSpPr>
            <p:nvPr/>
          </p:nvSpPr>
          <p:spPr bwMode="auto">
            <a:xfrm>
              <a:off x="1157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9" name="AutoShape 67"/>
            <p:cNvSpPr>
              <a:spLocks noChangeArrowheads="1"/>
            </p:cNvSpPr>
            <p:nvPr/>
          </p:nvSpPr>
          <p:spPr bwMode="auto">
            <a:xfrm>
              <a:off x="1355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0" name="AutoShape 68"/>
            <p:cNvSpPr>
              <a:spLocks noChangeArrowheads="1"/>
            </p:cNvSpPr>
            <p:nvPr/>
          </p:nvSpPr>
          <p:spPr bwMode="auto">
            <a:xfrm>
              <a:off x="1553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1" name="AutoShape 69"/>
            <p:cNvSpPr>
              <a:spLocks noChangeArrowheads="1"/>
            </p:cNvSpPr>
            <p:nvPr/>
          </p:nvSpPr>
          <p:spPr bwMode="auto">
            <a:xfrm>
              <a:off x="1752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2" name="AutoShape 70"/>
            <p:cNvSpPr>
              <a:spLocks noChangeArrowheads="1"/>
            </p:cNvSpPr>
            <p:nvPr/>
          </p:nvSpPr>
          <p:spPr bwMode="auto">
            <a:xfrm>
              <a:off x="1553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3" name="AutoShape 71"/>
            <p:cNvSpPr>
              <a:spLocks noChangeArrowheads="1"/>
            </p:cNvSpPr>
            <p:nvPr/>
          </p:nvSpPr>
          <p:spPr bwMode="auto">
            <a:xfrm>
              <a:off x="1752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4" name="AutoShape 72"/>
            <p:cNvSpPr>
              <a:spLocks noChangeArrowheads="1"/>
            </p:cNvSpPr>
            <p:nvPr/>
          </p:nvSpPr>
          <p:spPr bwMode="auto">
            <a:xfrm>
              <a:off x="1950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5" name="AutoShape 73"/>
            <p:cNvSpPr>
              <a:spLocks noChangeArrowheads="1"/>
            </p:cNvSpPr>
            <p:nvPr/>
          </p:nvSpPr>
          <p:spPr bwMode="auto">
            <a:xfrm>
              <a:off x="2149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6" name="AutoShape 74"/>
            <p:cNvSpPr>
              <a:spLocks noChangeArrowheads="1"/>
            </p:cNvSpPr>
            <p:nvPr/>
          </p:nvSpPr>
          <p:spPr bwMode="auto">
            <a:xfrm>
              <a:off x="1950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7" name="AutoShape 75"/>
            <p:cNvSpPr>
              <a:spLocks noChangeArrowheads="1"/>
            </p:cNvSpPr>
            <p:nvPr/>
          </p:nvSpPr>
          <p:spPr bwMode="auto">
            <a:xfrm>
              <a:off x="2149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8" name="AutoShape 76"/>
            <p:cNvSpPr>
              <a:spLocks noChangeArrowheads="1"/>
            </p:cNvSpPr>
            <p:nvPr/>
          </p:nvSpPr>
          <p:spPr bwMode="auto">
            <a:xfrm>
              <a:off x="2347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9" name="AutoShape 77"/>
            <p:cNvSpPr>
              <a:spLocks noChangeArrowheads="1"/>
            </p:cNvSpPr>
            <p:nvPr/>
          </p:nvSpPr>
          <p:spPr bwMode="auto">
            <a:xfrm>
              <a:off x="2546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0" name="AutoShape 78"/>
            <p:cNvSpPr>
              <a:spLocks noChangeArrowheads="1"/>
            </p:cNvSpPr>
            <p:nvPr/>
          </p:nvSpPr>
          <p:spPr bwMode="auto">
            <a:xfrm>
              <a:off x="2347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1" name="AutoShape 79"/>
            <p:cNvSpPr>
              <a:spLocks noChangeArrowheads="1"/>
            </p:cNvSpPr>
            <p:nvPr/>
          </p:nvSpPr>
          <p:spPr bwMode="auto">
            <a:xfrm>
              <a:off x="2546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2" name="AutoShape 80"/>
            <p:cNvSpPr>
              <a:spLocks noChangeArrowheads="1"/>
            </p:cNvSpPr>
            <p:nvPr/>
          </p:nvSpPr>
          <p:spPr bwMode="auto">
            <a:xfrm>
              <a:off x="2744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3" name="AutoShape 81"/>
            <p:cNvSpPr>
              <a:spLocks noChangeArrowheads="1"/>
            </p:cNvSpPr>
            <p:nvPr/>
          </p:nvSpPr>
          <p:spPr bwMode="auto">
            <a:xfrm>
              <a:off x="2942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4" name="AutoShape 82"/>
            <p:cNvSpPr>
              <a:spLocks noChangeArrowheads="1"/>
            </p:cNvSpPr>
            <p:nvPr/>
          </p:nvSpPr>
          <p:spPr bwMode="auto">
            <a:xfrm>
              <a:off x="2744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5" name="AutoShape 83"/>
            <p:cNvSpPr>
              <a:spLocks noChangeArrowheads="1"/>
            </p:cNvSpPr>
            <p:nvPr/>
          </p:nvSpPr>
          <p:spPr bwMode="auto">
            <a:xfrm>
              <a:off x="2942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6" name="AutoShape 84"/>
            <p:cNvSpPr>
              <a:spLocks noChangeArrowheads="1"/>
            </p:cNvSpPr>
            <p:nvPr/>
          </p:nvSpPr>
          <p:spPr bwMode="auto">
            <a:xfrm>
              <a:off x="3141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7" name="AutoShape 85"/>
            <p:cNvSpPr>
              <a:spLocks noChangeArrowheads="1"/>
            </p:cNvSpPr>
            <p:nvPr/>
          </p:nvSpPr>
          <p:spPr bwMode="auto">
            <a:xfrm>
              <a:off x="3339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8" name="AutoShape 86"/>
            <p:cNvSpPr>
              <a:spLocks noChangeArrowheads="1"/>
            </p:cNvSpPr>
            <p:nvPr/>
          </p:nvSpPr>
          <p:spPr bwMode="auto">
            <a:xfrm>
              <a:off x="3141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9" name="AutoShape 87"/>
            <p:cNvSpPr>
              <a:spLocks noChangeArrowheads="1"/>
            </p:cNvSpPr>
            <p:nvPr/>
          </p:nvSpPr>
          <p:spPr bwMode="auto">
            <a:xfrm>
              <a:off x="3339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0" name="AutoShape 88"/>
            <p:cNvSpPr>
              <a:spLocks noChangeArrowheads="1"/>
            </p:cNvSpPr>
            <p:nvPr/>
          </p:nvSpPr>
          <p:spPr bwMode="auto">
            <a:xfrm>
              <a:off x="3538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1" name="AutoShape 89"/>
            <p:cNvSpPr>
              <a:spLocks noChangeArrowheads="1"/>
            </p:cNvSpPr>
            <p:nvPr/>
          </p:nvSpPr>
          <p:spPr bwMode="auto">
            <a:xfrm>
              <a:off x="3736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2" name="AutoShape 90"/>
            <p:cNvSpPr>
              <a:spLocks noChangeArrowheads="1"/>
            </p:cNvSpPr>
            <p:nvPr/>
          </p:nvSpPr>
          <p:spPr bwMode="auto">
            <a:xfrm>
              <a:off x="3538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3" name="AutoShape 91"/>
            <p:cNvSpPr>
              <a:spLocks noChangeArrowheads="1"/>
            </p:cNvSpPr>
            <p:nvPr/>
          </p:nvSpPr>
          <p:spPr bwMode="auto">
            <a:xfrm>
              <a:off x="3736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4" name="AutoShape 92"/>
            <p:cNvSpPr>
              <a:spLocks noChangeArrowheads="1"/>
            </p:cNvSpPr>
            <p:nvPr/>
          </p:nvSpPr>
          <p:spPr bwMode="auto">
            <a:xfrm>
              <a:off x="3934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5" name="AutoShape 93"/>
            <p:cNvSpPr>
              <a:spLocks noChangeArrowheads="1"/>
            </p:cNvSpPr>
            <p:nvPr/>
          </p:nvSpPr>
          <p:spPr bwMode="auto">
            <a:xfrm>
              <a:off x="4133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6" name="AutoShape 94"/>
            <p:cNvSpPr>
              <a:spLocks noChangeArrowheads="1"/>
            </p:cNvSpPr>
            <p:nvPr/>
          </p:nvSpPr>
          <p:spPr bwMode="auto">
            <a:xfrm>
              <a:off x="3934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7" name="AutoShape 95"/>
            <p:cNvSpPr>
              <a:spLocks noChangeArrowheads="1"/>
            </p:cNvSpPr>
            <p:nvPr/>
          </p:nvSpPr>
          <p:spPr bwMode="auto">
            <a:xfrm>
              <a:off x="4133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8" name="AutoShape 96"/>
            <p:cNvSpPr>
              <a:spLocks noChangeArrowheads="1"/>
            </p:cNvSpPr>
            <p:nvPr/>
          </p:nvSpPr>
          <p:spPr bwMode="auto">
            <a:xfrm>
              <a:off x="4331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9" name="AutoShape 97"/>
            <p:cNvSpPr>
              <a:spLocks noChangeArrowheads="1"/>
            </p:cNvSpPr>
            <p:nvPr/>
          </p:nvSpPr>
          <p:spPr bwMode="auto">
            <a:xfrm>
              <a:off x="4530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0" name="AutoShape 98"/>
            <p:cNvSpPr>
              <a:spLocks noChangeArrowheads="1"/>
            </p:cNvSpPr>
            <p:nvPr/>
          </p:nvSpPr>
          <p:spPr bwMode="auto">
            <a:xfrm>
              <a:off x="4331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1" name="AutoShape 99"/>
            <p:cNvSpPr>
              <a:spLocks noChangeArrowheads="1"/>
            </p:cNvSpPr>
            <p:nvPr/>
          </p:nvSpPr>
          <p:spPr bwMode="auto">
            <a:xfrm>
              <a:off x="4530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2" name="AutoShape 100"/>
            <p:cNvSpPr>
              <a:spLocks noChangeArrowheads="1"/>
            </p:cNvSpPr>
            <p:nvPr/>
          </p:nvSpPr>
          <p:spPr bwMode="auto">
            <a:xfrm>
              <a:off x="4728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3" name="AutoShape 101"/>
            <p:cNvSpPr>
              <a:spLocks noChangeArrowheads="1"/>
            </p:cNvSpPr>
            <p:nvPr/>
          </p:nvSpPr>
          <p:spPr bwMode="auto">
            <a:xfrm>
              <a:off x="4927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4" name="AutoShape 102"/>
            <p:cNvSpPr>
              <a:spLocks noChangeArrowheads="1"/>
            </p:cNvSpPr>
            <p:nvPr/>
          </p:nvSpPr>
          <p:spPr bwMode="auto">
            <a:xfrm>
              <a:off x="4728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5" name="AutoShape 103"/>
            <p:cNvSpPr>
              <a:spLocks noChangeArrowheads="1"/>
            </p:cNvSpPr>
            <p:nvPr/>
          </p:nvSpPr>
          <p:spPr bwMode="auto">
            <a:xfrm>
              <a:off x="4927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6" name="AutoShape 104"/>
            <p:cNvSpPr>
              <a:spLocks noChangeArrowheads="1"/>
            </p:cNvSpPr>
            <p:nvPr/>
          </p:nvSpPr>
          <p:spPr bwMode="auto">
            <a:xfrm>
              <a:off x="5125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7" name="AutoShape 105"/>
            <p:cNvSpPr>
              <a:spLocks noChangeArrowheads="1"/>
            </p:cNvSpPr>
            <p:nvPr/>
          </p:nvSpPr>
          <p:spPr bwMode="auto">
            <a:xfrm>
              <a:off x="5323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8" name="AutoShape 106"/>
            <p:cNvSpPr>
              <a:spLocks noChangeArrowheads="1"/>
            </p:cNvSpPr>
            <p:nvPr/>
          </p:nvSpPr>
          <p:spPr bwMode="auto">
            <a:xfrm>
              <a:off x="5125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9" name="AutoShape 107"/>
            <p:cNvSpPr>
              <a:spLocks noChangeArrowheads="1"/>
            </p:cNvSpPr>
            <p:nvPr/>
          </p:nvSpPr>
          <p:spPr bwMode="auto">
            <a:xfrm>
              <a:off x="5323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180" name="Text Box 108"/>
          <p:cNvSpPr txBox="1">
            <a:spLocks noChangeArrowheads="1"/>
          </p:cNvSpPr>
          <p:nvPr/>
        </p:nvSpPr>
        <p:spPr bwMode="auto">
          <a:xfrm>
            <a:off x="2279650" y="1985963"/>
            <a:ext cx="5397500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31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BLOCK-WISE</a:t>
            </a:r>
          </a:p>
          <a:p>
            <a:pPr algn="ctr" eaLnBrk="1">
              <a:lnSpc>
                <a:spcPct val="101000"/>
              </a:lnSpc>
            </a:pPr>
            <a:r>
              <a:rPr lang="en-GB" sz="31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LAYER TRUNCATION</a:t>
            </a:r>
          </a:p>
        </p:txBody>
      </p:sp>
      <p:sp>
        <p:nvSpPr>
          <p:cNvPr id="55" name="2 Subtítulo"/>
          <p:cNvSpPr txBox="1">
            <a:spLocks/>
          </p:cNvSpPr>
          <p:nvPr/>
        </p:nvSpPr>
        <p:spPr>
          <a:xfrm>
            <a:off x="1694872" y="4537120"/>
            <a:ext cx="6400800" cy="722901"/>
          </a:xfrm>
          <a:prstGeom prst="rect">
            <a:avLst/>
          </a:prstGeom>
        </p:spPr>
        <p:txBody>
          <a:bodyPr>
            <a:normAutofit/>
          </a:bodyPr>
          <a:lstStyle>
            <a:lvl1pPr marL="431800" indent="-3238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63600" indent="-287338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954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7272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590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6162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30734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5306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9878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i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Department of Information and Communications Engineering</a:t>
            </a: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i="1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Universitat</a:t>
            </a:r>
            <a:r>
              <a:rPr lang="en-US" sz="1600" i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</a:t>
            </a:r>
            <a:r>
              <a:rPr lang="en-US" sz="1600" i="1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Autònoma</a:t>
            </a:r>
            <a:r>
              <a:rPr lang="en-US" sz="1600" i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de Barcelona, Spain</a:t>
            </a:r>
            <a:endParaRPr lang="ca-ES" sz="160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6" name="2 Subtítulo"/>
          <p:cNvSpPr txBox="1">
            <a:spLocks/>
          </p:cNvSpPr>
          <p:nvPr/>
        </p:nvSpPr>
        <p:spPr>
          <a:xfrm>
            <a:off x="1655936" y="3739813"/>
            <a:ext cx="6400800" cy="472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Francesc </a:t>
            </a:r>
            <a:r>
              <a:rPr lang="ca-E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Aulí</a:t>
            </a:r>
            <a:r>
              <a:rPr lang="ca-E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-Llinàs</a:t>
            </a:r>
            <a:endParaRPr lang="ca-E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7" name="Picture 72" descr="U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456" y="6413929"/>
            <a:ext cx="2952750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727200" y="2195513"/>
            <a:ext cx="4032250" cy="4033837"/>
            <a:chOff x="1270" y="1383"/>
            <a:chExt cx="2540" cy="2541"/>
          </a:xfrm>
        </p:grpSpPr>
        <p:pic>
          <p:nvPicPr>
            <p:cNvPr id="21507" name="Picture 3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08" name="Rectangle 4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21509" name="Group 5"/>
          <p:cNvGrpSpPr>
            <a:grpSpLocks/>
          </p:cNvGrpSpPr>
          <p:nvPr/>
        </p:nvGrpSpPr>
        <p:grpSpPr bwMode="auto">
          <a:xfrm>
            <a:off x="1727200" y="2195513"/>
            <a:ext cx="4033838" cy="4033837"/>
            <a:chOff x="1088" y="1383"/>
            <a:chExt cx="2541" cy="2541"/>
          </a:xfrm>
        </p:grpSpPr>
        <p:pic>
          <p:nvPicPr>
            <p:cNvPr id="21510" name="Picture 6" descr="n2a_RGB-C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2541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1" name="Rectangle 7"/>
            <p:cNvSpPr>
              <a:spLocks noChangeArrowheads="1"/>
            </p:cNvSpPr>
            <p:nvPr/>
          </p:nvSpPr>
          <p:spPr bwMode="auto">
            <a:xfrm>
              <a:off x="1089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21512" name="Group 8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1514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1727200" y="2195513"/>
            <a:ext cx="4033838" cy="4033837"/>
            <a:chOff x="1088" y="1383"/>
            <a:chExt cx="2541" cy="2541"/>
          </a:xfrm>
        </p:grpSpPr>
        <p:pic>
          <p:nvPicPr>
            <p:cNvPr id="23555" name="Picture 3" descr="n2a_RGB-C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2541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6" name="Rectangle 4"/>
            <p:cNvSpPr>
              <a:spLocks noChangeArrowheads="1"/>
            </p:cNvSpPr>
            <p:nvPr/>
          </p:nvSpPr>
          <p:spPr bwMode="auto">
            <a:xfrm>
              <a:off x="1089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23558" name="Line 6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3559" name="Rectangle 7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3560" name="Group 8"/>
          <p:cNvGrpSpPr>
            <a:grpSpLocks/>
          </p:cNvGrpSpPr>
          <p:nvPr/>
        </p:nvGrpSpPr>
        <p:grpSpPr bwMode="auto">
          <a:xfrm>
            <a:off x="7777163" y="2339975"/>
            <a:ext cx="2087562" cy="1439863"/>
            <a:chOff x="4899" y="1837"/>
            <a:chExt cx="1315" cy="907"/>
          </a:xfrm>
        </p:grpSpPr>
        <p:grpSp>
          <p:nvGrpSpPr>
            <p:cNvPr id="23561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23562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3563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>
                    <a:latin typeface="Verdana" pitchFamily="34" charset="0"/>
                  </a:rPr>
                  <a:t>TRANSFORM</a:t>
                </a:r>
              </a:p>
            </p:txBody>
          </p:sp>
        </p:grpSp>
        <p:grpSp>
          <p:nvGrpSpPr>
            <p:cNvPr id="23564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23565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3566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>
                    <a:latin typeface="Verdana" pitchFamily="34" charset="0"/>
                  </a:rPr>
                  <a:t>QUANTIZATION</a:t>
                </a:r>
              </a:p>
            </p:txBody>
          </p:sp>
        </p:grpSp>
      </p:grpSp>
      <p:grpSp>
        <p:nvGrpSpPr>
          <p:cNvPr id="23567" name="Group 15"/>
          <p:cNvGrpSpPr>
            <a:grpSpLocks/>
          </p:cNvGrpSpPr>
          <p:nvPr/>
        </p:nvGrpSpPr>
        <p:grpSpPr bwMode="auto">
          <a:xfrm>
            <a:off x="1655763" y="2124075"/>
            <a:ext cx="4176712" cy="4176713"/>
            <a:chOff x="1043" y="1338"/>
            <a:chExt cx="2631" cy="2631"/>
          </a:xfrm>
        </p:grpSpPr>
        <p:sp>
          <p:nvSpPr>
            <p:cNvPr id="23568" name="Rectangle 16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23569" name="Group 17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23570" name="Picture 18" descr="H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2744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71" name="Picture 19" descr="H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1383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72" name="Picture 20" descr="LH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744"/>
                <a:ext cx="1179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73" name="Picture 21" descr="H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383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74" name="Picture 22" descr="H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75" name="Picture 23" descr="LH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76" name="Picture 24" descr="n2a_RGB-LL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544" cy="5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3577" name="Text Box 2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23578" name="AutoShape 26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655763" y="2124075"/>
            <a:ext cx="4176712" cy="4176713"/>
            <a:chOff x="1043" y="1338"/>
            <a:chExt cx="2631" cy="2631"/>
          </a:xfrm>
        </p:grpSpPr>
        <p:sp>
          <p:nvSpPr>
            <p:cNvPr id="25603" name="Rectangle 3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25604" name="Group 4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25605" name="Picture 5" descr="HH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2744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06" name="Picture 6" descr="HL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1383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07" name="Picture 7" descr="LH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744"/>
                <a:ext cx="1179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08" name="Picture 8" descr="HL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383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09" name="Picture 9" descr="HH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10" name="Picture 10" descr="LH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11" name="Picture 11" descr="n2a_RGB-LL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544" cy="5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5612" name="Picture 12" descr="T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13" name="Group 13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25614" name="Line 14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15" name="Rectangle 15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5616" name="Group 16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25617" name="Line 17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18" name="Rectangle 18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5619" name="Group 19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25620" name="Line 20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21" name="Rectangle 21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25623" name="AutoShape 23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27651" name="Line 3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7653" name="Group 5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27654" name="Line 6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55" name="Rectangle 7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7656" name="Group 8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27657" name="Line 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58" name="Rectangle 1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27660" name="AutoShape 12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pic>
        <p:nvPicPr>
          <p:cNvPr id="3" name="POVchange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" y="1259557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29699" name="Line 3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9701" name="Group 5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29702" name="Line 6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9704" name="Group 8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29705" name="Line 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pic>
        <p:nvPicPr>
          <p:cNvPr id="29708" name="Picture 12" descr="POVchan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odingPas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47" name="Group 3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31748" name="Line 4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49" name="Rectangle 5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1750" name="Group 6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31751" name="Line 7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52" name="Rectangle 8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1753" name="Group 9"/>
          <p:cNvGrpSpPr>
            <a:grpSpLocks/>
          </p:cNvGrpSpPr>
          <p:nvPr/>
        </p:nvGrpSpPr>
        <p:grpSpPr bwMode="auto">
          <a:xfrm>
            <a:off x="4895850" y="2195513"/>
            <a:ext cx="2160588" cy="366712"/>
            <a:chOff x="3084" y="1428"/>
            <a:chExt cx="1361" cy="231"/>
          </a:xfrm>
        </p:grpSpPr>
        <p:sp>
          <p:nvSpPr>
            <p:cNvPr id="31754" name="Text Box 10"/>
            <p:cNvSpPr txBox="1">
              <a:spLocks noChangeArrowheads="1"/>
            </p:cNvSpPr>
            <p:nvPr/>
          </p:nvSpPr>
          <p:spPr bwMode="auto">
            <a:xfrm>
              <a:off x="3356" y="1428"/>
              <a:ext cx="10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coding pass</a:t>
              </a:r>
            </a:p>
          </p:txBody>
        </p:sp>
        <p:sp>
          <p:nvSpPr>
            <p:cNvPr id="31755" name="Line 11"/>
            <p:cNvSpPr>
              <a:spLocks noChangeShapeType="1"/>
            </p:cNvSpPr>
            <p:nvPr/>
          </p:nvSpPr>
          <p:spPr bwMode="auto">
            <a:xfrm flipH="1">
              <a:off x="3084" y="1565"/>
              <a:ext cx="272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31756" name="Group 12"/>
          <p:cNvGrpSpPr>
            <a:grpSpLocks/>
          </p:cNvGrpSpPr>
          <p:nvPr/>
        </p:nvGrpSpPr>
        <p:grpSpPr bwMode="auto">
          <a:xfrm>
            <a:off x="360363" y="2266950"/>
            <a:ext cx="2087562" cy="366713"/>
            <a:chOff x="272" y="1383"/>
            <a:chExt cx="1361" cy="231"/>
          </a:xfrm>
        </p:grpSpPr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272" y="1383"/>
              <a:ext cx="10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bit plane</a:t>
              </a:r>
            </a:p>
          </p:txBody>
        </p:sp>
        <p:sp>
          <p:nvSpPr>
            <p:cNvPr id="31758" name="Line 14"/>
            <p:cNvSpPr>
              <a:spLocks noChangeShapeType="1"/>
            </p:cNvSpPr>
            <p:nvPr/>
          </p:nvSpPr>
          <p:spPr bwMode="auto">
            <a:xfrm>
              <a:off x="1361" y="1519"/>
              <a:ext cx="272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31759" name="Group 15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31760" name="Line 16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61" name="Rectangle 17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31763" name="AutoShape 19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33795" name="Line 3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3796" name="Rectangle 4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3797" name="Group 5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33798" name="Line 6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3799" name="Rectangle 7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3800" name="Group 8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33801" name="Line 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3802" name="Rectangle 1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grpSp>
        <p:nvGrpSpPr>
          <p:cNvPr id="33804" name="Group 12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33805" name="Line 13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3806" name="Rectangle 14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TIER-1 CODING</a:t>
              </a:r>
            </a:p>
          </p:txBody>
        </p:sp>
      </p:grpSp>
      <p:sp>
        <p:nvSpPr>
          <p:cNvPr id="33807" name="AutoShape 15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pic>
        <p:nvPicPr>
          <p:cNvPr id="5" name="PCRD-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" y="1259557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35843" name="Line 3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844" name="Rectangle 4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5845" name="Group 5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35846" name="Line 6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847" name="Rectangle 7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5848" name="Group 8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35849" name="Line 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850" name="Rectangle 1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grpSp>
        <p:nvGrpSpPr>
          <p:cNvPr id="35852" name="Group 12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35853" name="Line 13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854" name="Rectangle 14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TIER-1 CODING</a:t>
              </a:r>
            </a:p>
          </p:txBody>
        </p:sp>
      </p:grpSp>
      <p:pic>
        <p:nvPicPr>
          <p:cNvPr id="35855" name="Picture 15" descr="PC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856" name="Group 16"/>
          <p:cNvGrpSpPr>
            <a:grpSpLocks/>
          </p:cNvGrpSpPr>
          <p:nvPr/>
        </p:nvGrpSpPr>
        <p:grpSpPr bwMode="auto">
          <a:xfrm>
            <a:off x="576263" y="1331913"/>
            <a:ext cx="6480175" cy="503237"/>
            <a:chOff x="363" y="839"/>
            <a:chExt cx="4082" cy="317"/>
          </a:xfrm>
        </p:grpSpPr>
        <p:sp>
          <p:nvSpPr>
            <p:cNvPr id="35857" name="Rectangle 17"/>
            <p:cNvSpPr>
              <a:spLocks noChangeArrowheads="1"/>
            </p:cNvSpPr>
            <p:nvPr/>
          </p:nvSpPr>
          <p:spPr bwMode="auto">
            <a:xfrm>
              <a:off x="363" y="839"/>
              <a:ext cx="317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58" name="Rectangle 18"/>
            <p:cNvSpPr>
              <a:spLocks noChangeArrowheads="1"/>
            </p:cNvSpPr>
            <p:nvPr/>
          </p:nvSpPr>
          <p:spPr bwMode="auto">
            <a:xfrm>
              <a:off x="726" y="839"/>
              <a:ext cx="226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59" name="Rectangle 19"/>
            <p:cNvSpPr>
              <a:spLocks noChangeArrowheads="1"/>
            </p:cNvSpPr>
            <p:nvPr/>
          </p:nvSpPr>
          <p:spPr bwMode="auto">
            <a:xfrm>
              <a:off x="998" y="839"/>
              <a:ext cx="499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0" name="Rectangle 20"/>
            <p:cNvSpPr>
              <a:spLocks noChangeArrowheads="1"/>
            </p:cNvSpPr>
            <p:nvPr/>
          </p:nvSpPr>
          <p:spPr bwMode="auto">
            <a:xfrm>
              <a:off x="1542" y="839"/>
              <a:ext cx="318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1" name="Rectangle 21"/>
            <p:cNvSpPr>
              <a:spLocks noChangeArrowheads="1"/>
            </p:cNvSpPr>
            <p:nvPr/>
          </p:nvSpPr>
          <p:spPr bwMode="auto">
            <a:xfrm>
              <a:off x="1905" y="839"/>
              <a:ext cx="499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2" name="Rectangle 22"/>
            <p:cNvSpPr>
              <a:spLocks noChangeArrowheads="1"/>
            </p:cNvSpPr>
            <p:nvPr/>
          </p:nvSpPr>
          <p:spPr bwMode="auto">
            <a:xfrm>
              <a:off x="2449" y="839"/>
              <a:ext cx="136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3" name="Rectangle 23"/>
            <p:cNvSpPr>
              <a:spLocks noChangeArrowheads="1"/>
            </p:cNvSpPr>
            <p:nvPr/>
          </p:nvSpPr>
          <p:spPr bwMode="auto">
            <a:xfrm>
              <a:off x="2631" y="839"/>
              <a:ext cx="317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4" name="Rectangle 24"/>
            <p:cNvSpPr>
              <a:spLocks noChangeArrowheads="1"/>
            </p:cNvSpPr>
            <p:nvPr/>
          </p:nvSpPr>
          <p:spPr bwMode="auto">
            <a:xfrm>
              <a:off x="2994" y="839"/>
              <a:ext cx="589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5" name="Rectangle 25"/>
            <p:cNvSpPr>
              <a:spLocks noChangeArrowheads="1"/>
            </p:cNvSpPr>
            <p:nvPr/>
          </p:nvSpPr>
          <p:spPr bwMode="auto">
            <a:xfrm>
              <a:off x="3629" y="839"/>
              <a:ext cx="317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6" name="Rectangle 26"/>
            <p:cNvSpPr>
              <a:spLocks noChangeArrowheads="1"/>
            </p:cNvSpPr>
            <p:nvPr/>
          </p:nvSpPr>
          <p:spPr bwMode="auto">
            <a:xfrm>
              <a:off x="3991" y="839"/>
              <a:ext cx="273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7" name="Rectangle 27"/>
            <p:cNvSpPr>
              <a:spLocks noChangeArrowheads="1"/>
            </p:cNvSpPr>
            <p:nvPr/>
          </p:nvSpPr>
          <p:spPr bwMode="auto">
            <a:xfrm>
              <a:off x="4309" y="839"/>
              <a:ext cx="136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8" name="Rectangle 28"/>
            <p:cNvSpPr>
              <a:spLocks noChangeArrowheads="1"/>
            </p:cNvSpPr>
            <p:nvPr/>
          </p:nvSpPr>
          <p:spPr bwMode="auto">
            <a:xfrm>
              <a:off x="363" y="1080"/>
              <a:ext cx="408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9" name="Rectangle 29"/>
            <p:cNvSpPr>
              <a:spLocks noChangeArrowheads="1"/>
            </p:cNvSpPr>
            <p:nvPr/>
          </p:nvSpPr>
          <p:spPr bwMode="auto">
            <a:xfrm>
              <a:off x="816" y="1080"/>
              <a:ext cx="182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0" name="Rectangle 30"/>
            <p:cNvSpPr>
              <a:spLocks noChangeArrowheads="1"/>
            </p:cNvSpPr>
            <p:nvPr/>
          </p:nvSpPr>
          <p:spPr bwMode="auto">
            <a:xfrm>
              <a:off x="1043" y="1080"/>
              <a:ext cx="454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1" name="Rectangle 31"/>
            <p:cNvSpPr>
              <a:spLocks noChangeArrowheads="1"/>
            </p:cNvSpPr>
            <p:nvPr/>
          </p:nvSpPr>
          <p:spPr bwMode="auto">
            <a:xfrm>
              <a:off x="1542" y="1080"/>
              <a:ext cx="363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2" name="Rectangle 32"/>
            <p:cNvSpPr>
              <a:spLocks noChangeArrowheads="1"/>
            </p:cNvSpPr>
            <p:nvPr/>
          </p:nvSpPr>
          <p:spPr bwMode="auto">
            <a:xfrm>
              <a:off x="1950" y="1080"/>
              <a:ext cx="454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3" name="Rectangle 33"/>
            <p:cNvSpPr>
              <a:spLocks noChangeArrowheads="1"/>
            </p:cNvSpPr>
            <p:nvPr/>
          </p:nvSpPr>
          <p:spPr bwMode="auto">
            <a:xfrm>
              <a:off x="2449" y="1080"/>
              <a:ext cx="182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4" name="Rectangle 34"/>
            <p:cNvSpPr>
              <a:spLocks noChangeArrowheads="1"/>
            </p:cNvSpPr>
            <p:nvPr/>
          </p:nvSpPr>
          <p:spPr bwMode="auto">
            <a:xfrm>
              <a:off x="2676" y="1080"/>
              <a:ext cx="181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5" name="Rectangle 35"/>
            <p:cNvSpPr>
              <a:spLocks noChangeArrowheads="1"/>
            </p:cNvSpPr>
            <p:nvPr/>
          </p:nvSpPr>
          <p:spPr bwMode="auto">
            <a:xfrm>
              <a:off x="2903" y="1080"/>
              <a:ext cx="680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6" name="Rectangle 36"/>
            <p:cNvSpPr>
              <a:spLocks noChangeArrowheads="1"/>
            </p:cNvSpPr>
            <p:nvPr/>
          </p:nvSpPr>
          <p:spPr bwMode="auto">
            <a:xfrm>
              <a:off x="3629" y="1080"/>
              <a:ext cx="317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7" name="Rectangle 37"/>
            <p:cNvSpPr>
              <a:spLocks noChangeArrowheads="1"/>
            </p:cNvSpPr>
            <p:nvPr/>
          </p:nvSpPr>
          <p:spPr bwMode="auto">
            <a:xfrm>
              <a:off x="3991" y="1080"/>
              <a:ext cx="137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8" name="Rectangle 38"/>
            <p:cNvSpPr>
              <a:spLocks noChangeArrowheads="1"/>
            </p:cNvSpPr>
            <p:nvPr/>
          </p:nvSpPr>
          <p:spPr bwMode="auto">
            <a:xfrm>
              <a:off x="4173" y="1080"/>
              <a:ext cx="136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9" name="Rectangle 39"/>
            <p:cNvSpPr>
              <a:spLocks noChangeArrowheads="1"/>
            </p:cNvSpPr>
            <p:nvPr/>
          </p:nvSpPr>
          <p:spPr bwMode="auto">
            <a:xfrm>
              <a:off x="363" y="956"/>
              <a:ext cx="272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0" name="Rectangle 40"/>
            <p:cNvSpPr>
              <a:spLocks noChangeArrowheads="1"/>
            </p:cNvSpPr>
            <p:nvPr/>
          </p:nvSpPr>
          <p:spPr bwMode="auto">
            <a:xfrm>
              <a:off x="680" y="956"/>
              <a:ext cx="318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1" name="Rectangle 41"/>
            <p:cNvSpPr>
              <a:spLocks noChangeArrowheads="1"/>
            </p:cNvSpPr>
            <p:nvPr/>
          </p:nvSpPr>
          <p:spPr bwMode="auto">
            <a:xfrm>
              <a:off x="1043" y="956"/>
              <a:ext cx="318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2" name="Rectangle 42"/>
            <p:cNvSpPr>
              <a:spLocks noChangeArrowheads="1"/>
            </p:cNvSpPr>
            <p:nvPr/>
          </p:nvSpPr>
          <p:spPr bwMode="auto">
            <a:xfrm>
              <a:off x="1406" y="956"/>
              <a:ext cx="454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3" name="Rectangle 43"/>
            <p:cNvSpPr>
              <a:spLocks noChangeArrowheads="1"/>
            </p:cNvSpPr>
            <p:nvPr/>
          </p:nvSpPr>
          <p:spPr bwMode="auto">
            <a:xfrm>
              <a:off x="1905" y="956"/>
              <a:ext cx="544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4" name="Rectangle 44"/>
            <p:cNvSpPr>
              <a:spLocks noChangeArrowheads="1"/>
            </p:cNvSpPr>
            <p:nvPr/>
          </p:nvSpPr>
          <p:spPr bwMode="auto">
            <a:xfrm>
              <a:off x="2495" y="956"/>
              <a:ext cx="272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5" name="Rectangle 45"/>
            <p:cNvSpPr>
              <a:spLocks noChangeArrowheads="1"/>
            </p:cNvSpPr>
            <p:nvPr/>
          </p:nvSpPr>
          <p:spPr bwMode="auto">
            <a:xfrm>
              <a:off x="2812" y="956"/>
              <a:ext cx="590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6" name="Rectangle 46"/>
            <p:cNvSpPr>
              <a:spLocks noChangeArrowheads="1"/>
            </p:cNvSpPr>
            <p:nvPr/>
          </p:nvSpPr>
          <p:spPr bwMode="auto">
            <a:xfrm>
              <a:off x="3447" y="956"/>
              <a:ext cx="136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7" name="Rectangle 47"/>
            <p:cNvSpPr>
              <a:spLocks noChangeArrowheads="1"/>
            </p:cNvSpPr>
            <p:nvPr/>
          </p:nvSpPr>
          <p:spPr bwMode="auto">
            <a:xfrm>
              <a:off x="3629" y="956"/>
              <a:ext cx="272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8" name="Rectangle 48"/>
            <p:cNvSpPr>
              <a:spLocks noChangeArrowheads="1"/>
            </p:cNvSpPr>
            <p:nvPr/>
          </p:nvSpPr>
          <p:spPr bwMode="auto">
            <a:xfrm>
              <a:off x="3946" y="956"/>
              <a:ext cx="318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5889" name="AutoShape 49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sp>
        <p:nvSpPr>
          <p:cNvPr id="35891" name="Text Box 51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37891" name="Line 3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892" name="Rectangle 4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37894" name="Line 6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895" name="Rectangle 7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7896" name="Group 8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37897" name="Line 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898" name="Rectangle 1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grpSp>
        <p:nvGrpSpPr>
          <p:cNvPr id="37900" name="Group 12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37901" name="Line 13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902" name="Rectangle 14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TIER-1 CODING</a:t>
              </a:r>
            </a:p>
          </p:txBody>
        </p:sp>
      </p:grpSp>
      <p:grpSp>
        <p:nvGrpSpPr>
          <p:cNvPr id="37903" name="Group 15"/>
          <p:cNvGrpSpPr>
            <a:grpSpLocks/>
          </p:cNvGrpSpPr>
          <p:nvPr/>
        </p:nvGrpSpPr>
        <p:grpSpPr bwMode="auto">
          <a:xfrm>
            <a:off x="576263" y="1331913"/>
            <a:ext cx="6480175" cy="503237"/>
            <a:chOff x="363" y="839"/>
            <a:chExt cx="4082" cy="317"/>
          </a:xfrm>
        </p:grpSpPr>
        <p:sp>
          <p:nvSpPr>
            <p:cNvPr id="37904" name="Rectangle 16"/>
            <p:cNvSpPr>
              <a:spLocks noChangeArrowheads="1"/>
            </p:cNvSpPr>
            <p:nvPr/>
          </p:nvSpPr>
          <p:spPr bwMode="auto">
            <a:xfrm>
              <a:off x="363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05" name="Rectangle 17"/>
            <p:cNvSpPr>
              <a:spLocks noChangeArrowheads="1"/>
            </p:cNvSpPr>
            <p:nvPr/>
          </p:nvSpPr>
          <p:spPr bwMode="auto">
            <a:xfrm>
              <a:off x="726" y="839"/>
              <a:ext cx="22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06" name="Rectangle 18"/>
            <p:cNvSpPr>
              <a:spLocks noChangeArrowheads="1"/>
            </p:cNvSpPr>
            <p:nvPr/>
          </p:nvSpPr>
          <p:spPr bwMode="auto">
            <a:xfrm>
              <a:off x="998" y="839"/>
              <a:ext cx="49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07" name="Rectangle 19"/>
            <p:cNvSpPr>
              <a:spLocks noChangeArrowheads="1"/>
            </p:cNvSpPr>
            <p:nvPr/>
          </p:nvSpPr>
          <p:spPr bwMode="auto">
            <a:xfrm>
              <a:off x="1542" y="839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08" name="Rectangle 20"/>
            <p:cNvSpPr>
              <a:spLocks noChangeArrowheads="1"/>
            </p:cNvSpPr>
            <p:nvPr/>
          </p:nvSpPr>
          <p:spPr bwMode="auto">
            <a:xfrm>
              <a:off x="1905" y="839"/>
              <a:ext cx="49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09" name="Rectangle 21"/>
            <p:cNvSpPr>
              <a:spLocks noChangeArrowheads="1"/>
            </p:cNvSpPr>
            <p:nvPr/>
          </p:nvSpPr>
          <p:spPr bwMode="auto">
            <a:xfrm>
              <a:off x="2449" y="839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10" name="Rectangle 22"/>
            <p:cNvSpPr>
              <a:spLocks noChangeArrowheads="1"/>
            </p:cNvSpPr>
            <p:nvPr/>
          </p:nvSpPr>
          <p:spPr bwMode="auto">
            <a:xfrm>
              <a:off x="2631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11" name="Rectangle 23"/>
            <p:cNvSpPr>
              <a:spLocks noChangeArrowheads="1"/>
            </p:cNvSpPr>
            <p:nvPr/>
          </p:nvSpPr>
          <p:spPr bwMode="auto">
            <a:xfrm>
              <a:off x="2994" y="839"/>
              <a:ext cx="58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12" name="Rectangle 24"/>
            <p:cNvSpPr>
              <a:spLocks noChangeArrowheads="1"/>
            </p:cNvSpPr>
            <p:nvPr/>
          </p:nvSpPr>
          <p:spPr bwMode="auto">
            <a:xfrm>
              <a:off x="3629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13" name="Rectangle 25"/>
            <p:cNvSpPr>
              <a:spLocks noChangeArrowheads="1"/>
            </p:cNvSpPr>
            <p:nvPr/>
          </p:nvSpPr>
          <p:spPr bwMode="auto">
            <a:xfrm>
              <a:off x="3991" y="839"/>
              <a:ext cx="273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14" name="Rectangle 26"/>
            <p:cNvSpPr>
              <a:spLocks noChangeArrowheads="1"/>
            </p:cNvSpPr>
            <p:nvPr/>
          </p:nvSpPr>
          <p:spPr bwMode="auto">
            <a:xfrm>
              <a:off x="4309" y="839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15" name="Rectangle 27"/>
            <p:cNvSpPr>
              <a:spLocks noChangeArrowheads="1"/>
            </p:cNvSpPr>
            <p:nvPr/>
          </p:nvSpPr>
          <p:spPr bwMode="auto">
            <a:xfrm>
              <a:off x="363" y="1080"/>
              <a:ext cx="40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16" name="Rectangle 28"/>
            <p:cNvSpPr>
              <a:spLocks noChangeArrowheads="1"/>
            </p:cNvSpPr>
            <p:nvPr/>
          </p:nvSpPr>
          <p:spPr bwMode="auto">
            <a:xfrm>
              <a:off x="816" y="1080"/>
              <a:ext cx="18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17" name="Rectangle 29"/>
            <p:cNvSpPr>
              <a:spLocks noChangeArrowheads="1"/>
            </p:cNvSpPr>
            <p:nvPr/>
          </p:nvSpPr>
          <p:spPr bwMode="auto">
            <a:xfrm>
              <a:off x="1043" y="1080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18" name="Rectangle 30"/>
            <p:cNvSpPr>
              <a:spLocks noChangeArrowheads="1"/>
            </p:cNvSpPr>
            <p:nvPr/>
          </p:nvSpPr>
          <p:spPr bwMode="auto">
            <a:xfrm>
              <a:off x="1542" y="1080"/>
              <a:ext cx="363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19" name="Rectangle 31"/>
            <p:cNvSpPr>
              <a:spLocks noChangeArrowheads="1"/>
            </p:cNvSpPr>
            <p:nvPr/>
          </p:nvSpPr>
          <p:spPr bwMode="auto">
            <a:xfrm>
              <a:off x="1950" y="1080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20" name="Rectangle 32"/>
            <p:cNvSpPr>
              <a:spLocks noChangeArrowheads="1"/>
            </p:cNvSpPr>
            <p:nvPr/>
          </p:nvSpPr>
          <p:spPr bwMode="auto">
            <a:xfrm>
              <a:off x="2449" y="1080"/>
              <a:ext cx="18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21" name="Rectangle 33"/>
            <p:cNvSpPr>
              <a:spLocks noChangeArrowheads="1"/>
            </p:cNvSpPr>
            <p:nvPr/>
          </p:nvSpPr>
          <p:spPr bwMode="auto">
            <a:xfrm>
              <a:off x="2676" y="1080"/>
              <a:ext cx="181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22" name="Rectangle 34"/>
            <p:cNvSpPr>
              <a:spLocks noChangeArrowheads="1"/>
            </p:cNvSpPr>
            <p:nvPr/>
          </p:nvSpPr>
          <p:spPr bwMode="auto">
            <a:xfrm>
              <a:off x="2903" y="1080"/>
              <a:ext cx="68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23" name="Rectangle 35"/>
            <p:cNvSpPr>
              <a:spLocks noChangeArrowheads="1"/>
            </p:cNvSpPr>
            <p:nvPr/>
          </p:nvSpPr>
          <p:spPr bwMode="auto">
            <a:xfrm>
              <a:off x="3629" y="1080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24" name="Rectangle 36"/>
            <p:cNvSpPr>
              <a:spLocks noChangeArrowheads="1"/>
            </p:cNvSpPr>
            <p:nvPr/>
          </p:nvSpPr>
          <p:spPr bwMode="auto">
            <a:xfrm>
              <a:off x="3991" y="1080"/>
              <a:ext cx="13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25" name="Rectangle 37"/>
            <p:cNvSpPr>
              <a:spLocks noChangeArrowheads="1"/>
            </p:cNvSpPr>
            <p:nvPr/>
          </p:nvSpPr>
          <p:spPr bwMode="auto">
            <a:xfrm>
              <a:off x="4173" y="1080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26" name="Rectangle 38"/>
            <p:cNvSpPr>
              <a:spLocks noChangeArrowheads="1"/>
            </p:cNvSpPr>
            <p:nvPr/>
          </p:nvSpPr>
          <p:spPr bwMode="auto">
            <a:xfrm>
              <a:off x="363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27" name="Rectangle 39"/>
            <p:cNvSpPr>
              <a:spLocks noChangeArrowheads="1"/>
            </p:cNvSpPr>
            <p:nvPr/>
          </p:nvSpPr>
          <p:spPr bwMode="auto">
            <a:xfrm>
              <a:off x="680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28" name="Rectangle 40"/>
            <p:cNvSpPr>
              <a:spLocks noChangeArrowheads="1"/>
            </p:cNvSpPr>
            <p:nvPr/>
          </p:nvSpPr>
          <p:spPr bwMode="auto">
            <a:xfrm>
              <a:off x="1043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29" name="Rectangle 41"/>
            <p:cNvSpPr>
              <a:spLocks noChangeArrowheads="1"/>
            </p:cNvSpPr>
            <p:nvPr/>
          </p:nvSpPr>
          <p:spPr bwMode="auto">
            <a:xfrm>
              <a:off x="1406" y="956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30" name="Rectangle 42"/>
            <p:cNvSpPr>
              <a:spLocks noChangeArrowheads="1"/>
            </p:cNvSpPr>
            <p:nvPr/>
          </p:nvSpPr>
          <p:spPr bwMode="auto">
            <a:xfrm>
              <a:off x="1905" y="956"/>
              <a:ext cx="5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31" name="Rectangle 43"/>
            <p:cNvSpPr>
              <a:spLocks noChangeArrowheads="1"/>
            </p:cNvSpPr>
            <p:nvPr/>
          </p:nvSpPr>
          <p:spPr bwMode="auto">
            <a:xfrm>
              <a:off x="2495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32" name="Rectangle 44"/>
            <p:cNvSpPr>
              <a:spLocks noChangeArrowheads="1"/>
            </p:cNvSpPr>
            <p:nvPr/>
          </p:nvSpPr>
          <p:spPr bwMode="auto">
            <a:xfrm>
              <a:off x="2812" y="956"/>
              <a:ext cx="59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33" name="Rectangle 45"/>
            <p:cNvSpPr>
              <a:spLocks noChangeArrowheads="1"/>
            </p:cNvSpPr>
            <p:nvPr/>
          </p:nvSpPr>
          <p:spPr bwMode="auto">
            <a:xfrm>
              <a:off x="3447" y="956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34" name="Rectangle 46"/>
            <p:cNvSpPr>
              <a:spLocks noChangeArrowheads="1"/>
            </p:cNvSpPr>
            <p:nvPr/>
          </p:nvSpPr>
          <p:spPr bwMode="auto">
            <a:xfrm>
              <a:off x="3629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35" name="Rectangle 47"/>
            <p:cNvSpPr>
              <a:spLocks noChangeArrowheads="1"/>
            </p:cNvSpPr>
            <p:nvPr/>
          </p:nvSpPr>
          <p:spPr bwMode="auto">
            <a:xfrm>
              <a:off x="3946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37936" name="Group 48"/>
          <p:cNvGrpSpPr>
            <a:grpSpLocks/>
          </p:cNvGrpSpPr>
          <p:nvPr/>
        </p:nvGrpSpPr>
        <p:grpSpPr bwMode="auto">
          <a:xfrm>
            <a:off x="576263" y="1930400"/>
            <a:ext cx="6480175" cy="3144838"/>
            <a:chOff x="363" y="1216"/>
            <a:chExt cx="4082" cy="1981"/>
          </a:xfrm>
        </p:grpSpPr>
        <p:sp>
          <p:nvSpPr>
            <p:cNvPr id="37937" name="Rectangle 49"/>
            <p:cNvSpPr>
              <a:spLocks noChangeArrowheads="1"/>
            </p:cNvSpPr>
            <p:nvPr/>
          </p:nvSpPr>
          <p:spPr bwMode="auto">
            <a:xfrm>
              <a:off x="363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38" name="Rectangle 50"/>
            <p:cNvSpPr>
              <a:spLocks noChangeArrowheads="1"/>
            </p:cNvSpPr>
            <p:nvPr/>
          </p:nvSpPr>
          <p:spPr bwMode="auto">
            <a:xfrm>
              <a:off x="680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39" name="Rectangle 51"/>
            <p:cNvSpPr>
              <a:spLocks noChangeArrowheads="1"/>
            </p:cNvSpPr>
            <p:nvPr/>
          </p:nvSpPr>
          <p:spPr bwMode="auto">
            <a:xfrm>
              <a:off x="1043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40" name="Rectangle 52"/>
            <p:cNvSpPr>
              <a:spLocks noChangeArrowheads="1"/>
            </p:cNvSpPr>
            <p:nvPr/>
          </p:nvSpPr>
          <p:spPr bwMode="auto">
            <a:xfrm>
              <a:off x="1406" y="1216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41" name="Rectangle 53"/>
            <p:cNvSpPr>
              <a:spLocks noChangeArrowheads="1"/>
            </p:cNvSpPr>
            <p:nvPr/>
          </p:nvSpPr>
          <p:spPr bwMode="auto">
            <a:xfrm>
              <a:off x="1905" y="1216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42" name="Rectangle 54"/>
            <p:cNvSpPr>
              <a:spLocks noChangeArrowheads="1"/>
            </p:cNvSpPr>
            <p:nvPr/>
          </p:nvSpPr>
          <p:spPr bwMode="auto">
            <a:xfrm>
              <a:off x="2495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43" name="Rectangle 55"/>
            <p:cNvSpPr>
              <a:spLocks noChangeArrowheads="1"/>
            </p:cNvSpPr>
            <p:nvPr/>
          </p:nvSpPr>
          <p:spPr bwMode="auto">
            <a:xfrm>
              <a:off x="2812" y="1216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44" name="Rectangle 56"/>
            <p:cNvSpPr>
              <a:spLocks noChangeArrowheads="1"/>
            </p:cNvSpPr>
            <p:nvPr/>
          </p:nvSpPr>
          <p:spPr bwMode="auto">
            <a:xfrm>
              <a:off x="3447" y="1216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45" name="Rectangle 57"/>
            <p:cNvSpPr>
              <a:spLocks noChangeArrowheads="1"/>
            </p:cNvSpPr>
            <p:nvPr/>
          </p:nvSpPr>
          <p:spPr bwMode="auto">
            <a:xfrm>
              <a:off x="3629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46" name="Rectangle 58"/>
            <p:cNvSpPr>
              <a:spLocks noChangeArrowheads="1"/>
            </p:cNvSpPr>
            <p:nvPr/>
          </p:nvSpPr>
          <p:spPr bwMode="auto">
            <a:xfrm>
              <a:off x="3946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47" name="Rectangle 59"/>
            <p:cNvSpPr>
              <a:spLocks noChangeArrowheads="1"/>
            </p:cNvSpPr>
            <p:nvPr/>
          </p:nvSpPr>
          <p:spPr bwMode="auto">
            <a:xfrm>
              <a:off x="363" y="1352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48" name="Rectangle 60"/>
            <p:cNvSpPr>
              <a:spLocks noChangeArrowheads="1"/>
            </p:cNvSpPr>
            <p:nvPr/>
          </p:nvSpPr>
          <p:spPr bwMode="auto">
            <a:xfrm>
              <a:off x="544" y="1352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49" name="Rectangle 61"/>
            <p:cNvSpPr>
              <a:spLocks noChangeArrowheads="1"/>
            </p:cNvSpPr>
            <p:nvPr/>
          </p:nvSpPr>
          <p:spPr bwMode="auto">
            <a:xfrm>
              <a:off x="1043" y="1352"/>
              <a:ext cx="22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50" name="Rectangle 62"/>
            <p:cNvSpPr>
              <a:spLocks noChangeArrowheads="1"/>
            </p:cNvSpPr>
            <p:nvPr/>
          </p:nvSpPr>
          <p:spPr bwMode="auto">
            <a:xfrm>
              <a:off x="1315" y="1352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51" name="Rectangle 63"/>
            <p:cNvSpPr>
              <a:spLocks noChangeArrowheads="1"/>
            </p:cNvSpPr>
            <p:nvPr/>
          </p:nvSpPr>
          <p:spPr bwMode="auto">
            <a:xfrm>
              <a:off x="2132" y="1352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52" name="Rectangle 64"/>
            <p:cNvSpPr>
              <a:spLocks noChangeArrowheads="1"/>
            </p:cNvSpPr>
            <p:nvPr/>
          </p:nvSpPr>
          <p:spPr bwMode="auto">
            <a:xfrm>
              <a:off x="2449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53" name="Rectangle 65"/>
            <p:cNvSpPr>
              <a:spLocks noChangeArrowheads="1"/>
            </p:cNvSpPr>
            <p:nvPr/>
          </p:nvSpPr>
          <p:spPr bwMode="auto">
            <a:xfrm>
              <a:off x="2585" y="1352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54" name="Rectangle 66"/>
            <p:cNvSpPr>
              <a:spLocks noChangeArrowheads="1"/>
            </p:cNvSpPr>
            <p:nvPr/>
          </p:nvSpPr>
          <p:spPr bwMode="auto">
            <a:xfrm>
              <a:off x="2812" y="1352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55" name="Rectangle 67"/>
            <p:cNvSpPr>
              <a:spLocks noChangeArrowheads="1"/>
            </p:cNvSpPr>
            <p:nvPr/>
          </p:nvSpPr>
          <p:spPr bwMode="auto">
            <a:xfrm>
              <a:off x="3447" y="1352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56" name="Rectangle 68"/>
            <p:cNvSpPr>
              <a:spLocks noChangeArrowheads="1"/>
            </p:cNvSpPr>
            <p:nvPr/>
          </p:nvSpPr>
          <p:spPr bwMode="auto">
            <a:xfrm>
              <a:off x="3991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57" name="Rectangle 69"/>
            <p:cNvSpPr>
              <a:spLocks noChangeArrowheads="1"/>
            </p:cNvSpPr>
            <p:nvPr/>
          </p:nvSpPr>
          <p:spPr bwMode="auto">
            <a:xfrm>
              <a:off x="4128" y="1352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58" name="Rectangle 70"/>
            <p:cNvSpPr>
              <a:spLocks noChangeArrowheads="1"/>
            </p:cNvSpPr>
            <p:nvPr/>
          </p:nvSpPr>
          <p:spPr bwMode="auto">
            <a:xfrm>
              <a:off x="363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59" name="Rectangle 71"/>
            <p:cNvSpPr>
              <a:spLocks noChangeArrowheads="1"/>
            </p:cNvSpPr>
            <p:nvPr/>
          </p:nvSpPr>
          <p:spPr bwMode="auto">
            <a:xfrm>
              <a:off x="726" y="1489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60" name="Rectangle 72"/>
            <p:cNvSpPr>
              <a:spLocks noChangeArrowheads="1"/>
            </p:cNvSpPr>
            <p:nvPr/>
          </p:nvSpPr>
          <p:spPr bwMode="auto">
            <a:xfrm>
              <a:off x="998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61" name="Rectangle 73"/>
            <p:cNvSpPr>
              <a:spLocks noChangeArrowheads="1"/>
            </p:cNvSpPr>
            <p:nvPr/>
          </p:nvSpPr>
          <p:spPr bwMode="auto">
            <a:xfrm>
              <a:off x="1542" y="1489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62" name="Rectangle 74"/>
            <p:cNvSpPr>
              <a:spLocks noChangeArrowheads="1"/>
            </p:cNvSpPr>
            <p:nvPr/>
          </p:nvSpPr>
          <p:spPr bwMode="auto">
            <a:xfrm>
              <a:off x="1905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63" name="Rectangle 75"/>
            <p:cNvSpPr>
              <a:spLocks noChangeArrowheads="1"/>
            </p:cNvSpPr>
            <p:nvPr/>
          </p:nvSpPr>
          <p:spPr bwMode="auto">
            <a:xfrm>
              <a:off x="2449" y="1489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64" name="Rectangle 76"/>
            <p:cNvSpPr>
              <a:spLocks noChangeArrowheads="1"/>
            </p:cNvSpPr>
            <p:nvPr/>
          </p:nvSpPr>
          <p:spPr bwMode="auto">
            <a:xfrm>
              <a:off x="2631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65" name="Rectangle 77"/>
            <p:cNvSpPr>
              <a:spLocks noChangeArrowheads="1"/>
            </p:cNvSpPr>
            <p:nvPr/>
          </p:nvSpPr>
          <p:spPr bwMode="auto">
            <a:xfrm>
              <a:off x="2994" y="1489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66" name="Rectangle 78"/>
            <p:cNvSpPr>
              <a:spLocks noChangeArrowheads="1"/>
            </p:cNvSpPr>
            <p:nvPr/>
          </p:nvSpPr>
          <p:spPr bwMode="auto">
            <a:xfrm>
              <a:off x="3629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67" name="Rectangle 79"/>
            <p:cNvSpPr>
              <a:spLocks noChangeArrowheads="1"/>
            </p:cNvSpPr>
            <p:nvPr/>
          </p:nvSpPr>
          <p:spPr bwMode="auto">
            <a:xfrm>
              <a:off x="3991" y="1489"/>
              <a:ext cx="273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68" name="Rectangle 80"/>
            <p:cNvSpPr>
              <a:spLocks noChangeArrowheads="1"/>
            </p:cNvSpPr>
            <p:nvPr/>
          </p:nvSpPr>
          <p:spPr bwMode="auto">
            <a:xfrm>
              <a:off x="4309" y="1489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69" name="Rectangle 81"/>
            <p:cNvSpPr>
              <a:spLocks noChangeArrowheads="1"/>
            </p:cNvSpPr>
            <p:nvPr/>
          </p:nvSpPr>
          <p:spPr bwMode="auto">
            <a:xfrm>
              <a:off x="363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70" name="Rectangle 82"/>
            <p:cNvSpPr>
              <a:spLocks noChangeArrowheads="1"/>
            </p:cNvSpPr>
            <p:nvPr/>
          </p:nvSpPr>
          <p:spPr bwMode="auto">
            <a:xfrm>
              <a:off x="680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71" name="Rectangle 83"/>
            <p:cNvSpPr>
              <a:spLocks noChangeArrowheads="1"/>
            </p:cNvSpPr>
            <p:nvPr/>
          </p:nvSpPr>
          <p:spPr bwMode="auto">
            <a:xfrm>
              <a:off x="1043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72" name="Rectangle 84"/>
            <p:cNvSpPr>
              <a:spLocks noChangeArrowheads="1"/>
            </p:cNvSpPr>
            <p:nvPr/>
          </p:nvSpPr>
          <p:spPr bwMode="auto">
            <a:xfrm>
              <a:off x="1406" y="1625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73" name="Rectangle 85"/>
            <p:cNvSpPr>
              <a:spLocks noChangeArrowheads="1"/>
            </p:cNvSpPr>
            <p:nvPr/>
          </p:nvSpPr>
          <p:spPr bwMode="auto">
            <a:xfrm>
              <a:off x="1905" y="1625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74" name="Rectangle 86"/>
            <p:cNvSpPr>
              <a:spLocks noChangeArrowheads="1"/>
            </p:cNvSpPr>
            <p:nvPr/>
          </p:nvSpPr>
          <p:spPr bwMode="auto">
            <a:xfrm>
              <a:off x="2495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75" name="Rectangle 87"/>
            <p:cNvSpPr>
              <a:spLocks noChangeArrowheads="1"/>
            </p:cNvSpPr>
            <p:nvPr/>
          </p:nvSpPr>
          <p:spPr bwMode="auto">
            <a:xfrm>
              <a:off x="2812" y="1625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76" name="Rectangle 88"/>
            <p:cNvSpPr>
              <a:spLocks noChangeArrowheads="1"/>
            </p:cNvSpPr>
            <p:nvPr/>
          </p:nvSpPr>
          <p:spPr bwMode="auto">
            <a:xfrm>
              <a:off x="3447" y="1625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77" name="Rectangle 89"/>
            <p:cNvSpPr>
              <a:spLocks noChangeArrowheads="1"/>
            </p:cNvSpPr>
            <p:nvPr/>
          </p:nvSpPr>
          <p:spPr bwMode="auto">
            <a:xfrm>
              <a:off x="3629" y="1625"/>
              <a:ext cx="18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78" name="Rectangle 90"/>
            <p:cNvSpPr>
              <a:spLocks noChangeArrowheads="1"/>
            </p:cNvSpPr>
            <p:nvPr/>
          </p:nvSpPr>
          <p:spPr bwMode="auto">
            <a:xfrm>
              <a:off x="3855" y="1625"/>
              <a:ext cx="40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79" name="Rectangle 91"/>
            <p:cNvSpPr>
              <a:spLocks noChangeArrowheads="1"/>
            </p:cNvSpPr>
            <p:nvPr/>
          </p:nvSpPr>
          <p:spPr bwMode="auto">
            <a:xfrm>
              <a:off x="363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80" name="Rectangle 92"/>
            <p:cNvSpPr>
              <a:spLocks noChangeArrowheads="1"/>
            </p:cNvSpPr>
            <p:nvPr/>
          </p:nvSpPr>
          <p:spPr bwMode="auto">
            <a:xfrm>
              <a:off x="680" y="1761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81" name="Rectangle 93"/>
            <p:cNvSpPr>
              <a:spLocks noChangeArrowheads="1"/>
            </p:cNvSpPr>
            <p:nvPr/>
          </p:nvSpPr>
          <p:spPr bwMode="auto">
            <a:xfrm>
              <a:off x="907" y="1761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82" name="Rectangle 94"/>
            <p:cNvSpPr>
              <a:spLocks noChangeArrowheads="1"/>
            </p:cNvSpPr>
            <p:nvPr/>
          </p:nvSpPr>
          <p:spPr bwMode="auto">
            <a:xfrm>
              <a:off x="1406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83" name="Rectangle 95"/>
            <p:cNvSpPr>
              <a:spLocks noChangeArrowheads="1"/>
            </p:cNvSpPr>
            <p:nvPr/>
          </p:nvSpPr>
          <p:spPr bwMode="auto">
            <a:xfrm>
              <a:off x="1724" y="1761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84" name="Rectangle 96"/>
            <p:cNvSpPr>
              <a:spLocks noChangeArrowheads="1"/>
            </p:cNvSpPr>
            <p:nvPr/>
          </p:nvSpPr>
          <p:spPr bwMode="auto">
            <a:xfrm>
              <a:off x="1996" y="1761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85" name="Rectangle 97"/>
            <p:cNvSpPr>
              <a:spLocks noChangeArrowheads="1"/>
            </p:cNvSpPr>
            <p:nvPr/>
          </p:nvSpPr>
          <p:spPr bwMode="auto">
            <a:xfrm>
              <a:off x="2812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86" name="Rectangle 98"/>
            <p:cNvSpPr>
              <a:spLocks noChangeArrowheads="1"/>
            </p:cNvSpPr>
            <p:nvPr/>
          </p:nvSpPr>
          <p:spPr bwMode="auto">
            <a:xfrm>
              <a:off x="3130" y="1761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87" name="Rectangle 99"/>
            <p:cNvSpPr>
              <a:spLocks noChangeArrowheads="1"/>
            </p:cNvSpPr>
            <p:nvPr/>
          </p:nvSpPr>
          <p:spPr bwMode="auto">
            <a:xfrm>
              <a:off x="3765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88" name="Rectangle 100"/>
            <p:cNvSpPr>
              <a:spLocks noChangeArrowheads="1"/>
            </p:cNvSpPr>
            <p:nvPr/>
          </p:nvSpPr>
          <p:spPr bwMode="auto">
            <a:xfrm>
              <a:off x="3946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89" name="Rectangle 101"/>
            <p:cNvSpPr>
              <a:spLocks noChangeArrowheads="1"/>
            </p:cNvSpPr>
            <p:nvPr/>
          </p:nvSpPr>
          <p:spPr bwMode="auto">
            <a:xfrm>
              <a:off x="363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90" name="Rectangle 102"/>
            <p:cNvSpPr>
              <a:spLocks noChangeArrowheads="1"/>
            </p:cNvSpPr>
            <p:nvPr/>
          </p:nvSpPr>
          <p:spPr bwMode="auto">
            <a:xfrm>
              <a:off x="816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91" name="Rectangle 103"/>
            <p:cNvSpPr>
              <a:spLocks noChangeArrowheads="1"/>
            </p:cNvSpPr>
            <p:nvPr/>
          </p:nvSpPr>
          <p:spPr bwMode="auto">
            <a:xfrm>
              <a:off x="1043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92" name="Rectangle 104"/>
            <p:cNvSpPr>
              <a:spLocks noChangeArrowheads="1"/>
            </p:cNvSpPr>
            <p:nvPr/>
          </p:nvSpPr>
          <p:spPr bwMode="auto">
            <a:xfrm>
              <a:off x="1270" y="2032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93" name="Rectangle 105"/>
            <p:cNvSpPr>
              <a:spLocks noChangeArrowheads="1"/>
            </p:cNvSpPr>
            <p:nvPr/>
          </p:nvSpPr>
          <p:spPr bwMode="auto">
            <a:xfrm>
              <a:off x="1905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94" name="Rectangle 106"/>
            <p:cNvSpPr>
              <a:spLocks noChangeArrowheads="1"/>
            </p:cNvSpPr>
            <p:nvPr/>
          </p:nvSpPr>
          <p:spPr bwMode="auto">
            <a:xfrm>
              <a:off x="2359" y="2032"/>
              <a:ext cx="36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95" name="Rectangle 107"/>
            <p:cNvSpPr>
              <a:spLocks noChangeArrowheads="1"/>
            </p:cNvSpPr>
            <p:nvPr/>
          </p:nvSpPr>
          <p:spPr bwMode="auto">
            <a:xfrm>
              <a:off x="2767" y="2032"/>
              <a:ext cx="635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96" name="Rectangle 108"/>
            <p:cNvSpPr>
              <a:spLocks noChangeArrowheads="1"/>
            </p:cNvSpPr>
            <p:nvPr/>
          </p:nvSpPr>
          <p:spPr bwMode="auto">
            <a:xfrm>
              <a:off x="3447" y="2032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97" name="Rectangle 109"/>
            <p:cNvSpPr>
              <a:spLocks noChangeArrowheads="1"/>
            </p:cNvSpPr>
            <p:nvPr/>
          </p:nvSpPr>
          <p:spPr bwMode="auto">
            <a:xfrm>
              <a:off x="3765" y="2032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98" name="Rectangle 110"/>
            <p:cNvSpPr>
              <a:spLocks noChangeArrowheads="1"/>
            </p:cNvSpPr>
            <p:nvPr/>
          </p:nvSpPr>
          <p:spPr bwMode="auto">
            <a:xfrm>
              <a:off x="3946" y="2032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99" name="Rectangle 111"/>
            <p:cNvSpPr>
              <a:spLocks noChangeArrowheads="1"/>
            </p:cNvSpPr>
            <p:nvPr/>
          </p:nvSpPr>
          <p:spPr bwMode="auto">
            <a:xfrm>
              <a:off x="363" y="2168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00" name="Rectangle 112"/>
            <p:cNvSpPr>
              <a:spLocks noChangeArrowheads="1"/>
            </p:cNvSpPr>
            <p:nvPr/>
          </p:nvSpPr>
          <p:spPr bwMode="auto">
            <a:xfrm>
              <a:off x="544" y="2168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01" name="Rectangle 113"/>
            <p:cNvSpPr>
              <a:spLocks noChangeArrowheads="1"/>
            </p:cNvSpPr>
            <p:nvPr/>
          </p:nvSpPr>
          <p:spPr bwMode="auto">
            <a:xfrm>
              <a:off x="1043" y="2168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02" name="Rectangle 114"/>
            <p:cNvSpPr>
              <a:spLocks noChangeArrowheads="1"/>
            </p:cNvSpPr>
            <p:nvPr/>
          </p:nvSpPr>
          <p:spPr bwMode="auto">
            <a:xfrm>
              <a:off x="1315" y="2168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03" name="Rectangle 115"/>
            <p:cNvSpPr>
              <a:spLocks noChangeArrowheads="1"/>
            </p:cNvSpPr>
            <p:nvPr/>
          </p:nvSpPr>
          <p:spPr bwMode="auto">
            <a:xfrm>
              <a:off x="2132" y="2168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04" name="Rectangle 116"/>
            <p:cNvSpPr>
              <a:spLocks noChangeArrowheads="1"/>
            </p:cNvSpPr>
            <p:nvPr/>
          </p:nvSpPr>
          <p:spPr bwMode="auto">
            <a:xfrm>
              <a:off x="2449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05" name="Rectangle 117"/>
            <p:cNvSpPr>
              <a:spLocks noChangeArrowheads="1"/>
            </p:cNvSpPr>
            <p:nvPr/>
          </p:nvSpPr>
          <p:spPr bwMode="auto">
            <a:xfrm>
              <a:off x="2585" y="2168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06" name="Rectangle 118"/>
            <p:cNvSpPr>
              <a:spLocks noChangeArrowheads="1"/>
            </p:cNvSpPr>
            <p:nvPr/>
          </p:nvSpPr>
          <p:spPr bwMode="auto">
            <a:xfrm>
              <a:off x="2812" y="2168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07" name="Rectangle 119"/>
            <p:cNvSpPr>
              <a:spLocks noChangeArrowheads="1"/>
            </p:cNvSpPr>
            <p:nvPr/>
          </p:nvSpPr>
          <p:spPr bwMode="auto">
            <a:xfrm>
              <a:off x="3447" y="2168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08" name="Rectangle 120"/>
            <p:cNvSpPr>
              <a:spLocks noChangeArrowheads="1"/>
            </p:cNvSpPr>
            <p:nvPr/>
          </p:nvSpPr>
          <p:spPr bwMode="auto">
            <a:xfrm>
              <a:off x="3991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09" name="Rectangle 121"/>
            <p:cNvSpPr>
              <a:spLocks noChangeArrowheads="1"/>
            </p:cNvSpPr>
            <p:nvPr/>
          </p:nvSpPr>
          <p:spPr bwMode="auto">
            <a:xfrm>
              <a:off x="4128" y="2168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10" name="Rectangle 122"/>
            <p:cNvSpPr>
              <a:spLocks noChangeArrowheads="1"/>
            </p:cNvSpPr>
            <p:nvPr/>
          </p:nvSpPr>
          <p:spPr bwMode="auto">
            <a:xfrm>
              <a:off x="363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11" name="Rectangle 123"/>
            <p:cNvSpPr>
              <a:spLocks noChangeArrowheads="1"/>
            </p:cNvSpPr>
            <p:nvPr/>
          </p:nvSpPr>
          <p:spPr bwMode="auto">
            <a:xfrm>
              <a:off x="726" y="2441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12" name="Rectangle 124"/>
            <p:cNvSpPr>
              <a:spLocks noChangeArrowheads="1"/>
            </p:cNvSpPr>
            <p:nvPr/>
          </p:nvSpPr>
          <p:spPr bwMode="auto">
            <a:xfrm>
              <a:off x="998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13" name="Rectangle 125"/>
            <p:cNvSpPr>
              <a:spLocks noChangeArrowheads="1"/>
            </p:cNvSpPr>
            <p:nvPr/>
          </p:nvSpPr>
          <p:spPr bwMode="auto">
            <a:xfrm>
              <a:off x="1542" y="2441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14" name="Rectangle 126"/>
            <p:cNvSpPr>
              <a:spLocks noChangeArrowheads="1"/>
            </p:cNvSpPr>
            <p:nvPr/>
          </p:nvSpPr>
          <p:spPr bwMode="auto">
            <a:xfrm>
              <a:off x="1905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15" name="Rectangle 127"/>
            <p:cNvSpPr>
              <a:spLocks noChangeArrowheads="1"/>
            </p:cNvSpPr>
            <p:nvPr/>
          </p:nvSpPr>
          <p:spPr bwMode="auto">
            <a:xfrm>
              <a:off x="2449" y="2441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16" name="Rectangle 128"/>
            <p:cNvSpPr>
              <a:spLocks noChangeArrowheads="1"/>
            </p:cNvSpPr>
            <p:nvPr/>
          </p:nvSpPr>
          <p:spPr bwMode="auto">
            <a:xfrm>
              <a:off x="2631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17" name="Rectangle 129"/>
            <p:cNvSpPr>
              <a:spLocks noChangeArrowheads="1"/>
            </p:cNvSpPr>
            <p:nvPr/>
          </p:nvSpPr>
          <p:spPr bwMode="auto">
            <a:xfrm>
              <a:off x="2994" y="2441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18" name="Rectangle 130"/>
            <p:cNvSpPr>
              <a:spLocks noChangeArrowheads="1"/>
            </p:cNvSpPr>
            <p:nvPr/>
          </p:nvSpPr>
          <p:spPr bwMode="auto">
            <a:xfrm>
              <a:off x="3629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19" name="Rectangle 131"/>
            <p:cNvSpPr>
              <a:spLocks noChangeArrowheads="1"/>
            </p:cNvSpPr>
            <p:nvPr/>
          </p:nvSpPr>
          <p:spPr bwMode="auto">
            <a:xfrm>
              <a:off x="3991" y="2441"/>
              <a:ext cx="273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20" name="Rectangle 132"/>
            <p:cNvSpPr>
              <a:spLocks noChangeArrowheads="1"/>
            </p:cNvSpPr>
            <p:nvPr/>
          </p:nvSpPr>
          <p:spPr bwMode="auto">
            <a:xfrm>
              <a:off x="4309" y="2441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21" name="Rectangle 133"/>
            <p:cNvSpPr>
              <a:spLocks noChangeArrowheads="1"/>
            </p:cNvSpPr>
            <p:nvPr/>
          </p:nvSpPr>
          <p:spPr bwMode="auto">
            <a:xfrm>
              <a:off x="363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22" name="Rectangle 134"/>
            <p:cNvSpPr>
              <a:spLocks noChangeArrowheads="1"/>
            </p:cNvSpPr>
            <p:nvPr/>
          </p:nvSpPr>
          <p:spPr bwMode="auto">
            <a:xfrm>
              <a:off x="680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23" name="Rectangle 135"/>
            <p:cNvSpPr>
              <a:spLocks noChangeArrowheads="1"/>
            </p:cNvSpPr>
            <p:nvPr/>
          </p:nvSpPr>
          <p:spPr bwMode="auto">
            <a:xfrm>
              <a:off x="1043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24" name="Rectangle 136"/>
            <p:cNvSpPr>
              <a:spLocks noChangeArrowheads="1"/>
            </p:cNvSpPr>
            <p:nvPr/>
          </p:nvSpPr>
          <p:spPr bwMode="auto">
            <a:xfrm>
              <a:off x="1406" y="1897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25" name="Rectangle 137"/>
            <p:cNvSpPr>
              <a:spLocks noChangeArrowheads="1"/>
            </p:cNvSpPr>
            <p:nvPr/>
          </p:nvSpPr>
          <p:spPr bwMode="auto">
            <a:xfrm>
              <a:off x="1905" y="1897"/>
              <a:ext cx="5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26" name="Rectangle 138"/>
            <p:cNvSpPr>
              <a:spLocks noChangeArrowheads="1"/>
            </p:cNvSpPr>
            <p:nvPr/>
          </p:nvSpPr>
          <p:spPr bwMode="auto">
            <a:xfrm>
              <a:off x="2495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27" name="Rectangle 139"/>
            <p:cNvSpPr>
              <a:spLocks noChangeArrowheads="1"/>
            </p:cNvSpPr>
            <p:nvPr/>
          </p:nvSpPr>
          <p:spPr bwMode="auto">
            <a:xfrm>
              <a:off x="2812" y="1897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28" name="Rectangle 140"/>
            <p:cNvSpPr>
              <a:spLocks noChangeArrowheads="1"/>
            </p:cNvSpPr>
            <p:nvPr/>
          </p:nvSpPr>
          <p:spPr bwMode="auto">
            <a:xfrm>
              <a:off x="3447" y="1897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29" name="Rectangle 141"/>
            <p:cNvSpPr>
              <a:spLocks noChangeArrowheads="1"/>
            </p:cNvSpPr>
            <p:nvPr/>
          </p:nvSpPr>
          <p:spPr bwMode="auto">
            <a:xfrm>
              <a:off x="3629" y="1897"/>
              <a:ext cx="18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30" name="Rectangle 142"/>
            <p:cNvSpPr>
              <a:spLocks noChangeArrowheads="1"/>
            </p:cNvSpPr>
            <p:nvPr/>
          </p:nvSpPr>
          <p:spPr bwMode="auto">
            <a:xfrm>
              <a:off x="3855" y="1897"/>
              <a:ext cx="40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31" name="Rectangle 143"/>
            <p:cNvSpPr>
              <a:spLocks noChangeArrowheads="1"/>
            </p:cNvSpPr>
            <p:nvPr/>
          </p:nvSpPr>
          <p:spPr bwMode="auto">
            <a:xfrm>
              <a:off x="363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32" name="Rectangle 144"/>
            <p:cNvSpPr>
              <a:spLocks noChangeArrowheads="1"/>
            </p:cNvSpPr>
            <p:nvPr/>
          </p:nvSpPr>
          <p:spPr bwMode="auto">
            <a:xfrm>
              <a:off x="680" y="2305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33" name="Rectangle 145"/>
            <p:cNvSpPr>
              <a:spLocks noChangeArrowheads="1"/>
            </p:cNvSpPr>
            <p:nvPr/>
          </p:nvSpPr>
          <p:spPr bwMode="auto">
            <a:xfrm>
              <a:off x="907" y="2305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34" name="Rectangle 146"/>
            <p:cNvSpPr>
              <a:spLocks noChangeArrowheads="1"/>
            </p:cNvSpPr>
            <p:nvPr/>
          </p:nvSpPr>
          <p:spPr bwMode="auto">
            <a:xfrm>
              <a:off x="1406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35" name="Rectangle 147"/>
            <p:cNvSpPr>
              <a:spLocks noChangeArrowheads="1"/>
            </p:cNvSpPr>
            <p:nvPr/>
          </p:nvSpPr>
          <p:spPr bwMode="auto">
            <a:xfrm>
              <a:off x="1724" y="2305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36" name="Rectangle 148"/>
            <p:cNvSpPr>
              <a:spLocks noChangeArrowheads="1"/>
            </p:cNvSpPr>
            <p:nvPr/>
          </p:nvSpPr>
          <p:spPr bwMode="auto">
            <a:xfrm>
              <a:off x="1996" y="2305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37" name="Rectangle 149"/>
            <p:cNvSpPr>
              <a:spLocks noChangeArrowheads="1"/>
            </p:cNvSpPr>
            <p:nvPr/>
          </p:nvSpPr>
          <p:spPr bwMode="auto">
            <a:xfrm>
              <a:off x="2812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38" name="Rectangle 150"/>
            <p:cNvSpPr>
              <a:spLocks noChangeArrowheads="1"/>
            </p:cNvSpPr>
            <p:nvPr/>
          </p:nvSpPr>
          <p:spPr bwMode="auto">
            <a:xfrm>
              <a:off x="3130" y="2305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39" name="Rectangle 151"/>
            <p:cNvSpPr>
              <a:spLocks noChangeArrowheads="1"/>
            </p:cNvSpPr>
            <p:nvPr/>
          </p:nvSpPr>
          <p:spPr bwMode="auto">
            <a:xfrm>
              <a:off x="3765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40" name="Rectangle 152"/>
            <p:cNvSpPr>
              <a:spLocks noChangeArrowheads="1"/>
            </p:cNvSpPr>
            <p:nvPr/>
          </p:nvSpPr>
          <p:spPr bwMode="auto">
            <a:xfrm>
              <a:off x="3946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41" name="Rectangle 153"/>
            <p:cNvSpPr>
              <a:spLocks noChangeArrowheads="1"/>
            </p:cNvSpPr>
            <p:nvPr/>
          </p:nvSpPr>
          <p:spPr bwMode="auto">
            <a:xfrm>
              <a:off x="363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42" name="Rectangle 154"/>
            <p:cNvSpPr>
              <a:spLocks noChangeArrowheads="1"/>
            </p:cNvSpPr>
            <p:nvPr/>
          </p:nvSpPr>
          <p:spPr bwMode="auto">
            <a:xfrm>
              <a:off x="680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43" name="Rectangle 155"/>
            <p:cNvSpPr>
              <a:spLocks noChangeArrowheads="1"/>
            </p:cNvSpPr>
            <p:nvPr/>
          </p:nvSpPr>
          <p:spPr bwMode="auto">
            <a:xfrm>
              <a:off x="1043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44" name="Rectangle 156"/>
            <p:cNvSpPr>
              <a:spLocks noChangeArrowheads="1"/>
            </p:cNvSpPr>
            <p:nvPr/>
          </p:nvSpPr>
          <p:spPr bwMode="auto">
            <a:xfrm>
              <a:off x="1406" y="2576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45" name="Rectangle 157"/>
            <p:cNvSpPr>
              <a:spLocks noChangeArrowheads="1"/>
            </p:cNvSpPr>
            <p:nvPr/>
          </p:nvSpPr>
          <p:spPr bwMode="auto">
            <a:xfrm>
              <a:off x="1905" y="2576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46" name="Rectangle 158"/>
            <p:cNvSpPr>
              <a:spLocks noChangeArrowheads="1"/>
            </p:cNvSpPr>
            <p:nvPr/>
          </p:nvSpPr>
          <p:spPr bwMode="auto">
            <a:xfrm>
              <a:off x="2495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47" name="Rectangle 159"/>
            <p:cNvSpPr>
              <a:spLocks noChangeArrowheads="1"/>
            </p:cNvSpPr>
            <p:nvPr/>
          </p:nvSpPr>
          <p:spPr bwMode="auto">
            <a:xfrm>
              <a:off x="2812" y="2576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48" name="Rectangle 160"/>
            <p:cNvSpPr>
              <a:spLocks noChangeArrowheads="1"/>
            </p:cNvSpPr>
            <p:nvPr/>
          </p:nvSpPr>
          <p:spPr bwMode="auto">
            <a:xfrm>
              <a:off x="3447" y="2576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49" name="Rectangle 161"/>
            <p:cNvSpPr>
              <a:spLocks noChangeArrowheads="1"/>
            </p:cNvSpPr>
            <p:nvPr/>
          </p:nvSpPr>
          <p:spPr bwMode="auto">
            <a:xfrm>
              <a:off x="3629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50" name="Rectangle 162"/>
            <p:cNvSpPr>
              <a:spLocks noChangeArrowheads="1"/>
            </p:cNvSpPr>
            <p:nvPr/>
          </p:nvSpPr>
          <p:spPr bwMode="auto">
            <a:xfrm>
              <a:off x="3946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51" name="Rectangle 163"/>
            <p:cNvSpPr>
              <a:spLocks noChangeArrowheads="1"/>
            </p:cNvSpPr>
            <p:nvPr/>
          </p:nvSpPr>
          <p:spPr bwMode="auto">
            <a:xfrm>
              <a:off x="363" y="2712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52" name="Rectangle 164"/>
            <p:cNvSpPr>
              <a:spLocks noChangeArrowheads="1"/>
            </p:cNvSpPr>
            <p:nvPr/>
          </p:nvSpPr>
          <p:spPr bwMode="auto">
            <a:xfrm>
              <a:off x="544" y="2712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53" name="Rectangle 165"/>
            <p:cNvSpPr>
              <a:spLocks noChangeArrowheads="1"/>
            </p:cNvSpPr>
            <p:nvPr/>
          </p:nvSpPr>
          <p:spPr bwMode="auto">
            <a:xfrm>
              <a:off x="1043" y="2712"/>
              <a:ext cx="22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54" name="Rectangle 166"/>
            <p:cNvSpPr>
              <a:spLocks noChangeArrowheads="1"/>
            </p:cNvSpPr>
            <p:nvPr/>
          </p:nvSpPr>
          <p:spPr bwMode="auto">
            <a:xfrm>
              <a:off x="1315" y="2712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55" name="Rectangle 167"/>
            <p:cNvSpPr>
              <a:spLocks noChangeArrowheads="1"/>
            </p:cNvSpPr>
            <p:nvPr/>
          </p:nvSpPr>
          <p:spPr bwMode="auto">
            <a:xfrm>
              <a:off x="2132" y="2712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56" name="Rectangle 168"/>
            <p:cNvSpPr>
              <a:spLocks noChangeArrowheads="1"/>
            </p:cNvSpPr>
            <p:nvPr/>
          </p:nvSpPr>
          <p:spPr bwMode="auto">
            <a:xfrm>
              <a:off x="2449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57" name="Rectangle 169"/>
            <p:cNvSpPr>
              <a:spLocks noChangeArrowheads="1"/>
            </p:cNvSpPr>
            <p:nvPr/>
          </p:nvSpPr>
          <p:spPr bwMode="auto">
            <a:xfrm>
              <a:off x="2585" y="2712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58" name="Rectangle 170"/>
            <p:cNvSpPr>
              <a:spLocks noChangeArrowheads="1"/>
            </p:cNvSpPr>
            <p:nvPr/>
          </p:nvSpPr>
          <p:spPr bwMode="auto">
            <a:xfrm>
              <a:off x="2812" y="2712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59" name="Rectangle 171"/>
            <p:cNvSpPr>
              <a:spLocks noChangeArrowheads="1"/>
            </p:cNvSpPr>
            <p:nvPr/>
          </p:nvSpPr>
          <p:spPr bwMode="auto">
            <a:xfrm>
              <a:off x="3447" y="2712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60" name="Rectangle 172"/>
            <p:cNvSpPr>
              <a:spLocks noChangeArrowheads="1"/>
            </p:cNvSpPr>
            <p:nvPr/>
          </p:nvSpPr>
          <p:spPr bwMode="auto">
            <a:xfrm>
              <a:off x="3991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61" name="Rectangle 173"/>
            <p:cNvSpPr>
              <a:spLocks noChangeArrowheads="1"/>
            </p:cNvSpPr>
            <p:nvPr/>
          </p:nvSpPr>
          <p:spPr bwMode="auto">
            <a:xfrm>
              <a:off x="4128" y="2712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62" name="Rectangle 174"/>
            <p:cNvSpPr>
              <a:spLocks noChangeArrowheads="1"/>
            </p:cNvSpPr>
            <p:nvPr/>
          </p:nvSpPr>
          <p:spPr bwMode="auto">
            <a:xfrm>
              <a:off x="363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63" name="Rectangle 175"/>
            <p:cNvSpPr>
              <a:spLocks noChangeArrowheads="1"/>
            </p:cNvSpPr>
            <p:nvPr/>
          </p:nvSpPr>
          <p:spPr bwMode="auto">
            <a:xfrm>
              <a:off x="726" y="2849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64" name="Rectangle 176"/>
            <p:cNvSpPr>
              <a:spLocks noChangeArrowheads="1"/>
            </p:cNvSpPr>
            <p:nvPr/>
          </p:nvSpPr>
          <p:spPr bwMode="auto">
            <a:xfrm>
              <a:off x="998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65" name="Rectangle 177"/>
            <p:cNvSpPr>
              <a:spLocks noChangeArrowheads="1"/>
            </p:cNvSpPr>
            <p:nvPr/>
          </p:nvSpPr>
          <p:spPr bwMode="auto">
            <a:xfrm>
              <a:off x="1542" y="2849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66" name="Rectangle 178"/>
            <p:cNvSpPr>
              <a:spLocks noChangeArrowheads="1"/>
            </p:cNvSpPr>
            <p:nvPr/>
          </p:nvSpPr>
          <p:spPr bwMode="auto">
            <a:xfrm>
              <a:off x="1905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67" name="Rectangle 179"/>
            <p:cNvSpPr>
              <a:spLocks noChangeArrowheads="1"/>
            </p:cNvSpPr>
            <p:nvPr/>
          </p:nvSpPr>
          <p:spPr bwMode="auto">
            <a:xfrm>
              <a:off x="2449" y="2849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68" name="Rectangle 180"/>
            <p:cNvSpPr>
              <a:spLocks noChangeArrowheads="1"/>
            </p:cNvSpPr>
            <p:nvPr/>
          </p:nvSpPr>
          <p:spPr bwMode="auto">
            <a:xfrm>
              <a:off x="2631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69" name="Rectangle 181"/>
            <p:cNvSpPr>
              <a:spLocks noChangeArrowheads="1"/>
            </p:cNvSpPr>
            <p:nvPr/>
          </p:nvSpPr>
          <p:spPr bwMode="auto">
            <a:xfrm>
              <a:off x="2994" y="2849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70" name="Rectangle 182"/>
            <p:cNvSpPr>
              <a:spLocks noChangeArrowheads="1"/>
            </p:cNvSpPr>
            <p:nvPr/>
          </p:nvSpPr>
          <p:spPr bwMode="auto">
            <a:xfrm>
              <a:off x="3629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71" name="Rectangle 183"/>
            <p:cNvSpPr>
              <a:spLocks noChangeArrowheads="1"/>
            </p:cNvSpPr>
            <p:nvPr/>
          </p:nvSpPr>
          <p:spPr bwMode="auto">
            <a:xfrm>
              <a:off x="3991" y="2849"/>
              <a:ext cx="273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72" name="Rectangle 184"/>
            <p:cNvSpPr>
              <a:spLocks noChangeArrowheads="1"/>
            </p:cNvSpPr>
            <p:nvPr/>
          </p:nvSpPr>
          <p:spPr bwMode="auto">
            <a:xfrm>
              <a:off x="4309" y="2849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73" name="Rectangle 185"/>
            <p:cNvSpPr>
              <a:spLocks noChangeArrowheads="1"/>
            </p:cNvSpPr>
            <p:nvPr/>
          </p:nvSpPr>
          <p:spPr bwMode="auto">
            <a:xfrm>
              <a:off x="363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74" name="Rectangle 186"/>
            <p:cNvSpPr>
              <a:spLocks noChangeArrowheads="1"/>
            </p:cNvSpPr>
            <p:nvPr/>
          </p:nvSpPr>
          <p:spPr bwMode="auto">
            <a:xfrm>
              <a:off x="680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75" name="Rectangle 187"/>
            <p:cNvSpPr>
              <a:spLocks noChangeArrowheads="1"/>
            </p:cNvSpPr>
            <p:nvPr/>
          </p:nvSpPr>
          <p:spPr bwMode="auto">
            <a:xfrm>
              <a:off x="1043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76" name="Rectangle 188"/>
            <p:cNvSpPr>
              <a:spLocks noChangeArrowheads="1"/>
            </p:cNvSpPr>
            <p:nvPr/>
          </p:nvSpPr>
          <p:spPr bwMode="auto">
            <a:xfrm>
              <a:off x="1406" y="2985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77" name="Rectangle 189"/>
            <p:cNvSpPr>
              <a:spLocks noChangeArrowheads="1"/>
            </p:cNvSpPr>
            <p:nvPr/>
          </p:nvSpPr>
          <p:spPr bwMode="auto">
            <a:xfrm>
              <a:off x="1905" y="2985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78" name="Rectangle 190"/>
            <p:cNvSpPr>
              <a:spLocks noChangeArrowheads="1"/>
            </p:cNvSpPr>
            <p:nvPr/>
          </p:nvSpPr>
          <p:spPr bwMode="auto">
            <a:xfrm>
              <a:off x="2495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79" name="Rectangle 191"/>
            <p:cNvSpPr>
              <a:spLocks noChangeArrowheads="1"/>
            </p:cNvSpPr>
            <p:nvPr/>
          </p:nvSpPr>
          <p:spPr bwMode="auto">
            <a:xfrm>
              <a:off x="2812" y="2985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80" name="Rectangle 192"/>
            <p:cNvSpPr>
              <a:spLocks noChangeArrowheads="1"/>
            </p:cNvSpPr>
            <p:nvPr/>
          </p:nvSpPr>
          <p:spPr bwMode="auto">
            <a:xfrm>
              <a:off x="3447" y="2985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81" name="Rectangle 193"/>
            <p:cNvSpPr>
              <a:spLocks noChangeArrowheads="1"/>
            </p:cNvSpPr>
            <p:nvPr/>
          </p:nvSpPr>
          <p:spPr bwMode="auto">
            <a:xfrm>
              <a:off x="3629" y="2985"/>
              <a:ext cx="18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82" name="Rectangle 194"/>
            <p:cNvSpPr>
              <a:spLocks noChangeArrowheads="1"/>
            </p:cNvSpPr>
            <p:nvPr/>
          </p:nvSpPr>
          <p:spPr bwMode="auto">
            <a:xfrm>
              <a:off x="3855" y="2985"/>
              <a:ext cx="40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83" name="Rectangle 195"/>
            <p:cNvSpPr>
              <a:spLocks noChangeArrowheads="1"/>
            </p:cNvSpPr>
            <p:nvPr/>
          </p:nvSpPr>
          <p:spPr bwMode="auto">
            <a:xfrm>
              <a:off x="363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84" name="Rectangle 196"/>
            <p:cNvSpPr>
              <a:spLocks noChangeArrowheads="1"/>
            </p:cNvSpPr>
            <p:nvPr/>
          </p:nvSpPr>
          <p:spPr bwMode="auto">
            <a:xfrm>
              <a:off x="680" y="3121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85" name="Rectangle 197"/>
            <p:cNvSpPr>
              <a:spLocks noChangeArrowheads="1"/>
            </p:cNvSpPr>
            <p:nvPr/>
          </p:nvSpPr>
          <p:spPr bwMode="auto">
            <a:xfrm>
              <a:off x="907" y="3121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86" name="Rectangle 198"/>
            <p:cNvSpPr>
              <a:spLocks noChangeArrowheads="1"/>
            </p:cNvSpPr>
            <p:nvPr/>
          </p:nvSpPr>
          <p:spPr bwMode="auto">
            <a:xfrm>
              <a:off x="1406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87" name="Rectangle 199"/>
            <p:cNvSpPr>
              <a:spLocks noChangeArrowheads="1"/>
            </p:cNvSpPr>
            <p:nvPr/>
          </p:nvSpPr>
          <p:spPr bwMode="auto">
            <a:xfrm>
              <a:off x="1724" y="3121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88" name="Rectangle 200"/>
            <p:cNvSpPr>
              <a:spLocks noChangeArrowheads="1"/>
            </p:cNvSpPr>
            <p:nvPr/>
          </p:nvSpPr>
          <p:spPr bwMode="auto">
            <a:xfrm>
              <a:off x="1996" y="3121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89" name="Rectangle 201"/>
            <p:cNvSpPr>
              <a:spLocks noChangeArrowheads="1"/>
            </p:cNvSpPr>
            <p:nvPr/>
          </p:nvSpPr>
          <p:spPr bwMode="auto">
            <a:xfrm>
              <a:off x="2812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90" name="Rectangle 202"/>
            <p:cNvSpPr>
              <a:spLocks noChangeArrowheads="1"/>
            </p:cNvSpPr>
            <p:nvPr/>
          </p:nvSpPr>
          <p:spPr bwMode="auto">
            <a:xfrm>
              <a:off x="3130" y="3121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91" name="Rectangle 203"/>
            <p:cNvSpPr>
              <a:spLocks noChangeArrowheads="1"/>
            </p:cNvSpPr>
            <p:nvPr/>
          </p:nvSpPr>
          <p:spPr bwMode="auto">
            <a:xfrm>
              <a:off x="3765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092" name="Rectangle 204"/>
            <p:cNvSpPr>
              <a:spLocks noChangeArrowheads="1"/>
            </p:cNvSpPr>
            <p:nvPr/>
          </p:nvSpPr>
          <p:spPr bwMode="auto">
            <a:xfrm>
              <a:off x="3946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8093" name="AutoShape 205"/>
          <p:cNvSpPr>
            <a:spLocks/>
          </p:cNvSpPr>
          <p:nvPr/>
        </p:nvSpPr>
        <p:spPr bwMode="auto">
          <a:xfrm rot="-5400000">
            <a:off x="6011863" y="3390900"/>
            <a:ext cx="201612" cy="5761038"/>
          </a:xfrm>
          <a:prstGeom prst="leftBracket">
            <a:avLst>
              <a:gd name="adj" fmla="val 4497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8094" name="AutoShape 206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sp>
        <p:nvSpPr>
          <p:cNvPr id="38095" name="Line 207"/>
          <p:cNvSpPr>
            <a:spLocks noChangeShapeType="1"/>
          </p:cNvSpPr>
          <p:nvPr/>
        </p:nvSpPr>
        <p:spPr bwMode="auto">
          <a:xfrm>
            <a:off x="8785225" y="4498975"/>
            <a:ext cx="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38096" name="Group 208"/>
          <p:cNvGrpSpPr>
            <a:grpSpLocks/>
          </p:cNvGrpSpPr>
          <p:nvPr/>
        </p:nvGrpSpPr>
        <p:grpSpPr bwMode="auto">
          <a:xfrm>
            <a:off x="5040313" y="4287838"/>
            <a:ext cx="3671887" cy="654050"/>
            <a:chOff x="3175" y="2701"/>
            <a:chExt cx="2313" cy="412"/>
          </a:xfrm>
        </p:grpSpPr>
        <p:sp>
          <p:nvSpPr>
            <p:cNvPr id="38097" name="Text Box 209"/>
            <p:cNvSpPr txBox="1">
              <a:spLocks noChangeArrowheads="1"/>
            </p:cNvSpPr>
            <p:nvPr/>
          </p:nvSpPr>
          <p:spPr bwMode="auto">
            <a:xfrm>
              <a:off x="3175" y="2701"/>
              <a:ext cx="1678" cy="4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RATE-DISTORTION</a:t>
              </a:r>
            </a:p>
            <a:p>
              <a:pPr algn="r" eaLnBrk="1">
                <a:lnSpc>
                  <a:spcPct val="101000"/>
                </a:lnSpc>
              </a:pPr>
              <a:r>
                <a:rPr lang="en-GB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OPTIMIZATION</a:t>
              </a:r>
            </a:p>
          </p:txBody>
        </p:sp>
        <p:sp>
          <p:nvSpPr>
            <p:cNvPr id="38098" name="Line 210"/>
            <p:cNvSpPr>
              <a:spLocks noChangeShapeType="1"/>
            </p:cNvSpPr>
            <p:nvPr/>
          </p:nvSpPr>
          <p:spPr bwMode="auto">
            <a:xfrm flipH="1">
              <a:off x="4842" y="2904"/>
              <a:ext cx="64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8100" name="Text Box 212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grpSp>
        <p:nvGrpSpPr>
          <p:cNvPr id="38101" name="Group 213"/>
          <p:cNvGrpSpPr>
            <a:grpSpLocks/>
          </p:cNvGrpSpPr>
          <p:nvPr/>
        </p:nvGrpSpPr>
        <p:grpSpPr bwMode="auto">
          <a:xfrm>
            <a:off x="0" y="1317625"/>
            <a:ext cx="4311650" cy="5054600"/>
            <a:chOff x="0" y="830"/>
            <a:chExt cx="2716" cy="3184"/>
          </a:xfrm>
        </p:grpSpPr>
        <p:sp>
          <p:nvSpPr>
            <p:cNvPr id="38102" name="Line 214"/>
            <p:cNvSpPr>
              <a:spLocks noChangeShapeType="1"/>
            </p:cNvSpPr>
            <p:nvPr/>
          </p:nvSpPr>
          <p:spPr bwMode="auto">
            <a:xfrm>
              <a:off x="635" y="3243"/>
              <a:ext cx="1406" cy="5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8103" name="Freeform 215"/>
            <p:cNvSpPr>
              <a:spLocks/>
            </p:cNvSpPr>
            <p:nvPr/>
          </p:nvSpPr>
          <p:spPr bwMode="auto">
            <a:xfrm>
              <a:off x="350" y="830"/>
              <a:ext cx="1171" cy="2386"/>
            </a:xfrm>
            <a:custGeom>
              <a:avLst/>
              <a:gdLst>
                <a:gd name="T0" fmla="*/ 0 w 1171"/>
                <a:gd name="T1" fmla="*/ 0 h 2386"/>
                <a:gd name="T2" fmla="*/ 1168 w 1171"/>
                <a:gd name="T3" fmla="*/ 1 h 2386"/>
                <a:gd name="T4" fmla="*/ 1168 w 1171"/>
                <a:gd name="T5" fmla="*/ 103 h 2386"/>
                <a:gd name="T6" fmla="*/ 1036 w 1171"/>
                <a:gd name="T7" fmla="*/ 103 h 2386"/>
                <a:gd name="T8" fmla="*/ 1036 w 1171"/>
                <a:gd name="T9" fmla="*/ 226 h 2386"/>
                <a:gd name="T10" fmla="*/ 664 w 1171"/>
                <a:gd name="T11" fmla="*/ 226 h 2386"/>
                <a:gd name="T12" fmla="*/ 664 w 1171"/>
                <a:gd name="T13" fmla="*/ 493 h 2386"/>
                <a:gd name="T14" fmla="*/ 940 w 1171"/>
                <a:gd name="T15" fmla="*/ 493 h 2386"/>
                <a:gd name="T16" fmla="*/ 940 w 1171"/>
                <a:gd name="T17" fmla="*/ 631 h 2386"/>
                <a:gd name="T18" fmla="*/ 1171 w 1171"/>
                <a:gd name="T19" fmla="*/ 631 h 2386"/>
                <a:gd name="T20" fmla="*/ 1171 w 1171"/>
                <a:gd name="T21" fmla="*/ 766 h 2386"/>
                <a:gd name="T22" fmla="*/ 667 w 1171"/>
                <a:gd name="T23" fmla="*/ 766 h 2386"/>
                <a:gd name="T24" fmla="*/ 670 w 1171"/>
                <a:gd name="T25" fmla="*/ 898 h 2386"/>
                <a:gd name="T26" fmla="*/ 1033 w 1171"/>
                <a:gd name="T27" fmla="*/ 898 h 2386"/>
                <a:gd name="T28" fmla="*/ 1033 w 1171"/>
                <a:gd name="T29" fmla="*/ 1036 h 2386"/>
                <a:gd name="T30" fmla="*/ 667 w 1171"/>
                <a:gd name="T31" fmla="*/ 1036 h 2386"/>
                <a:gd name="T32" fmla="*/ 667 w 1171"/>
                <a:gd name="T33" fmla="*/ 1174 h 2386"/>
                <a:gd name="T34" fmla="*/ 898 w 1171"/>
                <a:gd name="T35" fmla="*/ 1174 h 2386"/>
                <a:gd name="T36" fmla="*/ 898 w 1171"/>
                <a:gd name="T37" fmla="*/ 1309 h 2386"/>
                <a:gd name="T38" fmla="*/ 670 w 1171"/>
                <a:gd name="T39" fmla="*/ 1309 h 2386"/>
                <a:gd name="T40" fmla="*/ 667 w 1171"/>
                <a:gd name="T41" fmla="*/ 1447 h 2386"/>
                <a:gd name="T42" fmla="*/ 535 w 1171"/>
                <a:gd name="T43" fmla="*/ 1447 h 2386"/>
                <a:gd name="T44" fmla="*/ 535 w 1171"/>
                <a:gd name="T45" fmla="*/ 1582 h 2386"/>
                <a:gd name="T46" fmla="*/ 628 w 1171"/>
                <a:gd name="T47" fmla="*/ 1582 h 2386"/>
                <a:gd name="T48" fmla="*/ 628 w 1171"/>
                <a:gd name="T49" fmla="*/ 1714 h 2386"/>
                <a:gd name="T50" fmla="*/ 1033 w 1171"/>
                <a:gd name="T51" fmla="*/ 1714 h 2386"/>
                <a:gd name="T52" fmla="*/ 1030 w 1171"/>
                <a:gd name="T53" fmla="*/ 1849 h 2386"/>
                <a:gd name="T54" fmla="*/ 826 w 1171"/>
                <a:gd name="T55" fmla="*/ 1849 h 2386"/>
                <a:gd name="T56" fmla="*/ 667 w 1171"/>
                <a:gd name="T57" fmla="*/ 1849 h 2386"/>
                <a:gd name="T58" fmla="*/ 667 w 1171"/>
                <a:gd name="T59" fmla="*/ 1987 h 2386"/>
                <a:gd name="T60" fmla="*/ 616 w 1171"/>
                <a:gd name="T61" fmla="*/ 1990 h 2386"/>
                <a:gd name="T62" fmla="*/ 616 w 1171"/>
                <a:gd name="T63" fmla="*/ 2125 h 2386"/>
                <a:gd name="T64" fmla="*/ 496 w 1171"/>
                <a:gd name="T65" fmla="*/ 2128 h 2386"/>
                <a:gd name="T66" fmla="*/ 301 w 1171"/>
                <a:gd name="T67" fmla="*/ 2128 h 2386"/>
                <a:gd name="T68" fmla="*/ 301 w 1171"/>
                <a:gd name="T69" fmla="*/ 2269 h 2386"/>
                <a:gd name="T70" fmla="*/ 535 w 1171"/>
                <a:gd name="T71" fmla="*/ 2269 h 2386"/>
                <a:gd name="T72" fmla="*/ 538 w 1171"/>
                <a:gd name="T73" fmla="*/ 2386 h 2386"/>
                <a:gd name="T74" fmla="*/ 0 w 1171"/>
                <a:gd name="T75" fmla="*/ 2386 h 2386"/>
                <a:gd name="T76" fmla="*/ 0 w 1171"/>
                <a:gd name="T77" fmla="*/ 0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71" h="2386">
                  <a:moveTo>
                    <a:pt x="0" y="0"/>
                  </a:moveTo>
                  <a:lnTo>
                    <a:pt x="1168" y="1"/>
                  </a:lnTo>
                  <a:lnTo>
                    <a:pt x="1168" y="103"/>
                  </a:lnTo>
                  <a:lnTo>
                    <a:pt x="1036" y="103"/>
                  </a:lnTo>
                  <a:lnTo>
                    <a:pt x="1036" y="226"/>
                  </a:lnTo>
                  <a:lnTo>
                    <a:pt x="664" y="226"/>
                  </a:lnTo>
                  <a:lnTo>
                    <a:pt x="664" y="493"/>
                  </a:lnTo>
                  <a:lnTo>
                    <a:pt x="940" y="493"/>
                  </a:lnTo>
                  <a:lnTo>
                    <a:pt x="940" y="631"/>
                  </a:lnTo>
                  <a:lnTo>
                    <a:pt x="1171" y="631"/>
                  </a:lnTo>
                  <a:lnTo>
                    <a:pt x="1171" y="766"/>
                  </a:lnTo>
                  <a:lnTo>
                    <a:pt x="667" y="766"/>
                  </a:lnTo>
                  <a:lnTo>
                    <a:pt x="670" y="898"/>
                  </a:lnTo>
                  <a:lnTo>
                    <a:pt x="1033" y="898"/>
                  </a:lnTo>
                  <a:lnTo>
                    <a:pt x="1033" y="1036"/>
                  </a:lnTo>
                  <a:lnTo>
                    <a:pt x="667" y="1036"/>
                  </a:lnTo>
                  <a:lnTo>
                    <a:pt x="667" y="1174"/>
                  </a:lnTo>
                  <a:lnTo>
                    <a:pt x="898" y="1174"/>
                  </a:lnTo>
                  <a:lnTo>
                    <a:pt x="898" y="1309"/>
                  </a:lnTo>
                  <a:lnTo>
                    <a:pt x="670" y="1309"/>
                  </a:lnTo>
                  <a:lnTo>
                    <a:pt x="667" y="1447"/>
                  </a:lnTo>
                  <a:lnTo>
                    <a:pt x="535" y="1447"/>
                  </a:lnTo>
                  <a:lnTo>
                    <a:pt x="535" y="1582"/>
                  </a:lnTo>
                  <a:lnTo>
                    <a:pt x="628" y="1582"/>
                  </a:lnTo>
                  <a:lnTo>
                    <a:pt x="628" y="1714"/>
                  </a:lnTo>
                  <a:lnTo>
                    <a:pt x="1033" y="1714"/>
                  </a:lnTo>
                  <a:lnTo>
                    <a:pt x="1030" y="1849"/>
                  </a:lnTo>
                  <a:lnTo>
                    <a:pt x="826" y="1849"/>
                  </a:lnTo>
                  <a:lnTo>
                    <a:pt x="667" y="1849"/>
                  </a:lnTo>
                  <a:lnTo>
                    <a:pt x="667" y="1987"/>
                  </a:lnTo>
                  <a:lnTo>
                    <a:pt x="616" y="1990"/>
                  </a:lnTo>
                  <a:lnTo>
                    <a:pt x="616" y="2125"/>
                  </a:lnTo>
                  <a:lnTo>
                    <a:pt x="496" y="2128"/>
                  </a:lnTo>
                  <a:lnTo>
                    <a:pt x="301" y="2128"/>
                  </a:lnTo>
                  <a:lnTo>
                    <a:pt x="301" y="2269"/>
                  </a:lnTo>
                  <a:lnTo>
                    <a:pt x="535" y="2269"/>
                  </a:lnTo>
                  <a:lnTo>
                    <a:pt x="538" y="2386"/>
                  </a:lnTo>
                  <a:lnTo>
                    <a:pt x="0" y="2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64999"/>
              </a:schemeClr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8104" name="Text Box 216"/>
            <p:cNvSpPr txBox="1">
              <a:spLocks noChangeArrowheads="1"/>
            </p:cNvSpPr>
            <p:nvPr/>
          </p:nvSpPr>
          <p:spPr bwMode="auto">
            <a:xfrm>
              <a:off x="0" y="3560"/>
              <a:ext cx="145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>
                  <a:latin typeface="Verdana" pitchFamily="34" charset="0"/>
                </a:rPr>
                <a:t>FORMATION OF</a:t>
              </a:r>
            </a:p>
            <a:p>
              <a:pPr algn="r" eaLnBrk="1">
                <a:lnSpc>
                  <a:spcPct val="101000"/>
                </a:lnSpc>
              </a:pPr>
              <a:r>
                <a:rPr lang="en-GB">
                  <a:latin typeface="Verdana" pitchFamily="34" charset="0"/>
                </a:rPr>
                <a:t>QUALITY LAYERS</a:t>
              </a:r>
            </a:p>
          </p:txBody>
        </p:sp>
        <p:grpSp>
          <p:nvGrpSpPr>
            <p:cNvPr id="38105" name="Group 217"/>
            <p:cNvGrpSpPr>
              <a:grpSpLocks/>
            </p:cNvGrpSpPr>
            <p:nvPr/>
          </p:nvGrpSpPr>
          <p:grpSpPr bwMode="auto">
            <a:xfrm>
              <a:off x="2086" y="3878"/>
              <a:ext cx="630" cy="136"/>
              <a:chOff x="2409" y="4059"/>
              <a:chExt cx="630" cy="136"/>
            </a:xfrm>
          </p:grpSpPr>
          <p:sp>
            <p:nvSpPr>
              <p:cNvPr id="38106" name="Rectangle 218"/>
              <p:cNvSpPr>
                <a:spLocks noChangeArrowheads="1"/>
              </p:cNvSpPr>
              <p:nvPr/>
            </p:nvSpPr>
            <p:spPr bwMode="auto">
              <a:xfrm>
                <a:off x="2409" y="4072"/>
                <a:ext cx="91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07" name="Rectangle 219"/>
              <p:cNvSpPr>
                <a:spLocks noChangeArrowheads="1"/>
              </p:cNvSpPr>
              <p:nvPr/>
            </p:nvSpPr>
            <p:spPr bwMode="auto">
              <a:xfrm>
                <a:off x="2526" y="4072"/>
                <a:ext cx="59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08" name="Rectangle 220"/>
              <p:cNvSpPr>
                <a:spLocks noChangeArrowheads="1"/>
              </p:cNvSpPr>
              <p:nvPr/>
            </p:nvSpPr>
            <p:spPr bwMode="auto">
              <a:xfrm>
                <a:off x="2614" y="4072"/>
                <a:ext cx="101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09" name="Rectangle 221"/>
              <p:cNvSpPr>
                <a:spLocks noChangeArrowheads="1"/>
              </p:cNvSpPr>
              <p:nvPr/>
            </p:nvSpPr>
            <p:spPr bwMode="auto">
              <a:xfrm>
                <a:off x="2736" y="4072"/>
                <a:ext cx="47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10" name="Rectangle 222"/>
              <p:cNvSpPr>
                <a:spLocks noChangeArrowheads="1"/>
              </p:cNvSpPr>
              <p:nvPr/>
            </p:nvSpPr>
            <p:spPr bwMode="auto">
              <a:xfrm>
                <a:off x="2808" y="4072"/>
                <a:ext cx="75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11" name="Rectangle 223"/>
              <p:cNvSpPr>
                <a:spLocks noChangeArrowheads="1"/>
              </p:cNvSpPr>
              <p:nvPr/>
            </p:nvSpPr>
            <p:spPr bwMode="auto">
              <a:xfrm>
                <a:off x="2908" y="4072"/>
                <a:ext cx="90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12" name="Line 224"/>
              <p:cNvSpPr>
                <a:spLocks noChangeShapeType="1"/>
              </p:cNvSpPr>
              <p:nvPr/>
            </p:nvSpPr>
            <p:spPr bwMode="auto">
              <a:xfrm flipV="1">
                <a:off x="3039" y="4059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grpSp>
        <p:nvGrpSpPr>
          <p:cNvPr id="38113" name="Group 225"/>
          <p:cNvGrpSpPr>
            <a:grpSpLocks/>
          </p:cNvGrpSpPr>
          <p:nvPr/>
        </p:nvGrpSpPr>
        <p:grpSpPr bwMode="auto">
          <a:xfrm>
            <a:off x="1076325" y="1319213"/>
            <a:ext cx="4459288" cy="5053012"/>
            <a:chOff x="678" y="831"/>
            <a:chExt cx="2809" cy="3183"/>
          </a:xfrm>
        </p:grpSpPr>
        <p:grpSp>
          <p:nvGrpSpPr>
            <p:cNvPr id="38114" name="Group 226"/>
            <p:cNvGrpSpPr>
              <a:grpSpLocks/>
            </p:cNvGrpSpPr>
            <p:nvPr/>
          </p:nvGrpSpPr>
          <p:grpSpPr bwMode="auto">
            <a:xfrm>
              <a:off x="2751" y="3878"/>
              <a:ext cx="736" cy="136"/>
              <a:chOff x="3074" y="4059"/>
              <a:chExt cx="736" cy="136"/>
            </a:xfrm>
          </p:grpSpPr>
          <p:sp>
            <p:nvSpPr>
              <p:cNvPr id="38115" name="Rectangle 227"/>
              <p:cNvSpPr>
                <a:spLocks noChangeArrowheads="1"/>
              </p:cNvSpPr>
              <p:nvPr/>
            </p:nvSpPr>
            <p:spPr bwMode="auto">
              <a:xfrm>
                <a:off x="3074" y="4072"/>
                <a:ext cx="114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16" name="Rectangle 228"/>
              <p:cNvSpPr>
                <a:spLocks noChangeArrowheads="1"/>
              </p:cNvSpPr>
              <p:nvPr/>
            </p:nvSpPr>
            <p:spPr bwMode="auto">
              <a:xfrm>
                <a:off x="3297" y="4072"/>
                <a:ext cx="59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17" name="Rectangle 229"/>
              <p:cNvSpPr>
                <a:spLocks noChangeArrowheads="1"/>
              </p:cNvSpPr>
              <p:nvPr/>
            </p:nvSpPr>
            <p:spPr bwMode="auto">
              <a:xfrm>
                <a:off x="3376" y="4072"/>
                <a:ext cx="67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18" name="Rectangle 230"/>
              <p:cNvSpPr>
                <a:spLocks noChangeArrowheads="1"/>
              </p:cNvSpPr>
              <p:nvPr/>
            </p:nvSpPr>
            <p:spPr bwMode="auto">
              <a:xfrm>
                <a:off x="3592" y="4072"/>
                <a:ext cx="75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19" name="Rectangle 231"/>
              <p:cNvSpPr>
                <a:spLocks noChangeArrowheads="1"/>
              </p:cNvSpPr>
              <p:nvPr/>
            </p:nvSpPr>
            <p:spPr bwMode="auto">
              <a:xfrm>
                <a:off x="3684" y="4072"/>
                <a:ext cx="90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20" name="Line 232"/>
              <p:cNvSpPr>
                <a:spLocks noChangeShapeType="1"/>
              </p:cNvSpPr>
              <p:nvPr/>
            </p:nvSpPr>
            <p:spPr bwMode="auto">
              <a:xfrm flipV="1">
                <a:off x="3810" y="4059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8121" name="Rectangle 233"/>
              <p:cNvSpPr>
                <a:spLocks noChangeArrowheads="1"/>
              </p:cNvSpPr>
              <p:nvPr/>
            </p:nvSpPr>
            <p:spPr bwMode="auto">
              <a:xfrm>
                <a:off x="3458" y="4072"/>
                <a:ext cx="47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22" name="Rectangle 234"/>
              <p:cNvSpPr>
                <a:spLocks noChangeArrowheads="1"/>
              </p:cNvSpPr>
              <p:nvPr/>
            </p:nvSpPr>
            <p:spPr bwMode="auto">
              <a:xfrm>
                <a:off x="3526" y="4071"/>
                <a:ext cx="45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23" name="Rectangle 235"/>
              <p:cNvSpPr>
                <a:spLocks noChangeArrowheads="1"/>
              </p:cNvSpPr>
              <p:nvPr/>
            </p:nvSpPr>
            <p:spPr bwMode="auto">
              <a:xfrm>
                <a:off x="3211" y="4075"/>
                <a:ext cx="64" cy="89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38124" name="Freeform 236"/>
            <p:cNvSpPr>
              <a:spLocks/>
            </p:cNvSpPr>
            <p:nvPr/>
          </p:nvSpPr>
          <p:spPr bwMode="auto">
            <a:xfrm>
              <a:off x="678" y="831"/>
              <a:ext cx="2091" cy="2388"/>
            </a:xfrm>
            <a:custGeom>
              <a:avLst/>
              <a:gdLst>
                <a:gd name="T0" fmla="*/ 231 w 2091"/>
                <a:gd name="T1" fmla="*/ 2238 h 2388"/>
                <a:gd name="T2" fmla="*/ 0 w 2091"/>
                <a:gd name="T3" fmla="*/ 2148 h 2388"/>
                <a:gd name="T4" fmla="*/ 321 w 2091"/>
                <a:gd name="T5" fmla="*/ 2007 h 2388"/>
                <a:gd name="T6" fmla="*/ 365 w 2091"/>
                <a:gd name="T7" fmla="*/ 1868 h 2388"/>
                <a:gd name="T8" fmla="*/ 728 w 2091"/>
                <a:gd name="T9" fmla="*/ 1686 h 2388"/>
                <a:gd name="T10" fmla="*/ 320 w 2091"/>
                <a:gd name="T11" fmla="*/ 1550 h 2388"/>
                <a:gd name="T12" fmla="*/ 231 w 2091"/>
                <a:gd name="T13" fmla="*/ 1464 h 2388"/>
                <a:gd name="T14" fmla="*/ 366 w 2091"/>
                <a:gd name="T15" fmla="*/ 1329 h 2388"/>
                <a:gd name="T16" fmla="*/ 582 w 2091"/>
                <a:gd name="T17" fmla="*/ 1143 h 2388"/>
                <a:gd name="T18" fmla="*/ 366 w 2091"/>
                <a:gd name="T19" fmla="*/ 1059 h 2388"/>
                <a:gd name="T20" fmla="*/ 728 w 2091"/>
                <a:gd name="T21" fmla="*/ 870 h 2388"/>
                <a:gd name="T22" fmla="*/ 366 w 2091"/>
                <a:gd name="T23" fmla="*/ 789 h 2388"/>
                <a:gd name="T24" fmla="*/ 864 w 2091"/>
                <a:gd name="T25" fmla="*/ 597 h 2388"/>
                <a:gd name="T26" fmla="*/ 637 w 2091"/>
                <a:gd name="T27" fmla="*/ 461 h 2388"/>
                <a:gd name="T28" fmla="*/ 369 w 2091"/>
                <a:gd name="T29" fmla="*/ 249 h 2388"/>
                <a:gd name="T30" fmla="*/ 726 w 2091"/>
                <a:gd name="T31" fmla="*/ 123 h 2388"/>
                <a:gd name="T32" fmla="*/ 861 w 2091"/>
                <a:gd name="T33" fmla="*/ 0 h 2388"/>
                <a:gd name="T34" fmla="*/ 1726 w 2091"/>
                <a:gd name="T35" fmla="*/ 99 h 2388"/>
                <a:gd name="T36" fmla="*/ 1212 w 2091"/>
                <a:gd name="T37" fmla="*/ 225 h 2388"/>
                <a:gd name="T38" fmla="*/ 1746 w 2091"/>
                <a:gd name="T39" fmla="*/ 357 h 2388"/>
                <a:gd name="T40" fmla="*/ 1817 w 2091"/>
                <a:gd name="T41" fmla="*/ 507 h 2388"/>
                <a:gd name="T42" fmla="*/ 1725 w 2091"/>
                <a:gd name="T43" fmla="*/ 624 h 2388"/>
                <a:gd name="T44" fmla="*/ 1214 w 2091"/>
                <a:gd name="T45" fmla="*/ 757 h 2388"/>
                <a:gd name="T46" fmla="*/ 1800 w 2091"/>
                <a:gd name="T47" fmla="*/ 909 h 2388"/>
                <a:gd name="T48" fmla="*/ 2089 w 2091"/>
                <a:gd name="T49" fmla="*/ 1051 h 2388"/>
                <a:gd name="T50" fmla="*/ 1771 w 2091"/>
                <a:gd name="T51" fmla="*/ 1187 h 2388"/>
                <a:gd name="T52" fmla="*/ 1642 w 2091"/>
                <a:gd name="T53" fmla="*/ 1309 h 2388"/>
                <a:gd name="T54" fmla="*/ 1770 w 2091"/>
                <a:gd name="T55" fmla="*/ 1446 h 2388"/>
                <a:gd name="T56" fmla="*/ 1272 w 2091"/>
                <a:gd name="T57" fmla="*/ 1581 h 2388"/>
                <a:gd name="T58" fmla="*/ 1726 w 2091"/>
                <a:gd name="T59" fmla="*/ 1686 h 2388"/>
                <a:gd name="T60" fmla="*/ 1771 w 2091"/>
                <a:gd name="T61" fmla="*/ 1868 h 2388"/>
                <a:gd name="T62" fmla="*/ 1731 w 2091"/>
                <a:gd name="T63" fmla="*/ 2130 h 2388"/>
                <a:gd name="T64" fmla="*/ 1794 w 2091"/>
                <a:gd name="T65" fmla="*/ 2274 h 2388"/>
                <a:gd name="T66" fmla="*/ 2091 w 2091"/>
                <a:gd name="T67" fmla="*/ 2385 h 2388"/>
                <a:gd name="T68" fmla="*/ 234 w 2091"/>
                <a:gd name="T69" fmla="*/ 2388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91" h="2388">
                  <a:moveTo>
                    <a:pt x="234" y="2388"/>
                  </a:moveTo>
                  <a:lnTo>
                    <a:pt x="231" y="2238"/>
                  </a:lnTo>
                  <a:lnTo>
                    <a:pt x="0" y="2238"/>
                  </a:lnTo>
                  <a:lnTo>
                    <a:pt x="0" y="2148"/>
                  </a:lnTo>
                  <a:lnTo>
                    <a:pt x="321" y="2148"/>
                  </a:lnTo>
                  <a:lnTo>
                    <a:pt x="321" y="2007"/>
                  </a:lnTo>
                  <a:lnTo>
                    <a:pt x="363" y="2007"/>
                  </a:lnTo>
                  <a:lnTo>
                    <a:pt x="365" y="1868"/>
                  </a:lnTo>
                  <a:lnTo>
                    <a:pt x="728" y="1868"/>
                  </a:lnTo>
                  <a:lnTo>
                    <a:pt x="728" y="1686"/>
                  </a:lnTo>
                  <a:lnTo>
                    <a:pt x="320" y="1686"/>
                  </a:lnTo>
                  <a:lnTo>
                    <a:pt x="320" y="1550"/>
                  </a:lnTo>
                  <a:lnTo>
                    <a:pt x="229" y="1550"/>
                  </a:lnTo>
                  <a:lnTo>
                    <a:pt x="231" y="1464"/>
                  </a:lnTo>
                  <a:lnTo>
                    <a:pt x="366" y="1464"/>
                  </a:lnTo>
                  <a:lnTo>
                    <a:pt x="366" y="1329"/>
                  </a:lnTo>
                  <a:lnTo>
                    <a:pt x="588" y="1329"/>
                  </a:lnTo>
                  <a:lnTo>
                    <a:pt x="582" y="1143"/>
                  </a:lnTo>
                  <a:lnTo>
                    <a:pt x="365" y="1142"/>
                  </a:lnTo>
                  <a:lnTo>
                    <a:pt x="366" y="1059"/>
                  </a:lnTo>
                  <a:lnTo>
                    <a:pt x="729" y="1059"/>
                  </a:lnTo>
                  <a:lnTo>
                    <a:pt x="728" y="870"/>
                  </a:lnTo>
                  <a:lnTo>
                    <a:pt x="365" y="870"/>
                  </a:lnTo>
                  <a:lnTo>
                    <a:pt x="366" y="789"/>
                  </a:lnTo>
                  <a:lnTo>
                    <a:pt x="864" y="789"/>
                  </a:lnTo>
                  <a:lnTo>
                    <a:pt x="864" y="597"/>
                  </a:lnTo>
                  <a:lnTo>
                    <a:pt x="637" y="597"/>
                  </a:lnTo>
                  <a:lnTo>
                    <a:pt x="637" y="461"/>
                  </a:lnTo>
                  <a:lnTo>
                    <a:pt x="365" y="461"/>
                  </a:lnTo>
                  <a:lnTo>
                    <a:pt x="369" y="249"/>
                  </a:lnTo>
                  <a:lnTo>
                    <a:pt x="726" y="249"/>
                  </a:lnTo>
                  <a:lnTo>
                    <a:pt x="726" y="123"/>
                  </a:lnTo>
                  <a:lnTo>
                    <a:pt x="864" y="123"/>
                  </a:lnTo>
                  <a:lnTo>
                    <a:pt x="861" y="0"/>
                  </a:lnTo>
                  <a:lnTo>
                    <a:pt x="1726" y="1"/>
                  </a:lnTo>
                  <a:lnTo>
                    <a:pt x="1726" y="99"/>
                  </a:lnTo>
                  <a:lnTo>
                    <a:pt x="1209" y="99"/>
                  </a:lnTo>
                  <a:lnTo>
                    <a:pt x="1212" y="225"/>
                  </a:lnTo>
                  <a:lnTo>
                    <a:pt x="1746" y="225"/>
                  </a:lnTo>
                  <a:lnTo>
                    <a:pt x="1746" y="357"/>
                  </a:lnTo>
                  <a:lnTo>
                    <a:pt x="1815" y="357"/>
                  </a:lnTo>
                  <a:lnTo>
                    <a:pt x="1817" y="507"/>
                  </a:lnTo>
                  <a:lnTo>
                    <a:pt x="1726" y="507"/>
                  </a:lnTo>
                  <a:lnTo>
                    <a:pt x="1725" y="624"/>
                  </a:lnTo>
                  <a:lnTo>
                    <a:pt x="1212" y="624"/>
                  </a:lnTo>
                  <a:lnTo>
                    <a:pt x="1214" y="757"/>
                  </a:lnTo>
                  <a:lnTo>
                    <a:pt x="1800" y="756"/>
                  </a:lnTo>
                  <a:lnTo>
                    <a:pt x="1800" y="909"/>
                  </a:lnTo>
                  <a:lnTo>
                    <a:pt x="2086" y="909"/>
                  </a:lnTo>
                  <a:lnTo>
                    <a:pt x="2089" y="1051"/>
                  </a:lnTo>
                  <a:lnTo>
                    <a:pt x="1771" y="1051"/>
                  </a:lnTo>
                  <a:lnTo>
                    <a:pt x="1771" y="1187"/>
                  </a:lnTo>
                  <a:lnTo>
                    <a:pt x="1644" y="1188"/>
                  </a:lnTo>
                  <a:lnTo>
                    <a:pt x="1642" y="1309"/>
                  </a:lnTo>
                  <a:lnTo>
                    <a:pt x="1773" y="1308"/>
                  </a:lnTo>
                  <a:lnTo>
                    <a:pt x="1770" y="1446"/>
                  </a:lnTo>
                  <a:lnTo>
                    <a:pt x="1275" y="1446"/>
                  </a:lnTo>
                  <a:lnTo>
                    <a:pt x="1272" y="1581"/>
                  </a:lnTo>
                  <a:lnTo>
                    <a:pt x="1725" y="1581"/>
                  </a:lnTo>
                  <a:lnTo>
                    <a:pt x="1726" y="1686"/>
                  </a:lnTo>
                  <a:lnTo>
                    <a:pt x="1771" y="1686"/>
                  </a:lnTo>
                  <a:lnTo>
                    <a:pt x="1771" y="1868"/>
                  </a:lnTo>
                  <a:lnTo>
                    <a:pt x="1726" y="1868"/>
                  </a:lnTo>
                  <a:lnTo>
                    <a:pt x="1731" y="2130"/>
                  </a:lnTo>
                  <a:lnTo>
                    <a:pt x="1794" y="2130"/>
                  </a:lnTo>
                  <a:lnTo>
                    <a:pt x="1794" y="2274"/>
                  </a:lnTo>
                  <a:lnTo>
                    <a:pt x="2089" y="2276"/>
                  </a:lnTo>
                  <a:lnTo>
                    <a:pt x="2091" y="2385"/>
                  </a:lnTo>
                  <a:lnTo>
                    <a:pt x="312" y="2385"/>
                  </a:lnTo>
                  <a:lnTo>
                    <a:pt x="234" y="2388"/>
                  </a:lnTo>
                  <a:close/>
                </a:path>
              </a:pathLst>
            </a:custGeom>
            <a:solidFill>
              <a:srgbClr val="808080">
                <a:alpha val="64999"/>
              </a:srgbClr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8125" name="Line 237"/>
            <p:cNvSpPr>
              <a:spLocks noChangeShapeType="1"/>
            </p:cNvSpPr>
            <p:nvPr/>
          </p:nvSpPr>
          <p:spPr bwMode="auto">
            <a:xfrm>
              <a:off x="1542" y="3288"/>
              <a:ext cx="1224" cy="5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38126" name="Group 238"/>
          <p:cNvGrpSpPr>
            <a:grpSpLocks/>
          </p:cNvGrpSpPr>
          <p:nvPr/>
        </p:nvGrpSpPr>
        <p:grpSpPr bwMode="auto">
          <a:xfrm>
            <a:off x="5472113" y="5435600"/>
            <a:ext cx="3382962" cy="936625"/>
            <a:chOff x="3447" y="3424"/>
            <a:chExt cx="2131" cy="590"/>
          </a:xfrm>
        </p:grpSpPr>
        <p:grpSp>
          <p:nvGrpSpPr>
            <p:cNvPr id="38127" name="Group 239"/>
            <p:cNvGrpSpPr>
              <a:grpSpLocks/>
            </p:cNvGrpSpPr>
            <p:nvPr/>
          </p:nvGrpSpPr>
          <p:grpSpPr bwMode="auto">
            <a:xfrm>
              <a:off x="3517" y="3878"/>
              <a:ext cx="880" cy="136"/>
              <a:chOff x="3840" y="4059"/>
              <a:chExt cx="880" cy="136"/>
            </a:xfrm>
          </p:grpSpPr>
          <p:sp>
            <p:nvSpPr>
              <p:cNvPr id="38128" name="Rectangle 240"/>
              <p:cNvSpPr>
                <a:spLocks noChangeArrowheads="1"/>
              </p:cNvSpPr>
              <p:nvPr/>
            </p:nvSpPr>
            <p:spPr bwMode="auto">
              <a:xfrm>
                <a:off x="3951" y="4072"/>
                <a:ext cx="137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29" name="Rectangle 241"/>
              <p:cNvSpPr>
                <a:spLocks noChangeArrowheads="1"/>
              </p:cNvSpPr>
              <p:nvPr/>
            </p:nvSpPr>
            <p:spPr bwMode="auto">
              <a:xfrm>
                <a:off x="4114" y="4072"/>
                <a:ext cx="44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30" name="Rectangle 242"/>
              <p:cNvSpPr>
                <a:spLocks noChangeArrowheads="1"/>
              </p:cNvSpPr>
              <p:nvPr/>
            </p:nvSpPr>
            <p:spPr bwMode="auto">
              <a:xfrm>
                <a:off x="4184" y="4072"/>
                <a:ext cx="86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31" name="Rectangle 243"/>
              <p:cNvSpPr>
                <a:spLocks noChangeArrowheads="1"/>
              </p:cNvSpPr>
              <p:nvPr/>
            </p:nvSpPr>
            <p:spPr bwMode="auto">
              <a:xfrm>
                <a:off x="4432" y="4072"/>
                <a:ext cx="47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32" name="Rectangle 244"/>
              <p:cNvSpPr>
                <a:spLocks noChangeArrowheads="1"/>
              </p:cNvSpPr>
              <p:nvPr/>
            </p:nvSpPr>
            <p:spPr bwMode="auto">
              <a:xfrm>
                <a:off x="4498" y="4072"/>
                <a:ext cx="75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33" name="Rectangle 245"/>
              <p:cNvSpPr>
                <a:spLocks noChangeArrowheads="1"/>
              </p:cNvSpPr>
              <p:nvPr/>
            </p:nvSpPr>
            <p:spPr bwMode="auto">
              <a:xfrm>
                <a:off x="4598" y="4072"/>
                <a:ext cx="90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34" name="Line 246"/>
              <p:cNvSpPr>
                <a:spLocks noChangeShapeType="1"/>
              </p:cNvSpPr>
              <p:nvPr/>
            </p:nvSpPr>
            <p:spPr bwMode="auto">
              <a:xfrm flipV="1">
                <a:off x="4720" y="4059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8135" name="Rectangle 247"/>
              <p:cNvSpPr>
                <a:spLocks noChangeArrowheads="1"/>
              </p:cNvSpPr>
              <p:nvPr/>
            </p:nvSpPr>
            <p:spPr bwMode="auto">
              <a:xfrm>
                <a:off x="3840" y="4071"/>
                <a:ext cx="91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36" name="Rectangle 248"/>
              <p:cNvSpPr>
                <a:spLocks noChangeArrowheads="1"/>
              </p:cNvSpPr>
              <p:nvPr/>
            </p:nvSpPr>
            <p:spPr bwMode="auto">
              <a:xfrm>
                <a:off x="4287" y="4073"/>
                <a:ext cx="125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38137" name="Group 249"/>
            <p:cNvGrpSpPr>
              <a:grpSpLocks/>
            </p:cNvGrpSpPr>
            <p:nvPr/>
          </p:nvGrpSpPr>
          <p:grpSpPr bwMode="auto">
            <a:xfrm>
              <a:off x="4426" y="3893"/>
              <a:ext cx="1152" cy="94"/>
              <a:chOff x="4749" y="4074"/>
              <a:chExt cx="1152" cy="94"/>
            </a:xfrm>
          </p:grpSpPr>
          <p:sp>
            <p:nvSpPr>
              <p:cNvPr id="38138" name="Rectangle 250"/>
              <p:cNvSpPr>
                <a:spLocks noChangeArrowheads="1"/>
              </p:cNvSpPr>
              <p:nvPr/>
            </p:nvSpPr>
            <p:spPr bwMode="auto">
              <a:xfrm>
                <a:off x="5034" y="4075"/>
                <a:ext cx="91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39" name="Rectangle 251"/>
              <p:cNvSpPr>
                <a:spLocks noChangeArrowheads="1"/>
              </p:cNvSpPr>
              <p:nvPr/>
            </p:nvSpPr>
            <p:spPr bwMode="auto">
              <a:xfrm>
                <a:off x="5145" y="4075"/>
                <a:ext cx="59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40" name="Rectangle 252"/>
              <p:cNvSpPr>
                <a:spLocks noChangeArrowheads="1"/>
              </p:cNvSpPr>
              <p:nvPr/>
            </p:nvSpPr>
            <p:spPr bwMode="auto">
              <a:xfrm>
                <a:off x="5233" y="4075"/>
                <a:ext cx="101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41" name="Rectangle 253"/>
              <p:cNvSpPr>
                <a:spLocks noChangeArrowheads="1"/>
              </p:cNvSpPr>
              <p:nvPr/>
            </p:nvSpPr>
            <p:spPr bwMode="auto">
              <a:xfrm>
                <a:off x="5597" y="4075"/>
                <a:ext cx="89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42" name="Rectangle 254"/>
              <p:cNvSpPr>
                <a:spLocks noChangeArrowheads="1"/>
              </p:cNvSpPr>
              <p:nvPr/>
            </p:nvSpPr>
            <p:spPr bwMode="auto">
              <a:xfrm>
                <a:off x="5711" y="4075"/>
                <a:ext cx="75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43" name="Rectangle 255"/>
              <p:cNvSpPr>
                <a:spLocks noChangeArrowheads="1"/>
              </p:cNvSpPr>
              <p:nvPr/>
            </p:nvSpPr>
            <p:spPr bwMode="auto">
              <a:xfrm>
                <a:off x="5811" y="4075"/>
                <a:ext cx="90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44" name="Rectangle 256"/>
              <p:cNvSpPr>
                <a:spLocks noChangeArrowheads="1"/>
              </p:cNvSpPr>
              <p:nvPr/>
            </p:nvSpPr>
            <p:spPr bwMode="auto">
              <a:xfrm>
                <a:off x="4934" y="4074"/>
                <a:ext cx="70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45" name="Rectangle 257"/>
              <p:cNvSpPr>
                <a:spLocks noChangeArrowheads="1"/>
              </p:cNvSpPr>
              <p:nvPr/>
            </p:nvSpPr>
            <p:spPr bwMode="auto">
              <a:xfrm>
                <a:off x="4749" y="4075"/>
                <a:ext cx="164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46" name="Rectangle 258"/>
              <p:cNvSpPr>
                <a:spLocks noChangeArrowheads="1"/>
              </p:cNvSpPr>
              <p:nvPr/>
            </p:nvSpPr>
            <p:spPr bwMode="auto">
              <a:xfrm>
                <a:off x="5352" y="4075"/>
                <a:ext cx="101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47" name="Rectangle 259"/>
              <p:cNvSpPr>
                <a:spLocks noChangeArrowheads="1"/>
              </p:cNvSpPr>
              <p:nvPr/>
            </p:nvSpPr>
            <p:spPr bwMode="auto">
              <a:xfrm>
                <a:off x="5469" y="4074"/>
                <a:ext cx="110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38148" name="Line 260"/>
            <p:cNvSpPr>
              <a:spLocks noChangeShapeType="1"/>
            </p:cNvSpPr>
            <p:nvPr/>
          </p:nvSpPr>
          <p:spPr bwMode="auto">
            <a:xfrm>
              <a:off x="3447" y="3424"/>
              <a:ext cx="589" cy="3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38149" name="Group 261"/>
          <p:cNvGrpSpPr>
            <a:grpSpLocks/>
          </p:cNvGrpSpPr>
          <p:nvPr/>
        </p:nvGrpSpPr>
        <p:grpSpPr bwMode="auto">
          <a:xfrm>
            <a:off x="1512888" y="6011863"/>
            <a:ext cx="8496300" cy="1014412"/>
            <a:chOff x="953" y="3787"/>
            <a:chExt cx="5352" cy="639"/>
          </a:xfrm>
        </p:grpSpPr>
        <p:sp>
          <p:nvSpPr>
            <p:cNvPr id="38150" name="Line 262"/>
            <p:cNvSpPr>
              <a:spLocks noChangeShapeType="1"/>
            </p:cNvSpPr>
            <p:nvPr/>
          </p:nvSpPr>
          <p:spPr bwMode="auto">
            <a:xfrm flipV="1">
              <a:off x="3901" y="3787"/>
              <a:ext cx="91" cy="3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8151" name="Text Box 263"/>
            <p:cNvSpPr txBox="1">
              <a:spLocks noChangeArrowheads="1"/>
            </p:cNvSpPr>
            <p:nvPr/>
          </p:nvSpPr>
          <p:spPr bwMode="auto">
            <a:xfrm>
              <a:off x="953" y="4195"/>
              <a:ext cx="53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LAYER TRUNCATION: </a:t>
              </a:r>
              <a:r>
                <a:rPr lang="en-GB" b="1" i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LOSES SEGMENTS OF SOME CODE-BLOCKS</a:t>
              </a:r>
            </a:p>
          </p:txBody>
        </p:sp>
      </p:grpSp>
      <p:grpSp>
        <p:nvGrpSpPr>
          <p:cNvPr id="38152" name="Group 264"/>
          <p:cNvGrpSpPr>
            <a:grpSpLocks/>
          </p:cNvGrpSpPr>
          <p:nvPr/>
        </p:nvGrpSpPr>
        <p:grpSpPr bwMode="auto">
          <a:xfrm>
            <a:off x="7777163" y="4714875"/>
            <a:ext cx="2087562" cy="1009650"/>
            <a:chOff x="4899" y="2970"/>
            <a:chExt cx="1315" cy="636"/>
          </a:xfrm>
        </p:grpSpPr>
        <p:sp>
          <p:nvSpPr>
            <p:cNvPr id="38153" name="Rectangle 265"/>
            <p:cNvSpPr>
              <a:spLocks noChangeArrowheads="1"/>
            </p:cNvSpPr>
            <p:nvPr/>
          </p:nvSpPr>
          <p:spPr bwMode="auto">
            <a:xfrm>
              <a:off x="4899" y="2970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TIER-2 CODING</a:t>
              </a:r>
            </a:p>
          </p:txBody>
        </p:sp>
        <p:sp>
          <p:nvSpPr>
            <p:cNvPr id="38154" name="Line 266"/>
            <p:cNvSpPr>
              <a:spLocks noChangeShapeType="1"/>
            </p:cNvSpPr>
            <p:nvPr/>
          </p:nvSpPr>
          <p:spPr bwMode="auto">
            <a:xfrm>
              <a:off x="5534" y="3288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8155" name="AutoShape 267"/>
            <p:cNvSpPr>
              <a:spLocks noChangeArrowheads="1"/>
            </p:cNvSpPr>
            <p:nvPr/>
          </p:nvSpPr>
          <p:spPr bwMode="auto">
            <a:xfrm>
              <a:off x="4899" y="3424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JP2 code-stream</a:t>
              </a:r>
              <a:endParaRPr lang="es-ES" sz="1400"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39939" name="Line 3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940" name="Rectangle 4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9941" name="Group 5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39942" name="Line 6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943" name="Rectangle 7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9944" name="Group 8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39945" name="Line 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946" name="Rectangle 1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grpSp>
        <p:nvGrpSpPr>
          <p:cNvPr id="39948" name="Group 12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39949" name="Line 13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950" name="Rectangle 14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TIER-1 CODING</a:t>
              </a:r>
            </a:p>
          </p:txBody>
        </p:sp>
      </p:grpSp>
      <p:grpSp>
        <p:nvGrpSpPr>
          <p:cNvPr id="39951" name="Group 15"/>
          <p:cNvGrpSpPr>
            <a:grpSpLocks/>
          </p:cNvGrpSpPr>
          <p:nvPr/>
        </p:nvGrpSpPr>
        <p:grpSpPr bwMode="auto">
          <a:xfrm>
            <a:off x="576263" y="1331913"/>
            <a:ext cx="6480175" cy="503237"/>
            <a:chOff x="363" y="839"/>
            <a:chExt cx="4082" cy="317"/>
          </a:xfrm>
        </p:grpSpPr>
        <p:sp>
          <p:nvSpPr>
            <p:cNvPr id="39952" name="Rectangle 16"/>
            <p:cNvSpPr>
              <a:spLocks noChangeArrowheads="1"/>
            </p:cNvSpPr>
            <p:nvPr/>
          </p:nvSpPr>
          <p:spPr bwMode="auto">
            <a:xfrm>
              <a:off x="363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53" name="Rectangle 17"/>
            <p:cNvSpPr>
              <a:spLocks noChangeArrowheads="1"/>
            </p:cNvSpPr>
            <p:nvPr/>
          </p:nvSpPr>
          <p:spPr bwMode="auto">
            <a:xfrm>
              <a:off x="726" y="839"/>
              <a:ext cx="22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54" name="Rectangle 18"/>
            <p:cNvSpPr>
              <a:spLocks noChangeArrowheads="1"/>
            </p:cNvSpPr>
            <p:nvPr/>
          </p:nvSpPr>
          <p:spPr bwMode="auto">
            <a:xfrm>
              <a:off x="998" y="839"/>
              <a:ext cx="49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55" name="Rectangle 19"/>
            <p:cNvSpPr>
              <a:spLocks noChangeArrowheads="1"/>
            </p:cNvSpPr>
            <p:nvPr/>
          </p:nvSpPr>
          <p:spPr bwMode="auto">
            <a:xfrm>
              <a:off x="1542" y="839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56" name="Rectangle 20"/>
            <p:cNvSpPr>
              <a:spLocks noChangeArrowheads="1"/>
            </p:cNvSpPr>
            <p:nvPr/>
          </p:nvSpPr>
          <p:spPr bwMode="auto">
            <a:xfrm>
              <a:off x="1905" y="839"/>
              <a:ext cx="49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57" name="Rectangle 21"/>
            <p:cNvSpPr>
              <a:spLocks noChangeArrowheads="1"/>
            </p:cNvSpPr>
            <p:nvPr/>
          </p:nvSpPr>
          <p:spPr bwMode="auto">
            <a:xfrm>
              <a:off x="2449" y="839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58" name="Rectangle 22"/>
            <p:cNvSpPr>
              <a:spLocks noChangeArrowheads="1"/>
            </p:cNvSpPr>
            <p:nvPr/>
          </p:nvSpPr>
          <p:spPr bwMode="auto">
            <a:xfrm>
              <a:off x="2631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59" name="Rectangle 23"/>
            <p:cNvSpPr>
              <a:spLocks noChangeArrowheads="1"/>
            </p:cNvSpPr>
            <p:nvPr/>
          </p:nvSpPr>
          <p:spPr bwMode="auto">
            <a:xfrm>
              <a:off x="2994" y="839"/>
              <a:ext cx="58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60" name="Rectangle 24"/>
            <p:cNvSpPr>
              <a:spLocks noChangeArrowheads="1"/>
            </p:cNvSpPr>
            <p:nvPr/>
          </p:nvSpPr>
          <p:spPr bwMode="auto">
            <a:xfrm>
              <a:off x="3629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61" name="Rectangle 25"/>
            <p:cNvSpPr>
              <a:spLocks noChangeArrowheads="1"/>
            </p:cNvSpPr>
            <p:nvPr/>
          </p:nvSpPr>
          <p:spPr bwMode="auto">
            <a:xfrm>
              <a:off x="3991" y="839"/>
              <a:ext cx="273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62" name="Rectangle 26"/>
            <p:cNvSpPr>
              <a:spLocks noChangeArrowheads="1"/>
            </p:cNvSpPr>
            <p:nvPr/>
          </p:nvSpPr>
          <p:spPr bwMode="auto">
            <a:xfrm>
              <a:off x="4309" y="839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63" name="Rectangle 27"/>
            <p:cNvSpPr>
              <a:spLocks noChangeArrowheads="1"/>
            </p:cNvSpPr>
            <p:nvPr/>
          </p:nvSpPr>
          <p:spPr bwMode="auto">
            <a:xfrm>
              <a:off x="363" y="1080"/>
              <a:ext cx="40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64" name="Rectangle 28"/>
            <p:cNvSpPr>
              <a:spLocks noChangeArrowheads="1"/>
            </p:cNvSpPr>
            <p:nvPr/>
          </p:nvSpPr>
          <p:spPr bwMode="auto">
            <a:xfrm>
              <a:off x="816" y="1080"/>
              <a:ext cx="18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65" name="Rectangle 29"/>
            <p:cNvSpPr>
              <a:spLocks noChangeArrowheads="1"/>
            </p:cNvSpPr>
            <p:nvPr/>
          </p:nvSpPr>
          <p:spPr bwMode="auto">
            <a:xfrm>
              <a:off x="1043" y="1080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66" name="Rectangle 30"/>
            <p:cNvSpPr>
              <a:spLocks noChangeArrowheads="1"/>
            </p:cNvSpPr>
            <p:nvPr/>
          </p:nvSpPr>
          <p:spPr bwMode="auto">
            <a:xfrm>
              <a:off x="1542" y="1080"/>
              <a:ext cx="363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67" name="Rectangle 31"/>
            <p:cNvSpPr>
              <a:spLocks noChangeArrowheads="1"/>
            </p:cNvSpPr>
            <p:nvPr/>
          </p:nvSpPr>
          <p:spPr bwMode="auto">
            <a:xfrm>
              <a:off x="1950" y="1080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68" name="Rectangle 32"/>
            <p:cNvSpPr>
              <a:spLocks noChangeArrowheads="1"/>
            </p:cNvSpPr>
            <p:nvPr/>
          </p:nvSpPr>
          <p:spPr bwMode="auto">
            <a:xfrm>
              <a:off x="2449" y="1080"/>
              <a:ext cx="18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69" name="Rectangle 33"/>
            <p:cNvSpPr>
              <a:spLocks noChangeArrowheads="1"/>
            </p:cNvSpPr>
            <p:nvPr/>
          </p:nvSpPr>
          <p:spPr bwMode="auto">
            <a:xfrm>
              <a:off x="2676" y="1080"/>
              <a:ext cx="181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70" name="Rectangle 34"/>
            <p:cNvSpPr>
              <a:spLocks noChangeArrowheads="1"/>
            </p:cNvSpPr>
            <p:nvPr/>
          </p:nvSpPr>
          <p:spPr bwMode="auto">
            <a:xfrm>
              <a:off x="2903" y="1080"/>
              <a:ext cx="68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71" name="Rectangle 35"/>
            <p:cNvSpPr>
              <a:spLocks noChangeArrowheads="1"/>
            </p:cNvSpPr>
            <p:nvPr/>
          </p:nvSpPr>
          <p:spPr bwMode="auto">
            <a:xfrm>
              <a:off x="3629" y="1080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72" name="Rectangle 36"/>
            <p:cNvSpPr>
              <a:spLocks noChangeArrowheads="1"/>
            </p:cNvSpPr>
            <p:nvPr/>
          </p:nvSpPr>
          <p:spPr bwMode="auto">
            <a:xfrm>
              <a:off x="3991" y="1080"/>
              <a:ext cx="13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73" name="Rectangle 37"/>
            <p:cNvSpPr>
              <a:spLocks noChangeArrowheads="1"/>
            </p:cNvSpPr>
            <p:nvPr/>
          </p:nvSpPr>
          <p:spPr bwMode="auto">
            <a:xfrm>
              <a:off x="4173" y="1080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74" name="Rectangle 38"/>
            <p:cNvSpPr>
              <a:spLocks noChangeArrowheads="1"/>
            </p:cNvSpPr>
            <p:nvPr/>
          </p:nvSpPr>
          <p:spPr bwMode="auto">
            <a:xfrm>
              <a:off x="363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75" name="Rectangle 39"/>
            <p:cNvSpPr>
              <a:spLocks noChangeArrowheads="1"/>
            </p:cNvSpPr>
            <p:nvPr/>
          </p:nvSpPr>
          <p:spPr bwMode="auto">
            <a:xfrm>
              <a:off x="680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76" name="Rectangle 40"/>
            <p:cNvSpPr>
              <a:spLocks noChangeArrowheads="1"/>
            </p:cNvSpPr>
            <p:nvPr/>
          </p:nvSpPr>
          <p:spPr bwMode="auto">
            <a:xfrm>
              <a:off x="1043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77" name="Rectangle 41"/>
            <p:cNvSpPr>
              <a:spLocks noChangeArrowheads="1"/>
            </p:cNvSpPr>
            <p:nvPr/>
          </p:nvSpPr>
          <p:spPr bwMode="auto">
            <a:xfrm>
              <a:off x="1406" y="956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78" name="Rectangle 42"/>
            <p:cNvSpPr>
              <a:spLocks noChangeArrowheads="1"/>
            </p:cNvSpPr>
            <p:nvPr/>
          </p:nvSpPr>
          <p:spPr bwMode="auto">
            <a:xfrm>
              <a:off x="1905" y="956"/>
              <a:ext cx="5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79" name="Rectangle 43"/>
            <p:cNvSpPr>
              <a:spLocks noChangeArrowheads="1"/>
            </p:cNvSpPr>
            <p:nvPr/>
          </p:nvSpPr>
          <p:spPr bwMode="auto">
            <a:xfrm>
              <a:off x="2495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80" name="Rectangle 44"/>
            <p:cNvSpPr>
              <a:spLocks noChangeArrowheads="1"/>
            </p:cNvSpPr>
            <p:nvPr/>
          </p:nvSpPr>
          <p:spPr bwMode="auto">
            <a:xfrm>
              <a:off x="2812" y="956"/>
              <a:ext cx="59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81" name="Rectangle 45"/>
            <p:cNvSpPr>
              <a:spLocks noChangeArrowheads="1"/>
            </p:cNvSpPr>
            <p:nvPr/>
          </p:nvSpPr>
          <p:spPr bwMode="auto">
            <a:xfrm>
              <a:off x="3447" y="956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82" name="Rectangle 46"/>
            <p:cNvSpPr>
              <a:spLocks noChangeArrowheads="1"/>
            </p:cNvSpPr>
            <p:nvPr/>
          </p:nvSpPr>
          <p:spPr bwMode="auto">
            <a:xfrm>
              <a:off x="3629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83" name="Rectangle 47"/>
            <p:cNvSpPr>
              <a:spLocks noChangeArrowheads="1"/>
            </p:cNvSpPr>
            <p:nvPr/>
          </p:nvSpPr>
          <p:spPr bwMode="auto">
            <a:xfrm>
              <a:off x="3946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39984" name="Group 48"/>
          <p:cNvGrpSpPr>
            <a:grpSpLocks/>
          </p:cNvGrpSpPr>
          <p:nvPr/>
        </p:nvGrpSpPr>
        <p:grpSpPr bwMode="auto">
          <a:xfrm>
            <a:off x="576263" y="1930400"/>
            <a:ext cx="6480175" cy="3144838"/>
            <a:chOff x="363" y="1216"/>
            <a:chExt cx="4082" cy="1981"/>
          </a:xfrm>
        </p:grpSpPr>
        <p:sp>
          <p:nvSpPr>
            <p:cNvPr id="39985" name="Rectangle 49"/>
            <p:cNvSpPr>
              <a:spLocks noChangeArrowheads="1"/>
            </p:cNvSpPr>
            <p:nvPr/>
          </p:nvSpPr>
          <p:spPr bwMode="auto">
            <a:xfrm>
              <a:off x="363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86" name="Rectangle 50"/>
            <p:cNvSpPr>
              <a:spLocks noChangeArrowheads="1"/>
            </p:cNvSpPr>
            <p:nvPr/>
          </p:nvSpPr>
          <p:spPr bwMode="auto">
            <a:xfrm>
              <a:off x="680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87" name="Rectangle 51"/>
            <p:cNvSpPr>
              <a:spLocks noChangeArrowheads="1"/>
            </p:cNvSpPr>
            <p:nvPr/>
          </p:nvSpPr>
          <p:spPr bwMode="auto">
            <a:xfrm>
              <a:off x="1043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88" name="Rectangle 52"/>
            <p:cNvSpPr>
              <a:spLocks noChangeArrowheads="1"/>
            </p:cNvSpPr>
            <p:nvPr/>
          </p:nvSpPr>
          <p:spPr bwMode="auto">
            <a:xfrm>
              <a:off x="1406" y="1216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89" name="Rectangle 53"/>
            <p:cNvSpPr>
              <a:spLocks noChangeArrowheads="1"/>
            </p:cNvSpPr>
            <p:nvPr/>
          </p:nvSpPr>
          <p:spPr bwMode="auto">
            <a:xfrm>
              <a:off x="1905" y="1216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90" name="Rectangle 54"/>
            <p:cNvSpPr>
              <a:spLocks noChangeArrowheads="1"/>
            </p:cNvSpPr>
            <p:nvPr/>
          </p:nvSpPr>
          <p:spPr bwMode="auto">
            <a:xfrm>
              <a:off x="2495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91" name="Rectangle 55"/>
            <p:cNvSpPr>
              <a:spLocks noChangeArrowheads="1"/>
            </p:cNvSpPr>
            <p:nvPr/>
          </p:nvSpPr>
          <p:spPr bwMode="auto">
            <a:xfrm>
              <a:off x="2812" y="1216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92" name="Rectangle 56"/>
            <p:cNvSpPr>
              <a:spLocks noChangeArrowheads="1"/>
            </p:cNvSpPr>
            <p:nvPr/>
          </p:nvSpPr>
          <p:spPr bwMode="auto">
            <a:xfrm>
              <a:off x="3447" y="1216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93" name="Rectangle 57"/>
            <p:cNvSpPr>
              <a:spLocks noChangeArrowheads="1"/>
            </p:cNvSpPr>
            <p:nvPr/>
          </p:nvSpPr>
          <p:spPr bwMode="auto">
            <a:xfrm>
              <a:off x="3629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94" name="Rectangle 58"/>
            <p:cNvSpPr>
              <a:spLocks noChangeArrowheads="1"/>
            </p:cNvSpPr>
            <p:nvPr/>
          </p:nvSpPr>
          <p:spPr bwMode="auto">
            <a:xfrm>
              <a:off x="3946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95" name="Rectangle 59"/>
            <p:cNvSpPr>
              <a:spLocks noChangeArrowheads="1"/>
            </p:cNvSpPr>
            <p:nvPr/>
          </p:nvSpPr>
          <p:spPr bwMode="auto">
            <a:xfrm>
              <a:off x="363" y="1352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96" name="Rectangle 60"/>
            <p:cNvSpPr>
              <a:spLocks noChangeArrowheads="1"/>
            </p:cNvSpPr>
            <p:nvPr/>
          </p:nvSpPr>
          <p:spPr bwMode="auto">
            <a:xfrm>
              <a:off x="544" y="1352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97" name="Rectangle 61"/>
            <p:cNvSpPr>
              <a:spLocks noChangeArrowheads="1"/>
            </p:cNvSpPr>
            <p:nvPr/>
          </p:nvSpPr>
          <p:spPr bwMode="auto">
            <a:xfrm>
              <a:off x="1043" y="1352"/>
              <a:ext cx="22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98" name="Rectangle 62"/>
            <p:cNvSpPr>
              <a:spLocks noChangeArrowheads="1"/>
            </p:cNvSpPr>
            <p:nvPr/>
          </p:nvSpPr>
          <p:spPr bwMode="auto">
            <a:xfrm>
              <a:off x="1315" y="1352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99" name="Rectangle 63"/>
            <p:cNvSpPr>
              <a:spLocks noChangeArrowheads="1"/>
            </p:cNvSpPr>
            <p:nvPr/>
          </p:nvSpPr>
          <p:spPr bwMode="auto">
            <a:xfrm>
              <a:off x="2132" y="1352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00" name="Rectangle 64"/>
            <p:cNvSpPr>
              <a:spLocks noChangeArrowheads="1"/>
            </p:cNvSpPr>
            <p:nvPr/>
          </p:nvSpPr>
          <p:spPr bwMode="auto">
            <a:xfrm>
              <a:off x="2449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01" name="Rectangle 65"/>
            <p:cNvSpPr>
              <a:spLocks noChangeArrowheads="1"/>
            </p:cNvSpPr>
            <p:nvPr/>
          </p:nvSpPr>
          <p:spPr bwMode="auto">
            <a:xfrm>
              <a:off x="2585" y="1352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02" name="Rectangle 66"/>
            <p:cNvSpPr>
              <a:spLocks noChangeArrowheads="1"/>
            </p:cNvSpPr>
            <p:nvPr/>
          </p:nvSpPr>
          <p:spPr bwMode="auto">
            <a:xfrm>
              <a:off x="2812" y="1352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03" name="Rectangle 67"/>
            <p:cNvSpPr>
              <a:spLocks noChangeArrowheads="1"/>
            </p:cNvSpPr>
            <p:nvPr/>
          </p:nvSpPr>
          <p:spPr bwMode="auto">
            <a:xfrm>
              <a:off x="3447" y="1352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04" name="Rectangle 68"/>
            <p:cNvSpPr>
              <a:spLocks noChangeArrowheads="1"/>
            </p:cNvSpPr>
            <p:nvPr/>
          </p:nvSpPr>
          <p:spPr bwMode="auto">
            <a:xfrm>
              <a:off x="3991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05" name="Rectangle 69"/>
            <p:cNvSpPr>
              <a:spLocks noChangeArrowheads="1"/>
            </p:cNvSpPr>
            <p:nvPr/>
          </p:nvSpPr>
          <p:spPr bwMode="auto">
            <a:xfrm>
              <a:off x="4128" y="1352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06" name="Rectangle 70"/>
            <p:cNvSpPr>
              <a:spLocks noChangeArrowheads="1"/>
            </p:cNvSpPr>
            <p:nvPr/>
          </p:nvSpPr>
          <p:spPr bwMode="auto">
            <a:xfrm>
              <a:off x="363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07" name="Rectangle 71"/>
            <p:cNvSpPr>
              <a:spLocks noChangeArrowheads="1"/>
            </p:cNvSpPr>
            <p:nvPr/>
          </p:nvSpPr>
          <p:spPr bwMode="auto">
            <a:xfrm>
              <a:off x="726" y="1489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08" name="Rectangle 72"/>
            <p:cNvSpPr>
              <a:spLocks noChangeArrowheads="1"/>
            </p:cNvSpPr>
            <p:nvPr/>
          </p:nvSpPr>
          <p:spPr bwMode="auto">
            <a:xfrm>
              <a:off x="998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09" name="Rectangle 73"/>
            <p:cNvSpPr>
              <a:spLocks noChangeArrowheads="1"/>
            </p:cNvSpPr>
            <p:nvPr/>
          </p:nvSpPr>
          <p:spPr bwMode="auto">
            <a:xfrm>
              <a:off x="1542" y="1489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10" name="Rectangle 74"/>
            <p:cNvSpPr>
              <a:spLocks noChangeArrowheads="1"/>
            </p:cNvSpPr>
            <p:nvPr/>
          </p:nvSpPr>
          <p:spPr bwMode="auto">
            <a:xfrm>
              <a:off x="1905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11" name="Rectangle 75"/>
            <p:cNvSpPr>
              <a:spLocks noChangeArrowheads="1"/>
            </p:cNvSpPr>
            <p:nvPr/>
          </p:nvSpPr>
          <p:spPr bwMode="auto">
            <a:xfrm>
              <a:off x="2449" y="1489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12" name="Rectangle 76"/>
            <p:cNvSpPr>
              <a:spLocks noChangeArrowheads="1"/>
            </p:cNvSpPr>
            <p:nvPr/>
          </p:nvSpPr>
          <p:spPr bwMode="auto">
            <a:xfrm>
              <a:off x="2631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13" name="Rectangle 77"/>
            <p:cNvSpPr>
              <a:spLocks noChangeArrowheads="1"/>
            </p:cNvSpPr>
            <p:nvPr/>
          </p:nvSpPr>
          <p:spPr bwMode="auto">
            <a:xfrm>
              <a:off x="2994" y="1489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14" name="Rectangle 78"/>
            <p:cNvSpPr>
              <a:spLocks noChangeArrowheads="1"/>
            </p:cNvSpPr>
            <p:nvPr/>
          </p:nvSpPr>
          <p:spPr bwMode="auto">
            <a:xfrm>
              <a:off x="3629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15" name="Rectangle 79"/>
            <p:cNvSpPr>
              <a:spLocks noChangeArrowheads="1"/>
            </p:cNvSpPr>
            <p:nvPr/>
          </p:nvSpPr>
          <p:spPr bwMode="auto">
            <a:xfrm>
              <a:off x="3991" y="1489"/>
              <a:ext cx="273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16" name="Rectangle 80"/>
            <p:cNvSpPr>
              <a:spLocks noChangeArrowheads="1"/>
            </p:cNvSpPr>
            <p:nvPr/>
          </p:nvSpPr>
          <p:spPr bwMode="auto">
            <a:xfrm>
              <a:off x="4309" y="1489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17" name="Rectangle 81"/>
            <p:cNvSpPr>
              <a:spLocks noChangeArrowheads="1"/>
            </p:cNvSpPr>
            <p:nvPr/>
          </p:nvSpPr>
          <p:spPr bwMode="auto">
            <a:xfrm>
              <a:off x="363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18" name="Rectangle 82"/>
            <p:cNvSpPr>
              <a:spLocks noChangeArrowheads="1"/>
            </p:cNvSpPr>
            <p:nvPr/>
          </p:nvSpPr>
          <p:spPr bwMode="auto">
            <a:xfrm>
              <a:off x="680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19" name="Rectangle 83"/>
            <p:cNvSpPr>
              <a:spLocks noChangeArrowheads="1"/>
            </p:cNvSpPr>
            <p:nvPr/>
          </p:nvSpPr>
          <p:spPr bwMode="auto">
            <a:xfrm>
              <a:off x="1043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20" name="Rectangle 84"/>
            <p:cNvSpPr>
              <a:spLocks noChangeArrowheads="1"/>
            </p:cNvSpPr>
            <p:nvPr/>
          </p:nvSpPr>
          <p:spPr bwMode="auto">
            <a:xfrm>
              <a:off x="1406" y="1625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21" name="Rectangle 85"/>
            <p:cNvSpPr>
              <a:spLocks noChangeArrowheads="1"/>
            </p:cNvSpPr>
            <p:nvPr/>
          </p:nvSpPr>
          <p:spPr bwMode="auto">
            <a:xfrm>
              <a:off x="1905" y="1625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22" name="Rectangle 86"/>
            <p:cNvSpPr>
              <a:spLocks noChangeArrowheads="1"/>
            </p:cNvSpPr>
            <p:nvPr/>
          </p:nvSpPr>
          <p:spPr bwMode="auto">
            <a:xfrm>
              <a:off x="2495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23" name="Rectangle 87"/>
            <p:cNvSpPr>
              <a:spLocks noChangeArrowheads="1"/>
            </p:cNvSpPr>
            <p:nvPr/>
          </p:nvSpPr>
          <p:spPr bwMode="auto">
            <a:xfrm>
              <a:off x="2812" y="1625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24" name="Rectangle 88"/>
            <p:cNvSpPr>
              <a:spLocks noChangeArrowheads="1"/>
            </p:cNvSpPr>
            <p:nvPr/>
          </p:nvSpPr>
          <p:spPr bwMode="auto">
            <a:xfrm>
              <a:off x="3447" y="1625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25" name="Rectangle 89"/>
            <p:cNvSpPr>
              <a:spLocks noChangeArrowheads="1"/>
            </p:cNvSpPr>
            <p:nvPr/>
          </p:nvSpPr>
          <p:spPr bwMode="auto">
            <a:xfrm>
              <a:off x="3629" y="1625"/>
              <a:ext cx="18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26" name="Rectangle 90"/>
            <p:cNvSpPr>
              <a:spLocks noChangeArrowheads="1"/>
            </p:cNvSpPr>
            <p:nvPr/>
          </p:nvSpPr>
          <p:spPr bwMode="auto">
            <a:xfrm>
              <a:off x="3855" y="1625"/>
              <a:ext cx="40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27" name="Rectangle 91"/>
            <p:cNvSpPr>
              <a:spLocks noChangeArrowheads="1"/>
            </p:cNvSpPr>
            <p:nvPr/>
          </p:nvSpPr>
          <p:spPr bwMode="auto">
            <a:xfrm>
              <a:off x="363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28" name="Rectangle 92"/>
            <p:cNvSpPr>
              <a:spLocks noChangeArrowheads="1"/>
            </p:cNvSpPr>
            <p:nvPr/>
          </p:nvSpPr>
          <p:spPr bwMode="auto">
            <a:xfrm>
              <a:off x="680" y="1761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29" name="Rectangle 93"/>
            <p:cNvSpPr>
              <a:spLocks noChangeArrowheads="1"/>
            </p:cNvSpPr>
            <p:nvPr/>
          </p:nvSpPr>
          <p:spPr bwMode="auto">
            <a:xfrm>
              <a:off x="907" y="1761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30" name="Rectangle 94"/>
            <p:cNvSpPr>
              <a:spLocks noChangeArrowheads="1"/>
            </p:cNvSpPr>
            <p:nvPr/>
          </p:nvSpPr>
          <p:spPr bwMode="auto">
            <a:xfrm>
              <a:off x="1406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31" name="Rectangle 95"/>
            <p:cNvSpPr>
              <a:spLocks noChangeArrowheads="1"/>
            </p:cNvSpPr>
            <p:nvPr/>
          </p:nvSpPr>
          <p:spPr bwMode="auto">
            <a:xfrm>
              <a:off x="1724" y="1761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32" name="Rectangle 96"/>
            <p:cNvSpPr>
              <a:spLocks noChangeArrowheads="1"/>
            </p:cNvSpPr>
            <p:nvPr/>
          </p:nvSpPr>
          <p:spPr bwMode="auto">
            <a:xfrm>
              <a:off x="1996" y="1761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33" name="Rectangle 97"/>
            <p:cNvSpPr>
              <a:spLocks noChangeArrowheads="1"/>
            </p:cNvSpPr>
            <p:nvPr/>
          </p:nvSpPr>
          <p:spPr bwMode="auto">
            <a:xfrm>
              <a:off x="2812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34" name="Rectangle 98"/>
            <p:cNvSpPr>
              <a:spLocks noChangeArrowheads="1"/>
            </p:cNvSpPr>
            <p:nvPr/>
          </p:nvSpPr>
          <p:spPr bwMode="auto">
            <a:xfrm>
              <a:off x="3130" y="1761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35" name="Rectangle 99"/>
            <p:cNvSpPr>
              <a:spLocks noChangeArrowheads="1"/>
            </p:cNvSpPr>
            <p:nvPr/>
          </p:nvSpPr>
          <p:spPr bwMode="auto">
            <a:xfrm>
              <a:off x="3765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36" name="Rectangle 100"/>
            <p:cNvSpPr>
              <a:spLocks noChangeArrowheads="1"/>
            </p:cNvSpPr>
            <p:nvPr/>
          </p:nvSpPr>
          <p:spPr bwMode="auto">
            <a:xfrm>
              <a:off x="3946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37" name="Rectangle 101"/>
            <p:cNvSpPr>
              <a:spLocks noChangeArrowheads="1"/>
            </p:cNvSpPr>
            <p:nvPr/>
          </p:nvSpPr>
          <p:spPr bwMode="auto">
            <a:xfrm>
              <a:off x="363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38" name="Rectangle 102"/>
            <p:cNvSpPr>
              <a:spLocks noChangeArrowheads="1"/>
            </p:cNvSpPr>
            <p:nvPr/>
          </p:nvSpPr>
          <p:spPr bwMode="auto">
            <a:xfrm>
              <a:off x="816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39" name="Rectangle 103"/>
            <p:cNvSpPr>
              <a:spLocks noChangeArrowheads="1"/>
            </p:cNvSpPr>
            <p:nvPr/>
          </p:nvSpPr>
          <p:spPr bwMode="auto">
            <a:xfrm>
              <a:off x="1043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40" name="Rectangle 104"/>
            <p:cNvSpPr>
              <a:spLocks noChangeArrowheads="1"/>
            </p:cNvSpPr>
            <p:nvPr/>
          </p:nvSpPr>
          <p:spPr bwMode="auto">
            <a:xfrm>
              <a:off x="1270" y="2032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41" name="Rectangle 105"/>
            <p:cNvSpPr>
              <a:spLocks noChangeArrowheads="1"/>
            </p:cNvSpPr>
            <p:nvPr/>
          </p:nvSpPr>
          <p:spPr bwMode="auto">
            <a:xfrm>
              <a:off x="1905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42" name="Rectangle 106"/>
            <p:cNvSpPr>
              <a:spLocks noChangeArrowheads="1"/>
            </p:cNvSpPr>
            <p:nvPr/>
          </p:nvSpPr>
          <p:spPr bwMode="auto">
            <a:xfrm>
              <a:off x="2359" y="2032"/>
              <a:ext cx="36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43" name="Rectangle 107"/>
            <p:cNvSpPr>
              <a:spLocks noChangeArrowheads="1"/>
            </p:cNvSpPr>
            <p:nvPr/>
          </p:nvSpPr>
          <p:spPr bwMode="auto">
            <a:xfrm>
              <a:off x="2767" y="2032"/>
              <a:ext cx="635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44" name="Rectangle 108"/>
            <p:cNvSpPr>
              <a:spLocks noChangeArrowheads="1"/>
            </p:cNvSpPr>
            <p:nvPr/>
          </p:nvSpPr>
          <p:spPr bwMode="auto">
            <a:xfrm>
              <a:off x="3447" y="2032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45" name="Rectangle 109"/>
            <p:cNvSpPr>
              <a:spLocks noChangeArrowheads="1"/>
            </p:cNvSpPr>
            <p:nvPr/>
          </p:nvSpPr>
          <p:spPr bwMode="auto">
            <a:xfrm>
              <a:off x="3765" y="2032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46" name="Rectangle 110"/>
            <p:cNvSpPr>
              <a:spLocks noChangeArrowheads="1"/>
            </p:cNvSpPr>
            <p:nvPr/>
          </p:nvSpPr>
          <p:spPr bwMode="auto">
            <a:xfrm>
              <a:off x="3946" y="2032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47" name="Rectangle 111"/>
            <p:cNvSpPr>
              <a:spLocks noChangeArrowheads="1"/>
            </p:cNvSpPr>
            <p:nvPr/>
          </p:nvSpPr>
          <p:spPr bwMode="auto">
            <a:xfrm>
              <a:off x="363" y="2168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48" name="Rectangle 112"/>
            <p:cNvSpPr>
              <a:spLocks noChangeArrowheads="1"/>
            </p:cNvSpPr>
            <p:nvPr/>
          </p:nvSpPr>
          <p:spPr bwMode="auto">
            <a:xfrm>
              <a:off x="544" y="2168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49" name="Rectangle 113"/>
            <p:cNvSpPr>
              <a:spLocks noChangeArrowheads="1"/>
            </p:cNvSpPr>
            <p:nvPr/>
          </p:nvSpPr>
          <p:spPr bwMode="auto">
            <a:xfrm>
              <a:off x="1043" y="2168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50" name="Rectangle 114"/>
            <p:cNvSpPr>
              <a:spLocks noChangeArrowheads="1"/>
            </p:cNvSpPr>
            <p:nvPr/>
          </p:nvSpPr>
          <p:spPr bwMode="auto">
            <a:xfrm>
              <a:off x="1315" y="2168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51" name="Rectangle 115"/>
            <p:cNvSpPr>
              <a:spLocks noChangeArrowheads="1"/>
            </p:cNvSpPr>
            <p:nvPr/>
          </p:nvSpPr>
          <p:spPr bwMode="auto">
            <a:xfrm>
              <a:off x="2132" y="2168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52" name="Rectangle 116"/>
            <p:cNvSpPr>
              <a:spLocks noChangeArrowheads="1"/>
            </p:cNvSpPr>
            <p:nvPr/>
          </p:nvSpPr>
          <p:spPr bwMode="auto">
            <a:xfrm>
              <a:off x="2449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53" name="Rectangle 117"/>
            <p:cNvSpPr>
              <a:spLocks noChangeArrowheads="1"/>
            </p:cNvSpPr>
            <p:nvPr/>
          </p:nvSpPr>
          <p:spPr bwMode="auto">
            <a:xfrm>
              <a:off x="2585" y="2168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54" name="Rectangle 118"/>
            <p:cNvSpPr>
              <a:spLocks noChangeArrowheads="1"/>
            </p:cNvSpPr>
            <p:nvPr/>
          </p:nvSpPr>
          <p:spPr bwMode="auto">
            <a:xfrm>
              <a:off x="2812" y="2168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55" name="Rectangle 119"/>
            <p:cNvSpPr>
              <a:spLocks noChangeArrowheads="1"/>
            </p:cNvSpPr>
            <p:nvPr/>
          </p:nvSpPr>
          <p:spPr bwMode="auto">
            <a:xfrm>
              <a:off x="3447" y="2168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56" name="Rectangle 120"/>
            <p:cNvSpPr>
              <a:spLocks noChangeArrowheads="1"/>
            </p:cNvSpPr>
            <p:nvPr/>
          </p:nvSpPr>
          <p:spPr bwMode="auto">
            <a:xfrm>
              <a:off x="3991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57" name="Rectangle 121"/>
            <p:cNvSpPr>
              <a:spLocks noChangeArrowheads="1"/>
            </p:cNvSpPr>
            <p:nvPr/>
          </p:nvSpPr>
          <p:spPr bwMode="auto">
            <a:xfrm>
              <a:off x="4128" y="2168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58" name="Rectangle 122"/>
            <p:cNvSpPr>
              <a:spLocks noChangeArrowheads="1"/>
            </p:cNvSpPr>
            <p:nvPr/>
          </p:nvSpPr>
          <p:spPr bwMode="auto">
            <a:xfrm>
              <a:off x="363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59" name="Rectangle 123"/>
            <p:cNvSpPr>
              <a:spLocks noChangeArrowheads="1"/>
            </p:cNvSpPr>
            <p:nvPr/>
          </p:nvSpPr>
          <p:spPr bwMode="auto">
            <a:xfrm>
              <a:off x="726" y="2441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60" name="Rectangle 124"/>
            <p:cNvSpPr>
              <a:spLocks noChangeArrowheads="1"/>
            </p:cNvSpPr>
            <p:nvPr/>
          </p:nvSpPr>
          <p:spPr bwMode="auto">
            <a:xfrm>
              <a:off x="998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61" name="Rectangle 125"/>
            <p:cNvSpPr>
              <a:spLocks noChangeArrowheads="1"/>
            </p:cNvSpPr>
            <p:nvPr/>
          </p:nvSpPr>
          <p:spPr bwMode="auto">
            <a:xfrm>
              <a:off x="1542" y="2441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62" name="Rectangle 126"/>
            <p:cNvSpPr>
              <a:spLocks noChangeArrowheads="1"/>
            </p:cNvSpPr>
            <p:nvPr/>
          </p:nvSpPr>
          <p:spPr bwMode="auto">
            <a:xfrm>
              <a:off x="1905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63" name="Rectangle 127"/>
            <p:cNvSpPr>
              <a:spLocks noChangeArrowheads="1"/>
            </p:cNvSpPr>
            <p:nvPr/>
          </p:nvSpPr>
          <p:spPr bwMode="auto">
            <a:xfrm>
              <a:off x="2449" y="2441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64" name="Rectangle 128"/>
            <p:cNvSpPr>
              <a:spLocks noChangeArrowheads="1"/>
            </p:cNvSpPr>
            <p:nvPr/>
          </p:nvSpPr>
          <p:spPr bwMode="auto">
            <a:xfrm>
              <a:off x="2631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65" name="Rectangle 129"/>
            <p:cNvSpPr>
              <a:spLocks noChangeArrowheads="1"/>
            </p:cNvSpPr>
            <p:nvPr/>
          </p:nvSpPr>
          <p:spPr bwMode="auto">
            <a:xfrm>
              <a:off x="2994" y="2441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66" name="Rectangle 130"/>
            <p:cNvSpPr>
              <a:spLocks noChangeArrowheads="1"/>
            </p:cNvSpPr>
            <p:nvPr/>
          </p:nvSpPr>
          <p:spPr bwMode="auto">
            <a:xfrm>
              <a:off x="3629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67" name="Rectangle 131"/>
            <p:cNvSpPr>
              <a:spLocks noChangeArrowheads="1"/>
            </p:cNvSpPr>
            <p:nvPr/>
          </p:nvSpPr>
          <p:spPr bwMode="auto">
            <a:xfrm>
              <a:off x="3991" y="2441"/>
              <a:ext cx="273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68" name="Rectangle 132"/>
            <p:cNvSpPr>
              <a:spLocks noChangeArrowheads="1"/>
            </p:cNvSpPr>
            <p:nvPr/>
          </p:nvSpPr>
          <p:spPr bwMode="auto">
            <a:xfrm>
              <a:off x="4309" y="2441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69" name="Rectangle 133"/>
            <p:cNvSpPr>
              <a:spLocks noChangeArrowheads="1"/>
            </p:cNvSpPr>
            <p:nvPr/>
          </p:nvSpPr>
          <p:spPr bwMode="auto">
            <a:xfrm>
              <a:off x="363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70" name="Rectangle 134"/>
            <p:cNvSpPr>
              <a:spLocks noChangeArrowheads="1"/>
            </p:cNvSpPr>
            <p:nvPr/>
          </p:nvSpPr>
          <p:spPr bwMode="auto">
            <a:xfrm>
              <a:off x="680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71" name="Rectangle 135"/>
            <p:cNvSpPr>
              <a:spLocks noChangeArrowheads="1"/>
            </p:cNvSpPr>
            <p:nvPr/>
          </p:nvSpPr>
          <p:spPr bwMode="auto">
            <a:xfrm>
              <a:off x="1043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72" name="Rectangle 136"/>
            <p:cNvSpPr>
              <a:spLocks noChangeArrowheads="1"/>
            </p:cNvSpPr>
            <p:nvPr/>
          </p:nvSpPr>
          <p:spPr bwMode="auto">
            <a:xfrm>
              <a:off x="1406" y="1897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73" name="Rectangle 137"/>
            <p:cNvSpPr>
              <a:spLocks noChangeArrowheads="1"/>
            </p:cNvSpPr>
            <p:nvPr/>
          </p:nvSpPr>
          <p:spPr bwMode="auto">
            <a:xfrm>
              <a:off x="1905" y="1897"/>
              <a:ext cx="5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74" name="Rectangle 138"/>
            <p:cNvSpPr>
              <a:spLocks noChangeArrowheads="1"/>
            </p:cNvSpPr>
            <p:nvPr/>
          </p:nvSpPr>
          <p:spPr bwMode="auto">
            <a:xfrm>
              <a:off x="2495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75" name="Rectangle 139"/>
            <p:cNvSpPr>
              <a:spLocks noChangeArrowheads="1"/>
            </p:cNvSpPr>
            <p:nvPr/>
          </p:nvSpPr>
          <p:spPr bwMode="auto">
            <a:xfrm>
              <a:off x="2812" y="1897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76" name="Rectangle 140"/>
            <p:cNvSpPr>
              <a:spLocks noChangeArrowheads="1"/>
            </p:cNvSpPr>
            <p:nvPr/>
          </p:nvSpPr>
          <p:spPr bwMode="auto">
            <a:xfrm>
              <a:off x="3447" y="1897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77" name="Rectangle 141"/>
            <p:cNvSpPr>
              <a:spLocks noChangeArrowheads="1"/>
            </p:cNvSpPr>
            <p:nvPr/>
          </p:nvSpPr>
          <p:spPr bwMode="auto">
            <a:xfrm>
              <a:off x="3629" y="1897"/>
              <a:ext cx="18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78" name="Rectangle 142"/>
            <p:cNvSpPr>
              <a:spLocks noChangeArrowheads="1"/>
            </p:cNvSpPr>
            <p:nvPr/>
          </p:nvSpPr>
          <p:spPr bwMode="auto">
            <a:xfrm>
              <a:off x="3855" y="1897"/>
              <a:ext cx="40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79" name="Rectangle 143"/>
            <p:cNvSpPr>
              <a:spLocks noChangeArrowheads="1"/>
            </p:cNvSpPr>
            <p:nvPr/>
          </p:nvSpPr>
          <p:spPr bwMode="auto">
            <a:xfrm>
              <a:off x="363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80" name="Rectangle 144"/>
            <p:cNvSpPr>
              <a:spLocks noChangeArrowheads="1"/>
            </p:cNvSpPr>
            <p:nvPr/>
          </p:nvSpPr>
          <p:spPr bwMode="auto">
            <a:xfrm>
              <a:off x="680" y="2305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81" name="Rectangle 145"/>
            <p:cNvSpPr>
              <a:spLocks noChangeArrowheads="1"/>
            </p:cNvSpPr>
            <p:nvPr/>
          </p:nvSpPr>
          <p:spPr bwMode="auto">
            <a:xfrm>
              <a:off x="907" y="2305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82" name="Rectangle 146"/>
            <p:cNvSpPr>
              <a:spLocks noChangeArrowheads="1"/>
            </p:cNvSpPr>
            <p:nvPr/>
          </p:nvSpPr>
          <p:spPr bwMode="auto">
            <a:xfrm>
              <a:off x="1406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83" name="Rectangle 147"/>
            <p:cNvSpPr>
              <a:spLocks noChangeArrowheads="1"/>
            </p:cNvSpPr>
            <p:nvPr/>
          </p:nvSpPr>
          <p:spPr bwMode="auto">
            <a:xfrm>
              <a:off x="1724" y="2305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84" name="Rectangle 148"/>
            <p:cNvSpPr>
              <a:spLocks noChangeArrowheads="1"/>
            </p:cNvSpPr>
            <p:nvPr/>
          </p:nvSpPr>
          <p:spPr bwMode="auto">
            <a:xfrm>
              <a:off x="1996" y="2305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85" name="Rectangle 149"/>
            <p:cNvSpPr>
              <a:spLocks noChangeArrowheads="1"/>
            </p:cNvSpPr>
            <p:nvPr/>
          </p:nvSpPr>
          <p:spPr bwMode="auto">
            <a:xfrm>
              <a:off x="2812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86" name="Rectangle 150"/>
            <p:cNvSpPr>
              <a:spLocks noChangeArrowheads="1"/>
            </p:cNvSpPr>
            <p:nvPr/>
          </p:nvSpPr>
          <p:spPr bwMode="auto">
            <a:xfrm>
              <a:off x="3130" y="2305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87" name="Rectangle 151"/>
            <p:cNvSpPr>
              <a:spLocks noChangeArrowheads="1"/>
            </p:cNvSpPr>
            <p:nvPr/>
          </p:nvSpPr>
          <p:spPr bwMode="auto">
            <a:xfrm>
              <a:off x="3765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88" name="Rectangle 152"/>
            <p:cNvSpPr>
              <a:spLocks noChangeArrowheads="1"/>
            </p:cNvSpPr>
            <p:nvPr/>
          </p:nvSpPr>
          <p:spPr bwMode="auto">
            <a:xfrm>
              <a:off x="3946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89" name="Rectangle 153"/>
            <p:cNvSpPr>
              <a:spLocks noChangeArrowheads="1"/>
            </p:cNvSpPr>
            <p:nvPr/>
          </p:nvSpPr>
          <p:spPr bwMode="auto">
            <a:xfrm>
              <a:off x="363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90" name="Rectangle 154"/>
            <p:cNvSpPr>
              <a:spLocks noChangeArrowheads="1"/>
            </p:cNvSpPr>
            <p:nvPr/>
          </p:nvSpPr>
          <p:spPr bwMode="auto">
            <a:xfrm>
              <a:off x="680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91" name="Rectangle 155"/>
            <p:cNvSpPr>
              <a:spLocks noChangeArrowheads="1"/>
            </p:cNvSpPr>
            <p:nvPr/>
          </p:nvSpPr>
          <p:spPr bwMode="auto">
            <a:xfrm>
              <a:off x="1043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92" name="Rectangle 156"/>
            <p:cNvSpPr>
              <a:spLocks noChangeArrowheads="1"/>
            </p:cNvSpPr>
            <p:nvPr/>
          </p:nvSpPr>
          <p:spPr bwMode="auto">
            <a:xfrm>
              <a:off x="1406" y="2576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93" name="Rectangle 157"/>
            <p:cNvSpPr>
              <a:spLocks noChangeArrowheads="1"/>
            </p:cNvSpPr>
            <p:nvPr/>
          </p:nvSpPr>
          <p:spPr bwMode="auto">
            <a:xfrm>
              <a:off x="1905" y="2576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94" name="Rectangle 158"/>
            <p:cNvSpPr>
              <a:spLocks noChangeArrowheads="1"/>
            </p:cNvSpPr>
            <p:nvPr/>
          </p:nvSpPr>
          <p:spPr bwMode="auto">
            <a:xfrm>
              <a:off x="2495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95" name="Rectangle 159"/>
            <p:cNvSpPr>
              <a:spLocks noChangeArrowheads="1"/>
            </p:cNvSpPr>
            <p:nvPr/>
          </p:nvSpPr>
          <p:spPr bwMode="auto">
            <a:xfrm>
              <a:off x="2812" y="2576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96" name="Rectangle 160"/>
            <p:cNvSpPr>
              <a:spLocks noChangeArrowheads="1"/>
            </p:cNvSpPr>
            <p:nvPr/>
          </p:nvSpPr>
          <p:spPr bwMode="auto">
            <a:xfrm>
              <a:off x="3447" y="2576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97" name="Rectangle 161"/>
            <p:cNvSpPr>
              <a:spLocks noChangeArrowheads="1"/>
            </p:cNvSpPr>
            <p:nvPr/>
          </p:nvSpPr>
          <p:spPr bwMode="auto">
            <a:xfrm>
              <a:off x="3629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98" name="Rectangle 162"/>
            <p:cNvSpPr>
              <a:spLocks noChangeArrowheads="1"/>
            </p:cNvSpPr>
            <p:nvPr/>
          </p:nvSpPr>
          <p:spPr bwMode="auto">
            <a:xfrm>
              <a:off x="3946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099" name="Rectangle 163"/>
            <p:cNvSpPr>
              <a:spLocks noChangeArrowheads="1"/>
            </p:cNvSpPr>
            <p:nvPr/>
          </p:nvSpPr>
          <p:spPr bwMode="auto">
            <a:xfrm>
              <a:off x="363" y="2712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00" name="Rectangle 164"/>
            <p:cNvSpPr>
              <a:spLocks noChangeArrowheads="1"/>
            </p:cNvSpPr>
            <p:nvPr/>
          </p:nvSpPr>
          <p:spPr bwMode="auto">
            <a:xfrm>
              <a:off x="544" y="2712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01" name="Rectangle 165"/>
            <p:cNvSpPr>
              <a:spLocks noChangeArrowheads="1"/>
            </p:cNvSpPr>
            <p:nvPr/>
          </p:nvSpPr>
          <p:spPr bwMode="auto">
            <a:xfrm>
              <a:off x="1043" y="2712"/>
              <a:ext cx="22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02" name="Rectangle 166"/>
            <p:cNvSpPr>
              <a:spLocks noChangeArrowheads="1"/>
            </p:cNvSpPr>
            <p:nvPr/>
          </p:nvSpPr>
          <p:spPr bwMode="auto">
            <a:xfrm>
              <a:off x="1315" y="2712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03" name="Rectangle 167"/>
            <p:cNvSpPr>
              <a:spLocks noChangeArrowheads="1"/>
            </p:cNvSpPr>
            <p:nvPr/>
          </p:nvSpPr>
          <p:spPr bwMode="auto">
            <a:xfrm>
              <a:off x="2132" y="2712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04" name="Rectangle 168"/>
            <p:cNvSpPr>
              <a:spLocks noChangeArrowheads="1"/>
            </p:cNvSpPr>
            <p:nvPr/>
          </p:nvSpPr>
          <p:spPr bwMode="auto">
            <a:xfrm>
              <a:off x="2449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05" name="Rectangle 169"/>
            <p:cNvSpPr>
              <a:spLocks noChangeArrowheads="1"/>
            </p:cNvSpPr>
            <p:nvPr/>
          </p:nvSpPr>
          <p:spPr bwMode="auto">
            <a:xfrm>
              <a:off x="2585" y="2712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06" name="Rectangle 170"/>
            <p:cNvSpPr>
              <a:spLocks noChangeArrowheads="1"/>
            </p:cNvSpPr>
            <p:nvPr/>
          </p:nvSpPr>
          <p:spPr bwMode="auto">
            <a:xfrm>
              <a:off x="2812" y="2712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07" name="Rectangle 171"/>
            <p:cNvSpPr>
              <a:spLocks noChangeArrowheads="1"/>
            </p:cNvSpPr>
            <p:nvPr/>
          </p:nvSpPr>
          <p:spPr bwMode="auto">
            <a:xfrm>
              <a:off x="3447" y="2712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08" name="Rectangle 172"/>
            <p:cNvSpPr>
              <a:spLocks noChangeArrowheads="1"/>
            </p:cNvSpPr>
            <p:nvPr/>
          </p:nvSpPr>
          <p:spPr bwMode="auto">
            <a:xfrm>
              <a:off x="3991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09" name="Rectangle 173"/>
            <p:cNvSpPr>
              <a:spLocks noChangeArrowheads="1"/>
            </p:cNvSpPr>
            <p:nvPr/>
          </p:nvSpPr>
          <p:spPr bwMode="auto">
            <a:xfrm>
              <a:off x="4128" y="2712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10" name="Rectangle 174"/>
            <p:cNvSpPr>
              <a:spLocks noChangeArrowheads="1"/>
            </p:cNvSpPr>
            <p:nvPr/>
          </p:nvSpPr>
          <p:spPr bwMode="auto">
            <a:xfrm>
              <a:off x="363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11" name="Rectangle 175"/>
            <p:cNvSpPr>
              <a:spLocks noChangeArrowheads="1"/>
            </p:cNvSpPr>
            <p:nvPr/>
          </p:nvSpPr>
          <p:spPr bwMode="auto">
            <a:xfrm>
              <a:off x="726" y="2849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12" name="Rectangle 176"/>
            <p:cNvSpPr>
              <a:spLocks noChangeArrowheads="1"/>
            </p:cNvSpPr>
            <p:nvPr/>
          </p:nvSpPr>
          <p:spPr bwMode="auto">
            <a:xfrm>
              <a:off x="998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13" name="Rectangle 177"/>
            <p:cNvSpPr>
              <a:spLocks noChangeArrowheads="1"/>
            </p:cNvSpPr>
            <p:nvPr/>
          </p:nvSpPr>
          <p:spPr bwMode="auto">
            <a:xfrm>
              <a:off x="1542" y="2849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14" name="Rectangle 178"/>
            <p:cNvSpPr>
              <a:spLocks noChangeArrowheads="1"/>
            </p:cNvSpPr>
            <p:nvPr/>
          </p:nvSpPr>
          <p:spPr bwMode="auto">
            <a:xfrm>
              <a:off x="1905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15" name="Rectangle 179"/>
            <p:cNvSpPr>
              <a:spLocks noChangeArrowheads="1"/>
            </p:cNvSpPr>
            <p:nvPr/>
          </p:nvSpPr>
          <p:spPr bwMode="auto">
            <a:xfrm>
              <a:off x="2449" y="2849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16" name="Rectangle 180"/>
            <p:cNvSpPr>
              <a:spLocks noChangeArrowheads="1"/>
            </p:cNvSpPr>
            <p:nvPr/>
          </p:nvSpPr>
          <p:spPr bwMode="auto">
            <a:xfrm>
              <a:off x="2631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17" name="Rectangle 181"/>
            <p:cNvSpPr>
              <a:spLocks noChangeArrowheads="1"/>
            </p:cNvSpPr>
            <p:nvPr/>
          </p:nvSpPr>
          <p:spPr bwMode="auto">
            <a:xfrm>
              <a:off x="2994" y="2849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18" name="Rectangle 182"/>
            <p:cNvSpPr>
              <a:spLocks noChangeArrowheads="1"/>
            </p:cNvSpPr>
            <p:nvPr/>
          </p:nvSpPr>
          <p:spPr bwMode="auto">
            <a:xfrm>
              <a:off x="3629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19" name="Rectangle 183"/>
            <p:cNvSpPr>
              <a:spLocks noChangeArrowheads="1"/>
            </p:cNvSpPr>
            <p:nvPr/>
          </p:nvSpPr>
          <p:spPr bwMode="auto">
            <a:xfrm>
              <a:off x="3991" y="2849"/>
              <a:ext cx="273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20" name="Rectangle 184"/>
            <p:cNvSpPr>
              <a:spLocks noChangeArrowheads="1"/>
            </p:cNvSpPr>
            <p:nvPr/>
          </p:nvSpPr>
          <p:spPr bwMode="auto">
            <a:xfrm>
              <a:off x="4309" y="2849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21" name="Rectangle 185"/>
            <p:cNvSpPr>
              <a:spLocks noChangeArrowheads="1"/>
            </p:cNvSpPr>
            <p:nvPr/>
          </p:nvSpPr>
          <p:spPr bwMode="auto">
            <a:xfrm>
              <a:off x="363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22" name="Rectangle 186"/>
            <p:cNvSpPr>
              <a:spLocks noChangeArrowheads="1"/>
            </p:cNvSpPr>
            <p:nvPr/>
          </p:nvSpPr>
          <p:spPr bwMode="auto">
            <a:xfrm>
              <a:off x="680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23" name="Rectangle 187"/>
            <p:cNvSpPr>
              <a:spLocks noChangeArrowheads="1"/>
            </p:cNvSpPr>
            <p:nvPr/>
          </p:nvSpPr>
          <p:spPr bwMode="auto">
            <a:xfrm>
              <a:off x="1043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24" name="Rectangle 188"/>
            <p:cNvSpPr>
              <a:spLocks noChangeArrowheads="1"/>
            </p:cNvSpPr>
            <p:nvPr/>
          </p:nvSpPr>
          <p:spPr bwMode="auto">
            <a:xfrm>
              <a:off x="1406" y="2985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25" name="Rectangle 189"/>
            <p:cNvSpPr>
              <a:spLocks noChangeArrowheads="1"/>
            </p:cNvSpPr>
            <p:nvPr/>
          </p:nvSpPr>
          <p:spPr bwMode="auto">
            <a:xfrm>
              <a:off x="1905" y="2985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26" name="Rectangle 190"/>
            <p:cNvSpPr>
              <a:spLocks noChangeArrowheads="1"/>
            </p:cNvSpPr>
            <p:nvPr/>
          </p:nvSpPr>
          <p:spPr bwMode="auto">
            <a:xfrm>
              <a:off x="2495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27" name="Rectangle 191"/>
            <p:cNvSpPr>
              <a:spLocks noChangeArrowheads="1"/>
            </p:cNvSpPr>
            <p:nvPr/>
          </p:nvSpPr>
          <p:spPr bwMode="auto">
            <a:xfrm>
              <a:off x="2812" y="2985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28" name="Rectangle 192"/>
            <p:cNvSpPr>
              <a:spLocks noChangeArrowheads="1"/>
            </p:cNvSpPr>
            <p:nvPr/>
          </p:nvSpPr>
          <p:spPr bwMode="auto">
            <a:xfrm>
              <a:off x="3447" y="2985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29" name="Rectangle 193"/>
            <p:cNvSpPr>
              <a:spLocks noChangeArrowheads="1"/>
            </p:cNvSpPr>
            <p:nvPr/>
          </p:nvSpPr>
          <p:spPr bwMode="auto">
            <a:xfrm>
              <a:off x="3629" y="2985"/>
              <a:ext cx="18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30" name="Rectangle 194"/>
            <p:cNvSpPr>
              <a:spLocks noChangeArrowheads="1"/>
            </p:cNvSpPr>
            <p:nvPr/>
          </p:nvSpPr>
          <p:spPr bwMode="auto">
            <a:xfrm>
              <a:off x="3855" y="2985"/>
              <a:ext cx="40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31" name="Rectangle 195"/>
            <p:cNvSpPr>
              <a:spLocks noChangeArrowheads="1"/>
            </p:cNvSpPr>
            <p:nvPr/>
          </p:nvSpPr>
          <p:spPr bwMode="auto">
            <a:xfrm>
              <a:off x="363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32" name="Rectangle 196"/>
            <p:cNvSpPr>
              <a:spLocks noChangeArrowheads="1"/>
            </p:cNvSpPr>
            <p:nvPr/>
          </p:nvSpPr>
          <p:spPr bwMode="auto">
            <a:xfrm>
              <a:off x="680" y="3121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33" name="Rectangle 197"/>
            <p:cNvSpPr>
              <a:spLocks noChangeArrowheads="1"/>
            </p:cNvSpPr>
            <p:nvPr/>
          </p:nvSpPr>
          <p:spPr bwMode="auto">
            <a:xfrm>
              <a:off x="907" y="3121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34" name="Rectangle 198"/>
            <p:cNvSpPr>
              <a:spLocks noChangeArrowheads="1"/>
            </p:cNvSpPr>
            <p:nvPr/>
          </p:nvSpPr>
          <p:spPr bwMode="auto">
            <a:xfrm>
              <a:off x="1406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35" name="Rectangle 199"/>
            <p:cNvSpPr>
              <a:spLocks noChangeArrowheads="1"/>
            </p:cNvSpPr>
            <p:nvPr/>
          </p:nvSpPr>
          <p:spPr bwMode="auto">
            <a:xfrm>
              <a:off x="1724" y="3121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36" name="Rectangle 200"/>
            <p:cNvSpPr>
              <a:spLocks noChangeArrowheads="1"/>
            </p:cNvSpPr>
            <p:nvPr/>
          </p:nvSpPr>
          <p:spPr bwMode="auto">
            <a:xfrm>
              <a:off x="1996" y="3121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37" name="Rectangle 201"/>
            <p:cNvSpPr>
              <a:spLocks noChangeArrowheads="1"/>
            </p:cNvSpPr>
            <p:nvPr/>
          </p:nvSpPr>
          <p:spPr bwMode="auto">
            <a:xfrm>
              <a:off x="2812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38" name="Rectangle 202"/>
            <p:cNvSpPr>
              <a:spLocks noChangeArrowheads="1"/>
            </p:cNvSpPr>
            <p:nvPr/>
          </p:nvSpPr>
          <p:spPr bwMode="auto">
            <a:xfrm>
              <a:off x="3130" y="3121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39" name="Rectangle 203"/>
            <p:cNvSpPr>
              <a:spLocks noChangeArrowheads="1"/>
            </p:cNvSpPr>
            <p:nvPr/>
          </p:nvSpPr>
          <p:spPr bwMode="auto">
            <a:xfrm>
              <a:off x="3765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40" name="Rectangle 204"/>
            <p:cNvSpPr>
              <a:spLocks noChangeArrowheads="1"/>
            </p:cNvSpPr>
            <p:nvPr/>
          </p:nvSpPr>
          <p:spPr bwMode="auto">
            <a:xfrm>
              <a:off x="3946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40141" name="AutoShape 205"/>
          <p:cNvSpPr>
            <a:spLocks/>
          </p:cNvSpPr>
          <p:nvPr/>
        </p:nvSpPr>
        <p:spPr bwMode="auto">
          <a:xfrm rot="-5400000">
            <a:off x="6011863" y="3390900"/>
            <a:ext cx="201612" cy="5761038"/>
          </a:xfrm>
          <a:prstGeom prst="leftBracket">
            <a:avLst>
              <a:gd name="adj" fmla="val 4497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0142" name="Line 206"/>
          <p:cNvSpPr>
            <a:spLocks noChangeShapeType="1"/>
          </p:cNvSpPr>
          <p:nvPr/>
        </p:nvSpPr>
        <p:spPr bwMode="auto">
          <a:xfrm>
            <a:off x="1008063" y="5148263"/>
            <a:ext cx="2232025" cy="936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0143" name="Freeform 207"/>
          <p:cNvSpPr>
            <a:spLocks/>
          </p:cNvSpPr>
          <p:nvPr/>
        </p:nvSpPr>
        <p:spPr bwMode="auto">
          <a:xfrm>
            <a:off x="555625" y="1317625"/>
            <a:ext cx="1858963" cy="3787775"/>
          </a:xfrm>
          <a:custGeom>
            <a:avLst/>
            <a:gdLst>
              <a:gd name="T0" fmla="*/ 0 w 1171"/>
              <a:gd name="T1" fmla="*/ 0 h 2386"/>
              <a:gd name="T2" fmla="*/ 1168 w 1171"/>
              <a:gd name="T3" fmla="*/ 1 h 2386"/>
              <a:gd name="T4" fmla="*/ 1168 w 1171"/>
              <a:gd name="T5" fmla="*/ 103 h 2386"/>
              <a:gd name="T6" fmla="*/ 1036 w 1171"/>
              <a:gd name="T7" fmla="*/ 103 h 2386"/>
              <a:gd name="T8" fmla="*/ 1036 w 1171"/>
              <a:gd name="T9" fmla="*/ 226 h 2386"/>
              <a:gd name="T10" fmla="*/ 664 w 1171"/>
              <a:gd name="T11" fmla="*/ 226 h 2386"/>
              <a:gd name="T12" fmla="*/ 664 w 1171"/>
              <a:gd name="T13" fmla="*/ 493 h 2386"/>
              <a:gd name="T14" fmla="*/ 940 w 1171"/>
              <a:gd name="T15" fmla="*/ 493 h 2386"/>
              <a:gd name="T16" fmla="*/ 940 w 1171"/>
              <a:gd name="T17" fmla="*/ 631 h 2386"/>
              <a:gd name="T18" fmla="*/ 1171 w 1171"/>
              <a:gd name="T19" fmla="*/ 631 h 2386"/>
              <a:gd name="T20" fmla="*/ 1171 w 1171"/>
              <a:gd name="T21" fmla="*/ 766 h 2386"/>
              <a:gd name="T22" fmla="*/ 667 w 1171"/>
              <a:gd name="T23" fmla="*/ 766 h 2386"/>
              <a:gd name="T24" fmla="*/ 670 w 1171"/>
              <a:gd name="T25" fmla="*/ 898 h 2386"/>
              <a:gd name="T26" fmla="*/ 1033 w 1171"/>
              <a:gd name="T27" fmla="*/ 898 h 2386"/>
              <a:gd name="T28" fmla="*/ 1033 w 1171"/>
              <a:gd name="T29" fmla="*/ 1036 h 2386"/>
              <a:gd name="T30" fmla="*/ 667 w 1171"/>
              <a:gd name="T31" fmla="*/ 1036 h 2386"/>
              <a:gd name="T32" fmla="*/ 667 w 1171"/>
              <a:gd name="T33" fmla="*/ 1174 h 2386"/>
              <a:gd name="T34" fmla="*/ 898 w 1171"/>
              <a:gd name="T35" fmla="*/ 1174 h 2386"/>
              <a:gd name="T36" fmla="*/ 898 w 1171"/>
              <a:gd name="T37" fmla="*/ 1309 h 2386"/>
              <a:gd name="T38" fmla="*/ 670 w 1171"/>
              <a:gd name="T39" fmla="*/ 1309 h 2386"/>
              <a:gd name="T40" fmla="*/ 667 w 1171"/>
              <a:gd name="T41" fmla="*/ 1447 h 2386"/>
              <a:gd name="T42" fmla="*/ 535 w 1171"/>
              <a:gd name="T43" fmla="*/ 1447 h 2386"/>
              <a:gd name="T44" fmla="*/ 535 w 1171"/>
              <a:gd name="T45" fmla="*/ 1582 h 2386"/>
              <a:gd name="T46" fmla="*/ 628 w 1171"/>
              <a:gd name="T47" fmla="*/ 1582 h 2386"/>
              <a:gd name="T48" fmla="*/ 628 w 1171"/>
              <a:gd name="T49" fmla="*/ 1714 h 2386"/>
              <a:gd name="T50" fmla="*/ 1033 w 1171"/>
              <a:gd name="T51" fmla="*/ 1714 h 2386"/>
              <a:gd name="T52" fmla="*/ 1030 w 1171"/>
              <a:gd name="T53" fmla="*/ 1849 h 2386"/>
              <a:gd name="T54" fmla="*/ 826 w 1171"/>
              <a:gd name="T55" fmla="*/ 1849 h 2386"/>
              <a:gd name="T56" fmla="*/ 667 w 1171"/>
              <a:gd name="T57" fmla="*/ 1849 h 2386"/>
              <a:gd name="T58" fmla="*/ 667 w 1171"/>
              <a:gd name="T59" fmla="*/ 1987 h 2386"/>
              <a:gd name="T60" fmla="*/ 616 w 1171"/>
              <a:gd name="T61" fmla="*/ 1990 h 2386"/>
              <a:gd name="T62" fmla="*/ 616 w 1171"/>
              <a:gd name="T63" fmla="*/ 2125 h 2386"/>
              <a:gd name="T64" fmla="*/ 496 w 1171"/>
              <a:gd name="T65" fmla="*/ 2128 h 2386"/>
              <a:gd name="T66" fmla="*/ 301 w 1171"/>
              <a:gd name="T67" fmla="*/ 2128 h 2386"/>
              <a:gd name="T68" fmla="*/ 301 w 1171"/>
              <a:gd name="T69" fmla="*/ 2269 h 2386"/>
              <a:gd name="T70" fmla="*/ 535 w 1171"/>
              <a:gd name="T71" fmla="*/ 2269 h 2386"/>
              <a:gd name="T72" fmla="*/ 538 w 1171"/>
              <a:gd name="T73" fmla="*/ 2386 h 2386"/>
              <a:gd name="T74" fmla="*/ 0 w 1171"/>
              <a:gd name="T75" fmla="*/ 2386 h 2386"/>
              <a:gd name="T76" fmla="*/ 0 w 1171"/>
              <a:gd name="T77" fmla="*/ 0 h 2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71" h="2386">
                <a:moveTo>
                  <a:pt x="0" y="0"/>
                </a:moveTo>
                <a:lnTo>
                  <a:pt x="1168" y="1"/>
                </a:lnTo>
                <a:lnTo>
                  <a:pt x="1168" y="103"/>
                </a:lnTo>
                <a:lnTo>
                  <a:pt x="1036" y="103"/>
                </a:lnTo>
                <a:lnTo>
                  <a:pt x="1036" y="226"/>
                </a:lnTo>
                <a:lnTo>
                  <a:pt x="664" y="226"/>
                </a:lnTo>
                <a:lnTo>
                  <a:pt x="664" y="493"/>
                </a:lnTo>
                <a:lnTo>
                  <a:pt x="940" y="493"/>
                </a:lnTo>
                <a:lnTo>
                  <a:pt x="940" y="631"/>
                </a:lnTo>
                <a:lnTo>
                  <a:pt x="1171" y="631"/>
                </a:lnTo>
                <a:lnTo>
                  <a:pt x="1171" y="766"/>
                </a:lnTo>
                <a:lnTo>
                  <a:pt x="667" y="766"/>
                </a:lnTo>
                <a:lnTo>
                  <a:pt x="670" y="898"/>
                </a:lnTo>
                <a:lnTo>
                  <a:pt x="1033" y="898"/>
                </a:lnTo>
                <a:lnTo>
                  <a:pt x="1033" y="1036"/>
                </a:lnTo>
                <a:lnTo>
                  <a:pt x="667" y="1036"/>
                </a:lnTo>
                <a:lnTo>
                  <a:pt x="667" y="1174"/>
                </a:lnTo>
                <a:lnTo>
                  <a:pt x="898" y="1174"/>
                </a:lnTo>
                <a:lnTo>
                  <a:pt x="898" y="1309"/>
                </a:lnTo>
                <a:lnTo>
                  <a:pt x="670" y="1309"/>
                </a:lnTo>
                <a:lnTo>
                  <a:pt x="667" y="1447"/>
                </a:lnTo>
                <a:lnTo>
                  <a:pt x="535" y="1447"/>
                </a:lnTo>
                <a:lnTo>
                  <a:pt x="535" y="1582"/>
                </a:lnTo>
                <a:lnTo>
                  <a:pt x="628" y="1582"/>
                </a:lnTo>
                <a:lnTo>
                  <a:pt x="628" y="1714"/>
                </a:lnTo>
                <a:lnTo>
                  <a:pt x="1033" y="1714"/>
                </a:lnTo>
                <a:lnTo>
                  <a:pt x="1030" y="1849"/>
                </a:lnTo>
                <a:lnTo>
                  <a:pt x="826" y="1849"/>
                </a:lnTo>
                <a:lnTo>
                  <a:pt x="667" y="1849"/>
                </a:lnTo>
                <a:lnTo>
                  <a:pt x="667" y="1987"/>
                </a:lnTo>
                <a:lnTo>
                  <a:pt x="616" y="1990"/>
                </a:lnTo>
                <a:lnTo>
                  <a:pt x="616" y="2125"/>
                </a:lnTo>
                <a:lnTo>
                  <a:pt x="496" y="2128"/>
                </a:lnTo>
                <a:lnTo>
                  <a:pt x="301" y="2128"/>
                </a:lnTo>
                <a:lnTo>
                  <a:pt x="301" y="2269"/>
                </a:lnTo>
                <a:lnTo>
                  <a:pt x="535" y="2269"/>
                </a:lnTo>
                <a:lnTo>
                  <a:pt x="538" y="2386"/>
                </a:lnTo>
                <a:lnTo>
                  <a:pt x="0" y="238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64999"/>
            </a:schemeClr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0144" name="AutoShape 208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sp>
        <p:nvSpPr>
          <p:cNvPr id="40145" name="Line 209"/>
          <p:cNvSpPr>
            <a:spLocks noChangeShapeType="1"/>
          </p:cNvSpPr>
          <p:nvPr/>
        </p:nvSpPr>
        <p:spPr bwMode="auto">
          <a:xfrm>
            <a:off x="8785225" y="4498975"/>
            <a:ext cx="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40146" name="Group 210"/>
          <p:cNvGrpSpPr>
            <a:grpSpLocks/>
          </p:cNvGrpSpPr>
          <p:nvPr/>
        </p:nvGrpSpPr>
        <p:grpSpPr bwMode="auto">
          <a:xfrm>
            <a:off x="5040313" y="4287838"/>
            <a:ext cx="3671887" cy="654050"/>
            <a:chOff x="3175" y="2701"/>
            <a:chExt cx="2313" cy="412"/>
          </a:xfrm>
        </p:grpSpPr>
        <p:sp>
          <p:nvSpPr>
            <p:cNvPr id="40147" name="Text Box 211"/>
            <p:cNvSpPr txBox="1">
              <a:spLocks noChangeArrowheads="1"/>
            </p:cNvSpPr>
            <p:nvPr/>
          </p:nvSpPr>
          <p:spPr bwMode="auto">
            <a:xfrm>
              <a:off x="3175" y="2701"/>
              <a:ext cx="1678" cy="4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RATE-DISTORTION</a:t>
              </a:r>
            </a:p>
            <a:p>
              <a:pPr algn="r" eaLnBrk="1">
                <a:lnSpc>
                  <a:spcPct val="101000"/>
                </a:lnSpc>
              </a:pPr>
              <a:r>
                <a:rPr lang="en-GB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OPTIMIZATION</a:t>
              </a:r>
            </a:p>
          </p:txBody>
        </p:sp>
        <p:sp>
          <p:nvSpPr>
            <p:cNvPr id="40148" name="Line 212"/>
            <p:cNvSpPr>
              <a:spLocks noChangeShapeType="1"/>
            </p:cNvSpPr>
            <p:nvPr/>
          </p:nvSpPr>
          <p:spPr bwMode="auto">
            <a:xfrm flipH="1">
              <a:off x="4842" y="2904"/>
              <a:ext cx="64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40150" name="Text Box 214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40151" name="Text Box 215"/>
          <p:cNvSpPr txBox="1">
            <a:spLocks noChangeArrowheads="1"/>
          </p:cNvSpPr>
          <p:nvPr/>
        </p:nvSpPr>
        <p:spPr bwMode="auto">
          <a:xfrm>
            <a:off x="0" y="5651500"/>
            <a:ext cx="2303463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>
                <a:latin typeface="Verdana" pitchFamily="34" charset="0"/>
              </a:rPr>
              <a:t>FORMATION OF</a:t>
            </a:r>
          </a:p>
          <a:p>
            <a:pPr algn="r" eaLnBrk="1">
              <a:lnSpc>
                <a:spcPct val="101000"/>
              </a:lnSpc>
            </a:pPr>
            <a:r>
              <a:rPr lang="en-GB">
                <a:latin typeface="Verdana" pitchFamily="34" charset="0"/>
              </a:rPr>
              <a:t>QUALITY LAYERS</a:t>
            </a:r>
          </a:p>
        </p:txBody>
      </p:sp>
      <p:grpSp>
        <p:nvGrpSpPr>
          <p:cNvPr id="40152" name="Group 216"/>
          <p:cNvGrpSpPr>
            <a:grpSpLocks/>
          </p:cNvGrpSpPr>
          <p:nvPr/>
        </p:nvGrpSpPr>
        <p:grpSpPr bwMode="auto">
          <a:xfrm>
            <a:off x="3311525" y="6156325"/>
            <a:ext cx="1000125" cy="215900"/>
            <a:chOff x="2409" y="4059"/>
            <a:chExt cx="630" cy="136"/>
          </a:xfrm>
        </p:grpSpPr>
        <p:sp>
          <p:nvSpPr>
            <p:cNvPr id="40153" name="Rectangle 217"/>
            <p:cNvSpPr>
              <a:spLocks noChangeArrowheads="1"/>
            </p:cNvSpPr>
            <p:nvPr/>
          </p:nvSpPr>
          <p:spPr bwMode="auto">
            <a:xfrm>
              <a:off x="2409" y="4072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54" name="Rectangle 218"/>
            <p:cNvSpPr>
              <a:spLocks noChangeArrowheads="1"/>
            </p:cNvSpPr>
            <p:nvPr/>
          </p:nvSpPr>
          <p:spPr bwMode="auto">
            <a:xfrm>
              <a:off x="2526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55" name="Rectangle 219"/>
            <p:cNvSpPr>
              <a:spLocks noChangeArrowheads="1"/>
            </p:cNvSpPr>
            <p:nvPr/>
          </p:nvSpPr>
          <p:spPr bwMode="auto">
            <a:xfrm>
              <a:off x="2614" y="4072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56" name="Rectangle 220"/>
            <p:cNvSpPr>
              <a:spLocks noChangeArrowheads="1"/>
            </p:cNvSpPr>
            <p:nvPr/>
          </p:nvSpPr>
          <p:spPr bwMode="auto">
            <a:xfrm>
              <a:off x="2736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57" name="Rectangle 221"/>
            <p:cNvSpPr>
              <a:spLocks noChangeArrowheads="1"/>
            </p:cNvSpPr>
            <p:nvPr/>
          </p:nvSpPr>
          <p:spPr bwMode="auto">
            <a:xfrm>
              <a:off x="280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58" name="Rectangle 222"/>
            <p:cNvSpPr>
              <a:spLocks noChangeArrowheads="1"/>
            </p:cNvSpPr>
            <p:nvPr/>
          </p:nvSpPr>
          <p:spPr bwMode="auto">
            <a:xfrm>
              <a:off x="290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59" name="Line 223"/>
            <p:cNvSpPr>
              <a:spLocks noChangeShapeType="1"/>
            </p:cNvSpPr>
            <p:nvPr/>
          </p:nvSpPr>
          <p:spPr bwMode="auto">
            <a:xfrm flipV="1">
              <a:off x="3039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0160" name="Group 224"/>
          <p:cNvGrpSpPr>
            <a:grpSpLocks/>
          </p:cNvGrpSpPr>
          <p:nvPr/>
        </p:nvGrpSpPr>
        <p:grpSpPr bwMode="auto">
          <a:xfrm>
            <a:off x="4367213" y="6156325"/>
            <a:ext cx="1168400" cy="215900"/>
            <a:chOff x="3074" y="4059"/>
            <a:chExt cx="736" cy="136"/>
          </a:xfrm>
        </p:grpSpPr>
        <p:sp>
          <p:nvSpPr>
            <p:cNvPr id="40161" name="Rectangle 225"/>
            <p:cNvSpPr>
              <a:spLocks noChangeArrowheads="1"/>
            </p:cNvSpPr>
            <p:nvPr/>
          </p:nvSpPr>
          <p:spPr bwMode="auto">
            <a:xfrm>
              <a:off x="3074" y="4072"/>
              <a:ext cx="11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62" name="Rectangle 226"/>
            <p:cNvSpPr>
              <a:spLocks noChangeArrowheads="1"/>
            </p:cNvSpPr>
            <p:nvPr/>
          </p:nvSpPr>
          <p:spPr bwMode="auto">
            <a:xfrm>
              <a:off x="3297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63" name="Rectangle 227"/>
            <p:cNvSpPr>
              <a:spLocks noChangeArrowheads="1"/>
            </p:cNvSpPr>
            <p:nvPr/>
          </p:nvSpPr>
          <p:spPr bwMode="auto">
            <a:xfrm>
              <a:off x="3376" y="4072"/>
              <a:ext cx="6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64" name="Rectangle 228"/>
            <p:cNvSpPr>
              <a:spLocks noChangeArrowheads="1"/>
            </p:cNvSpPr>
            <p:nvPr/>
          </p:nvSpPr>
          <p:spPr bwMode="auto">
            <a:xfrm>
              <a:off x="3592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65" name="Rectangle 229"/>
            <p:cNvSpPr>
              <a:spLocks noChangeArrowheads="1"/>
            </p:cNvSpPr>
            <p:nvPr/>
          </p:nvSpPr>
          <p:spPr bwMode="auto">
            <a:xfrm>
              <a:off x="3684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66" name="Line 230"/>
            <p:cNvSpPr>
              <a:spLocks noChangeShapeType="1"/>
            </p:cNvSpPr>
            <p:nvPr/>
          </p:nvSpPr>
          <p:spPr bwMode="auto">
            <a:xfrm flipV="1">
              <a:off x="381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0167" name="Rectangle 231"/>
            <p:cNvSpPr>
              <a:spLocks noChangeArrowheads="1"/>
            </p:cNvSpPr>
            <p:nvPr/>
          </p:nvSpPr>
          <p:spPr bwMode="auto">
            <a:xfrm>
              <a:off x="3458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68" name="Rectangle 232"/>
            <p:cNvSpPr>
              <a:spLocks noChangeArrowheads="1"/>
            </p:cNvSpPr>
            <p:nvPr/>
          </p:nvSpPr>
          <p:spPr bwMode="auto">
            <a:xfrm>
              <a:off x="3526" y="4071"/>
              <a:ext cx="4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69" name="Rectangle 233"/>
            <p:cNvSpPr>
              <a:spLocks noChangeArrowheads="1"/>
            </p:cNvSpPr>
            <p:nvPr/>
          </p:nvSpPr>
          <p:spPr bwMode="auto">
            <a:xfrm>
              <a:off x="3211" y="4075"/>
              <a:ext cx="64" cy="89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40170" name="Freeform 234"/>
          <p:cNvSpPr>
            <a:spLocks/>
          </p:cNvSpPr>
          <p:nvPr/>
        </p:nvSpPr>
        <p:spPr bwMode="auto">
          <a:xfrm>
            <a:off x="1076325" y="1319213"/>
            <a:ext cx="3319463" cy="3790950"/>
          </a:xfrm>
          <a:custGeom>
            <a:avLst/>
            <a:gdLst>
              <a:gd name="T0" fmla="*/ 231 w 2091"/>
              <a:gd name="T1" fmla="*/ 2238 h 2388"/>
              <a:gd name="T2" fmla="*/ 0 w 2091"/>
              <a:gd name="T3" fmla="*/ 2148 h 2388"/>
              <a:gd name="T4" fmla="*/ 321 w 2091"/>
              <a:gd name="T5" fmla="*/ 2007 h 2388"/>
              <a:gd name="T6" fmla="*/ 365 w 2091"/>
              <a:gd name="T7" fmla="*/ 1868 h 2388"/>
              <a:gd name="T8" fmla="*/ 728 w 2091"/>
              <a:gd name="T9" fmla="*/ 1686 h 2388"/>
              <a:gd name="T10" fmla="*/ 320 w 2091"/>
              <a:gd name="T11" fmla="*/ 1550 h 2388"/>
              <a:gd name="T12" fmla="*/ 231 w 2091"/>
              <a:gd name="T13" fmla="*/ 1464 h 2388"/>
              <a:gd name="T14" fmla="*/ 366 w 2091"/>
              <a:gd name="T15" fmla="*/ 1329 h 2388"/>
              <a:gd name="T16" fmla="*/ 582 w 2091"/>
              <a:gd name="T17" fmla="*/ 1143 h 2388"/>
              <a:gd name="T18" fmla="*/ 366 w 2091"/>
              <a:gd name="T19" fmla="*/ 1059 h 2388"/>
              <a:gd name="T20" fmla="*/ 728 w 2091"/>
              <a:gd name="T21" fmla="*/ 870 h 2388"/>
              <a:gd name="T22" fmla="*/ 366 w 2091"/>
              <a:gd name="T23" fmla="*/ 789 h 2388"/>
              <a:gd name="T24" fmla="*/ 864 w 2091"/>
              <a:gd name="T25" fmla="*/ 597 h 2388"/>
              <a:gd name="T26" fmla="*/ 637 w 2091"/>
              <a:gd name="T27" fmla="*/ 461 h 2388"/>
              <a:gd name="T28" fmla="*/ 369 w 2091"/>
              <a:gd name="T29" fmla="*/ 249 h 2388"/>
              <a:gd name="T30" fmla="*/ 726 w 2091"/>
              <a:gd name="T31" fmla="*/ 123 h 2388"/>
              <a:gd name="T32" fmla="*/ 861 w 2091"/>
              <a:gd name="T33" fmla="*/ 0 h 2388"/>
              <a:gd name="T34" fmla="*/ 1726 w 2091"/>
              <a:gd name="T35" fmla="*/ 99 h 2388"/>
              <a:gd name="T36" fmla="*/ 1212 w 2091"/>
              <a:gd name="T37" fmla="*/ 225 h 2388"/>
              <a:gd name="T38" fmla="*/ 1746 w 2091"/>
              <a:gd name="T39" fmla="*/ 357 h 2388"/>
              <a:gd name="T40" fmla="*/ 1817 w 2091"/>
              <a:gd name="T41" fmla="*/ 507 h 2388"/>
              <a:gd name="T42" fmla="*/ 1725 w 2091"/>
              <a:gd name="T43" fmla="*/ 624 h 2388"/>
              <a:gd name="T44" fmla="*/ 1214 w 2091"/>
              <a:gd name="T45" fmla="*/ 757 h 2388"/>
              <a:gd name="T46" fmla="*/ 1800 w 2091"/>
              <a:gd name="T47" fmla="*/ 909 h 2388"/>
              <a:gd name="T48" fmla="*/ 2089 w 2091"/>
              <a:gd name="T49" fmla="*/ 1051 h 2388"/>
              <a:gd name="T50" fmla="*/ 1771 w 2091"/>
              <a:gd name="T51" fmla="*/ 1187 h 2388"/>
              <a:gd name="T52" fmla="*/ 1642 w 2091"/>
              <a:gd name="T53" fmla="*/ 1309 h 2388"/>
              <a:gd name="T54" fmla="*/ 1770 w 2091"/>
              <a:gd name="T55" fmla="*/ 1446 h 2388"/>
              <a:gd name="T56" fmla="*/ 1272 w 2091"/>
              <a:gd name="T57" fmla="*/ 1581 h 2388"/>
              <a:gd name="T58" fmla="*/ 1726 w 2091"/>
              <a:gd name="T59" fmla="*/ 1686 h 2388"/>
              <a:gd name="T60" fmla="*/ 1771 w 2091"/>
              <a:gd name="T61" fmla="*/ 1868 h 2388"/>
              <a:gd name="T62" fmla="*/ 1731 w 2091"/>
              <a:gd name="T63" fmla="*/ 2130 h 2388"/>
              <a:gd name="T64" fmla="*/ 1794 w 2091"/>
              <a:gd name="T65" fmla="*/ 2274 h 2388"/>
              <a:gd name="T66" fmla="*/ 2091 w 2091"/>
              <a:gd name="T67" fmla="*/ 2385 h 2388"/>
              <a:gd name="T68" fmla="*/ 234 w 2091"/>
              <a:gd name="T69" fmla="*/ 2388 h 2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91" h="2388">
                <a:moveTo>
                  <a:pt x="234" y="2388"/>
                </a:moveTo>
                <a:lnTo>
                  <a:pt x="231" y="2238"/>
                </a:lnTo>
                <a:lnTo>
                  <a:pt x="0" y="2238"/>
                </a:lnTo>
                <a:lnTo>
                  <a:pt x="0" y="2148"/>
                </a:lnTo>
                <a:lnTo>
                  <a:pt x="321" y="2148"/>
                </a:lnTo>
                <a:lnTo>
                  <a:pt x="321" y="2007"/>
                </a:lnTo>
                <a:lnTo>
                  <a:pt x="363" y="2007"/>
                </a:lnTo>
                <a:lnTo>
                  <a:pt x="365" y="1868"/>
                </a:lnTo>
                <a:lnTo>
                  <a:pt x="728" y="1868"/>
                </a:lnTo>
                <a:lnTo>
                  <a:pt x="728" y="1686"/>
                </a:lnTo>
                <a:lnTo>
                  <a:pt x="320" y="1686"/>
                </a:lnTo>
                <a:lnTo>
                  <a:pt x="320" y="1550"/>
                </a:lnTo>
                <a:lnTo>
                  <a:pt x="229" y="1550"/>
                </a:lnTo>
                <a:lnTo>
                  <a:pt x="231" y="1464"/>
                </a:lnTo>
                <a:lnTo>
                  <a:pt x="366" y="1464"/>
                </a:lnTo>
                <a:lnTo>
                  <a:pt x="366" y="1329"/>
                </a:lnTo>
                <a:lnTo>
                  <a:pt x="588" y="1329"/>
                </a:lnTo>
                <a:lnTo>
                  <a:pt x="582" y="1143"/>
                </a:lnTo>
                <a:lnTo>
                  <a:pt x="365" y="1142"/>
                </a:lnTo>
                <a:lnTo>
                  <a:pt x="366" y="1059"/>
                </a:lnTo>
                <a:lnTo>
                  <a:pt x="729" y="1059"/>
                </a:lnTo>
                <a:lnTo>
                  <a:pt x="728" y="870"/>
                </a:lnTo>
                <a:lnTo>
                  <a:pt x="365" y="870"/>
                </a:lnTo>
                <a:lnTo>
                  <a:pt x="366" y="789"/>
                </a:lnTo>
                <a:lnTo>
                  <a:pt x="864" y="789"/>
                </a:lnTo>
                <a:lnTo>
                  <a:pt x="864" y="597"/>
                </a:lnTo>
                <a:lnTo>
                  <a:pt x="637" y="597"/>
                </a:lnTo>
                <a:lnTo>
                  <a:pt x="637" y="461"/>
                </a:lnTo>
                <a:lnTo>
                  <a:pt x="365" y="461"/>
                </a:lnTo>
                <a:lnTo>
                  <a:pt x="369" y="249"/>
                </a:lnTo>
                <a:lnTo>
                  <a:pt x="726" y="249"/>
                </a:lnTo>
                <a:lnTo>
                  <a:pt x="726" y="123"/>
                </a:lnTo>
                <a:lnTo>
                  <a:pt x="864" y="123"/>
                </a:lnTo>
                <a:lnTo>
                  <a:pt x="861" y="0"/>
                </a:lnTo>
                <a:lnTo>
                  <a:pt x="1726" y="1"/>
                </a:lnTo>
                <a:lnTo>
                  <a:pt x="1726" y="99"/>
                </a:lnTo>
                <a:lnTo>
                  <a:pt x="1209" y="99"/>
                </a:lnTo>
                <a:lnTo>
                  <a:pt x="1212" y="225"/>
                </a:lnTo>
                <a:lnTo>
                  <a:pt x="1746" y="225"/>
                </a:lnTo>
                <a:lnTo>
                  <a:pt x="1746" y="357"/>
                </a:lnTo>
                <a:lnTo>
                  <a:pt x="1815" y="357"/>
                </a:lnTo>
                <a:lnTo>
                  <a:pt x="1817" y="507"/>
                </a:lnTo>
                <a:lnTo>
                  <a:pt x="1726" y="507"/>
                </a:lnTo>
                <a:lnTo>
                  <a:pt x="1725" y="624"/>
                </a:lnTo>
                <a:lnTo>
                  <a:pt x="1212" y="624"/>
                </a:lnTo>
                <a:lnTo>
                  <a:pt x="1214" y="757"/>
                </a:lnTo>
                <a:lnTo>
                  <a:pt x="1800" y="756"/>
                </a:lnTo>
                <a:lnTo>
                  <a:pt x="1800" y="909"/>
                </a:lnTo>
                <a:lnTo>
                  <a:pt x="2086" y="909"/>
                </a:lnTo>
                <a:lnTo>
                  <a:pt x="2089" y="1051"/>
                </a:lnTo>
                <a:lnTo>
                  <a:pt x="1771" y="1051"/>
                </a:lnTo>
                <a:lnTo>
                  <a:pt x="1771" y="1187"/>
                </a:lnTo>
                <a:lnTo>
                  <a:pt x="1644" y="1188"/>
                </a:lnTo>
                <a:lnTo>
                  <a:pt x="1642" y="1309"/>
                </a:lnTo>
                <a:lnTo>
                  <a:pt x="1773" y="1308"/>
                </a:lnTo>
                <a:lnTo>
                  <a:pt x="1770" y="1446"/>
                </a:lnTo>
                <a:lnTo>
                  <a:pt x="1275" y="1446"/>
                </a:lnTo>
                <a:lnTo>
                  <a:pt x="1272" y="1581"/>
                </a:lnTo>
                <a:lnTo>
                  <a:pt x="1725" y="1581"/>
                </a:lnTo>
                <a:lnTo>
                  <a:pt x="1726" y="1686"/>
                </a:lnTo>
                <a:lnTo>
                  <a:pt x="1771" y="1686"/>
                </a:lnTo>
                <a:lnTo>
                  <a:pt x="1771" y="1868"/>
                </a:lnTo>
                <a:lnTo>
                  <a:pt x="1726" y="1868"/>
                </a:lnTo>
                <a:lnTo>
                  <a:pt x="1731" y="2130"/>
                </a:lnTo>
                <a:lnTo>
                  <a:pt x="1794" y="2130"/>
                </a:lnTo>
                <a:lnTo>
                  <a:pt x="1794" y="2274"/>
                </a:lnTo>
                <a:lnTo>
                  <a:pt x="2089" y="2276"/>
                </a:lnTo>
                <a:lnTo>
                  <a:pt x="2091" y="2385"/>
                </a:lnTo>
                <a:lnTo>
                  <a:pt x="312" y="2385"/>
                </a:lnTo>
                <a:lnTo>
                  <a:pt x="234" y="2388"/>
                </a:lnTo>
                <a:close/>
              </a:path>
            </a:pathLst>
          </a:custGeom>
          <a:solidFill>
            <a:srgbClr val="808080">
              <a:alpha val="64999"/>
            </a:srgbClr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0171" name="Line 235"/>
          <p:cNvSpPr>
            <a:spLocks noChangeShapeType="1"/>
          </p:cNvSpPr>
          <p:nvPr/>
        </p:nvSpPr>
        <p:spPr bwMode="auto">
          <a:xfrm>
            <a:off x="2447925" y="5219700"/>
            <a:ext cx="1943100" cy="8651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40172" name="Group 236"/>
          <p:cNvGrpSpPr>
            <a:grpSpLocks/>
          </p:cNvGrpSpPr>
          <p:nvPr/>
        </p:nvGrpSpPr>
        <p:grpSpPr bwMode="auto">
          <a:xfrm>
            <a:off x="5583238" y="6156325"/>
            <a:ext cx="1397000" cy="215900"/>
            <a:chOff x="3840" y="4059"/>
            <a:chExt cx="880" cy="136"/>
          </a:xfrm>
        </p:grpSpPr>
        <p:sp>
          <p:nvSpPr>
            <p:cNvPr id="40173" name="Rectangle 237"/>
            <p:cNvSpPr>
              <a:spLocks noChangeArrowheads="1"/>
            </p:cNvSpPr>
            <p:nvPr/>
          </p:nvSpPr>
          <p:spPr bwMode="auto">
            <a:xfrm>
              <a:off x="3951" y="4072"/>
              <a:ext cx="137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74" name="Rectangle 238"/>
            <p:cNvSpPr>
              <a:spLocks noChangeArrowheads="1"/>
            </p:cNvSpPr>
            <p:nvPr/>
          </p:nvSpPr>
          <p:spPr bwMode="auto">
            <a:xfrm>
              <a:off x="4114" y="4072"/>
              <a:ext cx="44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75" name="Rectangle 239"/>
            <p:cNvSpPr>
              <a:spLocks noChangeArrowheads="1"/>
            </p:cNvSpPr>
            <p:nvPr/>
          </p:nvSpPr>
          <p:spPr bwMode="auto">
            <a:xfrm>
              <a:off x="4184" y="4072"/>
              <a:ext cx="86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76" name="Rectangle 240"/>
            <p:cNvSpPr>
              <a:spLocks noChangeArrowheads="1"/>
            </p:cNvSpPr>
            <p:nvPr/>
          </p:nvSpPr>
          <p:spPr bwMode="auto">
            <a:xfrm>
              <a:off x="4432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77" name="Rectangle 241"/>
            <p:cNvSpPr>
              <a:spLocks noChangeArrowheads="1"/>
            </p:cNvSpPr>
            <p:nvPr/>
          </p:nvSpPr>
          <p:spPr bwMode="auto">
            <a:xfrm>
              <a:off x="449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78" name="Rectangle 242"/>
            <p:cNvSpPr>
              <a:spLocks noChangeArrowheads="1"/>
            </p:cNvSpPr>
            <p:nvPr/>
          </p:nvSpPr>
          <p:spPr bwMode="auto">
            <a:xfrm>
              <a:off x="459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79" name="Line 243"/>
            <p:cNvSpPr>
              <a:spLocks noChangeShapeType="1"/>
            </p:cNvSpPr>
            <p:nvPr/>
          </p:nvSpPr>
          <p:spPr bwMode="auto">
            <a:xfrm flipV="1">
              <a:off x="472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0180" name="Rectangle 244"/>
            <p:cNvSpPr>
              <a:spLocks noChangeArrowheads="1"/>
            </p:cNvSpPr>
            <p:nvPr/>
          </p:nvSpPr>
          <p:spPr bwMode="auto">
            <a:xfrm>
              <a:off x="3840" y="4071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81" name="Rectangle 245"/>
            <p:cNvSpPr>
              <a:spLocks noChangeArrowheads="1"/>
            </p:cNvSpPr>
            <p:nvPr/>
          </p:nvSpPr>
          <p:spPr bwMode="auto">
            <a:xfrm>
              <a:off x="4287" y="4073"/>
              <a:ext cx="125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40182" name="Group 246"/>
          <p:cNvGrpSpPr>
            <a:grpSpLocks/>
          </p:cNvGrpSpPr>
          <p:nvPr/>
        </p:nvGrpSpPr>
        <p:grpSpPr bwMode="auto">
          <a:xfrm>
            <a:off x="7026275" y="6180138"/>
            <a:ext cx="1828800" cy="149225"/>
            <a:chOff x="4749" y="4074"/>
            <a:chExt cx="1152" cy="94"/>
          </a:xfrm>
        </p:grpSpPr>
        <p:sp>
          <p:nvSpPr>
            <p:cNvPr id="40183" name="Rectangle 247"/>
            <p:cNvSpPr>
              <a:spLocks noChangeArrowheads="1"/>
            </p:cNvSpPr>
            <p:nvPr/>
          </p:nvSpPr>
          <p:spPr bwMode="auto">
            <a:xfrm>
              <a:off x="5034" y="4075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84" name="Rectangle 248"/>
            <p:cNvSpPr>
              <a:spLocks noChangeArrowheads="1"/>
            </p:cNvSpPr>
            <p:nvPr/>
          </p:nvSpPr>
          <p:spPr bwMode="auto">
            <a:xfrm>
              <a:off x="5145" y="4075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85" name="Rectangle 249"/>
            <p:cNvSpPr>
              <a:spLocks noChangeArrowheads="1"/>
            </p:cNvSpPr>
            <p:nvPr/>
          </p:nvSpPr>
          <p:spPr bwMode="auto">
            <a:xfrm>
              <a:off x="5233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86" name="Rectangle 250"/>
            <p:cNvSpPr>
              <a:spLocks noChangeArrowheads="1"/>
            </p:cNvSpPr>
            <p:nvPr/>
          </p:nvSpPr>
          <p:spPr bwMode="auto">
            <a:xfrm>
              <a:off x="5597" y="4075"/>
              <a:ext cx="89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87" name="Rectangle 251"/>
            <p:cNvSpPr>
              <a:spLocks noChangeArrowheads="1"/>
            </p:cNvSpPr>
            <p:nvPr/>
          </p:nvSpPr>
          <p:spPr bwMode="auto">
            <a:xfrm>
              <a:off x="5711" y="4075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88" name="Rectangle 252"/>
            <p:cNvSpPr>
              <a:spLocks noChangeArrowheads="1"/>
            </p:cNvSpPr>
            <p:nvPr/>
          </p:nvSpPr>
          <p:spPr bwMode="auto">
            <a:xfrm>
              <a:off x="5811" y="4075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89" name="Rectangle 253"/>
            <p:cNvSpPr>
              <a:spLocks noChangeArrowheads="1"/>
            </p:cNvSpPr>
            <p:nvPr/>
          </p:nvSpPr>
          <p:spPr bwMode="auto">
            <a:xfrm>
              <a:off x="4934" y="4074"/>
              <a:ext cx="70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90" name="Rectangle 254"/>
            <p:cNvSpPr>
              <a:spLocks noChangeArrowheads="1"/>
            </p:cNvSpPr>
            <p:nvPr/>
          </p:nvSpPr>
          <p:spPr bwMode="auto">
            <a:xfrm>
              <a:off x="4749" y="4075"/>
              <a:ext cx="16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91" name="Rectangle 255"/>
            <p:cNvSpPr>
              <a:spLocks noChangeArrowheads="1"/>
            </p:cNvSpPr>
            <p:nvPr/>
          </p:nvSpPr>
          <p:spPr bwMode="auto">
            <a:xfrm>
              <a:off x="5352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192" name="Rectangle 256"/>
            <p:cNvSpPr>
              <a:spLocks noChangeArrowheads="1"/>
            </p:cNvSpPr>
            <p:nvPr/>
          </p:nvSpPr>
          <p:spPr bwMode="auto">
            <a:xfrm>
              <a:off x="5469" y="4074"/>
              <a:ext cx="110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40193" name="Line 257"/>
          <p:cNvSpPr>
            <a:spLocks noChangeShapeType="1"/>
          </p:cNvSpPr>
          <p:nvPr/>
        </p:nvSpPr>
        <p:spPr bwMode="auto">
          <a:xfrm>
            <a:off x="5472113" y="5435600"/>
            <a:ext cx="935037" cy="50323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0194" name="Line 258"/>
          <p:cNvSpPr>
            <a:spLocks noChangeShapeType="1"/>
          </p:cNvSpPr>
          <p:nvPr/>
        </p:nvSpPr>
        <p:spPr bwMode="auto">
          <a:xfrm flipV="1">
            <a:off x="6192838" y="6011863"/>
            <a:ext cx="144462" cy="5032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0195" name="Text Box 259"/>
          <p:cNvSpPr txBox="1">
            <a:spLocks noChangeArrowheads="1"/>
          </p:cNvSpPr>
          <p:nvPr/>
        </p:nvSpPr>
        <p:spPr bwMode="auto">
          <a:xfrm>
            <a:off x="1512888" y="6659563"/>
            <a:ext cx="8496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LAYER TRUNCATION: </a:t>
            </a:r>
            <a:r>
              <a:rPr lang="en-GB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LOSES SEGMENTS OF SOME CODE-BLOCKS</a:t>
            </a:r>
          </a:p>
        </p:txBody>
      </p:sp>
      <p:sp>
        <p:nvSpPr>
          <p:cNvPr id="40196" name="Text Box 260"/>
          <p:cNvSpPr txBox="1">
            <a:spLocks noChangeArrowheads="1"/>
          </p:cNvSpPr>
          <p:nvPr/>
        </p:nvSpPr>
        <p:spPr bwMode="auto">
          <a:xfrm>
            <a:off x="215900" y="5614988"/>
            <a:ext cx="9720263" cy="1381125"/>
          </a:xfrm>
          <a:prstGeom prst="rect">
            <a:avLst/>
          </a:prstGeom>
          <a:solidFill>
            <a:srgbClr val="FFFFFF">
              <a:alpha val="9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MAIN INSIGHT:</a:t>
            </a:r>
          </a:p>
          <a:p>
            <a:pPr eaLnBrk="1">
              <a:lnSpc>
                <a:spcPct val="101000"/>
              </a:lnSpc>
            </a:pPr>
            <a:endParaRPr lang="en-GB" b="1" i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>
              <a:lnSpc>
                <a:spcPct val="101000"/>
              </a:lnSpc>
            </a:pPr>
            <a:r>
              <a:rPr lang="en-GB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		       </a:t>
            </a:r>
            <a:r>
              <a:rPr lang="en-GB" sz="24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  <a:p>
            <a:pPr eaLnBrk="1">
              <a:lnSpc>
                <a:spcPct val="101000"/>
              </a:lnSpc>
            </a:pPr>
            <a:r>
              <a:rPr lang="en-GB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		TO KEEP SEGMENTS OF ALL CODE-BLOCKS</a:t>
            </a:r>
          </a:p>
        </p:txBody>
      </p:sp>
      <p:grpSp>
        <p:nvGrpSpPr>
          <p:cNvPr id="40197" name="Group 261"/>
          <p:cNvGrpSpPr>
            <a:grpSpLocks/>
          </p:cNvGrpSpPr>
          <p:nvPr/>
        </p:nvGrpSpPr>
        <p:grpSpPr bwMode="auto">
          <a:xfrm>
            <a:off x="7777163" y="4714875"/>
            <a:ext cx="2087562" cy="1009650"/>
            <a:chOff x="4899" y="2970"/>
            <a:chExt cx="1315" cy="636"/>
          </a:xfrm>
        </p:grpSpPr>
        <p:sp>
          <p:nvSpPr>
            <p:cNvPr id="40198" name="Rectangle 262"/>
            <p:cNvSpPr>
              <a:spLocks noChangeArrowheads="1"/>
            </p:cNvSpPr>
            <p:nvPr/>
          </p:nvSpPr>
          <p:spPr bwMode="auto">
            <a:xfrm>
              <a:off x="4899" y="2970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TIER-2 CODING</a:t>
              </a:r>
            </a:p>
          </p:txBody>
        </p:sp>
        <p:sp>
          <p:nvSpPr>
            <p:cNvPr id="40199" name="Line 263"/>
            <p:cNvSpPr>
              <a:spLocks noChangeShapeType="1"/>
            </p:cNvSpPr>
            <p:nvPr/>
          </p:nvSpPr>
          <p:spPr bwMode="auto">
            <a:xfrm>
              <a:off x="5534" y="3288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0200" name="AutoShape 264"/>
            <p:cNvSpPr>
              <a:spLocks noChangeArrowheads="1"/>
            </p:cNvSpPr>
            <p:nvPr/>
          </p:nvSpPr>
          <p:spPr bwMode="auto">
            <a:xfrm>
              <a:off x="4899" y="3424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JP2 code-stream</a:t>
              </a:r>
              <a:endParaRPr lang="es-ES" sz="1400"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6408738" y="6229350"/>
            <a:ext cx="3744912" cy="1079500"/>
            <a:chOff x="408" y="1300"/>
            <a:chExt cx="5172" cy="2516"/>
          </a:xfrm>
        </p:grpSpPr>
        <p:sp>
          <p:nvSpPr>
            <p:cNvPr id="5123" name="Text Box 3"/>
            <p:cNvSpPr txBox="1">
              <a:spLocks noChangeArrowheads="1"/>
            </p:cNvSpPr>
            <p:nvPr/>
          </p:nvSpPr>
          <p:spPr bwMode="auto">
            <a:xfrm>
              <a:off x="2265" y="1300"/>
              <a:ext cx="3315" cy="2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Interactive image transmission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Code-stream transcoding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Real-time video rendering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Client-server policies of video delivery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5124" name="Text Box 4"/>
            <p:cNvSpPr txBox="1">
              <a:spLocks noChangeArrowheads="1"/>
            </p:cNvSpPr>
            <p:nvPr/>
          </p:nvSpPr>
          <p:spPr bwMode="auto">
            <a:xfrm>
              <a:off x="408" y="2255"/>
              <a:ext cx="1269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Applications</a:t>
              </a:r>
            </a:p>
          </p:txBody>
        </p:sp>
        <p:sp>
          <p:nvSpPr>
            <p:cNvPr id="5125" name="Line 5"/>
            <p:cNvSpPr>
              <a:spLocks noChangeShapeType="1"/>
            </p:cNvSpPr>
            <p:nvPr/>
          </p:nvSpPr>
          <p:spPr bwMode="auto">
            <a:xfrm flipV="1">
              <a:off x="1678" y="1436"/>
              <a:ext cx="590" cy="90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26" name="Line 6"/>
            <p:cNvSpPr>
              <a:spLocks noChangeShapeType="1"/>
            </p:cNvSpPr>
            <p:nvPr/>
          </p:nvSpPr>
          <p:spPr bwMode="auto">
            <a:xfrm flipV="1">
              <a:off x="1717" y="2162"/>
              <a:ext cx="551" cy="199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27" name="Line 7"/>
            <p:cNvSpPr>
              <a:spLocks noChangeShapeType="1"/>
            </p:cNvSpPr>
            <p:nvPr/>
          </p:nvSpPr>
          <p:spPr bwMode="auto">
            <a:xfrm>
              <a:off x="1712" y="2412"/>
              <a:ext cx="556" cy="385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28" name="Line 8"/>
            <p:cNvSpPr>
              <a:spLocks noChangeShapeType="1"/>
            </p:cNvSpPr>
            <p:nvPr/>
          </p:nvSpPr>
          <p:spPr bwMode="auto">
            <a:xfrm>
              <a:off x="1678" y="2434"/>
              <a:ext cx="544" cy="1089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pic>
        <p:nvPicPr>
          <p:cNvPr id="5129" name="Picture 9" descr="layer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2862263"/>
            <a:ext cx="15113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7164388"/>
            <a:ext cx="10080625" cy="395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TABLE OF CONTENTS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311525" y="4311650"/>
            <a:ext cx="53276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3. EXPERIMENTS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5545138" y="5795963"/>
            <a:ext cx="38163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4. CONCLUSIONS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511300" y="2771775"/>
            <a:ext cx="59753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2. BLOCK-WISE TRUNCATION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	           OF QUALITY LAYERS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431800" y="1403350"/>
            <a:ext cx="374491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1. INTRODUCTION</a:t>
            </a:r>
          </a:p>
        </p:txBody>
      </p:sp>
      <p:grpSp>
        <p:nvGrpSpPr>
          <p:cNvPr id="5136" name="Group 16"/>
          <p:cNvGrpSpPr>
            <a:grpSpLocks/>
          </p:cNvGrpSpPr>
          <p:nvPr/>
        </p:nvGrpSpPr>
        <p:grpSpPr bwMode="auto">
          <a:xfrm>
            <a:off x="4281488" y="1547813"/>
            <a:ext cx="1406525" cy="330200"/>
            <a:chOff x="2631" y="930"/>
            <a:chExt cx="1158" cy="272"/>
          </a:xfrm>
        </p:grpSpPr>
        <p:grpSp>
          <p:nvGrpSpPr>
            <p:cNvPr id="5137" name="Group 17"/>
            <p:cNvGrpSpPr>
              <a:grpSpLocks/>
            </p:cNvGrpSpPr>
            <p:nvPr/>
          </p:nvGrpSpPr>
          <p:grpSpPr bwMode="auto">
            <a:xfrm>
              <a:off x="2631" y="1011"/>
              <a:ext cx="1158" cy="140"/>
              <a:chOff x="363" y="4050"/>
              <a:chExt cx="1158" cy="140"/>
            </a:xfrm>
          </p:grpSpPr>
          <p:sp>
            <p:nvSpPr>
              <p:cNvPr id="5138" name="AutoShape 18"/>
              <p:cNvSpPr>
                <a:spLocks/>
              </p:cNvSpPr>
              <p:nvPr/>
            </p:nvSpPr>
            <p:spPr bwMode="auto">
              <a:xfrm rot="-5400000">
                <a:off x="872" y="3541"/>
                <a:ext cx="140" cy="1158"/>
              </a:xfrm>
              <a:prstGeom prst="leftBracket">
                <a:avLst>
                  <a:gd name="adj" fmla="val 22632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39" name="Rectangle 19"/>
              <p:cNvSpPr>
                <a:spLocks noChangeArrowheads="1"/>
              </p:cNvSpPr>
              <p:nvPr/>
            </p:nvSpPr>
            <p:spPr bwMode="auto">
              <a:xfrm>
                <a:off x="408" y="4065"/>
                <a:ext cx="107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5140" name="Line 20"/>
            <p:cNvSpPr>
              <a:spLocks noChangeShapeType="1"/>
            </p:cNvSpPr>
            <p:nvPr/>
          </p:nvSpPr>
          <p:spPr bwMode="auto">
            <a:xfrm flipV="1">
              <a:off x="2903" y="930"/>
              <a:ext cx="90" cy="272"/>
            </a:xfrm>
            <a:prstGeom prst="line">
              <a:avLst/>
            </a:prstGeom>
            <a:noFill/>
            <a:ln w="28575">
              <a:solidFill>
                <a:srgbClr val="C7898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5141" name="Group 21"/>
          <p:cNvGrpSpPr>
            <a:grpSpLocks/>
          </p:cNvGrpSpPr>
          <p:nvPr/>
        </p:nvGrpSpPr>
        <p:grpSpPr bwMode="auto">
          <a:xfrm>
            <a:off x="3168650" y="1979613"/>
            <a:ext cx="1479550" cy="355600"/>
            <a:chOff x="2359" y="1247"/>
            <a:chExt cx="1134" cy="272"/>
          </a:xfrm>
        </p:grpSpPr>
        <p:grpSp>
          <p:nvGrpSpPr>
            <p:cNvPr id="5142" name="Group 22"/>
            <p:cNvGrpSpPr>
              <a:grpSpLocks/>
            </p:cNvGrpSpPr>
            <p:nvPr/>
          </p:nvGrpSpPr>
          <p:grpSpPr bwMode="auto">
            <a:xfrm>
              <a:off x="2359" y="1292"/>
              <a:ext cx="1134" cy="140"/>
              <a:chOff x="363" y="4331"/>
              <a:chExt cx="1134" cy="140"/>
            </a:xfrm>
          </p:grpSpPr>
          <p:sp>
            <p:nvSpPr>
              <p:cNvPr id="5143" name="AutoShape 23"/>
              <p:cNvSpPr>
                <a:spLocks/>
              </p:cNvSpPr>
              <p:nvPr/>
            </p:nvSpPr>
            <p:spPr bwMode="auto">
              <a:xfrm rot="-5400000">
                <a:off x="860" y="3834"/>
                <a:ext cx="140" cy="1134"/>
              </a:xfrm>
              <a:prstGeom prst="leftBracket">
                <a:avLst>
                  <a:gd name="adj" fmla="val 207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44" name="Line 24"/>
              <p:cNvSpPr>
                <a:spLocks noChangeShapeType="1"/>
              </p:cNvSpPr>
              <p:nvPr/>
            </p:nvSpPr>
            <p:spPr bwMode="auto">
              <a:xfrm flipV="1">
                <a:off x="544" y="4331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45" name="Rectangle 25"/>
              <p:cNvSpPr>
                <a:spLocks noChangeArrowheads="1"/>
              </p:cNvSpPr>
              <p:nvPr/>
            </p:nvSpPr>
            <p:spPr bwMode="auto">
              <a:xfrm>
                <a:off x="1134" y="4346"/>
                <a:ext cx="318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46" name="Rectangle 26"/>
              <p:cNvSpPr>
                <a:spLocks noChangeArrowheads="1"/>
              </p:cNvSpPr>
              <p:nvPr/>
            </p:nvSpPr>
            <p:spPr bwMode="auto">
              <a:xfrm>
                <a:off x="816" y="4346"/>
                <a:ext cx="227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47" name="Rectangle 27"/>
              <p:cNvSpPr>
                <a:spLocks noChangeArrowheads="1"/>
              </p:cNvSpPr>
              <p:nvPr/>
            </p:nvSpPr>
            <p:spPr bwMode="auto">
              <a:xfrm>
                <a:off x="408" y="4346"/>
                <a:ext cx="99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48" name="Rectangle 28"/>
              <p:cNvSpPr>
                <a:spLocks noChangeArrowheads="1"/>
              </p:cNvSpPr>
              <p:nvPr/>
            </p:nvSpPr>
            <p:spPr bwMode="auto">
              <a:xfrm>
                <a:off x="589" y="4347"/>
                <a:ext cx="13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49" name="Line 29"/>
              <p:cNvSpPr>
                <a:spLocks noChangeShapeType="1"/>
              </p:cNvSpPr>
              <p:nvPr/>
            </p:nvSpPr>
            <p:spPr bwMode="auto">
              <a:xfrm flipV="1">
                <a:off x="771" y="4331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50" name="Line 30"/>
              <p:cNvSpPr>
                <a:spLocks noChangeShapeType="1"/>
              </p:cNvSpPr>
              <p:nvPr/>
            </p:nvSpPr>
            <p:spPr bwMode="auto">
              <a:xfrm flipV="1">
                <a:off x="1088" y="4331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5151" name="Line 31"/>
            <p:cNvSpPr>
              <a:spLocks noChangeShapeType="1"/>
            </p:cNvSpPr>
            <p:nvPr/>
          </p:nvSpPr>
          <p:spPr bwMode="auto">
            <a:xfrm flipV="1">
              <a:off x="2586" y="1247"/>
              <a:ext cx="90" cy="272"/>
            </a:xfrm>
            <a:prstGeom prst="line">
              <a:avLst/>
            </a:prstGeom>
            <a:noFill/>
            <a:ln w="28575">
              <a:solidFill>
                <a:srgbClr val="C7898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pic>
        <p:nvPicPr>
          <p:cNvPr id="5152" name="Picture 32" descr="n2_GRAY-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506913"/>
            <a:ext cx="1366838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LAYER CONTENTS</a:t>
            </a:r>
          </a:p>
        </p:txBody>
      </p:sp>
      <p:pic>
        <p:nvPicPr>
          <p:cNvPr id="41989" name="Picture 5" descr="HeightsBlock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990" name="Group 6"/>
          <p:cNvGrpSpPr>
            <a:grpSpLocks/>
          </p:cNvGrpSpPr>
          <p:nvPr/>
        </p:nvGrpSpPr>
        <p:grpSpPr bwMode="auto">
          <a:xfrm>
            <a:off x="4103688" y="1547813"/>
            <a:ext cx="5761037" cy="1439862"/>
            <a:chOff x="2585" y="975"/>
            <a:chExt cx="3629" cy="907"/>
          </a:xfrm>
        </p:grpSpPr>
        <p:sp>
          <p:nvSpPr>
            <p:cNvPr id="41991" name="AutoShape 7"/>
            <p:cNvSpPr>
              <a:spLocks/>
            </p:cNvSpPr>
            <p:nvPr/>
          </p:nvSpPr>
          <p:spPr bwMode="auto">
            <a:xfrm rot="-5400000">
              <a:off x="4336" y="-767"/>
              <a:ext cx="127" cy="3629"/>
            </a:xfrm>
            <a:prstGeom prst="leftBracket">
              <a:avLst>
                <a:gd name="adj" fmla="val 44979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41992" name="Group 8"/>
            <p:cNvGrpSpPr>
              <a:grpSpLocks/>
            </p:cNvGrpSpPr>
            <p:nvPr/>
          </p:nvGrpSpPr>
          <p:grpSpPr bwMode="auto">
            <a:xfrm>
              <a:off x="2635" y="975"/>
              <a:ext cx="630" cy="136"/>
              <a:chOff x="2409" y="4059"/>
              <a:chExt cx="630" cy="136"/>
            </a:xfrm>
          </p:grpSpPr>
          <p:sp>
            <p:nvSpPr>
              <p:cNvPr id="41993" name="Rectangle 9"/>
              <p:cNvSpPr>
                <a:spLocks noChangeArrowheads="1"/>
              </p:cNvSpPr>
              <p:nvPr/>
            </p:nvSpPr>
            <p:spPr bwMode="auto">
              <a:xfrm>
                <a:off x="2409" y="4072"/>
                <a:ext cx="91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994" name="Rectangle 10"/>
              <p:cNvSpPr>
                <a:spLocks noChangeArrowheads="1"/>
              </p:cNvSpPr>
              <p:nvPr/>
            </p:nvSpPr>
            <p:spPr bwMode="auto">
              <a:xfrm>
                <a:off x="2526" y="4072"/>
                <a:ext cx="59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995" name="Rectangle 11"/>
              <p:cNvSpPr>
                <a:spLocks noChangeArrowheads="1"/>
              </p:cNvSpPr>
              <p:nvPr/>
            </p:nvSpPr>
            <p:spPr bwMode="auto">
              <a:xfrm>
                <a:off x="2614" y="4072"/>
                <a:ext cx="101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996" name="Rectangle 12"/>
              <p:cNvSpPr>
                <a:spLocks noChangeArrowheads="1"/>
              </p:cNvSpPr>
              <p:nvPr/>
            </p:nvSpPr>
            <p:spPr bwMode="auto">
              <a:xfrm>
                <a:off x="2736" y="4072"/>
                <a:ext cx="47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997" name="Rectangle 13"/>
              <p:cNvSpPr>
                <a:spLocks noChangeArrowheads="1"/>
              </p:cNvSpPr>
              <p:nvPr/>
            </p:nvSpPr>
            <p:spPr bwMode="auto">
              <a:xfrm>
                <a:off x="2808" y="4072"/>
                <a:ext cx="75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998" name="Rectangle 14"/>
              <p:cNvSpPr>
                <a:spLocks noChangeArrowheads="1"/>
              </p:cNvSpPr>
              <p:nvPr/>
            </p:nvSpPr>
            <p:spPr bwMode="auto">
              <a:xfrm>
                <a:off x="2908" y="4072"/>
                <a:ext cx="90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999" name="Line 15"/>
              <p:cNvSpPr>
                <a:spLocks noChangeShapeType="1"/>
              </p:cNvSpPr>
              <p:nvPr/>
            </p:nvSpPr>
            <p:spPr bwMode="auto">
              <a:xfrm flipV="1">
                <a:off x="3039" y="4059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42000" name="Group 16"/>
            <p:cNvGrpSpPr>
              <a:grpSpLocks/>
            </p:cNvGrpSpPr>
            <p:nvPr/>
          </p:nvGrpSpPr>
          <p:grpSpPr bwMode="auto">
            <a:xfrm>
              <a:off x="3300" y="975"/>
              <a:ext cx="736" cy="136"/>
              <a:chOff x="3074" y="4059"/>
              <a:chExt cx="736" cy="136"/>
            </a:xfrm>
          </p:grpSpPr>
          <p:sp>
            <p:nvSpPr>
              <p:cNvPr id="42001" name="Rectangle 17"/>
              <p:cNvSpPr>
                <a:spLocks noChangeArrowheads="1"/>
              </p:cNvSpPr>
              <p:nvPr/>
            </p:nvSpPr>
            <p:spPr bwMode="auto">
              <a:xfrm>
                <a:off x="3074" y="4072"/>
                <a:ext cx="114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02" name="Rectangle 18"/>
              <p:cNvSpPr>
                <a:spLocks noChangeArrowheads="1"/>
              </p:cNvSpPr>
              <p:nvPr/>
            </p:nvSpPr>
            <p:spPr bwMode="auto">
              <a:xfrm>
                <a:off x="3297" y="4072"/>
                <a:ext cx="59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03" name="Rectangle 19"/>
              <p:cNvSpPr>
                <a:spLocks noChangeArrowheads="1"/>
              </p:cNvSpPr>
              <p:nvPr/>
            </p:nvSpPr>
            <p:spPr bwMode="auto">
              <a:xfrm>
                <a:off x="3376" y="4072"/>
                <a:ext cx="67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04" name="Rectangle 20"/>
              <p:cNvSpPr>
                <a:spLocks noChangeArrowheads="1"/>
              </p:cNvSpPr>
              <p:nvPr/>
            </p:nvSpPr>
            <p:spPr bwMode="auto">
              <a:xfrm>
                <a:off x="3592" y="4072"/>
                <a:ext cx="75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05" name="Rectangle 21"/>
              <p:cNvSpPr>
                <a:spLocks noChangeArrowheads="1"/>
              </p:cNvSpPr>
              <p:nvPr/>
            </p:nvSpPr>
            <p:spPr bwMode="auto">
              <a:xfrm>
                <a:off x="3684" y="4072"/>
                <a:ext cx="90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06" name="Line 22"/>
              <p:cNvSpPr>
                <a:spLocks noChangeShapeType="1"/>
              </p:cNvSpPr>
              <p:nvPr/>
            </p:nvSpPr>
            <p:spPr bwMode="auto">
              <a:xfrm flipV="1">
                <a:off x="3810" y="4059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2007" name="Rectangle 23"/>
              <p:cNvSpPr>
                <a:spLocks noChangeArrowheads="1"/>
              </p:cNvSpPr>
              <p:nvPr/>
            </p:nvSpPr>
            <p:spPr bwMode="auto">
              <a:xfrm>
                <a:off x="3458" y="4072"/>
                <a:ext cx="47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08" name="Rectangle 24"/>
              <p:cNvSpPr>
                <a:spLocks noChangeArrowheads="1"/>
              </p:cNvSpPr>
              <p:nvPr/>
            </p:nvSpPr>
            <p:spPr bwMode="auto">
              <a:xfrm>
                <a:off x="3526" y="4071"/>
                <a:ext cx="45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09" name="Rectangle 25"/>
              <p:cNvSpPr>
                <a:spLocks noChangeArrowheads="1"/>
              </p:cNvSpPr>
              <p:nvPr/>
            </p:nvSpPr>
            <p:spPr bwMode="auto">
              <a:xfrm>
                <a:off x="3211" y="4075"/>
                <a:ext cx="64" cy="89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42010" name="Group 26"/>
            <p:cNvGrpSpPr>
              <a:grpSpLocks/>
            </p:cNvGrpSpPr>
            <p:nvPr/>
          </p:nvGrpSpPr>
          <p:grpSpPr bwMode="auto">
            <a:xfrm>
              <a:off x="4066" y="975"/>
              <a:ext cx="880" cy="136"/>
              <a:chOff x="3840" y="4059"/>
              <a:chExt cx="880" cy="136"/>
            </a:xfrm>
          </p:grpSpPr>
          <p:sp>
            <p:nvSpPr>
              <p:cNvPr id="42011" name="Rectangle 27"/>
              <p:cNvSpPr>
                <a:spLocks noChangeArrowheads="1"/>
              </p:cNvSpPr>
              <p:nvPr/>
            </p:nvSpPr>
            <p:spPr bwMode="auto">
              <a:xfrm>
                <a:off x="3951" y="4072"/>
                <a:ext cx="137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12" name="Rectangle 28"/>
              <p:cNvSpPr>
                <a:spLocks noChangeArrowheads="1"/>
              </p:cNvSpPr>
              <p:nvPr/>
            </p:nvSpPr>
            <p:spPr bwMode="auto">
              <a:xfrm>
                <a:off x="4114" y="4072"/>
                <a:ext cx="44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13" name="Rectangle 29"/>
              <p:cNvSpPr>
                <a:spLocks noChangeArrowheads="1"/>
              </p:cNvSpPr>
              <p:nvPr/>
            </p:nvSpPr>
            <p:spPr bwMode="auto">
              <a:xfrm>
                <a:off x="4184" y="4072"/>
                <a:ext cx="86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14" name="Rectangle 30"/>
              <p:cNvSpPr>
                <a:spLocks noChangeArrowheads="1"/>
              </p:cNvSpPr>
              <p:nvPr/>
            </p:nvSpPr>
            <p:spPr bwMode="auto">
              <a:xfrm>
                <a:off x="4432" y="4072"/>
                <a:ext cx="47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15" name="Rectangle 31"/>
              <p:cNvSpPr>
                <a:spLocks noChangeArrowheads="1"/>
              </p:cNvSpPr>
              <p:nvPr/>
            </p:nvSpPr>
            <p:spPr bwMode="auto">
              <a:xfrm>
                <a:off x="4498" y="4072"/>
                <a:ext cx="75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16" name="Rectangle 32"/>
              <p:cNvSpPr>
                <a:spLocks noChangeArrowheads="1"/>
              </p:cNvSpPr>
              <p:nvPr/>
            </p:nvSpPr>
            <p:spPr bwMode="auto">
              <a:xfrm>
                <a:off x="4598" y="4072"/>
                <a:ext cx="90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17" name="Line 33"/>
              <p:cNvSpPr>
                <a:spLocks noChangeShapeType="1"/>
              </p:cNvSpPr>
              <p:nvPr/>
            </p:nvSpPr>
            <p:spPr bwMode="auto">
              <a:xfrm flipV="1">
                <a:off x="4720" y="4059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2018" name="Rectangle 34"/>
              <p:cNvSpPr>
                <a:spLocks noChangeArrowheads="1"/>
              </p:cNvSpPr>
              <p:nvPr/>
            </p:nvSpPr>
            <p:spPr bwMode="auto">
              <a:xfrm>
                <a:off x="3840" y="4071"/>
                <a:ext cx="91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19" name="Rectangle 35"/>
              <p:cNvSpPr>
                <a:spLocks noChangeArrowheads="1"/>
              </p:cNvSpPr>
              <p:nvPr/>
            </p:nvSpPr>
            <p:spPr bwMode="auto">
              <a:xfrm>
                <a:off x="4287" y="4073"/>
                <a:ext cx="125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42020" name="Group 36"/>
            <p:cNvGrpSpPr>
              <a:grpSpLocks/>
            </p:cNvGrpSpPr>
            <p:nvPr/>
          </p:nvGrpSpPr>
          <p:grpSpPr bwMode="auto">
            <a:xfrm>
              <a:off x="4975" y="990"/>
              <a:ext cx="1152" cy="94"/>
              <a:chOff x="4749" y="4074"/>
              <a:chExt cx="1152" cy="94"/>
            </a:xfrm>
          </p:grpSpPr>
          <p:sp>
            <p:nvSpPr>
              <p:cNvPr id="42021" name="Rectangle 37"/>
              <p:cNvSpPr>
                <a:spLocks noChangeArrowheads="1"/>
              </p:cNvSpPr>
              <p:nvPr/>
            </p:nvSpPr>
            <p:spPr bwMode="auto">
              <a:xfrm>
                <a:off x="5034" y="4075"/>
                <a:ext cx="91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22" name="Rectangle 38"/>
              <p:cNvSpPr>
                <a:spLocks noChangeArrowheads="1"/>
              </p:cNvSpPr>
              <p:nvPr/>
            </p:nvSpPr>
            <p:spPr bwMode="auto">
              <a:xfrm>
                <a:off x="5145" y="4075"/>
                <a:ext cx="59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23" name="Rectangle 39"/>
              <p:cNvSpPr>
                <a:spLocks noChangeArrowheads="1"/>
              </p:cNvSpPr>
              <p:nvPr/>
            </p:nvSpPr>
            <p:spPr bwMode="auto">
              <a:xfrm>
                <a:off x="5233" y="4075"/>
                <a:ext cx="101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24" name="Rectangle 40"/>
              <p:cNvSpPr>
                <a:spLocks noChangeArrowheads="1"/>
              </p:cNvSpPr>
              <p:nvPr/>
            </p:nvSpPr>
            <p:spPr bwMode="auto">
              <a:xfrm>
                <a:off x="5597" y="4075"/>
                <a:ext cx="89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25" name="Rectangle 41"/>
              <p:cNvSpPr>
                <a:spLocks noChangeArrowheads="1"/>
              </p:cNvSpPr>
              <p:nvPr/>
            </p:nvSpPr>
            <p:spPr bwMode="auto">
              <a:xfrm>
                <a:off x="5711" y="4075"/>
                <a:ext cx="75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26" name="Rectangle 42"/>
              <p:cNvSpPr>
                <a:spLocks noChangeArrowheads="1"/>
              </p:cNvSpPr>
              <p:nvPr/>
            </p:nvSpPr>
            <p:spPr bwMode="auto">
              <a:xfrm>
                <a:off x="5811" y="4075"/>
                <a:ext cx="90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27" name="Rectangle 43"/>
              <p:cNvSpPr>
                <a:spLocks noChangeArrowheads="1"/>
              </p:cNvSpPr>
              <p:nvPr/>
            </p:nvSpPr>
            <p:spPr bwMode="auto">
              <a:xfrm>
                <a:off x="4934" y="4074"/>
                <a:ext cx="70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28" name="Rectangle 44"/>
              <p:cNvSpPr>
                <a:spLocks noChangeArrowheads="1"/>
              </p:cNvSpPr>
              <p:nvPr/>
            </p:nvSpPr>
            <p:spPr bwMode="auto">
              <a:xfrm>
                <a:off x="4749" y="4075"/>
                <a:ext cx="164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29" name="Rectangle 45"/>
              <p:cNvSpPr>
                <a:spLocks noChangeArrowheads="1"/>
              </p:cNvSpPr>
              <p:nvPr/>
            </p:nvSpPr>
            <p:spPr bwMode="auto">
              <a:xfrm>
                <a:off x="5352" y="4075"/>
                <a:ext cx="101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30" name="Rectangle 46"/>
              <p:cNvSpPr>
                <a:spLocks noChangeArrowheads="1"/>
              </p:cNvSpPr>
              <p:nvPr/>
            </p:nvSpPr>
            <p:spPr bwMode="auto">
              <a:xfrm>
                <a:off x="5469" y="4074"/>
                <a:ext cx="110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42031" name="Text Box 47"/>
            <p:cNvSpPr txBox="1">
              <a:spLocks noChangeArrowheads="1"/>
            </p:cNvSpPr>
            <p:nvPr/>
          </p:nvSpPr>
          <p:spPr bwMode="auto">
            <a:xfrm>
              <a:off x="3583" y="1418"/>
              <a:ext cx="2540" cy="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>
                <a:lnSpc>
                  <a:spcPct val="101000"/>
                </a:lnSpc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Available information </a:t>
              </a:r>
            </a:p>
            <a:p>
              <a:pPr lvl="1" eaLnBrk="1">
                <a:lnSpc>
                  <a:spcPct val="101000"/>
                </a:lnSpc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without decoding:</a:t>
              </a:r>
              <a:endParaRPr lang="en-GB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NumB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304925"/>
            <a:ext cx="76200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44037" name="AutoShape 5"/>
          <p:cNvSpPr>
            <a:spLocks/>
          </p:cNvSpPr>
          <p:nvPr/>
        </p:nvSpPr>
        <p:spPr bwMode="auto">
          <a:xfrm rot="-5400000">
            <a:off x="6883400" y="-1217612"/>
            <a:ext cx="201613" cy="5761037"/>
          </a:xfrm>
          <a:prstGeom prst="leftBracket">
            <a:avLst>
              <a:gd name="adj" fmla="val 4497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44038" name="Group 6"/>
          <p:cNvGrpSpPr>
            <a:grpSpLocks/>
          </p:cNvGrpSpPr>
          <p:nvPr/>
        </p:nvGrpSpPr>
        <p:grpSpPr bwMode="auto">
          <a:xfrm>
            <a:off x="4183063" y="1547813"/>
            <a:ext cx="1000125" cy="215900"/>
            <a:chOff x="2409" y="4059"/>
            <a:chExt cx="630" cy="136"/>
          </a:xfrm>
        </p:grpSpPr>
        <p:sp>
          <p:nvSpPr>
            <p:cNvPr id="44039" name="Rectangle 7"/>
            <p:cNvSpPr>
              <a:spLocks noChangeArrowheads="1"/>
            </p:cNvSpPr>
            <p:nvPr/>
          </p:nvSpPr>
          <p:spPr bwMode="auto">
            <a:xfrm>
              <a:off x="2409" y="4072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40" name="Rectangle 8"/>
            <p:cNvSpPr>
              <a:spLocks noChangeArrowheads="1"/>
            </p:cNvSpPr>
            <p:nvPr/>
          </p:nvSpPr>
          <p:spPr bwMode="auto">
            <a:xfrm>
              <a:off x="2526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41" name="Rectangle 9"/>
            <p:cNvSpPr>
              <a:spLocks noChangeArrowheads="1"/>
            </p:cNvSpPr>
            <p:nvPr/>
          </p:nvSpPr>
          <p:spPr bwMode="auto">
            <a:xfrm>
              <a:off x="2614" y="4072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42" name="Rectangle 10"/>
            <p:cNvSpPr>
              <a:spLocks noChangeArrowheads="1"/>
            </p:cNvSpPr>
            <p:nvPr/>
          </p:nvSpPr>
          <p:spPr bwMode="auto">
            <a:xfrm>
              <a:off x="2736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43" name="Rectangle 11"/>
            <p:cNvSpPr>
              <a:spLocks noChangeArrowheads="1"/>
            </p:cNvSpPr>
            <p:nvPr/>
          </p:nvSpPr>
          <p:spPr bwMode="auto">
            <a:xfrm>
              <a:off x="280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44" name="Rectangle 12"/>
            <p:cNvSpPr>
              <a:spLocks noChangeArrowheads="1"/>
            </p:cNvSpPr>
            <p:nvPr/>
          </p:nvSpPr>
          <p:spPr bwMode="auto">
            <a:xfrm>
              <a:off x="290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45" name="Line 13"/>
            <p:cNvSpPr>
              <a:spLocks noChangeShapeType="1"/>
            </p:cNvSpPr>
            <p:nvPr/>
          </p:nvSpPr>
          <p:spPr bwMode="auto">
            <a:xfrm flipV="1">
              <a:off x="3039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4046" name="Group 14"/>
          <p:cNvGrpSpPr>
            <a:grpSpLocks/>
          </p:cNvGrpSpPr>
          <p:nvPr/>
        </p:nvGrpSpPr>
        <p:grpSpPr bwMode="auto">
          <a:xfrm>
            <a:off x="5238750" y="1547813"/>
            <a:ext cx="1168400" cy="215900"/>
            <a:chOff x="3074" y="4059"/>
            <a:chExt cx="736" cy="136"/>
          </a:xfrm>
        </p:grpSpPr>
        <p:sp>
          <p:nvSpPr>
            <p:cNvPr id="44047" name="Rectangle 15"/>
            <p:cNvSpPr>
              <a:spLocks noChangeArrowheads="1"/>
            </p:cNvSpPr>
            <p:nvPr/>
          </p:nvSpPr>
          <p:spPr bwMode="auto">
            <a:xfrm>
              <a:off x="3074" y="4072"/>
              <a:ext cx="11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48" name="Rectangle 16"/>
            <p:cNvSpPr>
              <a:spLocks noChangeArrowheads="1"/>
            </p:cNvSpPr>
            <p:nvPr/>
          </p:nvSpPr>
          <p:spPr bwMode="auto">
            <a:xfrm>
              <a:off x="3297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49" name="Rectangle 17"/>
            <p:cNvSpPr>
              <a:spLocks noChangeArrowheads="1"/>
            </p:cNvSpPr>
            <p:nvPr/>
          </p:nvSpPr>
          <p:spPr bwMode="auto">
            <a:xfrm>
              <a:off x="3376" y="4072"/>
              <a:ext cx="6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50" name="Rectangle 18"/>
            <p:cNvSpPr>
              <a:spLocks noChangeArrowheads="1"/>
            </p:cNvSpPr>
            <p:nvPr/>
          </p:nvSpPr>
          <p:spPr bwMode="auto">
            <a:xfrm>
              <a:off x="3592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51" name="Rectangle 19"/>
            <p:cNvSpPr>
              <a:spLocks noChangeArrowheads="1"/>
            </p:cNvSpPr>
            <p:nvPr/>
          </p:nvSpPr>
          <p:spPr bwMode="auto">
            <a:xfrm>
              <a:off x="3684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52" name="Line 20"/>
            <p:cNvSpPr>
              <a:spLocks noChangeShapeType="1"/>
            </p:cNvSpPr>
            <p:nvPr/>
          </p:nvSpPr>
          <p:spPr bwMode="auto">
            <a:xfrm flipV="1">
              <a:off x="381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053" name="Rectangle 21"/>
            <p:cNvSpPr>
              <a:spLocks noChangeArrowheads="1"/>
            </p:cNvSpPr>
            <p:nvPr/>
          </p:nvSpPr>
          <p:spPr bwMode="auto">
            <a:xfrm>
              <a:off x="3458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54" name="Rectangle 22"/>
            <p:cNvSpPr>
              <a:spLocks noChangeArrowheads="1"/>
            </p:cNvSpPr>
            <p:nvPr/>
          </p:nvSpPr>
          <p:spPr bwMode="auto">
            <a:xfrm>
              <a:off x="3526" y="4071"/>
              <a:ext cx="4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55" name="Rectangle 23"/>
            <p:cNvSpPr>
              <a:spLocks noChangeArrowheads="1"/>
            </p:cNvSpPr>
            <p:nvPr/>
          </p:nvSpPr>
          <p:spPr bwMode="auto">
            <a:xfrm>
              <a:off x="3211" y="4075"/>
              <a:ext cx="64" cy="89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44056" name="Group 24"/>
          <p:cNvGrpSpPr>
            <a:grpSpLocks/>
          </p:cNvGrpSpPr>
          <p:nvPr/>
        </p:nvGrpSpPr>
        <p:grpSpPr bwMode="auto">
          <a:xfrm>
            <a:off x="6454775" y="1547813"/>
            <a:ext cx="1397000" cy="215900"/>
            <a:chOff x="3840" y="4059"/>
            <a:chExt cx="880" cy="136"/>
          </a:xfrm>
        </p:grpSpPr>
        <p:sp>
          <p:nvSpPr>
            <p:cNvPr id="44057" name="Rectangle 25"/>
            <p:cNvSpPr>
              <a:spLocks noChangeArrowheads="1"/>
            </p:cNvSpPr>
            <p:nvPr/>
          </p:nvSpPr>
          <p:spPr bwMode="auto">
            <a:xfrm>
              <a:off x="3951" y="4072"/>
              <a:ext cx="137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58" name="Rectangle 26"/>
            <p:cNvSpPr>
              <a:spLocks noChangeArrowheads="1"/>
            </p:cNvSpPr>
            <p:nvPr/>
          </p:nvSpPr>
          <p:spPr bwMode="auto">
            <a:xfrm>
              <a:off x="4114" y="4072"/>
              <a:ext cx="44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59" name="Rectangle 27"/>
            <p:cNvSpPr>
              <a:spLocks noChangeArrowheads="1"/>
            </p:cNvSpPr>
            <p:nvPr/>
          </p:nvSpPr>
          <p:spPr bwMode="auto">
            <a:xfrm>
              <a:off x="4184" y="4072"/>
              <a:ext cx="86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60" name="Rectangle 28"/>
            <p:cNvSpPr>
              <a:spLocks noChangeArrowheads="1"/>
            </p:cNvSpPr>
            <p:nvPr/>
          </p:nvSpPr>
          <p:spPr bwMode="auto">
            <a:xfrm>
              <a:off x="4432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61" name="Rectangle 29"/>
            <p:cNvSpPr>
              <a:spLocks noChangeArrowheads="1"/>
            </p:cNvSpPr>
            <p:nvPr/>
          </p:nvSpPr>
          <p:spPr bwMode="auto">
            <a:xfrm>
              <a:off x="449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62" name="Rectangle 30"/>
            <p:cNvSpPr>
              <a:spLocks noChangeArrowheads="1"/>
            </p:cNvSpPr>
            <p:nvPr/>
          </p:nvSpPr>
          <p:spPr bwMode="auto">
            <a:xfrm>
              <a:off x="459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63" name="Line 31"/>
            <p:cNvSpPr>
              <a:spLocks noChangeShapeType="1"/>
            </p:cNvSpPr>
            <p:nvPr/>
          </p:nvSpPr>
          <p:spPr bwMode="auto">
            <a:xfrm flipV="1">
              <a:off x="472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064" name="Rectangle 32"/>
            <p:cNvSpPr>
              <a:spLocks noChangeArrowheads="1"/>
            </p:cNvSpPr>
            <p:nvPr/>
          </p:nvSpPr>
          <p:spPr bwMode="auto">
            <a:xfrm>
              <a:off x="3840" y="4071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65" name="Rectangle 33"/>
            <p:cNvSpPr>
              <a:spLocks noChangeArrowheads="1"/>
            </p:cNvSpPr>
            <p:nvPr/>
          </p:nvSpPr>
          <p:spPr bwMode="auto">
            <a:xfrm>
              <a:off x="4287" y="4073"/>
              <a:ext cx="125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44066" name="Group 34"/>
          <p:cNvGrpSpPr>
            <a:grpSpLocks/>
          </p:cNvGrpSpPr>
          <p:nvPr/>
        </p:nvGrpSpPr>
        <p:grpSpPr bwMode="auto">
          <a:xfrm>
            <a:off x="7897813" y="1571625"/>
            <a:ext cx="1828800" cy="149225"/>
            <a:chOff x="4749" y="4074"/>
            <a:chExt cx="1152" cy="94"/>
          </a:xfrm>
        </p:grpSpPr>
        <p:sp>
          <p:nvSpPr>
            <p:cNvPr id="44067" name="Rectangle 35"/>
            <p:cNvSpPr>
              <a:spLocks noChangeArrowheads="1"/>
            </p:cNvSpPr>
            <p:nvPr/>
          </p:nvSpPr>
          <p:spPr bwMode="auto">
            <a:xfrm>
              <a:off x="5034" y="4075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68" name="Rectangle 36"/>
            <p:cNvSpPr>
              <a:spLocks noChangeArrowheads="1"/>
            </p:cNvSpPr>
            <p:nvPr/>
          </p:nvSpPr>
          <p:spPr bwMode="auto">
            <a:xfrm>
              <a:off x="5145" y="4075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69" name="Rectangle 37"/>
            <p:cNvSpPr>
              <a:spLocks noChangeArrowheads="1"/>
            </p:cNvSpPr>
            <p:nvPr/>
          </p:nvSpPr>
          <p:spPr bwMode="auto">
            <a:xfrm>
              <a:off x="5233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70" name="Rectangle 38"/>
            <p:cNvSpPr>
              <a:spLocks noChangeArrowheads="1"/>
            </p:cNvSpPr>
            <p:nvPr/>
          </p:nvSpPr>
          <p:spPr bwMode="auto">
            <a:xfrm>
              <a:off x="5597" y="4075"/>
              <a:ext cx="89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71" name="Rectangle 39"/>
            <p:cNvSpPr>
              <a:spLocks noChangeArrowheads="1"/>
            </p:cNvSpPr>
            <p:nvPr/>
          </p:nvSpPr>
          <p:spPr bwMode="auto">
            <a:xfrm>
              <a:off x="5711" y="4075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72" name="Rectangle 40"/>
            <p:cNvSpPr>
              <a:spLocks noChangeArrowheads="1"/>
            </p:cNvSpPr>
            <p:nvPr/>
          </p:nvSpPr>
          <p:spPr bwMode="auto">
            <a:xfrm>
              <a:off x="5811" y="4075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73" name="Rectangle 41"/>
            <p:cNvSpPr>
              <a:spLocks noChangeArrowheads="1"/>
            </p:cNvSpPr>
            <p:nvPr/>
          </p:nvSpPr>
          <p:spPr bwMode="auto">
            <a:xfrm>
              <a:off x="4934" y="4074"/>
              <a:ext cx="70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74" name="Rectangle 42"/>
            <p:cNvSpPr>
              <a:spLocks noChangeArrowheads="1"/>
            </p:cNvSpPr>
            <p:nvPr/>
          </p:nvSpPr>
          <p:spPr bwMode="auto">
            <a:xfrm>
              <a:off x="4749" y="4075"/>
              <a:ext cx="16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75" name="Rectangle 43"/>
            <p:cNvSpPr>
              <a:spLocks noChangeArrowheads="1"/>
            </p:cNvSpPr>
            <p:nvPr/>
          </p:nvSpPr>
          <p:spPr bwMode="auto">
            <a:xfrm>
              <a:off x="5352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76" name="Rectangle 44"/>
            <p:cNvSpPr>
              <a:spLocks noChangeArrowheads="1"/>
            </p:cNvSpPr>
            <p:nvPr/>
          </p:nvSpPr>
          <p:spPr bwMode="auto">
            <a:xfrm>
              <a:off x="5469" y="4074"/>
              <a:ext cx="110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44077" name="Text Box 45"/>
          <p:cNvSpPr txBox="1">
            <a:spLocks noChangeArrowheads="1"/>
          </p:cNvSpPr>
          <p:nvPr/>
        </p:nvSpPr>
        <p:spPr bwMode="auto">
          <a:xfrm>
            <a:off x="5688013" y="2251075"/>
            <a:ext cx="403225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Available information </a:t>
            </a:r>
          </a:p>
          <a:p>
            <a:pPr lvl="1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without decoding:</a:t>
            </a:r>
            <a:endParaRPr lang="en-GB" b="1" i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44078" name="Text Box 46"/>
          <p:cNvSpPr txBox="1">
            <a:spLocks noChangeArrowheads="1"/>
          </p:cNvSpPr>
          <p:nvPr/>
        </p:nvSpPr>
        <p:spPr bwMode="auto">
          <a:xfrm>
            <a:off x="6737350" y="3275013"/>
            <a:ext cx="3259138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Magnitude bit-planes of code-blocks</a:t>
            </a:r>
          </a:p>
        </p:txBody>
      </p:sp>
      <p:sp>
        <p:nvSpPr>
          <p:cNvPr id="44079" name="Line 47"/>
          <p:cNvSpPr>
            <a:spLocks noChangeShapeType="1"/>
          </p:cNvSpPr>
          <p:nvPr/>
        </p:nvSpPr>
        <p:spPr bwMode="auto">
          <a:xfrm>
            <a:off x="6523038" y="3487738"/>
            <a:ext cx="207962" cy="1587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44080" name="Group 48"/>
          <p:cNvGrpSpPr>
            <a:grpSpLocks/>
          </p:cNvGrpSpPr>
          <p:nvPr/>
        </p:nvGrpSpPr>
        <p:grpSpPr bwMode="auto">
          <a:xfrm>
            <a:off x="360363" y="1908175"/>
            <a:ext cx="3816350" cy="1223963"/>
            <a:chOff x="227" y="1202"/>
            <a:chExt cx="2404" cy="771"/>
          </a:xfrm>
        </p:grpSpPr>
        <p:sp>
          <p:nvSpPr>
            <p:cNvPr id="44081" name="Text Box 49"/>
            <p:cNvSpPr txBox="1">
              <a:spLocks noChangeArrowheads="1"/>
            </p:cNvSpPr>
            <p:nvPr/>
          </p:nvSpPr>
          <p:spPr bwMode="auto">
            <a:xfrm>
              <a:off x="227" y="1428"/>
              <a:ext cx="10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6 bit-planes</a:t>
              </a:r>
            </a:p>
          </p:txBody>
        </p:sp>
        <p:sp>
          <p:nvSpPr>
            <p:cNvPr id="44082" name="Line 50"/>
            <p:cNvSpPr>
              <a:spLocks noChangeShapeType="1"/>
            </p:cNvSpPr>
            <p:nvPr/>
          </p:nvSpPr>
          <p:spPr bwMode="auto">
            <a:xfrm>
              <a:off x="1279" y="1564"/>
              <a:ext cx="762" cy="4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083" name="Line 51"/>
            <p:cNvSpPr>
              <a:spLocks noChangeShapeType="1"/>
            </p:cNvSpPr>
            <p:nvPr/>
          </p:nvSpPr>
          <p:spPr bwMode="auto">
            <a:xfrm>
              <a:off x="1315" y="1338"/>
              <a:ext cx="1316" cy="2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084" name="Text Box 52"/>
            <p:cNvSpPr txBox="1">
              <a:spLocks noChangeArrowheads="1"/>
            </p:cNvSpPr>
            <p:nvPr/>
          </p:nvSpPr>
          <p:spPr bwMode="auto">
            <a:xfrm>
              <a:off x="227" y="1202"/>
              <a:ext cx="10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7 bit-planes</a:t>
              </a:r>
            </a:p>
          </p:txBody>
        </p:sp>
      </p:grpSp>
      <p:sp>
        <p:nvSpPr>
          <p:cNvPr id="44085" name="Text Box 5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LAYER CONTENTS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eightsBlock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46085" name="AutoShape 5"/>
          <p:cNvSpPr>
            <a:spLocks/>
          </p:cNvSpPr>
          <p:nvPr/>
        </p:nvSpPr>
        <p:spPr bwMode="auto">
          <a:xfrm rot="-5400000">
            <a:off x="6883400" y="-1217612"/>
            <a:ext cx="201613" cy="5761037"/>
          </a:xfrm>
          <a:prstGeom prst="leftBracket">
            <a:avLst>
              <a:gd name="adj" fmla="val 4497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46086" name="Group 6"/>
          <p:cNvGrpSpPr>
            <a:grpSpLocks/>
          </p:cNvGrpSpPr>
          <p:nvPr/>
        </p:nvGrpSpPr>
        <p:grpSpPr bwMode="auto">
          <a:xfrm>
            <a:off x="4183063" y="1547813"/>
            <a:ext cx="1000125" cy="215900"/>
            <a:chOff x="2409" y="4059"/>
            <a:chExt cx="630" cy="136"/>
          </a:xfrm>
        </p:grpSpPr>
        <p:sp>
          <p:nvSpPr>
            <p:cNvPr id="46087" name="Rectangle 7"/>
            <p:cNvSpPr>
              <a:spLocks noChangeArrowheads="1"/>
            </p:cNvSpPr>
            <p:nvPr/>
          </p:nvSpPr>
          <p:spPr bwMode="auto">
            <a:xfrm>
              <a:off x="2409" y="4072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88" name="Rectangle 8"/>
            <p:cNvSpPr>
              <a:spLocks noChangeArrowheads="1"/>
            </p:cNvSpPr>
            <p:nvPr/>
          </p:nvSpPr>
          <p:spPr bwMode="auto">
            <a:xfrm>
              <a:off x="2526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89" name="Rectangle 9"/>
            <p:cNvSpPr>
              <a:spLocks noChangeArrowheads="1"/>
            </p:cNvSpPr>
            <p:nvPr/>
          </p:nvSpPr>
          <p:spPr bwMode="auto">
            <a:xfrm>
              <a:off x="2614" y="4072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0" name="Rectangle 10"/>
            <p:cNvSpPr>
              <a:spLocks noChangeArrowheads="1"/>
            </p:cNvSpPr>
            <p:nvPr/>
          </p:nvSpPr>
          <p:spPr bwMode="auto">
            <a:xfrm>
              <a:off x="2736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1" name="Rectangle 11"/>
            <p:cNvSpPr>
              <a:spLocks noChangeArrowheads="1"/>
            </p:cNvSpPr>
            <p:nvPr/>
          </p:nvSpPr>
          <p:spPr bwMode="auto">
            <a:xfrm>
              <a:off x="280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2" name="Rectangle 12"/>
            <p:cNvSpPr>
              <a:spLocks noChangeArrowheads="1"/>
            </p:cNvSpPr>
            <p:nvPr/>
          </p:nvSpPr>
          <p:spPr bwMode="auto">
            <a:xfrm>
              <a:off x="290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3" name="Line 13"/>
            <p:cNvSpPr>
              <a:spLocks noChangeShapeType="1"/>
            </p:cNvSpPr>
            <p:nvPr/>
          </p:nvSpPr>
          <p:spPr bwMode="auto">
            <a:xfrm flipV="1">
              <a:off x="3039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6094" name="Group 14"/>
          <p:cNvGrpSpPr>
            <a:grpSpLocks/>
          </p:cNvGrpSpPr>
          <p:nvPr/>
        </p:nvGrpSpPr>
        <p:grpSpPr bwMode="auto">
          <a:xfrm>
            <a:off x="5238750" y="1547813"/>
            <a:ext cx="1168400" cy="215900"/>
            <a:chOff x="3074" y="4059"/>
            <a:chExt cx="736" cy="136"/>
          </a:xfrm>
        </p:grpSpPr>
        <p:sp>
          <p:nvSpPr>
            <p:cNvPr id="46095" name="Rectangle 15"/>
            <p:cNvSpPr>
              <a:spLocks noChangeArrowheads="1"/>
            </p:cNvSpPr>
            <p:nvPr/>
          </p:nvSpPr>
          <p:spPr bwMode="auto">
            <a:xfrm>
              <a:off x="3074" y="4072"/>
              <a:ext cx="11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6" name="Rectangle 16"/>
            <p:cNvSpPr>
              <a:spLocks noChangeArrowheads="1"/>
            </p:cNvSpPr>
            <p:nvPr/>
          </p:nvSpPr>
          <p:spPr bwMode="auto">
            <a:xfrm>
              <a:off x="3297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7" name="Rectangle 17"/>
            <p:cNvSpPr>
              <a:spLocks noChangeArrowheads="1"/>
            </p:cNvSpPr>
            <p:nvPr/>
          </p:nvSpPr>
          <p:spPr bwMode="auto">
            <a:xfrm>
              <a:off x="3376" y="4072"/>
              <a:ext cx="6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8" name="Rectangle 18"/>
            <p:cNvSpPr>
              <a:spLocks noChangeArrowheads="1"/>
            </p:cNvSpPr>
            <p:nvPr/>
          </p:nvSpPr>
          <p:spPr bwMode="auto">
            <a:xfrm>
              <a:off x="3592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9" name="Rectangle 19"/>
            <p:cNvSpPr>
              <a:spLocks noChangeArrowheads="1"/>
            </p:cNvSpPr>
            <p:nvPr/>
          </p:nvSpPr>
          <p:spPr bwMode="auto">
            <a:xfrm>
              <a:off x="3684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00" name="Line 20"/>
            <p:cNvSpPr>
              <a:spLocks noChangeShapeType="1"/>
            </p:cNvSpPr>
            <p:nvPr/>
          </p:nvSpPr>
          <p:spPr bwMode="auto">
            <a:xfrm flipV="1">
              <a:off x="381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01" name="Rectangle 21"/>
            <p:cNvSpPr>
              <a:spLocks noChangeArrowheads="1"/>
            </p:cNvSpPr>
            <p:nvPr/>
          </p:nvSpPr>
          <p:spPr bwMode="auto">
            <a:xfrm>
              <a:off x="3458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02" name="Rectangle 22"/>
            <p:cNvSpPr>
              <a:spLocks noChangeArrowheads="1"/>
            </p:cNvSpPr>
            <p:nvPr/>
          </p:nvSpPr>
          <p:spPr bwMode="auto">
            <a:xfrm>
              <a:off x="3526" y="4071"/>
              <a:ext cx="4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03" name="Rectangle 23"/>
            <p:cNvSpPr>
              <a:spLocks noChangeArrowheads="1"/>
            </p:cNvSpPr>
            <p:nvPr/>
          </p:nvSpPr>
          <p:spPr bwMode="auto">
            <a:xfrm>
              <a:off x="3211" y="4075"/>
              <a:ext cx="64" cy="89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46104" name="Group 24"/>
          <p:cNvGrpSpPr>
            <a:grpSpLocks/>
          </p:cNvGrpSpPr>
          <p:nvPr/>
        </p:nvGrpSpPr>
        <p:grpSpPr bwMode="auto">
          <a:xfrm>
            <a:off x="6454775" y="1547813"/>
            <a:ext cx="1397000" cy="215900"/>
            <a:chOff x="3840" y="4059"/>
            <a:chExt cx="880" cy="136"/>
          </a:xfrm>
        </p:grpSpPr>
        <p:sp>
          <p:nvSpPr>
            <p:cNvPr id="46105" name="Rectangle 25"/>
            <p:cNvSpPr>
              <a:spLocks noChangeArrowheads="1"/>
            </p:cNvSpPr>
            <p:nvPr/>
          </p:nvSpPr>
          <p:spPr bwMode="auto">
            <a:xfrm>
              <a:off x="3951" y="4072"/>
              <a:ext cx="137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06" name="Rectangle 26"/>
            <p:cNvSpPr>
              <a:spLocks noChangeArrowheads="1"/>
            </p:cNvSpPr>
            <p:nvPr/>
          </p:nvSpPr>
          <p:spPr bwMode="auto">
            <a:xfrm>
              <a:off x="4114" y="4072"/>
              <a:ext cx="44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07" name="Rectangle 27"/>
            <p:cNvSpPr>
              <a:spLocks noChangeArrowheads="1"/>
            </p:cNvSpPr>
            <p:nvPr/>
          </p:nvSpPr>
          <p:spPr bwMode="auto">
            <a:xfrm>
              <a:off x="4184" y="4072"/>
              <a:ext cx="86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08" name="Rectangle 28"/>
            <p:cNvSpPr>
              <a:spLocks noChangeArrowheads="1"/>
            </p:cNvSpPr>
            <p:nvPr/>
          </p:nvSpPr>
          <p:spPr bwMode="auto">
            <a:xfrm>
              <a:off x="4432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09" name="Rectangle 29"/>
            <p:cNvSpPr>
              <a:spLocks noChangeArrowheads="1"/>
            </p:cNvSpPr>
            <p:nvPr/>
          </p:nvSpPr>
          <p:spPr bwMode="auto">
            <a:xfrm>
              <a:off x="449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0" name="Rectangle 30"/>
            <p:cNvSpPr>
              <a:spLocks noChangeArrowheads="1"/>
            </p:cNvSpPr>
            <p:nvPr/>
          </p:nvSpPr>
          <p:spPr bwMode="auto">
            <a:xfrm>
              <a:off x="459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1" name="Line 31"/>
            <p:cNvSpPr>
              <a:spLocks noChangeShapeType="1"/>
            </p:cNvSpPr>
            <p:nvPr/>
          </p:nvSpPr>
          <p:spPr bwMode="auto">
            <a:xfrm flipV="1">
              <a:off x="472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12" name="Rectangle 32"/>
            <p:cNvSpPr>
              <a:spLocks noChangeArrowheads="1"/>
            </p:cNvSpPr>
            <p:nvPr/>
          </p:nvSpPr>
          <p:spPr bwMode="auto">
            <a:xfrm>
              <a:off x="3840" y="4071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3" name="Rectangle 33"/>
            <p:cNvSpPr>
              <a:spLocks noChangeArrowheads="1"/>
            </p:cNvSpPr>
            <p:nvPr/>
          </p:nvSpPr>
          <p:spPr bwMode="auto">
            <a:xfrm>
              <a:off x="4287" y="4073"/>
              <a:ext cx="125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7897813" y="1571625"/>
            <a:ext cx="1828800" cy="149225"/>
            <a:chOff x="4749" y="4074"/>
            <a:chExt cx="1152" cy="94"/>
          </a:xfrm>
        </p:grpSpPr>
        <p:sp>
          <p:nvSpPr>
            <p:cNvPr id="46115" name="Rectangle 35"/>
            <p:cNvSpPr>
              <a:spLocks noChangeArrowheads="1"/>
            </p:cNvSpPr>
            <p:nvPr/>
          </p:nvSpPr>
          <p:spPr bwMode="auto">
            <a:xfrm>
              <a:off x="5034" y="4075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6" name="Rectangle 36"/>
            <p:cNvSpPr>
              <a:spLocks noChangeArrowheads="1"/>
            </p:cNvSpPr>
            <p:nvPr/>
          </p:nvSpPr>
          <p:spPr bwMode="auto">
            <a:xfrm>
              <a:off x="5145" y="4075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7" name="Rectangle 37"/>
            <p:cNvSpPr>
              <a:spLocks noChangeArrowheads="1"/>
            </p:cNvSpPr>
            <p:nvPr/>
          </p:nvSpPr>
          <p:spPr bwMode="auto">
            <a:xfrm>
              <a:off x="5233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8" name="Rectangle 38"/>
            <p:cNvSpPr>
              <a:spLocks noChangeArrowheads="1"/>
            </p:cNvSpPr>
            <p:nvPr/>
          </p:nvSpPr>
          <p:spPr bwMode="auto">
            <a:xfrm>
              <a:off x="5597" y="4075"/>
              <a:ext cx="89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9" name="Rectangle 39"/>
            <p:cNvSpPr>
              <a:spLocks noChangeArrowheads="1"/>
            </p:cNvSpPr>
            <p:nvPr/>
          </p:nvSpPr>
          <p:spPr bwMode="auto">
            <a:xfrm>
              <a:off x="5711" y="4075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20" name="Rectangle 40"/>
            <p:cNvSpPr>
              <a:spLocks noChangeArrowheads="1"/>
            </p:cNvSpPr>
            <p:nvPr/>
          </p:nvSpPr>
          <p:spPr bwMode="auto">
            <a:xfrm>
              <a:off x="5811" y="4075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21" name="Rectangle 41"/>
            <p:cNvSpPr>
              <a:spLocks noChangeArrowheads="1"/>
            </p:cNvSpPr>
            <p:nvPr/>
          </p:nvSpPr>
          <p:spPr bwMode="auto">
            <a:xfrm>
              <a:off x="4934" y="4074"/>
              <a:ext cx="70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22" name="Rectangle 42"/>
            <p:cNvSpPr>
              <a:spLocks noChangeArrowheads="1"/>
            </p:cNvSpPr>
            <p:nvPr/>
          </p:nvSpPr>
          <p:spPr bwMode="auto">
            <a:xfrm>
              <a:off x="4749" y="4075"/>
              <a:ext cx="16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23" name="Rectangle 43"/>
            <p:cNvSpPr>
              <a:spLocks noChangeArrowheads="1"/>
            </p:cNvSpPr>
            <p:nvPr/>
          </p:nvSpPr>
          <p:spPr bwMode="auto">
            <a:xfrm>
              <a:off x="5352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24" name="Rectangle 44"/>
            <p:cNvSpPr>
              <a:spLocks noChangeArrowheads="1"/>
            </p:cNvSpPr>
            <p:nvPr/>
          </p:nvSpPr>
          <p:spPr bwMode="auto">
            <a:xfrm>
              <a:off x="5469" y="4074"/>
              <a:ext cx="110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46125" name="Text Box 45"/>
          <p:cNvSpPr txBox="1">
            <a:spLocks noChangeArrowheads="1"/>
          </p:cNvSpPr>
          <p:nvPr/>
        </p:nvSpPr>
        <p:spPr bwMode="auto">
          <a:xfrm>
            <a:off x="5688013" y="2251075"/>
            <a:ext cx="403225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Available information </a:t>
            </a:r>
          </a:p>
          <a:p>
            <a:pPr lvl="1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without decoding:</a:t>
            </a:r>
            <a:endParaRPr lang="en-GB" b="1" i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46126" name="Text Box 46"/>
          <p:cNvSpPr txBox="1">
            <a:spLocks noChangeArrowheads="1"/>
          </p:cNvSpPr>
          <p:nvPr/>
        </p:nvSpPr>
        <p:spPr bwMode="auto">
          <a:xfrm>
            <a:off x="6727825" y="3275013"/>
            <a:ext cx="3281363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Magnitude bit-planes of code-blocks</a:t>
            </a:r>
          </a:p>
        </p:txBody>
      </p:sp>
      <p:sp>
        <p:nvSpPr>
          <p:cNvPr id="46127" name="Line 47"/>
          <p:cNvSpPr>
            <a:spLocks noChangeShapeType="1"/>
          </p:cNvSpPr>
          <p:nvPr/>
        </p:nvSpPr>
        <p:spPr bwMode="auto">
          <a:xfrm>
            <a:off x="6513513" y="3487738"/>
            <a:ext cx="209550" cy="1587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46128" name="Group 48"/>
          <p:cNvGrpSpPr>
            <a:grpSpLocks/>
          </p:cNvGrpSpPr>
          <p:nvPr/>
        </p:nvGrpSpPr>
        <p:grpSpPr bwMode="auto">
          <a:xfrm>
            <a:off x="6513513" y="4140200"/>
            <a:ext cx="3349625" cy="704850"/>
            <a:chOff x="4173" y="2608"/>
            <a:chExt cx="2177" cy="444"/>
          </a:xfrm>
        </p:grpSpPr>
        <p:sp>
          <p:nvSpPr>
            <p:cNvPr id="46129" name="Text Box 49"/>
            <p:cNvSpPr txBox="1">
              <a:spLocks noChangeArrowheads="1"/>
            </p:cNvSpPr>
            <p:nvPr/>
          </p:nvSpPr>
          <p:spPr bwMode="auto">
            <a:xfrm>
              <a:off x="4307" y="2608"/>
              <a:ext cx="2043" cy="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Length of bit-stream segments</a:t>
              </a:r>
            </a:p>
          </p:txBody>
        </p:sp>
        <p:sp>
          <p:nvSpPr>
            <p:cNvPr id="46130" name="Line 50"/>
            <p:cNvSpPr>
              <a:spLocks noChangeShapeType="1"/>
            </p:cNvSpPr>
            <p:nvPr/>
          </p:nvSpPr>
          <p:spPr bwMode="auto">
            <a:xfrm>
              <a:off x="4173" y="2744"/>
              <a:ext cx="13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6131" name="Group 51"/>
          <p:cNvGrpSpPr>
            <a:grpSpLocks/>
          </p:cNvGrpSpPr>
          <p:nvPr/>
        </p:nvGrpSpPr>
        <p:grpSpPr bwMode="auto">
          <a:xfrm>
            <a:off x="6442075" y="1476375"/>
            <a:ext cx="1406525" cy="574675"/>
            <a:chOff x="4058" y="930"/>
            <a:chExt cx="886" cy="362"/>
          </a:xfrm>
        </p:grpSpPr>
        <p:sp>
          <p:nvSpPr>
            <p:cNvPr id="46132" name="Line 52"/>
            <p:cNvSpPr>
              <a:spLocks noChangeShapeType="1"/>
            </p:cNvSpPr>
            <p:nvPr/>
          </p:nvSpPr>
          <p:spPr bwMode="auto">
            <a:xfrm>
              <a:off x="4065" y="930"/>
              <a:ext cx="0" cy="3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33" name="Line 53"/>
            <p:cNvSpPr>
              <a:spLocks noChangeShapeType="1"/>
            </p:cNvSpPr>
            <p:nvPr/>
          </p:nvSpPr>
          <p:spPr bwMode="auto">
            <a:xfrm>
              <a:off x="4309" y="930"/>
              <a:ext cx="0" cy="3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34" name="Line 54"/>
            <p:cNvSpPr>
              <a:spLocks noChangeShapeType="1"/>
            </p:cNvSpPr>
            <p:nvPr/>
          </p:nvSpPr>
          <p:spPr bwMode="auto">
            <a:xfrm>
              <a:off x="4346" y="930"/>
              <a:ext cx="0" cy="3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35" name="Line 55"/>
            <p:cNvSpPr>
              <a:spLocks noChangeShapeType="1"/>
            </p:cNvSpPr>
            <p:nvPr/>
          </p:nvSpPr>
          <p:spPr bwMode="auto">
            <a:xfrm>
              <a:off x="4630" y="930"/>
              <a:ext cx="0" cy="3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36" name="Line 56"/>
            <p:cNvSpPr>
              <a:spLocks noChangeShapeType="1"/>
            </p:cNvSpPr>
            <p:nvPr/>
          </p:nvSpPr>
          <p:spPr bwMode="auto">
            <a:xfrm>
              <a:off x="4058" y="1247"/>
              <a:ext cx="251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37" name="Line 57"/>
            <p:cNvSpPr>
              <a:spLocks noChangeShapeType="1"/>
            </p:cNvSpPr>
            <p:nvPr/>
          </p:nvSpPr>
          <p:spPr bwMode="auto">
            <a:xfrm>
              <a:off x="4352" y="1247"/>
              <a:ext cx="275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38" name="Line 58"/>
            <p:cNvSpPr>
              <a:spLocks noChangeShapeType="1"/>
            </p:cNvSpPr>
            <p:nvPr/>
          </p:nvSpPr>
          <p:spPr bwMode="auto">
            <a:xfrm>
              <a:off x="4717" y="1247"/>
              <a:ext cx="227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46139" name="Text Box 59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LAYER CONTENTS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NumC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48133" name="AutoShape 5"/>
          <p:cNvSpPr>
            <a:spLocks/>
          </p:cNvSpPr>
          <p:nvPr/>
        </p:nvSpPr>
        <p:spPr bwMode="auto">
          <a:xfrm rot="-5400000">
            <a:off x="6883400" y="-1217612"/>
            <a:ext cx="201613" cy="5761037"/>
          </a:xfrm>
          <a:prstGeom prst="leftBracket">
            <a:avLst>
              <a:gd name="adj" fmla="val 4497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48134" name="Group 6"/>
          <p:cNvGrpSpPr>
            <a:grpSpLocks/>
          </p:cNvGrpSpPr>
          <p:nvPr/>
        </p:nvGrpSpPr>
        <p:grpSpPr bwMode="auto">
          <a:xfrm>
            <a:off x="4183063" y="1547813"/>
            <a:ext cx="1000125" cy="215900"/>
            <a:chOff x="2409" y="4059"/>
            <a:chExt cx="630" cy="136"/>
          </a:xfrm>
        </p:grpSpPr>
        <p:sp>
          <p:nvSpPr>
            <p:cNvPr id="48135" name="Rectangle 7"/>
            <p:cNvSpPr>
              <a:spLocks noChangeArrowheads="1"/>
            </p:cNvSpPr>
            <p:nvPr/>
          </p:nvSpPr>
          <p:spPr bwMode="auto">
            <a:xfrm>
              <a:off x="2409" y="4072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36" name="Rectangle 8"/>
            <p:cNvSpPr>
              <a:spLocks noChangeArrowheads="1"/>
            </p:cNvSpPr>
            <p:nvPr/>
          </p:nvSpPr>
          <p:spPr bwMode="auto">
            <a:xfrm>
              <a:off x="2526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37" name="Rectangle 9"/>
            <p:cNvSpPr>
              <a:spLocks noChangeArrowheads="1"/>
            </p:cNvSpPr>
            <p:nvPr/>
          </p:nvSpPr>
          <p:spPr bwMode="auto">
            <a:xfrm>
              <a:off x="2614" y="4072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38" name="Rectangle 10"/>
            <p:cNvSpPr>
              <a:spLocks noChangeArrowheads="1"/>
            </p:cNvSpPr>
            <p:nvPr/>
          </p:nvSpPr>
          <p:spPr bwMode="auto">
            <a:xfrm>
              <a:off x="2736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39" name="Rectangle 11"/>
            <p:cNvSpPr>
              <a:spLocks noChangeArrowheads="1"/>
            </p:cNvSpPr>
            <p:nvPr/>
          </p:nvSpPr>
          <p:spPr bwMode="auto">
            <a:xfrm>
              <a:off x="280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40" name="Rectangle 12"/>
            <p:cNvSpPr>
              <a:spLocks noChangeArrowheads="1"/>
            </p:cNvSpPr>
            <p:nvPr/>
          </p:nvSpPr>
          <p:spPr bwMode="auto">
            <a:xfrm>
              <a:off x="290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41" name="Line 13"/>
            <p:cNvSpPr>
              <a:spLocks noChangeShapeType="1"/>
            </p:cNvSpPr>
            <p:nvPr/>
          </p:nvSpPr>
          <p:spPr bwMode="auto">
            <a:xfrm flipV="1">
              <a:off x="3039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8142" name="Group 14"/>
          <p:cNvGrpSpPr>
            <a:grpSpLocks/>
          </p:cNvGrpSpPr>
          <p:nvPr/>
        </p:nvGrpSpPr>
        <p:grpSpPr bwMode="auto">
          <a:xfrm>
            <a:off x="5238750" y="1547813"/>
            <a:ext cx="1168400" cy="215900"/>
            <a:chOff x="3074" y="4059"/>
            <a:chExt cx="736" cy="136"/>
          </a:xfrm>
        </p:grpSpPr>
        <p:sp>
          <p:nvSpPr>
            <p:cNvPr id="48143" name="Rectangle 15"/>
            <p:cNvSpPr>
              <a:spLocks noChangeArrowheads="1"/>
            </p:cNvSpPr>
            <p:nvPr/>
          </p:nvSpPr>
          <p:spPr bwMode="auto">
            <a:xfrm>
              <a:off x="3074" y="4072"/>
              <a:ext cx="11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44" name="Rectangle 16"/>
            <p:cNvSpPr>
              <a:spLocks noChangeArrowheads="1"/>
            </p:cNvSpPr>
            <p:nvPr/>
          </p:nvSpPr>
          <p:spPr bwMode="auto">
            <a:xfrm>
              <a:off x="3297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45" name="Rectangle 17"/>
            <p:cNvSpPr>
              <a:spLocks noChangeArrowheads="1"/>
            </p:cNvSpPr>
            <p:nvPr/>
          </p:nvSpPr>
          <p:spPr bwMode="auto">
            <a:xfrm>
              <a:off x="3376" y="4072"/>
              <a:ext cx="6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46" name="Rectangle 18"/>
            <p:cNvSpPr>
              <a:spLocks noChangeArrowheads="1"/>
            </p:cNvSpPr>
            <p:nvPr/>
          </p:nvSpPr>
          <p:spPr bwMode="auto">
            <a:xfrm>
              <a:off x="3592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47" name="Rectangle 19"/>
            <p:cNvSpPr>
              <a:spLocks noChangeArrowheads="1"/>
            </p:cNvSpPr>
            <p:nvPr/>
          </p:nvSpPr>
          <p:spPr bwMode="auto">
            <a:xfrm>
              <a:off x="3684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48" name="Line 20"/>
            <p:cNvSpPr>
              <a:spLocks noChangeShapeType="1"/>
            </p:cNvSpPr>
            <p:nvPr/>
          </p:nvSpPr>
          <p:spPr bwMode="auto">
            <a:xfrm flipV="1">
              <a:off x="381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149" name="Rectangle 21"/>
            <p:cNvSpPr>
              <a:spLocks noChangeArrowheads="1"/>
            </p:cNvSpPr>
            <p:nvPr/>
          </p:nvSpPr>
          <p:spPr bwMode="auto">
            <a:xfrm>
              <a:off x="3458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50" name="Rectangle 22"/>
            <p:cNvSpPr>
              <a:spLocks noChangeArrowheads="1"/>
            </p:cNvSpPr>
            <p:nvPr/>
          </p:nvSpPr>
          <p:spPr bwMode="auto">
            <a:xfrm>
              <a:off x="3526" y="4071"/>
              <a:ext cx="4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51" name="Rectangle 23"/>
            <p:cNvSpPr>
              <a:spLocks noChangeArrowheads="1"/>
            </p:cNvSpPr>
            <p:nvPr/>
          </p:nvSpPr>
          <p:spPr bwMode="auto">
            <a:xfrm>
              <a:off x="3211" y="4075"/>
              <a:ext cx="64" cy="89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48152" name="Group 24"/>
          <p:cNvGrpSpPr>
            <a:grpSpLocks/>
          </p:cNvGrpSpPr>
          <p:nvPr/>
        </p:nvGrpSpPr>
        <p:grpSpPr bwMode="auto">
          <a:xfrm>
            <a:off x="6454775" y="1547813"/>
            <a:ext cx="1397000" cy="215900"/>
            <a:chOff x="3840" y="4059"/>
            <a:chExt cx="880" cy="136"/>
          </a:xfrm>
        </p:grpSpPr>
        <p:sp>
          <p:nvSpPr>
            <p:cNvPr id="48153" name="Rectangle 25"/>
            <p:cNvSpPr>
              <a:spLocks noChangeArrowheads="1"/>
            </p:cNvSpPr>
            <p:nvPr/>
          </p:nvSpPr>
          <p:spPr bwMode="auto">
            <a:xfrm>
              <a:off x="3951" y="4072"/>
              <a:ext cx="137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54" name="Rectangle 26"/>
            <p:cNvSpPr>
              <a:spLocks noChangeArrowheads="1"/>
            </p:cNvSpPr>
            <p:nvPr/>
          </p:nvSpPr>
          <p:spPr bwMode="auto">
            <a:xfrm>
              <a:off x="4114" y="4072"/>
              <a:ext cx="44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55" name="Rectangle 27"/>
            <p:cNvSpPr>
              <a:spLocks noChangeArrowheads="1"/>
            </p:cNvSpPr>
            <p:nvPr/>
          </p:nvSpPr>
          <p:spPr bwMode="auto">
            <a:xfrm>
              <a:off x="4184" y="4072"/>
              <a:ext cx="86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56" name="Rectangle 28"/>
            <p:cNvSpPr>
              <a:spLocks noChangeArrowheads="1"/>
            </p:cNvSpPr>
            <p:nvPr/>
          </p:nvSpPr>
          <p:spPr bwMode="auto">
            <a:xfrm>
              <a:off x="4432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57" name="Rectangle 29"/>
            <p:cNvSpPr>
              <a:spLocks noChangeArrowheads="1"/>
            </p:cNvSpPr>
            <p:nvPr/>
          </p:nvSpPr>
          <p:spPr bwMode="auto">
            <a:xfrm>
              <a:off x="449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58" name="Rectangle 30"/>
            <p:cNvSpPr>
              <a:spLocks noChangeArrowheads="1"/>
            </p:cNvSpPr>
            <p:nvPr/>
          </p:nvSpPr>
          <p:spPr bwMode="auto">
            <a:xfrm>
              <a:off x="459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59" name="Line 31"/>
            <p:cNvSpPr>
              <a:spLocks noChangeShapeType="1"/>
            </p:cNvSpPr>
            <p:nvPr/>
          </p:nvSpPr>
          <p:spPr bwMode="auto">
            <a:xfrm flipV="1">
              <a:off x="472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160" name="Rectangle 32"/>
            <p:cNvSpPr>
              <a:spLocks noChangeArrowheads="1"/>
            </p:cNvSpPr>
            <p:nvPr/>
          </p:nvSpPr>
          <p:spPr bwMode="auto">
            <a:xfrm>
              <a:off x="3840" y="4071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61" name="Rectangle 33"/>
            <p:cNvSpPr>
              <a:spLocks noChangeArrowheads="1"/>
            </p:cNvSpPr>
            <p:nvPr/>
          </p:nvSpPr>
          <p:spPr bwMode="auto">
            <a:xfrm>
              <a:off x="4287" y="4073"/>
              <a:ext cx="125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48162" name="Group 34"/>
          <p:cNvGrpSpPr>
            <a:grpSpLocks/>
          </p:cNvGrpSpPr>
          <p:nvPr/>
        </p:nvGrpSpPr>
        <p:grpSpPr bwMode="auto">
          <a:xfrm>
            <a:off x="7897813" y="1571625"/>
            <a:ext cx="1828800" cy="149225"/>
            <a:chOff x="4749" y="4074"/>
            <a:chExt cx="1152" cy="94"/>
          </a:xfrm>
        </p:grpSpPr>
        <p:sp>
          <p:nvSpPr>
            <p:cNvPr id="48163" name="Rectangle 35"/>
            <p:cNvSpPr>
              <a:spLocks noChangeArrowheads="1"/>
            </p:cNvSpPr>
            <p:nvPr/>
          </p:nvSpPr>
          <p:spPr bwMode="auto">
            <a:xfrm>
              <a:off x="5034" y="4075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64" name="Rectangle 36"/>
            <p:cNvSpPr>
              <a:spLocks noChangeArrowheads="1"/>
            </p:cNvSpPr>
            <p:nvPr/>
          </p:nvSpPr>
          <p:spPr bwMode="auto">
            <a:xfrm>
              <a:off x="5145" y="4075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65" name="Rectangle 37"/>
            <p:cNvSpPr>
              <a:spLocks noChangeArrowheads="1"/>
            </p:cNvSpPr>
            <p:nvPr/>
          </p:nvSpPr>
          <p:spPr bwMode="auto">
            <a:xfrm>
              <a:off x="5233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66" name="Rectangle 38"/>
            <p:cNvSpPr>
              <a:spLocks noChangeArrowheads="1"/>
            </p:cNvSpPr>
            <p:nvPr/>
          </p:nvSpPr>
          <p:spPr bwMode="auto">
            <a:xfrm>
              <a:off x="5597" y="4075"/>
              <a:ext cx="89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67" name="Rectangle 39"/>
            <p:cNvSpPr>
              <a:spLocks noChangeArrowheads="1"/>
            </p:cNvSpPr>
            <p:nvPr/>
          </p:nvSpPr>
          <p:spPr bwMode="auto">
            <a:xfrm>
              <a:off x="5711" y="4075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68" name="Rectangle 40"/>
            <p:cNvSpPr>
              <a:spLocks noChangeArrowheads="1"/>
            </p:cNvSpPr>
            <p:nvPr/>
          </p:nvSpPr>
          <p:spPr bwMode="auto">
            <a:xfrm>
              <a:off x="5811" y="4075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69" name="Rectangle 41"/>
            <p:cNvSpPr>
              <a:spLocks noChangeArrowheads="1"/>
            </p:cNvSpPr>
            <p:nvPr/>
          </p:nvSpPr>
          <p:spPr bwMode="auto">
            <a:xfrm>
              <a:off x="4934" y="4074"/>
              <a:ext cx="70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70" name="Rectangle 42"/>
            <p:cNvSpPr>
              <a:spLocks noChangeArrowheads="1"/>
            </p:cNvSpPr>
            <p:nvPr/>
          </p:nvSpPr>
          <p:spPr bwMode="auto">
            <a:xfrm>
              <a:off x="4749" y="4075"/>
              <a:ext cx="16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71" name="Rectangle 43"/>
            <p:cNvSpPr>
              <a:spLocks noChangeArrowheads="1"/>
            </p:cNvSpPr>
            <p:nvPr/>
          </p:nvSpPr>
          <p:spPr bwMode="auto">
            <a:xfrm>
              <a:off x="5352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72" name="Rectangle 44"/>
            <p:cNvSpPr>
              <a:spLocks noChangeArrowheads="1"/>
            </p:cNvSpPr>
            <p:nvPr/>
          </p:nvSpPr>
          <p:spPr bwMode="auto">
            <a:xfrm>
              <a:off x="5469" y="4074"/>
              <a:ext cx="110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48173" name="Text Box 45"/>
          <p:cNvSpPr txBox="1">
            <a:spLocks noChangeArrowheads="1"/>
          </p:cNvSpPr>
          <p:nvPr/>
        </p:nvSpPr>
        <p:spPr bwMode="auto">
          <a:xfrm>
            <a:off x="5688013" y="2251075"/>
            <a:ext cx="403225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Available information </a:t>
            </a:r>
          </a:p>
          <a:p>
            <a:pPr lvl="1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without decoding:</a:t>
            </a:r>
            <a:endParaRPr lang="en-GB" b="1" i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48174" name="Text Box 46"/>
          <p:cNvSpPr txBox="1">
            <a:spLocks noChangeArrowheads="1"/>
          </p:cNvSpPr>
          <p:nvPr/>
        </p:nvSpPr>
        <p:spPr bwMode="auto">
          <a:xfrm>
            <a:off x="6732588" y="3275013"/>
            <a:ext cx="3259137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Magnitude bit-planes of code-blocks</a:t>
            </a:r>
          </a:p>
        </p:txBody>
      </p:sp>
      <p:sp>
        <p:nvSpPr>
          <p:cNvPr id="48175" name="Line 47"/>
          <p:cNvSpPr>
            <a:spLocks noChangeShapeType="1"/>
          </p:cNvSpPr>
          <p:nvPr/>
        </p:nvSpPr>
        <p:spPr bwMode="auto">
          <a:xfrm>
            <a:off x="6518275" y="3487738"/>
            <a:ext cx="207963" cy="1587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48176" name="Group 48"/>
          <p:cNvGrpSpPr>
            <a:grpSpLocks/>
          </p:cNvGrpSpPr>
          <p:nvPr/>
        </p:nvGrpSpPr>
        <p:grpSpPr bwMode="auto">
          <a:xfrm>
            <a:off x="6518275" y="4140200"/>
            <a:ext cx="3405188" cy="704850"/>
            <a:chOff x="4173" y="2608"/>
            <a:chExt cx="2177" cy="444"/>
          </a:xfrm>
        </p:grpSpPr>
        <p:sp>
          <p:nvSpPr>
            <p:cNvPr id="48177" name="Text Box 49"/>
            <p:cNvSpPr txBox="1">
              <a:spLocks noChangeArrowheads="1"/>
            </p:cNvSpPr>
            <p:nvPr/>
          </p:nvSpPr>
          <p:spPr bwMode="auto">
            <a:xfrm>
              <a:off x="4307" y="2608"/>
              <a:ext cx="2043" cy="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Length of bit-stream segments</a:t>
              </a:r>
            </a:p>
          </p:txBody>
        </p:sp>
        <p:sp>
          <p:nvSpPr>
            <p:cNvPr id="48178" name="Line 50"/>
            <p:cNvSpPr>
              <a:spLocks noChangeShapeType="1"/>
            </p:cNvSpPr>
            <p:nvPr/>
          </p:nvSpPr>
          <p:spPr bwMode="auto">
            <a:xfrm>
              <a:off x="4173" y="2744"/>
              <a:ext cx="13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8179" name="Group 51"/>
          <p:cNvGrpSpPr>
            <a:grpSpLocks/>
          </p:cNvGrpSpPr>
          <p:nvPr/>
        </p:nvGrpSpPr>
        <p:grpSpPr bwMode="auto">
          <a:xfrm>
            <a:off x="6518275" y="5003800"/>
            <a:ext cx="2771775" cy="704850"/>
            <a:chOff x="4173" y="3152"/>
            <a:chExt cx="1814" cy="444"/>
          </a:xfrm>
        </p:grpSpPr>
        <p:sp>
          <p:nvSpPr>
            <p:cNvPr id="48180" name="Text Box 52"/>
            <p:cNvSpPr txBox="1">
              <a:spLocks noChangeArrowheads="1"/>
            </p:cNvSpPr>
            <p:nvPr/>
          </p:nvSpPr>
          <p:spPr bwMode="auto">
            <a:xfrm>
              <a:off x="4307" y="3152"/>
              <a:ext cx="1680" cy="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Number of coding passes</a:t>
              </a:r>
            </a:p>
          </p:txBody>
        </p:sp>
        <p:sp>
          <p:nvSpPr>
            <p:cNvPr id="48181" name="Line 53"/>
            <p:cNvSpPr>
              <a:spLocks noChangeShapeType="1"/>
            </p:cNvSpPr>
            <p:nvPr/>
          </p:nvSpPr>
          <p:spPr bwMode="auto">
            <a:xfrm>
              <a:off x="4173" y="3288"/>
              <a:ext cx="13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8182" name="Group 54"/>
          <p:cNvGrpSpPr>
            <a:grpSpLocks/>
          </p:cNvGrpSpPr>
          <p:nvPr/>
        </p:nvGrpSpPr>
        <p:grpSpPr bwMode="auto">
          <a:xfrm>
            <a:off x="144463" y="1973263"/>
            <a:ext cx="3887787" cy="1301750"/>
            <a:chOff x="91" y="1243"/>
            <a:chExt cx="2449" cy="820"/>
          </a:xfrm>
        </p:grpSpPr>
        <p:sp>
          <p:nvSpPr>
            <p:cNvPr id="48183" name="Text Box 55"/>
            <p:cNvSpPr txBox="1">
              <a:spLocks noChangeArrowheads="1"/>
            </p:cNvSpPr>
            <p:nvPr/>
          </p:nvSpPr>
          <p:spPr bwMode="auto">
            <a:xfrm>
              <a:off x="91" y="1515"/>
              <a:ext cx="12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 coding passes</a:t>
              </a:r>
            </a:p>
          </p:txBody>
        </p:sp>
        <p:sp>
          <p:nvSpPr>
            <p:cNvPr id="48184" name="Line 56"/>
            <p:cNvSpPr>
              <a:spLocks noChangeShapeType="1"/>
            </p:cNvSpPr>
            <p:nvPr/>
          </p:nvSpPr>
          <p:spPr bwMode="auto">
            <a:xfrm>
              <a:off x="1361" y="1655"/>
              <a:ext cx="589" cy="4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185" name="Line 57"/>
            <p:cNvSpPr>
              <a:spLocks noChangeShapeType="1"/>
            </p:cNvSpPr>
            <p:nvPr/>
          </p:nvSpPr>
          <p:spPr bwMode="auto">
            <a:xfrm>
              <a:off x="1633" y="1383"/>
              <a:ext cx="907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186" name="Text Box 58"/>
            <p:cNvSpPr txBox="1">
              <a:spLocks noChangeArrowheads="1"/>
            </p:cNvSpPr>
            <p:nvPr/>
          </p:nvSpPr>
          <p:spPr bwMode="auto">
            <a:xfrm>
              <a:off x="354" y="1243"/>
              <a:ext cx="12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2 coding passes</a:t>
              </a:r>
            </a:p>
          </p:txBody>
        </p:sp>
      </p:grpSp>
      <p:sp>
        <p:nvSpPr>
          <p:cNvPr id="48187" name="Text Box 59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LAYER CONTENTS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eightsBlock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304925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lay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50182" name="AutoShape 6"/>
          <p:cNvSpPr>
            <a:spLocks/>
          </p:cNvSpPr>
          <p:nvPr/>
        </p:nvSpPr>
        <p:spPr bwMode="auto">
          <a:xfrm rot="-5400000">
            <a:off x="6883400" y="-1217612"/>
            <a:ext cx="201613" cy="5761037"/>
          </a:xfrm>
          <a:prstGeom prst="leftBracket">
            <a:avLst>
              <a:gd name="adj" fmla="val 4497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50183" name="Group 7"/>
          <p:cNvGrpSpPr>
            <a:grpSpLocks/>
          </p:cNvGrpSpPr>
          <p:nvPr/>
        </p:nvGrpSpPr>
        <p:grpSpPr bwMode="auto">
          <a:xfrm>
            <a:off x="4183063" y="1547813"/>
            <a:ext cx="1000125" cy="215900"/>
            <a:chOff x="2409" y="4059"/>
            <a:chExt cx="630" cy="136"/>
          </a:xfrm>
        </p:grpSpPr>
        <p:sp>
          <p:nvSpPr>
            <p:cNvPr id="50184" name="Rectangle 8"/>
            <p:cNvSpPr>
              <a:spLocks noChangeArrowheads="1"/>
            </p:cNvSpPr>
            <p:nvPr/>
          </p:nvSpPr>
          <p:spPr bwMode="auto">
            <a:xfrm>
              <a:off x="2409" y="4072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185" name="Rectangle 9"/>
            <p:cNvSpPr>
              <a:spLocks noChangeArrowheads="1"/>
            </p:cNvSpPr>
            <p:nvPr/>
          </p:nvSpPr>
          <p:spPr bwMode="auto">
            <a:xfrm>
              <a:off x="2526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186" name="Rectangle 10"/>
            <p:cNvSpPr>
              <a:spLocks noChangeArrowheads="1"/>
            </p:cNvSpPr>
            <p:nvPr/>
          </p:nvSpPr>
          <p:spPr bwMode="auto">
            <a:xfrm>
              <a:off x="2614" y="4072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187" name="Rectangle 11"/>
            <p:cNvSpPr>
              <a:spLocks noChangeArrowheads="1"/>
            </p:cNvSpPr>
            <p:nvPr/>
          </p:nvSpPr>
          <p:spPr bwMode="auto">
            <a:xfrm>
              <a:off x="2736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188" name="Rectangle 12"/>
            <p:cNvSpPr>
              <a:spLocks noChangeArrowheads="1"/>
            </p:cNvSpPr>
            <p:nvPr/>
          </p:nvSpPr>
          <p:spPr bwMode="auto">
            <a:xfrm>
              <a:off x="280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189" name="Rectangle 13"/>
            <p:cNvSpPr>
              <a:spLocks noChangeArrowheads="1"/>
            </p:cNvSpPr>
            <p:nvPr/>
          </p:nvSpPr>
          <p:spPr bwMode="auto">
            <a:xfrm>
              <a:off x="290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190" name="Line 14"/>
            <p:cNvSpPr>
              <a:spLocks noChangeShapeType="1"/>
            </p:cNvSpPr>
            <p:nvPr/>
          </p:nvSpPr>
          <p:spPr bwMode="auto">
            <a:xfrm flipV="1">
              <a:off x="3039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50191" name="Group 15"/>
          <p:cNvGrpSpPr>
            <a:grpSpLocks/>
          </p:cNvGrpSpPr>
          <p:nvPr/>
        </p:nvGrpSpPr>
        <p:grpSpPr bwMode="auto">
          <a:xfrm>
            <a:off x="5238750" y="1547813"/>
            <a:ext cx="1168400" cy="215900"/>
            <a:chOff x="3074" y="4059"/>
            <a:chExt cx="736" cy="136"/>
          </a:xfrm>
        </p:grpSpPr>
        <p:sp>
          <p:nvSpPr>
            <p:cNvPr id="50192" name="Rectangle 16"/>
            <p:cNvSpPr>
              <a:spLocks noChangeArrowheads="1"/>
            </p:cNvSpPr>
            <p:nvPr/>
          </p:nvSpPr>
          <p:spPr bwMode="auto">
            <a:xfrm>
              <a:off x="3074" y="4072"/>
              <a:ext cx="11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193" name="Rectangle 17"/>
            <p:cNvSpPr>
              <a:spLocks noChangeArrowheads="1"/>
            </p:cNvSpPr>
            <p:nvPr/>
          </p:nvSpPr>
          <p:spPr bwMode="auto">
            <a:xfrm>
              <a:off x="3297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194" name="Rectangle 18"/>
            <p:cNvSpPr>
              <a:spLocks noChangeArrowheads="1"/>
            </p:cNvSpPr>
            <p:nvPr/>
          </p:nvSpPr>
          <p:spPr bwMode="auto">
            <a:xfrm>
              <a:off x="3376" y="4072"/>
              <a:ext cx="6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195" name="Rectangle 19"/>
            <p:cNvSpPr>
              <a:spLocks noChangeArrowheads="1"/>
            </p:cNvSpPr>
            <p:nvPr/>
          </p:nvSpPr>
          <p:spPr bwMode="auto">
            <a:xfrm>
              <a:off x="3592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196" name="Rectangle 20"/>
            <p:cNvSpPr>
              <a:spLocks noChangeArrowheads="1"/>
            </p:cNvSpPr>
            <p:nvPr/>
          </p:nvSpPr>
          <p:spPr bwMode="auto">
            <a:xfrm>
              <a:off x="3684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197" name="Line 21"/>
            <p:cNvSpPr>
              <a:spLocks noChangeShapeType="1"/>
            </p:cNvSpPr>
            <p:nvPr/>
          </p:nvSpPr>
          <p:spPr bwMode="auto">
            <a:xfrm flipV="1">
              <a:off x="381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98" name="Rectangle 22"/>
            <p:cNvSpPr>
              <a:spLocks noChangeArrowheads="1"/>
            </p:cNvSpPr>
            <p:nvPr/>
          </p:nvSpPr>
          <p:spPr bwMode="auto">
            <a:xfrm>
              <a:off x="3458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199" name="Rectangle 23"/>
            <p:cNvSpPr>
              <a:spLocks noChangeArrowheads="1"/>
            </p:cNvSpPr>
            <p:nvPr/>
          </p:nvSpPr>
          <p:spPr bwMode="auto">
            <a:xfrm>
              <a:off x="3526" y="4071"/>
              <a:ext cx="4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00" name="Rectangle 24"/>
            <p:cNvSpPr>
              <a:spLocks noChangeArrowheads="1"/>
            </p:cNvSpPr>
            <p:nvPr/>
          </p:nvSpPr>
          <p:spPr bwMode="auto">
            <a:xfrm>
              <a:off x="3211" y="4075"/>
              <a:ext cx="64" cy="89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0201" name="Group 25"/>
          <p:cNvGrpSpPr>
            <a:grpSpLocks/>
          </p:cNvGrpSpPr>
          <p:nvPr/>
        </p:nvGrpSpPr>
        <p:grpSpPr bwMode="auto">
          <a:xfrm>
            <a:off x="6454775" y="1547813"/>
            <a:ext cx="1397000" cy="215900"/>
            <a:chOff x="3840" y="4059"/>
            <a:chExt cx="880" cy="136"/>
          </a:xfrm>
        </p:grpSpPr>
        <p:sp>
          <p:nvSpPr>
            <p:cNvPr id="50202" name="Rectangle 26"/>
            <p:cNvSpPr>
              <a:spLocks noChangeArrowheads="1"/>
            </p:cNvSpPr>
            <p:nvPr/>
          </p:nvSpPr>
          <p:spPr bwMode="auto">
            <a:xfrm>
              <a:off x="3951" y="4072"/>
              <a:ext cx="137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03" name="Rectangle 27"/>
            <p:cNvSpPr>
              <a:spLocks noChangeArrowheads="1"/>
            </p:cNvSpPr>
            <p:nvPr/>
          </p:nvSpPr>
          <p:spPr bwMode="auto">
            <a:xfrm>
              <a:off x="4114" y="4072"/>
              <a:ext cx="44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04" name="Rectangle 28"/>
            <p:cNvSpPr>
              <a:spLocks noChangeArrowheads="1"/>
            </p:cNvSpPr>
            <p:nvPr/>
          </p:nvSpPr>
          <p:spPr bwMode="auto">
            <a:xfrm>
              <a:off x="4184" y="4072"/>
              <a:ext cx="86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05" name="Rectangle 29"/>
            <p:cNvSpPr>
              <a:spLocks noChangeArrowheads="1"/>
            </p:cNvSpPr>
            <p:nvPr/>
          </p:nvSpPr>
          <p:spPr bwMode="auto">
            <a:xfrm>
              <a:off x="4432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06" name="Rectangle 30"/>
            <p:cNvSpPr>
              <a:spLocks noChangeArrowheads="1"/>
            </p:cNvSpPr>
            <p:nvPr/>
          </p:nvSpPr>
          <p:spPr bwMode="auto">
            <a:xfrm>
              <a:off x="449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07" name="Rectangle 31"/>
            <p:cNvSpPr>
              <a:spLocks noChangeArrowheads="1"/>
            </p:cNvSpPr>
            <p:nvPr/>
          </p:nvSpPr>
          <p:spPr bwMode="auto">
            <a:xfrm>
              <a:off x="459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08" name="Line 32"/>
            <p:cNvSpPr>
              <a:spLocks noChangeShapeType="1"/>
            </p:cNvSpPr>
            <p:nvPr/>
          </p:nvSpPr>
          <p:spPr bwMode="auto">
            <a:xfrm flipV="1">
              <a:off x="472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209" name="Rectangle 33"/>
            <p:cNvSpPr>
              <a:spLocks noChangeArrowheads="1"/>
            </p:cNvSpPr>
            <p:nvPr/>
          </p:nvSpPr>
          <p:spPr bwMode="auto">
            <a:xfrm>
              <a:off x="3840" y="4071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10" name="Rectangle 34"/>
            <p:cNvSpPr>
              <a:spLocks noChangeArrowheads="1"/>
            </p:cNvSpPr>
            <p:nvPr/>
          </p:nvSpPr>
          <p:spPr bwMode="auto">
            <a:xfrm>
              <a:off x="4287" y="4073"/>
              <a:ext cx="125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0211" name="Group 35"/>
          <p:cNvGrpSpPr>
            <a:grpSpLocks/>
          </p:cNvGrpSpPr>
          <p:nvPr/>
        </p:nvGrpSpPr>
        <p:grpSpPr bwMode="auto">
          <a:xfrm>
            <a:off x="7897813" y="1571625"/>
            <a:ext cx="1828800" cy="149225"/>
            <a:chOff x="4749" y="4074"/>
            <a:chExt cx="1152" cy="94"/>
          </a:xfrm>
        </p:grpSpPr>
        <p:sp>
          <p:nvSpPr>
            <p:cNvPr id="50212" name="Rectangle 36"/>
            <p:cNvSpPr>
              <a:spLocks noChangeArrowheads="1"/>
            </p:cNvSpPr>
            <p:nvPr/>
          </p:nvSpPr>
          <p:spPr bwMode="auto">
            <a:xfrm>
              <a:off x="5034" y="4075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13" name="Rectangle 37"/>
            <p:cNvSpPr>
              <a:spLocks noChangeArrowheads="1"/>
            </p:cNvSpPr>
            <p:nvPr/>
          </p:nvSpPr>
          <p:spPr bwMode="auto">
            <a:xfrm>
              <a:off x="5145" y="4075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14" name="Rectangle 38"/>
            <p:cNvSpPr>
              <a:spLocks noChangeArrowheads="1"/>
            </p:cNvSpPr>
            <p:nvPr/>
          </p:nvSpPr>
          <p:spPr bwMode="auto">
            <a:xfrm>
              <a:off x="5233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15" name="Rectangle 39"/>
            <p:cNvSpPr>
              <a:spLocks noChangeArrowheads="1"/>
            </p:cNvSpPr>
            <p:nvPr/>
          </p:nvSpPr>
          <p:spPr bwMode="auto">
            <a:xfrm>
              <a:off x="5597" y="4075"/>
              <a:ext cx="89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16" name="Rectangle 40"/>
            <p:cNvSpPr>
              <a:spLocks noChangeArrowheads="1"/>
            </p:cNvSpPr>
            <p:nvPr/>
          </p:nvSpPr>
          <p:spPr bwMode="auto">
            <a:xfrm>
              <a:off x="5711" y="4075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17" name="Rectangle 41"/>
            <p:cNvSpPr>
              <a:spLocks noChangeArrowheads="1"/>
            </p:cNvSpPr>
            <p:nvPr/>
          </p:nvSpPr>
          <p:spPr bwMode="auto">
            <a:xfrm>
              <a:off x="5811" y="4075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18" name="Rectangle 42"/>
            <p:cNvSpPr>
              <a:spLocks noChangeArrowheads="1"/>
            </p:cNvSpPr>
            <p:nvPr/>
          </p:nvSpPr>
          <p:spPr bwMode="auto">
            <a:xfrm>
              <a:off x="4934" y="4074"/>
              <a:ext cx="70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19" name="Rectangle 43"/>
            <p:cNvSpPr>
              <a:spLocks noChangeArrowheads="1"/>
            </p:cNvSpPr>
            <p:nvPr/>
          </p:nvSpPr>
          <p:spPr bwMode="auto">
            <a:xfrm>
              <a:off x="4749" y="4075"/>
              <a:ext cx="16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20" name="Rectangle 44"/>
            <p:cNvSpPr>
              <a:spLocks noChangeArrowheads="1"/>
            </p:cNvSpPr>
            <p:nvPr/>
          </p:nvSpPr>
          <p:spPr bwMode="auto">
            <a:xfrm>
              <a:off x="5352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21" name="Rectangle 45"/>
            <p:cNvSpPr>
              <a:spLocks noChangeArrowheads="1"/>
            </p:cNvSpPr>
            <p:nvPr/>
          </p:nvSpPr>
          <p:spPr bwMode="auto">
            <a:xfrm>
              <a:off x="5469" y="4074"/>
              <a:ext cx="110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0222" name="Group 46"/>
          <p:cNvGrpSpPr>
            <a:grpSpLocks/>
          </p:cNvGrpSpPr>
          <p:nvPr/>
        </p:nvGrpSpPr>
        <p:grpSpPr bwMode="auto">
          <a:xfrm>
            <a:off x="5976938" y="1543050"/>
            <a:ext cx="3816350" cy="1646238"/>
            <a:chOff x="3765" y="972"/>
            <a:chExt cx="2404" cy="1037"/>
          </a:xfrm>
        </p:grpSpPr>
        <p:sp>
          <p:nvSpPr>
            <p:cNvPr id="50223" name="Rectangle 47"/>
            <p:cNvSpPr>
              <a:spLocks noChangeArrowheads="1"/>
            </p:cNvSpPr>
            <p:nvPr/>
          </p:nvSpPr>
          <p:spPr bwMode="auto">
            <a:xfrm>
              <a:off x="4037" y="972"/>
              <a:ext cx="907" cy="135"/>
            </a:xfrm>
            <a:prstGeom prst="rect">
              <a:avLst/>
            </a:prstGeom>
            <a:solidFill>
              <a:srgbClr val="FF33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224" name="Freeform 48"/>
            <p:cNvSpPr>
              <a:spLocks/>
            </p:cNvSpPr>
            <p:nvPr/>
          </p:nvSpPr>
          <p:spPr bwMode="auto">
            <a:xfrm>
              <a:off x="3765" y="1111"/>
              <a:ext cx="725" cy="816"/>
            </a:xfrm>
            <a:custGeom>
              <a:avLst/>
              <a:gdLst>
                <a:gd name="T0" fmla="*/ 725 w 725"/>
                <a:gd name="T1" fmla="*/ 0 h 816"/>
                <a:gd name="T2" fmla="*/ 589 w 725"/>
                <a:gd name="T3" fmla="*/ 499 h 816"/>
                <a:gd name="T4" fmla="*/ 0 w 725"/>
                <a:gd name="T5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5" h="816">
                  <a:moveTo>
                    <a:pt x="725" y="0"/>
                  </a:moveTo>
                  <a:cubicBezTo>
                    <a:pt x="717" y="181"/>
                    <a:pt x="710" y="363"/>
                    <a:pt x="589" y="499"/>
                  </a:cubicBezTo>
                  <a:cubicBezTo>
                    <a:pt x="468" y="635"/>
                    <a:pt x="234" y="725"/>
                    <a:pt x="0" y="816"/>
                  </a:cubicBezTo>
                </a:path>
              </a:pathLst>
            </a:custGeom>
            <a:noFill/>
            <a:ln w="38100" cap="rnd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225" name="Text Box 49"/>
            <p:cNvSpPr txBox="1">
              <a:spLocks noChangeArrowheads="1"/>
            </p:cNvSpPr>
            <p:nvPr/>
          </p:nvSpPr>
          <p:spPr bwMode="auto">
            <a:xfrm>
              <a:off x="4354" y="1565"/>
              <a:ext cx="1815" cy="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Quality layer</a:t>
              </a:r>
            </a:p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identification</a:t>
              </a:r>
            </a:p>
          </p:txBody>
        </p:sp>
      </p:grpSp>
      <p:sp>
        <p:nvSpPr>
          <p:cNvPr id="50226" name="Text Box 50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LAYER CONTENTS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lay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pic>
        <p:nvPicPr>
          <p:cNvPr id="52229" name="Picture 5" descr="lay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AutoShape 6"/>
          <p:cNvSpPr>
            <a:spLocks/>
          </p:cNvSpPr>
          <p:nvPr/>
        </p:nvSpPr>
        <p:spPr bwMode="auto">
          <a:xfrm rot="-5400000">
            <a:off x="6883400" y="-1217612"/>
            <a:ext cx="201613" cy="5761037"/>
          </a:xfrm>
          <a:prstGeom prst="leftBracket">
            <a:avLst>
              <a:gd name="adj" fmla="val 4497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52231" name="Group 7"/>
          <p:cNvGrpSpPr>
            <a:grpSpLocks/>
          </p:cNvGrpSpPr>
          <p:nvPr/>
        </p:nvGrpSpPr>
        <p:grpSpPr bwMode="auto">
          <a:xfrm>
            <a:off x="4183063" y="1547813"/>
            <a:ext cx="1000125" cy="215900"/>
            <a:chOff x="2409" y="4059"/>
            <a:chExt cx="630" cy="136"/>
          </a:xfrm>
        </p:grpSpPr>
        <p:sp>
          <p:nvSpPr>
            <p:cNvPr id="52232" name="Rectangle 8"/>
            <p:cNvSpPr>
              <a:spLocks noChangeArrowheads="1"/>
            </p:cNvSpPr>
            <p:nvPr/>
          </p:nvSpPr>
          <p:spPr bwMode="auto">
            <a:xfrm>
              <a:off x="2409" y="4072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33" name="Rectangle 9"/>
            <p:cNvSpPr>
              <a:spLocks noChangeArrowheads="1"/>
            </p:cNvSpPr>
            <p:nvPr/>
          </p:nvSpPr>
          <p:spPr bwMode="auto">
            <a:xfrm>
              <a:off x="2526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34" name="Rectangle 10"/>
            <p:cNvSpPr>
              <a:spLocks noChangeArrowheads="1"/>
            </p:cNvSpPr>
            <p:nvPr/>
          </p:nvSpPr>
          <p:spPr bwMode="auto">
            <a:xfrm>
              <a:off x="2614" y="4072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35" name="Rectangle 11"/>
            <p:cNvSpPr>
              <a:spLocks noChangeArrowheads="1"/>
            </p:cNvSpPr>
            <p:nvPr/>
          </p:nvSpPr>
          <p:spPr bwMode="auto">
            <a:xfrm>
              <a:off x="2736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36" name="Rectangle 12"/>
            <p:cNvSpPr>
              <a:spLocks noChangeArrowheads="1"/>
            </p:cNvSpPr>
            <p:nvPr/>
          </p:nvSpPr>
          <p:spPr bwMode="auto">
            <a:xfrm>
              <a:off x="280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37" name="Rectangle 13"/>
            <p:cNvSpPr>
              <a:spLocks noChangeArrowheads="1"/>
            </p:cNvSpPr>
            <p:nvPr/>
          </p:nvSpPr>
          <p:spPr bwMode="auto">
            <a:xfrm>
              <a:off x="290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38" name="Line 14"/>
            <p:cNvSpPr>
              <a:spLocks noChangeShapeType="1"/>
            </p:cNvSpPr>
            <p:nvPr/>
          </p:nvSpPr>
          <p:spPr bwMode="auto">
            <a:xfrm flipV="1">
              <a:off x="3039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52239" name="Freeform 15"/>
          <p:cNvSpPr>
            <a:spLocks/>
          </p:cNvSpPr>
          <p:nvPr/>
        </p:nvSpPr>
        <p:spPr bwMode="auto">
          <a:xfrm>
            <a:off x="5976938" y="1763713"/>
            <a:ext cx="1150937" cy="1295400"/>
          </a:xfrm>
          <a:custGeom>
            <a:avLst/>
            <a:gdLst>
              <a:gd name="T0" fmla="*/ 725 w 725"/>
              <a:gd name="T1" fmla="*/ 0 h 816"/>
              <a:gd name="T2" fmla="*/ 589 w 725"/>
              <a:gd name="T3" fmla="*/ 499 h 816"/>
              <a:gd name="T4" fmla="*/ 0 w 725"/>
              <a:gd name="T5" fmla="*/ 81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5" h="816">
                <a:moveTo>
                  <a:pt x="725" y="0"/>
                </a:moveTo>
                <a:cubicBezTo>
                  <a:pt x="717" y="181"/>
                  <a:pt x="710" y="363"/>
                  <a:pt x="589" y="499"/>
                </a:cubicBezTo>
                <a:cubicBezTo>
                  <a:pt x="468" y="635"/>
                  <a:pt x="234" y="725"/>
                  <a:pt x="0" y="816"/>
                </a:cubicBezTo>
              </a:path>
            </a:pathLst>
          </a:custGeom>
          <a:noFill/>
          <a:ln w="38100" cap="rnd" cmpd="sng">
            <a:solidFill>
              <a:schemeClr val="tx1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52240" name="Group 16"/>
          <p:cNvGrpSpPr>
            <a:grpSpLocks/>
          </p:cNvGrpSpPr>
          <p:nvPr/>
        </p:nvGrpSpPr>
        <p:grpSpPr bwMode="auto">
          <a:xfrm>
            <a:off x="5238750" y="1547813"/>
            <a:ext cx="1168400" cy="215900"/>
            <a:chOff x="3074" y="4059"/>
            <a:chExt cx="736" cy="136"/>
          </a:xfrm>
        </p:grpSpPr>
        <p:sp>
          <p:nvSpPr>
            <p:cNvPr id="52241" name="Rectangle 17"/>
            <p:cNvSpPr>
              <a:spLocks noChangeArrowheads="1"/>
            </p:cNvSpPr>
            <p:nvPr/>
          </p:nvSpPr>
          <p:spPr bwMode="auto">
            <a:xfrm>
              <a:off x="3074" y="4072"/>
              <a:ext cx="11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42" name="Rectangle 18"/>
            <p:cNvSpPr>
              <a:spLocks noChangeArrowheads="1"/>
            </p:cNvSpPr>
            <p:nvPr/>
          </p:nvSpPr>
          <p:spPr bwMode="auto">
            <a:xfrm>
              <a:off x="3297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43" name="Rectangle 19"/>
            <p:cNvSpPr>
              <a:spLocks noChangeArrowheads="1"/>
            </p:cNvSpPr>
            <p:nvPr/>
          </p:nvSpPr>
          <p:spPr bwMode="auto">
            <a:xfrm>
              <a:off x="3376" y="4072"/>
              <a:ext cx="6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44" name="Rectangle 20"/>
            <p:cNvSpPr>
              <a:spLocks noChangeArrowheads="1"/>
            </p:cNvSpPr>
            <p:nvPr/>
          </p:nvSpPr>
          <p:spPr bwMode="auto">
            <a:xfrm>
              <a:off x="3592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45" name="Rectangle 21"/>
            <p:cNvSpPr>
              <a:spLocks noChangeArrowheads="1"/>
            </p:cNvSpPr>
            <p:nvPr/>
          </p:nvSpPr>
          <p:spPr bwMode="auto">
            <a:xfrm>
              <a:off x="3684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46" name="Line 22"/>
            <p:cNvSpPr>
              <a:spLocks noChangeShapeType="1"/>
            </p:cNvSpPr>
            <p:nvPr/>
          </p:nvSpPr>
          <p:spPr bwMode="auto">
            <a:xfrm flipV="1">
              <a:off x="381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247" name="Rectangle 23"/>
            <p:cNvSpPr>
              <a:spLocks noChangeArrowheads="1"/>
            </p:cNvSpPr>
            <p:nvPr/>
          </p:nvSpPr>
          <p:spPr bwMode="auto">
            <a:xfrm>
              <a:off x="3458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48" name="Rectangle 24"/>
            <p:cNvSpPr>
              <a:spLocks noChangeArrowheads="1"/>
            </p:cNvSpPr>
            <p:nvPr/>
          </p:nvSpPr>
          <p:spPr bwMode="auto">
            <a:xfrm>
              <a:off x="3526" y="4071"/>
              <a:ext cx="4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49" name="Rectangle 25"/>
            <p:cNvSpPr>
              <a:spLocks noChangeArrowheads="1"/>
            </p:cNvSpPr>
            <p:nvPr/>
          </p:nvSpPr>
          <p:spPr bwMode="auto">
            <a:xfrm>
              <a:off x="3211" y="4075"/>
              <a:ext cx="64" cy="89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2250" name="Group 26"/>
          <p:cNvGrpSpPr>
            <a:grpSpLocks/>
          </p:cNvGrpSpPr>
          <p:nvPr/>
        </p:nvGrpSpPr>
        <p:grpSpPr bwMode="auto">
          <a:xfrm>
            <a:off x="6454775" y="1547813"/>
            <a:ext cx="1397000" cy="215900"/>
            <a:chOff x="3840" y="4059"/>
            <a:chExt cx="880" cy="136"/>
          </a:xfrm>
        </p:grpSpPr>
        <p:sp>
          <p:nvSpPr>
            <p:cNvPr id="52251" name="Rectangle 27"/>
            <p:cNvSpPr>
              <a:spLocks noChangeArrowheads="1"/>
            </p:cNvSpPr>
            <p:nvPr/>
          </p:nvSpPr>
          <p:spPr bwMode="auto">
            <a:xfrm>
              <a:off x="3951" y="4072"/>
              <a:ext cx="137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52" name="Rectangle 28"/>
            <p:cNvSpPr>
              <a:spLocks noChangeArrowheads="1"/>
            </p:cNvSpPr>
            <p:nvPr/>
          </p:nvSpPr>
          <p:spPr bwMode="auto">
            <a:xfrm>
              <a:off x="4114" y="4072"/>
              <a:ext cx="44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53" name="Rectangle 29"/>
            <p:cNvSpPr>
              <a:spLocks noChangeArrowheads="1"/>
            </p:cNvSpPr>
            <p:nvPr/>
          </p:nvSpPr>
          <p:spPr bwMode="auto">
            <a:xfrm>
              <a:off x="4184" y="4072"/>
              <a:ext cx="86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54" name="Rectangle 30"/>
            <p:cNvSpPr>
              <a:spLocks noChangeArrowheads="1"/>
            </p:cNvSpPr>
            <p:nvPr/>
          </p:nvSpPr>
          <p:spPr bwMode="auto">
            <a:xfrm>
              <a:off x="4432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55" name="Rectangle 31"/>
            <p:cNvSpPr>
              <a:spLocks noChangeArrowheads="1"/>
            </p:cNvSpPr>
            <p:nvPr/>
          </p:nvSpPr>
          <p:spPr bwMode="auto">
            <a:xfrm>
              <a:off x="449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56" name="Rectangle 32"/>
            <p:cNvSpPr>
              <a:spLocks noChangeArrowheads="1"/>
            </p:cNvSpPr>
            <p:nvPr/>
          </p:nvSpPr>
          <p:spPr bwMode="auto">
            <a:xfrm>
              <a:off x="459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57" name="Line 33"/>
            <p:cNvSpPr>
              <a:spLocks noChangeShapeType="1"/>
            </p:cNvSpPr>
            <p:nvPr/>
          </p:nvSpPr>
          <p:spPr bwMode="auto">
            <a:xfrm flipV="1">
              <a:off x="472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258" name="Rectangle 34"/>
            <p:cNvSpPr>
              <a:spLocks noChangeArrowheads="1"/>
            </p:cNvSpPr>
            <p:nvPr/>
          </p:nvSpPr>
          <p:spPr bwMode="auto">
            <a:xfrm>
              <a:off x="3840" y="4071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59" name="Rectangle 35"/>
            <p:cNvSpPr>
              <a:spLocks noChangeArrowheads="1"/>
            </p:cNvSpPr>
            <p:nvPr/>
          </p:nvSpPr>
          <p:spPr bwMode="auto">
            <a:xfrm>
              <a:off x="4287" y="4073"/>
              <a:ext cx="125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2260" name="Group 36"/>
          <p:cNvGrpSpPr>
            <a:grpSpLocks/>
          </p:cNvGrpSpPr>
          <p:nvPr/>
        </p:nvGrpSpPr>
        <p:grpSpPr bwMode="auto">
          <a:xfrm>
            <a:off x="7897813" y="1571625"/>
            <a:ext cx="1828800" cy="149225"/>
            <a:chOff x="4749" y="4074"/>
            <a:chExt cx="1152" cy="94"/>
          </a:xfrm>
        </p:grpSpPr>
        <p:sp>
          <p:nvSpPr>
            <p:cNvPr id="52261" name="Rectangle 37"/>
            <p:cNvSpPr>
              <a:spLocks noChangeArrowheads="1"/>
            </p:cNvSpPr>
            <p:nvPr/>
          </p:nvSpPr>
          <p:spPr bwMode="auto">
            <a:xfrm>
              <a:off x="5034" y="4075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62" name="Rectangle 38"/>
            <p:cNvSpPr>
              <a:spLocks noChangeArrowheads="1"/>
            </p:cNvSpPr>
            <p:nvPr/>
          </p:nvSpPr>
          <p:spPr bwMode="auto">
            <a:xfrm>
              <a:off x="5145" y="4075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63" name="Rectangle 39"/>
            <p:cNvSpPr>
              <a:spLocks noChangeArrowheads="1"/>
            </p:cNvSpPr>
            <p:nvPr/>
          </p:nvSpPr>
          <p:spPr bwMode="auto">
            <a:xfrm>
              <a:off x="5233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64" name="Rectangle 40"/>
            <p:cNvSpPr>
              <a:spLocks noChangeArrowheads="1"/>
            </p:cNvSpPr>
            <p:nvPr/>
          </p:nvSpPr>
          <p:spPr bwMode="auto">
            <a:xfrm>
              <a:off x="5597" y="4075"/>
              <a:ext cx="89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65" name="Rectangle 41"/>
            <p:cNvSpPr>
              <a:spLocks noChangeArrowheads="1"/>
            </p:cNvSpPr>
            <p:nvPr/>
          </p:nvSpPr>
          <p:spPr bwMode="auto">
            <a:xfrm>
              <a:off x="5711" y="4075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66" name="Rectangle 42"/>
            <p:cNvSpPr>
              <a:spLocks noChangeArrowheads="1"/>
            </p:cNvSpPr>
            <p:nvPr/>
          </p:nvSpPr>
          <p:spPr bwMode="auto">
            <a:xfrm>
              <a:off x="5811" y="4075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67" name="Rectangle 43"/>
            <p:cNvSpPr>
              <a:spLocks noChangeArrowheads="1"/>
            </p:cNvSpPr>
            <p:nvPr/>
          </p:nvSpPr>
          <p:spPr bwMode="auto">
            <a:xfrm>
              <a:off x="4934" y="4074"/>
              <a:ext cx="70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68" name="Rectangle 44"/>
            <p:cNvSpPr>
              <a:spLocks noChangeArrowheads="1"/>
            </p:cNvSpPr>
            <p:nvPr/>
          </p:nvSpPr>
          <p:spPr bwMode="auto">
            <a:xfrm>
              <a:off x="4749" y="4075"/>
              <a:ext cx="16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69" name="Rectangle 45"/>
            <p:cNvSpPr>
              <a:spLocks noChangeArrowheads="1"/>
            </p:cNvSpPr>
            <p:nvPr/>
          </p:nvSpPr>
          <p:spPr bwMode="auto">
            <a:xfrm>
              <a:off x="5352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70" name="Rectangle 46"/>
            <p:cNvSpPr>
              <a:spLocks noChangeArrowheads="1"/>
            </p:cNvSpPr>
            <p:nvPr/>
          </p:nvSpPr>
          <p:spPr bwMode="auto">
            <a:xfrm>
              <a:off x="5469" y="4074"/>
              <a:ext cx="110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52271" name="Rectangle 47"/>
          <p:cNvSpPr>
            <a:spLocks noChangeArrowheads="1"/>
          </p:cNvSpPr>
          <p:nvPr/>
        </p:nvSpPr>
        <p:spPr bwMode="auto">
          <a:xfrm>
            <a:off x="6408738" y="1543050"/>
            <a:ext cx="1439862" cy="214313"/>
          </a:xfrm>
          <a:prstGeom prst="rect">
            <a:avLst/>
          </a:prstGeom>
          <a:solidFill>
            <a:srgbClr val="FF33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2272" name="Text Box 48"/>
          <p:cNvSpPr txBox="1">
            <a:spLocks noChangeArrowheads="1"/>
          </p:cNvSpPr>
          <p:nvPr/>
        </p:nvSpPr>
        <p:spPr bwMode="auto">
          <a:xfrm>
            <a:off x="6911975" y="2484438"/>
            <a:ext cx="2881313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Quality layer</a:t>
            </a:r>
          </a:p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identification</a:t>
            </a:r>
          </a:p>
        </p:txBody>
      </p:sp>
      <p:sp>
        <p:nvSpPr>
          <p:cNvPr id="52273" name="Text Box 49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LAYER CONTENTS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laye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lay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54278" name="AutoShape 6"/>
          <p:cNvSpPr>
            <a:spLocks/>
          </p:cNvSpPr>
          <p:nvPr/>
        </p:nvSpPr>
        <p:spPr bwMode="auto">
          <a:xfrm rot="-5400000">
            <a:off x="6883400" y="-1217612"/>
            <a:ext cx="201613" cy="5761037"/>
          </a:xfrm>
          <a:prstGeom prst="leftBracket">
            <a:avLst>
              <a:gd name="adj" fmla="val 4497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54279" name="Group 7"/>
          <p:cNvGrpSpPr>
            <a:grpSpLocks/>
          </p:cNvGrpSpPr>
          <p:nvPr/>
        </p:nvGrpSpPr>
        <p:grpSpPr bwMode="auto">
          <a:xfrm>
            <a:off x="4183063" y="1547813"/>
            <a:ext cx="1000125" cy="215900"/>
            <a:chOff x="2409" y="4059"/>
            <a:chExt cx="630" cy="136"/>
          </a:xfrm>
        </p:grpSpPr>
        <p:sp>
          <p:nvSpPr>
            <p:cNvPr id="54280" name="Rectangle 8"/>
            <p:cNvSpPr>
              <a:spLocks noChangeArrowheads="1"/>
            </p:cNvSpPr>
            <p:nvPr/>
          </p:nvSpPr>
          <p:spPr bwMode="auto">
            <a:xfrm>
              <a:off x="2409" y="4072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281" name="Rectangle 9"/>
            <p:cNvSpPr>
              <a:spLocks noChangeArrowheads="1"/>
            </p:cNvSpPr>
            <p:nvPr/>
          </p:nvSpPr>
          <p:spPr bwMode="auto">
            <a:xfrm>
              <a:off x="2526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282" name="Rectangle 10"/>
            <p:cNvSpPr>
              <a:spLocks noChangeArrowheads="1"/>
            </p:cNvSpPr>
            <p:nvPr/>
          </p:nvSpPr>
          <p:spPr bwMode="auto">
            <a:xfrm>
              <a:off x="2614" y="4072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283" name="Rectangle 11"/>
            <p:cNvSpPr>
              <a:spLocks noChangeArrowheads="1"/>
            </p:cNvSpPr>
            <p:nvPr/>
          </p:nvSpPr>
          <p:spPr bwMode="auto">
            <a:xfrm>
              <a:off x="2736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284" name="Rectangle 12"/>
            <p:cNvSpPr>
              <a:spLocks noChangeArrowheads="1"/>
            </p:cNvSpPr>
            <p:nvPr/>
          </p:nvSpPr>
          <p:spPr bwMode="auto">
            <a:xfrm>
              <a:off x="280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285" name="Rectangle 13"/>
            <p:cNvSpPr>
              <a:spLocks noChangeArrowheads="1"/>
            </p:cNvSpPr>
            <p:nvPr/>
          </p:nvSpPr>
          <p:spPr bwMode="auto">
            <a:xfrm>
              <a:off x="290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286" name="Line 14"/>
            <p:cNvSpPr>
              <a:spLocks noChangeShapeType="1"/>
            </p:cNvSpPr>
            <p:nvPr/>
          </p:nvSpPr>
          <p:spPr bwMode="auto">
            <a:xfrm flipV="1">
              <a:off x="3039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54287" name="Group 15"/>
          <p:cNvGrpSpPr>
            <a:grpSpLocks/>
          </p:cNvGrpSpPr>
          <p:nvPr/>
        </p:nvGrpSpPr>
        <p:grpSpPr bwMode="auto">
          <a:xfrm>
            <a:off x="5238750" y="1547813"/>
            <a:ext cx="1168400" cy="215900"/>
            <a:chOff x="3074" y="4059"/>
            <a:chExt cx="736" cy="136"/>
          </a:xfrm>
        </p:grpSpPr>
        <p:sp>
          <p:nvSpPr>
            <p:cNvPr id="54288" name="Rectangle 16"/>
            <p:cNvSpPr>
              <a:spLocks noChangeArrowheads="1"/>
            </p:cNvSpPr>
            <p:nvPr/>
          </p:nvSpPr>
          <p:spPr bwMode="auto">
            <a:xfrm>
              <a:off x="3074" y="4072"/>
              <a:ext cx="11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289" name="Rectangle 17"/>
            <p:cNvSpPr>
              <a:spLocks noChangeArrowheads="1"/>
            </p:cNvSpPr>
            <p:nvPr/>
          </p:nvSpPr>
          <p:spPr bwMode="auto">
            <a:xfrm>
              <a:off x="3297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290" name="Rectangle 18"/>
            <p:cNvSpPr>
              <a:spLocks noChangeArrowheads="1"/>
            </p:cNvSpPr>
            <p:nvPr/>
          </p:nvSpPr>
          <p:spPr bwMode="auto">
            <a:xfrm>
              <a:off x="3376" y="4072"/>
              <a:ext cx="6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291" name="Rectangle 19"/>
            <p:cNvSpPr>
              <a:spLocks noChangeArrowheads="1"/>
            </p:cNvSpPr>
            <p:nvPr/>
          </p:nvSpPr>
          <p:spPr bwMode="auto">
            <a:xfrm>
              <a:off x="3592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292" name="Rectangle 20"/>
            <p:cNvSpPr>
              <a:spLocks noChangeArrowheads="1"/>
            </p:cNvSpPr>
            <p:nvPr/>
          </p:nvSpPr>
          <p:spPr bwMode="auto">
            <a:xfrm>
              <a:off x="3684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293" name="Line 21"/>
            <p:cNvSpPr>
              <a:spLocks noChangeShapeType="1"/>
            </p:cNvSpPr>
            <p:nvPr/>
          </p:nvSpPr>
          <p:spPr bwMode="auto">
            <a:xfrm flipV="1">
              <a:off x="381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294" name="Rectangle 22"/>
            <p:cNvSpPr>
              <a:spLocks noChangeArrowheads="1"/>
            </p:cNvSpPr>
            <p:nvPr/>
          </p:nvSpPr>
          <p:spPr bwMode="auto">
            <a:xfrm>
              <a:off x="3458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295" name="Rectangle 23"/>
            <p:cNvSpPr>
              <a:spLocks noChangeArrowheads="1"/>
            </p:cNvSpPr>
            <p:nvPr/>
          </p:nvSpPr>
          <p:spPr bwMode="auto">
            <a:xfrm>
              <a:off x="3526" y="4071"/>
              <a:ext cx="4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296" name="Rectangle 24"/>
            <p:cNvSpPr>
              <a:spLocks noChangeArrowheads="1"/>
            </p:cNvSpPr>
            <p:nvPr/>
          </p:nvSpPr>
          <p:spPr bwMode="auto">
            <a:xfrm>
              <a:off x="3211" y="4075"/>
              <a:ext cx="64" cy="89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4297" name="Group 25"/>
          <p:cNvGrpSpPr>
            <a:grpSpLocks/>
          </p:cNvGrpSpPr>
          <p:nvPr/>
        </p:nvGrpSpPr>
        <p:grpSpPr bwMode="auto">
          <a:xfrm>
            <a:off x="6454775" y="1547813"/>
            <a:ext cx="1397000" cy="215900"/>
            <a:chOff x="3840" y="4059"/>
            <a:chExt cx="880" cy="136"/>
          </a:xfrm>
        </p:grpSpPr>
        <p:sp>
          <p:nvSpPr>
            <p:cNvPr id="54298" name="Rectangle 26"/>
            <p:cNvSpPr>
              <a:spLocks noChangeArrowheads="1"/>
            </p:cNvSpPr>
            <p:nvPr/>
          </p:nvSpPr>
          <p:spPr bwMode="auto">
            <a:xfrm>
              <a:off x="3951" y="4072"/>
              <a:ext cx="137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299" name="Rectangle 27"/>
            <p:cNvSpPr>
              <a:spLocks noChangeArrowheads="1"/>
            </p:cNvSpPr>
            <p:nvPr/>
          </p:nvSpPr>
          <p:spPr bwMode="auto">
            <a:xfrm>
              <a:off x="4114" y="4072"/>
              <a:ext cx="44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300" name="Rectangle 28"/>
            <p:cNvSpPr>
              <a:spLocks noChangeArrowheads="1"/>
            </p:cNvSpPr>
            <p:nvPr/>
          </p:nvSpPr>
          <p:spPr bwMode="auto">
            <a:xfrm>
              <a:off x="4184" y="4072"/>
              <a:ext cx="86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301" name="Rectangle 29"/>
            <p:cNvSpPr>
              <a:spLocks noChangeArrowheads="1"/>
            </p:cNvSpPr>
            <p:nvPr/>
          </p:nvSpPr>
          <p:spPr bwMode="auto">
            <a:xfrm>
              <a:off x="4432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302" name="Rectangle 30"/>
            <p:cNvSpPr>
              <a:spLocks noChangeArrowheads="1"/>
            </p:cNvSpPr>
            <p:nvPr/>
          </p:nvSpPr>
          <p:spPr bwMode="auto">
            <a:xfrm>
              <a:off x="449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303" name="Rectangle 31"/>
            <p:cNvSpPr>
              <a:spLocks noChangeArrowheads="1"/>
            </p:cNvSpPr>
            <p:nvPr/>
          </p:nvSpPr>
          <p:spPr bwMode="auto">
            <a:xfrm>
              <a:off x="459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304" name="Line 32"/>
            <p:cNvSpPr>
              <a:spLocks noChangeShapeType="1"/>
            </p:cNvSpPr>
            <p:nvPr/>
          </p:nvSpPr>
          <p:spPr bwMode="auto">
            <a:xfrm flipV="1">
              <a:off x="472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305" name="Rectangle 33"/>
            <p:cNvSpPr>
              <a:spLocks noChangeArrowheads="1"/>
            </p:cNvSpPr>
            <p:nvPr/>
          </p:nvSpPr>
          <p:spPr bwMode="auto">
            <a:xfrm>
              <a:off x="3840" y="4071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306" name="Rectangle 34"/>
            <p:cNvSpPr>
              <a:spLocks noChangeArrowheads="1"/>
            </p:cNvSpPr>
            <p:nvPr/>
          </p:nvSpPr>
          <p:spPr bwMode="auto">
            <a:xfrm>
              <a:off x="4287" y="4073"/>
              <a:ext cx="125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4307" name="Group 35"/>
          <p:cNvGrpSpPr>
            <a:grpSpLocks/>
          </p:cNvGrpSpPr>
          <p:nvPr/>
        </p:nvGrpSpPr>
        <p:grpSpPr bwMode="auto">
          <a:xfrm>
            <a:off x="7897813" y="1571625"/>
            <a:ext cx="1828800" cy="149225"/>
            <a:chOff x="4749" y="4074"/>
            <a:chExt cx="1152" cy="94"/>
          </a:xfrm>
        </p:grpSpPr>
        <p:sp>
          <p:nvSpPr>
            <p:cNvPr id="54308" name="Rectangle 36"/>
            <p:cNvSpPr>
              <a:spLocks noChangeArrowheads="1"/>
            </p:cNvSpPr>
            <p:nvPr/>
          </p:nvSpPr>
          <p:spPr bwMode="auto">
            <a:xfrm>
              <a:off x="5034" y="4075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309" name="Rectangle 37"/>
            <p:cNvSpPr>
              <a:spLocks noChangeArrowheads="1"/>
            </p:cNvSpPr>
            <p:nvPr/>
          </p:nvSpPr>
          <p:spPr bwMode="auto">
            <a:xfrm>
              <a:off x="5145" y="4075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310" name="Rectangle 38"/>
            <p:cNvSpPr>
              <a:spLocks noChangeArrowheads="1"/>
            </p:cNvSpPr>
            <p:nvPr/>
          </p:nvSpPr>
          <p:spPr bwMode="auto">
            <a:xfrm>
              <a:off x="5233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311" name="Rectangle 39"/>
            <p:cNvSpPr>
              <a:spLocks noChangeArrowheads="1"/>
            </p:cNvSpPr>
            <p:nvPr/>
          </p:nvSpPr>
          <p:spPr bwMode="auto">
            <a:xfrm>
              <a:off x="5597" y="4075"/>
              <a:ext cx="89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312" name="Rectangle 40"/>
            <p:cNvSpPr>
              <a:spLocks noChangeArrowheads="1"/>
            </p:cNvSpPr>
            <p:nvPr/>
          </p:nvSpPr>
          <p:spPr bwMode="auto">
            <a:xfrm>
              <a:off x="5711" y="4075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313" name="Rectangle 41"/>
            <p:cNvSpPr>
              <a:spLocks noChangeArrowheads="1"/>
            </p:cNvSpPr>
            <p:nvPr/>
          </p:nvSpPr>
          <p:spPr bwMode="auto">
            <a:xfrm>
              <a:off x="5811" y="4075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314" name="Rectangle 42"/>
            <p:cNvSpPr>
              <a:spLocks noChangeArrowheads="1"/>
            </p:cNvSpPr>
            <p:nvPr/>
          </p:nvSpPr>
          <p:spPr bwMode="auto">
            <a:xfrm>
              <a:off x="4934" y="4074"/>
              <a:ext cx="70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315" name="Rectangle 43"/>
            <p:cNvSpPr>
              <a:spLocks noChangeArrowheads="1"/>
            </p:cNvSpPr>
            <p:nvPr/>
          </p:nvSpPr>
          <p:spPr bwMode="auto">
            <a:xfrm>
              <a:off x="4749" y="4075"/>
              <a:ext cx="16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316" name="Rectangle 44"/>
            <p:cNvSpPr>
              <a:spLocks noChangeArrowheads="1"/>
            </p:cNvSpPr>
            <p:nvPr/>
          </p:nvSpPr>
          <p:spPr bwMode="auto">
            <a:xfrm>
              <a:off x="5352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317" name="Rectangle 45"/>
            <p:cNvSpPr>
              <a:spLocks noChangeArrowheads="1"/>
            </p:cNvSpPr>
            <p:nvPr/>
          </p:nvSpPr>
          <p:spPr bwMode="auto">
            <a:xfrm>
              <a:off x="5469" y="4074"/>
              <a:ext cx="110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54318" name="Rectangle 46"/>
          <p:cNvSpPr>
            <a:spLocks noChangeArrowheads="1"/>
          </p:cNvSpPr>
          <p:nvPr/>
        </p:nvSpPr>
        <p:spPr bwMode="auto">
          <a:xfrm>
            <a:off x="6408738" y="1543050"/>
            <a:ext cx="1439862" cy="214313"/>
          </a:xfrm>
          <a:prstGeom prst="rect">
            <a:avLst/>
          </a:prstGeom>
          <a:solidFill>
            <a:srgbClr val="FF33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4319" name="Freeform 47"/>
          <p:cNvSpPr>
            <a:spLocks/>
          </p:cNvSpPr>
          <p:nvPr/>
        </p:nvSpPr>
        <p:spPr bwMode="auto">
          <a:xfrm>
            <a:off x="5976938" y="1763713"/>
            <a:ext cx="1150937" cy="1295400"/>
          </a:xfrm>
          <a:custGeom>
            <a:avLst/>
            <a:gdLst>
              <a:gd name="T0" fmla="*/ 725 w 725"/>
              <a:gd name="T1" fmla="*/ 0 h 816"/>
              <a:gd name="T2" fmla="*/ 589 w 725"/>
              <a:gd name="T3" fmla="*/ 499 h 816"/>
              <a:gd name="T4" fmla="*/ 0 w 725"/>
              <a:gd name="T5" fmla="*/ 81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5" h="816">
                <a:moveTo>
                  <a:pt x="725" y="0"/>
                </a:moveTo>
                <a:cubicBezTo>
                  <a:pt x="717" y="181"/>
                  <a:pt x="710" y="363"/>
                  <a:pt x="589" y="499"/>
                </a:cubicBezTo>
                <a:cubicBezTo>
                  <a:pt x="468" y="635"/>
                  <a:pt x="234" y="725"/>
                  <a:pt x="0" y="816"/>
                </a:cubicBezTo>
              </a:path>
            </a:pathLst>
          </a:custGeom>
          <a:noFill/>
          <a:ln w="38100" cap="rnd" cmpd="sng">
            <a:solidFill>
              <a:schemeClr val="tx1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4320" name="Text Box 48"/>
          <p:cNvSpPr txBox="1">
            <a:spLocks noChangeArrowheads="1"/>
          </p:cNvSpPr>
          <p:nvPr/>
        </p:nvSpPr>
        <p:spPr bwMode="auto">
          <a:xfrm>
            <a:off x="6911975" y="2484438"/>
            <a:ext cx="2881313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Quality layer</a:t>
            </a:r>
          </a:p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identification</a:t>
            </a:r>
          </a:p>
        </p:txBody>
      </p:sp>
      <p:sp>
        <p:nvSpPr>
          <p:cNvPr id="54321" name="Text Box 49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LAYER CONTENTS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laye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56325" name="AutoShape 5"/>
          <p:cNvSpPr>
            <a:spLocks/>
          </p:cNvSpPr>
          <p:nvPr/>
        </p:nvSpPr>
        <p:spPr bwMode="auto">
          <a:xfrm rot="-5400000">
            <a:off x="6883400" y="-1217612"/>
            <a:ext cx="201613" cy="5761037"/>
          </a:xfrm>
          <a:prstGeom prst="leftBracket">
            <a:avLst>
              <a:gd name="adj" fmla="val 4497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56326" name="Group 6"/>
          <p:cNvGrpSpPr>
            <a:grpSpLocks/>
          </p:cNvGrpSpPr>
          <p:nvPr/>
        </p:nvGrpSpPr>
        <p:grpSpPr bwMode="auto">
          <a:xfrm>
            <a:off x="4183063" y="1547813"/>
            <a:ext cx="1000125" cy="215900"/>
            <a:chOff x="2409" y="4059"/>
            <a:chExt cx="630" cy="136"/>
          </a:xfrm>
        </p:grpSpPr>
        <p:sp>
          <p:nvSpPr>
            <p:cNvPr id="56327" name="Rectangle 7"/>
            <p:cNvSpPr>
              <a:spLocks noChangeArrowheads="1"/>
            </p:cNvSpPr>
            <p:nvPr/>
          </p:nvSpPr>
          <p:spPr bwMode="auto">
            <a:xfrm>
              <a:off x="2409" y="4072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28" name="Rectangle 8"/>
            <p:cNvSpPr>
              <a:spLocks noChangeArrowheads="1"/>
            </p:cNvSpPr>
            <p:nvPr/>
          </p:nvSpPr>
          <p:spPr bwMode="auto">
            <a:xfrm>
              <a:off x="2526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29" name="Rectangle 9"/>
            <p:cNvSpPr>
              <a:spLocks noChangeArrowheads="1"/>
            </p:cNvSpPr>
            <p:nvPr/>
          </p:nvSpPr>
          <p:spPr bwMode="auto">
            <a:xfrm>
              <a:off x="2614" y="4072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30" name="Rectangle 10"/>
            <p:cNvSpPr>
              <a:spLocks noChangeArrowheads="1"/>
            </p:cNvSpPr>
            <p:nvPr/>
          </p:nvSpPr>
          <p:spPr bwMode="auto">
            <a:xfrm>
              <a:off x="2736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31" name="Rectangle 11"/>
            <p:cNvSpPr>
              <a:spLocks noChangeArrowheads="1"/>
            </p:cNvSpPr>
            <p:nvPr/>
          </p:nvSpPr>
          <p:spPr bwMode="auto">
            <a:xfrm>
              <a:off x="280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32" name="Rectangle 12"/>
            <p:cNvSpPr>
              <a:spLocks noChangeArrowheads="1"/>
            </p:cNvSpPr>
            <p:nvPr/>
          </p:nvSpPr>
          <p:spPr bwMode="auto">
            <a:xfrm>
              <a:off x="290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33" name="Line 13"/>
            <p:cNvSpPr>
              <a:spLocks noChangeShapeType="1"/>
            </p:cNvSpPr>
            <p:nvPr/>
          </p:nvSpPr>
          <p:spPr bwMode="auto">
            <a:xfrm flipV="1">
              <a:off x="3039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56334" name="Group 14"/>
          <p:cNvGrpSpPr>
            <a:grpSpLocks/>
          </p:cNvGrpSpPr>
          <p:nvPr/>
        </p:nvGrpSpPr>
        <p:grpSpPr bwMode="auto">
          <a:xfrm>
            <a:off x="5238750" y="1547813"/>
            <a:ext cx="1168400" cy="215900"/>
            <a:chOff x="3074" y="4059"/>
            <a:chExt cx="736" cy="136"/>
          </a:xfrm>
        </p:grpSpPr>
        <p:sp>
          <p:nvSpPr>
            <p:cNvPr id="56335" name="Rectangle 15"/>
            <p:cNvSpPr>
              <a:spLocks noChangeArrowheads="1"/>
            </p:cNvSpPr>
            <p:nvPr/>
          </p:nvSpPr>
          <p:spPr bwMode="auto">
            <a:xfrm>
              <a:off x="3074" y="4072"/>
              <a:ext cx="11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36" name="Rectangle 16"/>
            <p:cNvSpPr>
              <a:spLocks noChangeArrowheads="1"/>
            </p:cNvSpPr>
            <p:nvPr/>
          </p:nvSpPr>
          <p:spPr bwMode="auto">
            <a:xfrm>
              <a:off x="3297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37" name="Rectangle 17"/>
            <p:cNvSpPr>
              <a:spLocks noChangeArrowheads="1"/>
            </p:cNvSpPr>
            <p:nvPr/>
          </p:nvSpPr>
          <p:spPr bwMode="auto">
            <a:xfrm>
              <a:off x="3376" y="4072"/>
              <a:ext cx="6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38" name="Rectangle 18"/>
            <p:cNvSpPr>
              <a:spLocks noChangeArrowheads="1"/>
            </p:cNvSpPr>
            <p:nvPr/>
          </p:nvSpPr>
          <p:spPr bwMode="auto">
            <a:xfrm>
              <a:off x="3592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39" name="Rectangle 19"/>
            <p:cNvSpPr>
              <a:spLocks noChangeArrowheads="1"/>
            </p:cNvSpPr>
            <p:nvPr/>
          </p:nvSpPr>
          <p:spPr bwMode="auto">
            <a:xfrm>
              <a:off x="3684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40" name="Line 20"/>
            <p:cNvSpPr>
              <a:spLocks noChangeShapeType="1"/>
            </p:cNvSpPr>
            <p:nvPr/>
          </p:nvSpPr>
          <p:spPr bwMode="auto">
            <a:xfrm flipV="1">
              <a:off x="381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341" name="Rectangle 21"/>
            <p:cNvSpPr>
              <a:spLocks noChangeArrowheads="1"/>
            </p:cNvSpPr>
            <p:nvPr/>
          </p:nvSpPr>
          <p:spPr bwMode="auto">
            <a:xfrm>
              <a:off x="3458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42" name="Rectangle 22"/>
            <p:cNvSpPr>
              <a:spLocks noChangeArrowheads="1"/>
            </p:cNvSpPr>
            <p:nvPr/>
          </p:nvSpPr>
          <p:spPr bwMode="auto">
            <a:xfrm>
              <a:off x="3526" y="4071"/>
              <a:ext cx="4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43" name="Rectangle 23"/>
            <p:cNvSpPr>
              <a:spLocks noChangeArrowheads="1"/>
            </p:cNvSpPr>
            <p:nvPr/>
          </p:nvSpPr>
          <p:spPr bwMode="auto">
            <a:xfrm>
              <a:off x="3211" y="4075"/>
              <a:ext cx="64" cy="89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6344" name="Group 24"/>
          <p:cNvGrpSpPr>
            <a:grpSpLocks/>
          </p:cNvGrpSpPr>
          <p:nvPr/>
        </p:nvGrpSpPr>
        <p:grpSpPr bwMode="auto">
          <a:xfrm>
            <a:off x="6454775" y="1547813"/>
            <a:ext cx="1397000" cy="215900"/>
            <a:chOff x="3840" y="4059"/>
            <a:chExt cx="880" cy="136"/>
          </a:xfrm>
        </p:grpSpPr>
        <p:sp>
          <p:nvSpPr>
            <p:cNvPr id="56345" name="Rectangle 25"/>
            <p:cNvSpPr>
              <a:spLocks noChangeArrowheads="1"/>
            </p:cNvSpPr>
            <p:nvPr/>
          </p:nvSpPr>
          <p:spPr bwMode="auto">
            <a:xfrm>
              <a:off x="3951" y="4072"/>
              <a:ext cx="137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46" name="Rectangle 26"/>
            <p:cNvSpPr>
              <a:spLocks noChangeArrowheads="1"/>
            </p:cNvSpPr>
            <p:nvPr/>
          </p:nvSpPr>
          <p:spPr bwMode="auto">
            <a:xfrm>
              <a:off x="4114" y="4072"/>
              <a:ext cx="44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47" name="Rectangle 27"/>
            <p:cNvSpPr>
              <a:spLocks noChangeArrowheads="1"/>
            </p:cNvSpPr>
            <p:nvPr/>
          </p:nvSpPr>
          <p:spPr bwMode="auto">
            <a:xfrm>
              <a:off x="4184" y="4072"/>
              <a:ext cx="86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48" name="Rectangle 28"/>
            <p:cNvSpPr>
              <a:spLocks noChangeArrowheads="1"/>
            </p:cNvSpPr>
            <p:nvPr/>
          </p:nvSpPr>
          <p:spPr bwMode="auto">
            <a:xfrm>
              <a:off x="4432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49" name="Rectangle 29"/>
            <p:cNvSpPr>
              <a:spLocks noChangeArrowheads="1"/>
            </p:cNvSpPr>
            <p:nvPr/>
          </p:nvSpPr>
          <p:spPr bwMode="auto">
            <a:xfrm>
              <a:off x="449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50" name="Rectangle 30"/>
            <p:cNvSpPr>
              <a:spLocks noChangeArrowheads="1"/>
            </p:cNvSpPr>
            <p:nvPr/>
          </p:nvSpPr>
          <p:spPr bwMode="auto">
            <a:xfrm>
              <a:off x="459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51" name="Line 31"/>
            <p:cNvSpPr>
              <a:spLocks noChangeShapeType="1"/>
            </p:cNvSpPr>
            <p:nvPr/>
          </p:nvSpPr>
          <p:spPr bwMode="auto">
            <a:xfrm flipV="1">
              <a:off x="472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352" name="Rectangle 32"/>
            <p:cNvSpPr>
              <a:spLocks noChangeArrowheads="1"/>
            </p:cNvSpPr>
            <p:nvPr/>
          </p:nvSpPr>
          <p:spPr bwMode="auto">
            <a:xfrm>
              <a:off x="3840" y="4071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53" name="Rectangle 33"/>
            <p:cNvSpPr>
              <a:spLocks noChangeArrowheads="1"/>
            </p:cNvSpPr>
            <p:nvPr/>
          </p:nvSpPr>
          <p:spPr bwMode="auto">
            <a:xfrm>
              <a:off x="4287" y="4073"/>
              <a:ext cx="125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6354" name="Group 34"/>
          <p:cNvGrpSpPr>
            <a:grpSpLocks/>
          </p:cNvGrpSpPr>
          <p:nvPr/>
        </p:nvGrpSpPr>
        <p:grpSpPr bwMode="auto">
          <a:xfrm>
            <a:off x="7897813" y="1571625"/>
            <a:ext cx="1828800" cy="149225"/>
            <a:chOff x="4749" y="4074"/>
            <a:chExt cx="1152" cy="94"/>
          </a:xfrm>
        </p:grpSpPr>
        <p:sp>
          <p:nvSpPr>
            <p:cNvPr id="56355" name="Rectangle 35"/>
            <p:cNvSpPr>
              <a:spLocks noChangeArrowheads="1"/>
            </p:cNvSpPr>
            <p:nvPr/>
          </p:nvSpPr>
          <p:spPr bwMode="auto">
            <a:xfrm>
              <a:off x="5034" y="4075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56" name="Rectangle 36"/>
            <p:cNvSpPr>
              <a:spLocks noChangeArrowheads="1"/>
            </p:cNvSpPr>
            <p:nvPr/>
          </p:nvSpPr>
          <p:spPr bwMode="auto">
            <a:xfrm>
              <a:off x="5145" y="4075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57" name="Rectangle 37"/>
            <p:cNvSpPr>
              <a:spLocks noChangeArrowheads="1"/>
            </p:cNvSpPr>
            <p:nvPr/>
          </p:nvSpPr>
          <p:spPr bwMode="auto">
            <a:xfrm>
              <a:off x="5233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58" name="Rectangle 38"/>
            <p:cNvSpPr>
              <a:spLocks noChangeArrowheads="1"/>
            </p:cNvSpPr>
            <p:nvPr/>
          </p:nvSpPr>
          <p:spPr bwMode="auto">
            <a:xfrm>
              <a:off x="5597" y="4075"/>
              <a:ext cx="89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59" name="Rectangle 39"/>
            <p:cNvSpPr>
              <a:spLocks noChangeArrowheads="1"/>
            </p:cNvSpPr>
            <p:nvPr/>
          </p:nvSpPr>
          <p:spPr bwMode="auto">
            <a:xfrm>
              <a:off x="5711" y="4075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60" name="Rectangle 40"/>
            <p:cNvSpPr>
              <a:spLocks noChangeArrowheads="1"/>
            </p:cNvSpPr>
            <p:nvPr/>
          </p:nvSpPr>
          <p:spPr bwMode="auto">
            <a:xfrm>
              <a:off x="5811" y="4075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61" name="Rectangle 41"/>
            <p:cNvSpPr>
              <a:spLocks noChangeArrowheads="1"/>
            </p:cNvSpPr>
            <p:nvPr/>
          </p:nvSpPr>
          <p:spPr bwMode="auto">
            <a:xfrm>
              <a:off x="4934" y="4074"/>
              <a:ext cx="70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62" name="Rectangle 42"/>
            <p:cNvSpPr>
              <a:spLocks noChangeArrowheads="1"/>
            </p:cNvSpPr>
            <p:nvPr/>
          </p:nvSpPr>
          <p:spPr bwMode="auto">
            <a:xfrm>
              <a:off x="4749" y="4075"/>
              <a:ext cx="16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63" name="Rectangle 43"/>
            <p:cNvSpPr>
              <a:spLocks noChangeArrowheads="1"/>
            </p:cNvSpPr>
            <p:nvPr/>
          </p:nvSpPr>
          <p:spPr bwMode="auto">
            <a:xfrm>
              <a:off x="5352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64" name="Rectangle 44"/>
            <p:cNvSpPr>
              <a:spLocks noChangeArrowheads="1"/>
            </p:cNvSpPr>
            <p:nvPr/>
          </p:nvSpPr>
          <p:spPr bwMode="auto">
            <a:xfrm>
              <a:off x="5469" y="4074"/>
              <a:ext cx="110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56365" name="Rectangle 45"/>
          <p:cNvSpPr>
            <a:spLocks noChangeArrowheads="1"/>
          </p:cNvSpPr>
          <p:nvPr/>
        </p:nvSpPr>
        <p:spPr bwMode="auto">
          <a:xfrm>
            <a:off x="6408738" y="1543050"/>
            <a:ext cx="1439862" cy="214313"/>
          </a:xfrm>
          <a:prstGeom prst="rect">
            <a:avLst/>
          </a:prstGeom>
          <a:solidFill>
            <a:srgbClr val="FF33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6366" name="Freeform 46"/>
          <p:cNvSpPr>
            <a:spLocks/>
          </p:cNvSpPr>
          <p:nvPr/>
        </p:nvSpPr>
        <p:spPr bwMode="auto">
          <a:xfrm>
            <a:off x="5976938" y="1763713"/>
            <a:ext cx="1150937" cy="1295400"/>
          </a:xfrm>
          <a:custGeom>
            <a:avLst/>
            <a:gdLst>
              <a:gd name="T0" fmla="*/ 725 w 725"/>
              <a:gd name="T1" fmla="*/ 0 h 816"/>
              <a:gd name="T2" fmla="*/ 589 w 725"/>
              <a:gd name="T3" fmla="*/ 499 h 816"/>
              <a:gd name="T4" fmla="*/ 0 w 725"/>
              <a:gd name="T5" fmla="*/ 81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5" h="816">
                <a:moveTo>
                  <a:pt x="725" y="0"/>
                </a:moveTo>
                <a:cubicBezTo>
                  <a:pt x="717" y="181"/>
                  <a:pt x="710" y="363"/>
                  <a:pt x="589" y="499"/>
                </a:cubicBezTo>
                <a:cubicBezTo>
                  <a:pt x="468" y="635"/>
                  <a:pt x="234" y="725"/>
                  <a:pt x="0" y="816"/>
                </a:cubicBezTo>
              </a:path>
            </a:pathLst>
          </a:custGeom>
          <a:noFill/>
          <a:ln w="38100" cap="rnd" cmpd="sng">
            <a:solidFill>
              <a:schemeClr val="tx1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6367" name="Text Box 47"/>
          <p:cNvSpPr txBox="1">
            <a:spLocks noChangeArrowheads="1"/>
          </p:cNvSpPr>
          <p:nvPr/>
        </p:nvSpPr>
        <p:spPr bwMode="auto">
          <a:xfrm>
            <a:off x="6911975" y="2484438"/>
            <a:ext cx="2881313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Quality layer</a:t>
            </a:r>
          </a:p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identification</a:t>
            </a:r>
          </a:p>
        </p:txBody>
      </p:sp>
      <p:sp>
        <p:nvSpPr>
          <p:cNvPr id="56368" name="Text Box 48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LAYER CONTENTS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laye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752975" y="1547813"/>
            <a:ext cx="51831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  <a:endParaRPr lang="en-GB" b="1" i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6551613" y="2051050"/>
            <a:ext cx="3241675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select layer’s coding</a:t>
            </a:r>
          </a:p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passes from the top to the bottom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OPTIMIZED TRUNCATION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OPTIMIZED TRUNCATION</a:t>
            </a:r>
          </a:p>
        </p:txBody>
      </p:sp>
      <p:pic>
        <p:nvPicPr>
          <p:cNvPr id="3" name="bwlt-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" y="1305197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6408738" y="6229350"/>
            <a:ext cx="3744912" cy="1079500"/>
            <a:chOff x="408" y="1300"/>
            <a:chExt cx="5172" cy="2516"/>
          </a:xfrm>
        </p:grpSpPr>
        <p:sp>
          <p:nvSpPr>
            <p:cNvPr id="7171" name="Text Box 3"/>
            <p:cNvSpPr txBox="1">
              <a:spLocks noChangeArrowheads="1"/>
            </p:cNvSpPr>
            <p:nvPr/>
          </p:nvSpPr>
          <p:spPr bwMode="auto">
            <a:xfrm>
              <a:off x="2265" y="1300"/>
              <a:ext cx="3315" cy="2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Interactive image transmission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Code-stream transcoding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Real-time video rendering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Client-server policies of video delivery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7172" name="Text Box 4"/>
            <p:cNvSpPr txBox="1">
              <a:spLocks noChangeArrowheads="1"/>
            </p:cNvSpPr>
            <p:nvPr/>
          </p:nvSpPr>
          <p:spPr bwMode="auto">
            <a:xfrm>
              <a:off x="408" y="2255"/>
              <a:ext cx="1269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Applications</a:t>
              </a:r>
            </a:p>
          </p:txBody>
        </p:sp>
        <p:sp>
          <p:nvSpPr>
            <p:cNvPr id="7173" name="Line 5"/>
            <p:cNvSpPr>
              <a:spLocks noChangeShapeType="1"/>
            </p:cNvSpPr>
            <p:nvPr/>
          </p:nvSpPr>
          <p:spPr bwMode="auto">
            <a:xfrm flipV="1">
              <a:off x="1678" y="1436"/>
              <a:ext cx="590" cy="90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174" name="Line 6"/>
            <p:cNvSpPr>
              <a:spLocks noChangeShapeType="1"/>
            </p:cNvSpPr>
            <p:nvPr/>
          </p:nvSpPr>
          <p:spPr bwMode="auto">
            <a:xfrm flipV="1">
              <a:off x="1717" y="2162"/>
              <a:ext cx="551" cy="199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175" name="Line 7"/>
            <p:cNvSpPr>
              <a:spLocks noChangeShapeType="1"/>
            </p:cNvSpPr>
            <p:nvPr/>
          </p:nvSpPr>
          <p:spPr bwMode="auto">
            <a:xfrm>
              <a:off x="1712" y="2412"/>
              <a:ext cx="556" cy="385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176" name="Line 8"/>
            <p:cNvSpPr>
              <a:spLocks noChangeShapeType="1"/>
            </p:cNvSpPr>
            <p:nvPr/>
          </p:nvSpPr>
          <p:spPr bwMode="auto">
            <a:xfrm>
              <a:off x="1678" y="2434"/>
              <a:ext cx="544" cy="1089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pic>
        <p:nvPicPr>
          <p:cNvPr id="7177" name="Picture 9" descr="n2_GRAY-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506913"/>
            <a:ext cx="1366838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layer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2862263"/>
            <a:ext cx="15113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0" y="7164388"/>
            <a:ext cx="10080625" cy="395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TABLE OF CONTENTS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3311525" y="4311650"/>
            <a:ext cx="53276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3. EXPERIMENTS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5545138" y="5795963"/>
            <a:ext cx="38163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4. CONCLUSIONS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1511300" y="2771775"/>
            <a:ext cx="59753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2. BLOCK-WISE TRUNCATION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	           OF QUALITY LAYERS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431800" y="1403350"/>
            <a:ext cx="374491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1. INTRODUCTION</a:t>
            </a: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1223963" y="2484438"/>
            <a:ext cx="8856662" cy="48244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7186" name="Group 18"/>
          <p:cNvGrpSpPr>
            <a:grpSpLocks/>
          </p:cNvGrpSpPr>
          <p:nvPr/>
        </p:nvGrpSpPr>
        <p:grpSpPr bwMode="auto">
          <a:xfrm>
            <a:off x="4281488" y="1547813"/>
            <a:ext cx="1406525" cy="330200"/>
            <a:chOff x="2631" y="930"/>
            <a:chExt cx="1158" cy="272"/>
          </a:xfrm>
        </p:grpSpPr>
        <p:grpSp>
          <p:nvGrpSpPr>
            <p:cNvPr id="7187" name="Group 19"/>
            <p:cNvGrpSpPr>
              <a:grpSpLocks/>
            </p:cNvGrpSpPr>
            <p:nvPr/>
          </p:nvGrpSpPr>
          <p:grpSpPr bwMode="auto">
            <a:xfrm>
              <a:off x="2631" y="1011"/>
              <a:ext cx="1158" cy="140"/>
              <a:chOff x="363" y="4050"/>
              <a:chExt cx="1158" cy="140"/>
            </a:xfrm>
          </p:grpSpPr>
          <p:sp>
            <p:nvSpPr>
              <p:cNvPr id="7188" name="AutoShape 20"/>
              <p:cNvSpPr>
                <a:spLocks/>
              </p:cNvSpPr>
              <p:nvPr/>
            </p:nvSpPr>
            <p:spPr bwMode="auto">
              <a:xfrm rot="-5400000">
                <a:off x="872" y="3541"/>
                <a:ext cx="140" cy="1158"/>
              </a:xfrm>
              <a:prstGeom prst="leftBracket">
                <a:avLst>
                  <a:gd name="adj" fmla="val 22632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89" name="Rectangle 21"/>
              <p:cNvSpPr>
                <a:spLocks noChangeArrowheads="1"/>
              </p:cNvSpPr>
              <p:nvPr/>
            </p:nvSpPr>
            <p:spPr bwMode="auto">
              <a:xfrm>
                <a:off x="408" y="4065"/>
                <a:ext cx="107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7190" name="Line 22"/>
            <p:cNvSpPr>
              <a:spLocks noChangeShapeType="1"/>
            </p:cNvSpPr>
            <p:nvPr/>
          </p:nvSpPr>
          <p:spPr bwMode="auto">
            <a:xfrm flipV="1">
              <a:off x="2903" y="930"/>
              <a:ext cx="90" cy="272"/>
            </a:xfrm>
            <a:prstGeom prst="line">
              <a:avLst/>
            </a:prstGeom>
            <a:noFill/>
            <a:ln w="28575">
              <a:solidFill>
                <a:srgbClr val="C7898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7191" name="Group 23"/>
          <p:cNvGrpSpPr>
            <a:grpSpLocks/>
          </p:cNvGrpSpPr>
          <p:nvPr/>
        </p:nvGrpSpPr>
        <p:grpSpPr bwMode="auto">
          <a:xfrm>
            <a:off x="3168650" y="1979613"/>
            <a:ext cx="1479550" cy="355600"/>
            <a:chOff x="2359" y="1247"/>
            <a:chExt cx="1134" cy="272"/>
          </a:xfrm>
        </p:grpSpPr>
        <p:grpSp>
          <p:nvGrpSpPr>
            <p:cNvPr id="7192" name="Group 24"/>
            <p:cNvGrpSpPr>
              <a:grpSpLocks/>
            </p:cNvGrpSpPr>
            <p:nvPr/>
          </p:nvGrpSpPr>
          <p:grpSpPr bwMode="auto">
            <a:xfrm>
              <a:off x="2359" y="1292"/>
              <a:ext cx="1134" cy="140"/>
              <a:chOff x="363" y="4331"/>
              <a:chExt cx="1134" cy="140"/>
            </a:xfrm>
          </p:grpSpPr>
          <p:sp>
            <p:nvSpPr>
              <p:cNvPr id="7193" name="AutoShape 25"/>
              <p:cNvSpPr>
                <a:spLocks/>
              </p:cNvSpPr>
              <p:nvPr/>
            </p:nvSpPr>
            <p:spPr bwMode="auto">
              <a:xfrm rot="-5400000">
                <a:off x="860" y="3834"/>
                <a:ext cx="140" cy="1134"/>
              </a:xfrm>
              <a:prstGeom prst="leftBracket">
                <a:avLst>
                  <a:gd name="adj" fmla="val 207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94" name="Line 26"/>
              <p:cNvSpPr>
                <a:spLocks noChangeShapeType="1"/>
              </p:cNvSpPr>
              <p:nvPr/>
            </p:nvSpPr>
            <p:spPr bwMode="auto">
              <a:xfrm flipV="1">
                <a:off x="544" y="4331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195" name="Rectangle 27"/>
              <p:cNvSpPr>
                <a:spLocks noChangeArrowheads="1"/>
              </p:cNvSpPr>
              <p:nvPr/>
            </p:nvSpPr>
            <p:spPr bwMode="auto">
              <a:xfrm>
                <a:off x="1134" y="4346"/>
                <a:ext cx="318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96" name="Rectangle 28"/>
              <p:cNvSpPr>
                <a:spLocks noChangeArrowheads="1"/>
              </p:cNvSpPr>
              <p:nvPr/>
            </p:nvSpPr>
            <p:spPr bwMode="auto">
              <a:xfrm>
                <a:off x="816" y="4346"/>
                <a:ext cx="227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97" name="Rectangle 29"/>
              <p:cNvSpPr>
                <a:spLocks noChangeArrowheads="1"/>
              </p:cNvSpPr>
              <p:nvPr/>
            </p:nvSpPr>
            <p:spPr bwMode="auto">
              <a:xfrm>
                <a:off x="408" y="4346"/>
                <a:ext cx="99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98" name="Rectangle 30"/>
              <p:cNvSpPr>
                <a:spLocks noChangeArrowheads="1"/>
              </p:cNvSpPr>
              <p:nvPr/>
            </p:nvSpPr>
            <p:spPr bwMode="auto">
              <a:xfrm>
                <a:off x="589" y="4347"/>
                <a:ext cx="13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99" name="Line 31"/>
              <p:cNvSpPr>
                <a:spLocks noChangeShapeType="1"/>
              </p:cNvSpPr>
              <p:nvPr/>
            </p:nvSpPr>
            <p:spPr bwMode="auto">
              <a:xfrm flipV="1">
                <a:off x="771" y="4331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00" name="Line 32"/>
              <p:cNvSpPr>
                <a:spLocks noChangeShapeType="1"/>
              </p:cNvSpPr>
              <p:nvPr/>
            </p:nvSpPr>
            <p:spPr bwMode="auto">
              <a:xfrm flipV="1">
                <a:off x="1088" y="4331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7201" name="Line 33"/>
            <p:cNvSpPr>
              <a:spLocks noChangeShapeType="1"/>
            </p:cNvSpPr>
            <p:nvPr/>
          </p:nvSpPr>
          <p:spPr bwMode="auto">
            <a:xfrm flipV="1">
              <a:off x="2586" y="1247"/>
              <a:ext cx="90" cy="272"/>
            </a:xfrm>
            <a:prstGeom prst="line">
              <a:avLst/>
            </a:prstGeom>
            <a:noFill/>
            <a:ln w="28575">
              <a:solidFill>
                <a:srgbClr val="C7898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layer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OPTIMIZED TRUNCATION</a:t>
            </a:r>
          </a:p>
        </p:txBody>
      </p:sp>
      <p:grpSp>
        <p:nvGrpSpPr>
          <p:cNvPr id="62470" name="Group 6"/>
          <p:cNvGrpSpPr>
            <a:grpSpLocks/>
          </p:cNvGrpSpPr>
          <p:nvPr/>
        </p:nvGrpSpPr>
        <p:grpSpPr bwMode="auto">
          <a:xfrm>
            <a:off x="4103688" y="1547813"/>
            <a:ext cx="5761037" cy="2300287"/>
            <a:chOff x="2585" y="975"/>
            <a:chExt cx="3629" cy="1449"/>
          </a:xfrm>
        </p:grpSpPr>
        <p:sp>
          <p:nvSpPr>
            <p:cNvPr id="62471" name="AutoShape 7"/>
            <p:cNvSpPr>
              <a:spLocks/>
            </p:cNvSpPr>
            <p:nvPr/>
          </p:nvSpPr>
          <p:spPr bwMode="auto">
            <a:xfrm rot="-5400000">
              <a:off x="4336" y="-767"/>
              <a:ext cx="127" cy="3629"/>
            </a:xfrm>
            <a:prstGeom prst="leftBracket">
              <a:avLst>
                <a:gd name="adj" fmla="val 44979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62472" name="Group 8"/>
            <p:cNvGrpSpPr>
              <a:grpSpLocks/>
            </p:cNvGrpSpPr>
            <p:nvPr/>
          </p:nvGrpSpPr>
          <p:grpSpPr bwMode="auto">
            <a:xfrm>
              <a:off x="2635" y="975"/>
              <a:ext cx="630" cy="136"/>
              <a:chOff x="2409" y="4059"/>
              <a:chExt cx="630" cy="136"/>
            </a:xfrm>
          </p:grpSpPr>
          <p:sp>
            <p:nvSpPr>
              <p:cNvPr id="62473" name="Rectangle 9"/>
              <p:cNvSpPr>
                <a:spLocks noChangeArrowheads="1"/>
              </p:cNvSpPr>
              <p:nvPr/>
            </p:nvSpPr>
            <p:spPr bwMode="auto">
              <a:xfrm>
                <a:off x="2409" y="4072"/>
                <a:ext cx="91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74" name="Rectangle 10"/>
              <p:cNvSpPr>
                <a:spLocks noChangeArrowheads="1"/>
              </p:cNvSpPr>
              <p:nvPr/>
            </p:nvSpPr>
            <p:spPr bwMode="auto">
              <a:xfrm>
                <a:off x="2526" y="4072"/>
                <a:ext cx="59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75" name="Rectangle 11"/>
              <p:cNvSpPr>
                <a:spLocks noChangeArrowheads="1"/>
              </p:cNvSpPr>
              <p:nvPr/>
            </p:nvSpPr>
            <p:spPr bwMode="auto">
              <a:xfrm>
                <a:off x="2614" y="4072"/>
                <a:ext cx="101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76" name="Rectangle 12"/>
              <p:cNvSpPr>
                <a:spLocks noChangeArrowheads="1"/>
              </p:cNvSpPr>
              <p:nvPr/>
            </p:nvSpPr>
            <p:spPr bwMode="auto">
              <a:xfrm>
                <a:off x="2736" y="4072"/>
                <a:ext cx="47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77" name="Rectangle 13"/>
              <p:cNvSpPr>
                <a:spLocks noChangeArrowheads="1"/>
              </p:cNvSpPr>
              <p:nvPr/>
            </p:nvSpPr>
            <p:spPr bwMode="auto">
              <a:xfrm>
                <a:off x="2808" y="4072"/>
                <a:ext cx="75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78" name="Rectangle 14"/>
              <p:cNvSpPr>
                <a:spLocks noChangeArrowheads="1"/>
              </p:cNvSpPr>
              <p:nvPr/>
            </p:nvSpPr>
            <p:spPr bwMode="auto">
              <a:xfrm>
                <a:off x="2908" y="4072"/>
                <a:ext cx="90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79" name="Line 15"/>
              <p:cNvSpPr>
                <a:spLocks noChangeShapeType="1"/>
              </p:cNvSpPr>
              <p:nvPr/>
            </p:nvSpPr>
            <p:spPr bwMode="auto">
              <a:xfrm flipV="1">
                <a:off x="3039" y="4059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62480" name="Group 16"/>
            <p:cNvGrpSpPr>
              <a:grpSpLocks/>
            </p:cNvGrpSpPr>
            <p:nvPr/>
          </p:nvGrpSpPr>
          <p:grpSpPr bwMode="auto">
            <a:xfrm>
              <a:off x="3300" y="975"/>
              <a:ext cx="736" cy="136"/>
              <a:chOff x="3074" y="4059"/>
              <a:chExt cx="736" cy="136"/>
            </a:xfrm>
          </p:grpSpPr>
          <p:sp>
            <p:nvSpPr>
              <p:cNvPr id="62481" name="Rectangle 17"/>
              <p:cNvSpPr>
                <a:spLocks noChangeArrowheads="1"/>
              </p:cNvSpPr>
              <p:nvPr/>
            </p:nvSpPr>
            <p:spPr bwMode="auto">
              <a:xfrm>
                <a:off x="3074" y="4072"/>
                <a:ext cx="114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82" name="Rectangle 18"/>
              <p:cNvSpPr>
                <a:spLocks noChangeArrowheads="1"/>
              </p:cNvSpPr>
              <p:nvPr/>
            </p:nvSpPr>
            <p:spPr bwMode="auto">
              <a:xfrm>
                <a:off x="3297" y="4072"/>
                <a:ext cx="59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83" name="Rectangle 19"/>
              <p:cNvSpPr>
                <a:spLocks noChangeArrowheads="1"/>
              </p:cNvSpPr>
              <p:nvPr/>
            </p:nvSpPr>
            <p:spPr bwMode="auto">
              <a:xfrm>
                <a:off x="3376" y="4072"/>
                <a:ext cx="67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84" name="Rectangle 20"/>
              <p:cNvSpPr>
                <a:spLocks noChangeArrowheads="1"/>
              </p:cNvSpPr>
              <p:nvPr/>
            </p:nvSpPr>
            <p:spPr bwMode="auto">
              <a:xfrm>
                <a:off x="3592" y="4072"/>
                <a:ext cx="75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85" name="Rectangle 21"/>
              <p:cNvSpPr>
                <a:spLocks noChangeArrowheads="1"/>
              </p:cNvSpPr>
              <p:nvPr/>
            </p:nvSpPr>
            <p:spPr bwMode="auto">
              <a:xfrm>
                <a:off x="3684" y="4072"/>
                <a:ext cx="90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86" name="Line 22"/>
              <p:cNvSpPr>
                <a:spLocks noChangeShapeType="1"/>
              </p:cNvSpPr>
              <p:nvPr/>
            </p:nvSpPr>
            <p:spPr bwMode="auto">
              <a:xfrm flipV="1">
                <a:off x="3810" y="4059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487" name="Rectangle 23"/>
              <p:cNvSpPr>
                <a:spLocks noChangeArrowheads="1"/>
              </p:cNvSpPr>
              <p:nvPr/>
            </p:nvSpPr>
            <p:spPr bwMode="auto">
              <a:xfrm>
                <a:off x="3458" y="4072"/>
                <a:ext cx="47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88" name="Rectangle 24"/>
              <p:cNvSpPr>
                <a:spLocks noChangeArrowheads="1"/>
              </p:cNvSpPr>
              <p:nvPr/>
            </p:nvSpPr>
            <p:spPr bwMode="auto">
              <a:xfrm>
                <a:off x="3526" y="4071"/>
                <a:ext cx="45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89" name="Rectangle 25"/>
              <p:cNvSpPr>
                <a:spLocks noChangeArrowheads="1"/>
              </p:cNvSpPr>
              <p:nvPr/>
            </p:nvSpPr>
            <p:spPr bwMode="auto">
              <a:xfrm>
                <a:off x="3211" y="4075"/>
                <a:ext cx="64" cy="89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62490" name="Group 26"/>
            <p:cNvGrpSpPr>
              <a:grpSpLocks/>
            </p:cNvGrpSpPr>
            <p:nvPr/>
          </p:nvGrpSpPr>
          <p:grpSpPr bwMode="auto">
            <a:xfrm>
              <a:off x="4066" y="975"/>
              <a:ext cx="880" cy="136"/>
              <a:chOff x="3840" y="4059"/>
              <a:chExt cx="880" cy="136"/>
            </a:xfrm>
          </p:grpSpPr>
          <p:sp>
            <p:nvSpPr>
              <p:cNvPr id="62491" name="Rectangle 27"/>
              <p:cNvSpPr>
                <a:spLocks noChangeArrowheads="1"/>
              </p:cNvSpPr>
              <p:nvPr/>
            </p:nvSpPr>
            <p:spPr bwMode="auto">
              <a:xfrm>
                <a:off x="3951" y="4072"/>
                <a:ext cx="137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92" name="Rectangle 28"/>
              <p:cNvSpPr>
                <a:spLocks noChangeArrowheads="1"/>
              </p:cNvSpPr>
              <p:nvPr/>
            </p:nvSpPr>
            <p:spPr bwMode="auto">
              <a:xfrm>
                <a:off x="4114" y="4072"/>
                <a:ext cx="44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93" name="Rectangle 29"/>
              <p:cNvSpPr>
                <a:spLocks noChangeArrowheads="1"/>
              </p:cNvSpPr>
              <p:nvPr/>
            </p:nvSpPr>
            <p:spPr bwMode="auto">
              <a:xfrm>
                <a:off x="4184" y="4072"/>
                <a:ext cx="86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94" name="Rectangle 30"/>
              <p:cNvSpPr>
                <a:spLocks noChangeArrowheads="1"/>
              </p:cNvSpPr>
              <p:nvPr/>
            </p:nvSpPr>
            <p:spPr bwMode="auto">
              <a:xfrm>
                <a:off x="4432" y="4072"/>
                <a:ext cx="47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95" name="Rectangle 31"/>
              <p:cNvSpPr>
                <a:spLocks noChangeArrowheads="1"/>
              </p:cNvSpPr>
              <p:nvPr/>
            </p:nvSpPr>
            <p:spPr bwMode="auto">
              <a:xfrm>
                <a:off x="4498" y="4072"/>
                <a:ext cx="75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96" name="Rectangle 32"/>
              <p:cNvSpPr>
                <a:spLocks noChangeArrowheads="1"/>
              </p:cNvSpPr>
              <p:nvPr/>
            </p:nvSpPr>
            <p:spPr bwMode="auto">
              <a:xfrm>
                <a:off x="4598" y="4072"/>
                <a:ext cx="90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97" name="Line 33"/>
              <p:cNvSpPr>
                <a:spLocks noChangeShapeType="1"/>
              </p:cNvSpPr>
              <p:nvPr/>
            </p:nvSpPr>
            <p:spPr bwMode="auto">
              <a:xfrm flipV="1">
                <a:off x="4720" y="4059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498" name="Rectangle 34"/>
              <p:cNvSpPr>
                <a:spLocks noChangeArrowheads="1"/>
              </p:cNvSpPr>
              <p:nvPr/>
            </p:nvSpPr>
            <p:spPr bwMode="auto">
              <a:xfrm>
                <a:off x="3840" y="4071"/>
                <a:ext cx="91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99" name="Rectangle 35"/>
              <p:cNvSpPr>
                <a:spLocks noChangeArrowheads="1"/>
              </p:cNvSpPr>
              <p:nvPr/>
            </p:nvSpPr>
            <p:spPr bwMode="auto">
              <a:xfrm>
                <a:off x="4287" y="4073"/>
                <a:ext cx="125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62500" name="Group 36"/>
            <p:cNvGrpSpPr>
              <a:grpSpLocks/>
            </p:cNvGrpSpPr>
            <p:nvPr/>
          </p:nvGrpSpPr>
          <p:grpSpPr bwMode="auto">
            <a:xfrm>
              <a:off x="4975" y="990"/>
              <a:ext cx="1152" cy="94"/>
              <a:chOff x="4749" y="4074"/>
              <a:chExt cx="1152" cy="94"/>
            </a:xfrm>
          </p:grpSpPr>
          <p:sp>
            <p:nvSpPr>
              <p:cNvPr id="62501" name="Rectangle 37"/>
              <p:cNvSpPr>
                <a:spLocks noChangeArrowheads="1"/>
              </p:cNvSpPr>
              <p:nvPr/>
            </p:nvSpPr>
            <p:spPr bwMode="auto">
              <a:xfrm>
                <a:off x="5034" y="4075"/>
                <a:ext cx="91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502" name="Rectangle 38"/>
              <p:cNvSpPr>
                <a:spLocks noChangeArrowheads="1"/>
              </p:cNvSpPr>
              <p:nvPr/>
            </p:nvSpPr>
            <p:spPr bwMode="auto">
              <a:xfrm>
                <a:off x="5145" y="4075"/>
                <a:ext cx="59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503" name="Rectangle 39"/>
              <p:cNvSpPr>
                <a:spLocks noChangeArrowheads="1"/>
              </p:cNvSpPr>
              <p:nvPr/>
            </p:nvSpPr>
            <p:spPr bwMode="auto">
              <a:xfrm>
                <a:off x="5233" y="4075"/>
                <a:ext cx="101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504" name="Rectangle 40"/>
              <p:cNvSpPr>
                <a:spLocks noChangeArrowheads="1"/>
              </p:cNvSpPr>
              <p:nvPr/>
            </p:nvSpPr>
            <p:spPr bwMode="auto">
              <a:xfrm>
                <a:off x="5597" y="4075"/>
                <a:ext cx="89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505" name="Rectangle 41"/>
              <p:cNvSpPr>
                <a:spLocks noChangeArrowheads="1"/>
              </p:cNvSpPr>
              <p:nvPr/>
            </p:nvSpPr>
            <p:spPr bwMode="auto">
              <a:xfrm>
                <a:off x="5711" y="4075"/>
                <a:ext cx="75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506" name="Rectangle 42"/>
              <p:cNvSpPr>
                <a:spLocks noChangeArrowheads="1"/>
              </p:cNvSpPr>
              <p:nvPr/>
            </p:nvSpPr>
            <p:spPr bwMode="auto">
              <a:xfrm>
                <a:off x="5811" y="4075"/>
                <a:ext cx="90" cy="93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507" name="Rectangle 43"/>
              <p:cNvSpPr>
                <a:spLocks noChangeArrowheads="1"/>
              </p:cNvSpPr>
              <p:nvPr/>
            </p:nvSpPr>
            <p:spPr bwMode="auto">
              <a:xfrm>
                <a:off x="4934" y="4074"/>
                <a:ext cx="70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508" name="Rectangle 44"/>
              <p:cNvSpPr>
                <a:spLocks noChangeArrowheads="1"/>
              </p:cNvSpPr>
              <p:nvPr/>
            </p:nvSpPr>
            <p:spPr bwMode="auto">
              <a:xfrm>
                <a:off x="4749" y="4075"/>
                <a:ext cx="164" cy="93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509" name="Rectangle 45"/>
              <p:cNvSpPr>
                <a:spLocks noChangeArrowheads="1"/>
              </p:cNvSpPr>
              <p:nvPr/>
            </p:nvSpPr>
            <p:spPr bwMode="auto">
              <a:xfrm>
                <a:off x="5352" y="4075"/>
                <a:ext cx="101" cy="93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510" name="Rectangle 46"/>
              <p:cNvSpPr>
                <a:spLocks noChangeArrowheads="1"/>
              </p:cNvSpPr>
              <p:nvPr/>
            </p:nvSpPr>
            <p:spPr bwMode="auto">
              <a:xfrm>
                <a:off x="5469" y="4074"/>
                <a:ext cx="110" cy="93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62511" name="Line 47"/>
            <p:cNvSpPr>
              <a:spLocks noChangeShapeType="1"/>
            </p:cNvSpPr>
            <p:nvPr/>
          </p:nvSpPr>
          <p:spPr bwMode="auto">
            <a:xfrm>
              <a:off x="4944" y="1882"/>
              <a:ext cx="907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512" name="Rectangle 48"/>
            <p:cNvSpPr>
              <a:spLocks noChangeArrowheads="1"/>
            </p:cNvSpPr>
            <p:nvPr/>
          </p:nvSpPr>
          <p:spPr bwMode="auto">
            <a:xfrm>
              <a:off x="4943" y="1655"/>
              <a:ext cx="147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2513" name="Rectangle 49"/>
            <p:cNvSpPr>
              <a:spLocks noChangeArrowheads="1"/>
            </p:cNvSpPr>
            <p:nvPr/>
          </p:nvSpPr>
          <p:spPr bwMode="auto">
            <a:xfrm>
              <a:off x="5125" y="1655"/>
              <a:ext cx="287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2514" name="Rectangle 50"/>
            <p:cNvSpPr>
              <a:spLocks noChangeArrowheads="1"/>
            </p:cNvSpPr>
            <p:nvPr/>
          </p:nvSpPr>
          <p:spPr bwMode="auto">
            <a:xfrm>
              <a:off x="5442" y="1655"/>
              <a:ext cx="417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2515" name="AutoShape 51"/>
            <p:cNvSpPr>
              <a:spLocks/>
            </p:cNvSpPr>
            <p:nvPr/>
          </p:nvSpPr>
          <p:spPr bwMode="auto">
            <a:xfrm rot="16200000">
              <a:off x="4423" y="1042"/>
              <a:ext cx="136" cy="273"/>
            </a:xfrm>
            <a:prstGeom prst="leftBrace">
              <a:avLst>
                <a:gd name="adj1" fmla="val 16728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2516" name="Line 52"/>
            <p:cNvSpPr>
              <a:spLocks noChangeShapeType="1"/>
            </p:cNvSpPr>
            <p:nvPr/>
          </p:nvSpPr>
          <p:spPr bwMode="auto">
            <a:xfrm>
              <a:off x="4490" y="1247"/>
              <a:ext cx="908" cy="2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517" name="AutoShape 53"/>
            <p:cNvSpPr>
              <a:spLocks/>
            </p:cNvSpPr>
            <p:nvPr/>
          </p:nvSpPr>
          <p:spPr bwMode="auto">
            <a:xfrm rot="5400000">
              <a:off x="5330" y="1088"/>
              <a:ext cx="136" cy="907"/>
            </a:xfrm>
            <a:prstGeom prst="leftBrace">
              <a:avLst>
                <a:gd name="adj1" fmla="val 5557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2518" name="Text Box 54"/>
            <p:cNvSpPr txBox="1">
              <a:spLocks noChangeArrowheads="1"/>
            </p:cNvSpPr>
            <p:nvPr/>
          </p:nvSpPr>
          <p:spPr bwMode="auto">
            <a:xfrm>
              <a:off x="4490" y="2018"/>
              <a:ext cx="1505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segment length </a:t>
              </a:r>
            </a:p>
            <a:p>
              <a:pPr algn="r"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available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layer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OPTIMIZED TRUNCATION</a:t>
            </a:r>
          </a:p>
        </p:txBody>
      </p:sp>
      <p:sp>
        <p:nvSpPr>
          <p:cNvPr id="64518" name="AutoShape 6"/>
          <p:cNvSpPr>
            <a:spLocks/>
          </p:cNvSpPr>
          <p:nvPr/>
        </p:nvSpPr>
        <p:spPr bwMode="auto">
          <a:xfrm rot="-5400000">
            <a:off x="6883400" y="-1217612"/>
            <a:ext cx="201613" cy="5761037"/>
          </a:xfrm>
          <a:prstGeom prst="leftBracket">
            <a:avLst>
              <a:gd name="adj" fmla="val 4497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64519" name="Group 7"/>
          <p:cNvGrpSpPr>
            <a:grpSpLocks/>
          </p:cNvGrpSpPr>
          <p:nvPr/>
        </p:nvGrpSpPr>
        <p:grpSpPr bwMode="auto">
          <a:xfrm>
            <a:off x="4183063" y="1547813"/>
            <a:ext cx="1000125" cy="215900"/>
            <a:chOff x="2409" y="4059"/>
            <a:chExt cx="630" cy="136"/>
          </a:xfrm>
        </p:grpSpPr>
        <p:sp>
          <p:nvSpPr>
            <p:cNvPr id="64520" name="Rectangle 8"/>
            <p:cNvSpPr>
              <a:spLocks noChangeArrowheads="1"/>
            </p:cNvSpPr>
            <p:nvPr/>
          </p:nvSpPr>
          <p:spPr bwMode="auto">
            <a:xfrm>
              <a:off x="2409" y="4072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21" name="Rectangle 9"/>
            <p:cNvSpPr>
              <a:spLocks noChangeArrowheads="1"/>
            </p:cNvSpPr>
            <p:nvPr/>
          </p:nvSpPr>
          <p:spPr bwMode="auto">
            <a:xfrm>
              <a:off x="2526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22" name="Rectangle 10"/>
            <p:cNvSpPr>
              <a:spLocks noChangeArrowheads="1"/>
            </p:cNvSpPr>
            <p:nvPr/>
          </p:nvSpPr>
          <p:spPr bwMode="auto">
            <a:xfrm>
              <a:off x="2614" y="4072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23" name="Rectangle 11"/>
            <p:cNvSpPr>
              <a:spLocks noChangeArrowheads="1"/>
            </p:cNvSpPr>
            <p:nvPr/>
          </p:nvSpPr>
          <p:spPr bwMode="auto">
            <a:xfrm>
              <a:off x="2736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24" name="Rectangle 12"/>
            <p:cNvSpPr>
              <a:spLocks noChangeArrowheads="1"/>
            </p:cNvSpPr>
            <p:nvPr/>
          </p:nvSpPr>
          <p:spPr bwMode="auto">
            <a:xfrm>
              <a:off x="280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25" name="Rectangle 13"/>
            <p:cNvSpPr>
              <a:spLocks noChangeArrowheads="1"/>
            </p:cNvSpPr>
            <p:nvPr/>
          </p:nvSpPr>
          <p:spPr bwMode="auto">
            <a:xfrm>
              <a:off x="290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26" name="Line 14"/>
            <p:cNvSpPr>
              <a:spLocks noChangeShapeType="1"/>
            </p:cNvSpPr>
            <p:nvPr/>
          </p:nvSpPr>
          <p:spPr bwMode="auto">
            <a:xfrm flipV="1">
              <a:off x="3039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64527" name="Group 15"/>
          <p:cNvGrpSpPr>
            <a:grpSpLocks/>
          </p:cNvGrpSpPr>
          <p:nvPr/>
        </p:nvGrpSpPr>
        <p:grpSpPr bwMode="auto">
          <a:xfrm>
            <a:off x="5238750" y="1547813"/>
            <a:ext cx="1168400" cy="215900"/>
            <a:chOff x="3074" y="4059"/>
            <a:chExt cx="736" cy="136"/>
          </a:xfrm>
        </p:grpSpPr>
        <p:sp>
          <p:nvSpPr>
            <p:cNvPr id="64528" name="Rectangle 16"/>
            <p:cNvSpPr>
              <a:spLocks noChangeArrowheads="1"/>
            </p:cNvSpPr>
            <p:nvPr/>
          </p:nvSpPr>
          <p:spPr bwMode="auto">
            <a:xfrm>
              <a:off x="3074" y="4072"/>
              <a:ext cx="11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29" name="Rectangle 17"/>
            <p:cNvSpPr>
              <a:spLocks noChangeArrowheads="1"/>
            </p:cNvSpPr>
            <p:nvPr/>
          </p:nvSpPr>
          <p:spPr bwMode="auto">
            <a:xfrm>
              <a:off x="3297" y="4072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30" name="Rectangle 18"/>
            <p:cNvSpPr>
              <a:spLocks noChangeArrowheads="1"/>
            </p:cNvSpPr>
            <p:nvPr/>
          </p:nvSpPr>
          <p:spPr bwMode="auto">
            <a:xfrm>
              <a:off x="3376" y="4072"/>
              <a:ext cx="6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31" name="Rectangle 19"/>
            <p:cNvSpPr>
              <a:spLocks noChangeArrowheads="1"/>
            </p:cNvSpPr>
            <p:nvPr/>
          </p:nvSpPr>
          <p:spPr bwMode="auto">
            <a:xfrm>
              <a:off x="3592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32" name="Rectangle 20"/>
            <p:cNvSpPr>
              <a:spLocks noChangeArrowheads="1"/>
            </p:cNvSpPr>
            <p:nvPr/>
          </p:nvSpPr>
          <p:spPr bwMode="auto">
            <a:xfrm>
              <a:off x="3684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33" name="Line 21"/>
            <p:cNvSpPr>
              <a:spLocks noChangeShapeType="1"/>
            </p:cNvSpPr>
            <p:nvPr/>
          </p:nvSpPr>
          <p:spPr bwMode="auto">
            <a:xfrm flipV="1">
              <a:off x="381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34" name="Rectangle 22"/>
            <p:cNvSpPr>
              <a:spLocks noChangeArrowheads="1"/>
            </p:cNvSpPr>
            <p:nvPr/>
          </p:nvSpPr>
          <p:spPr bwMode="auto">
            <a:xfrm>
              <a:off x="3458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35" name="Rectangle 23"/>
            <p:cNvSpPr>
              <a:spLocks noChangeArrowheads="1"/>
            </p:cNvSpPr>
            <p:nvPr/>
          </p:nvSpPr>
          <p:spPr bwMode="auto">
            <a:xfrm>
              <a:off x="3526" y="4071"/>
              <a:ext cx="4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36" name="Rectangle 24"/>
            <p:cNvSpPr>
              <a:spLocks noChangeArrowheads="1"/>
            </p:cNvSpPr>
            <p:nvPr/>
          </p:nvSpPr>
          <p:spPr bwMode="auto">
            <a:xfrm>
              <a:off x="3211" y="4075"/>
              <a:ext cx="64" cy="89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64537" name="Group 25"/>
          <p:cNvGrpSpPr>
            <a:grpSpLocks/>
          </p:cNvGrpSpPr>
          <p:nvPr/>
        </p:nvGrpSpPr>
        <p:grpSpPr bwMode="auto">
          <a:xfrm>
            <a:off x="6454775" y="1547813"/>
            <a:ext cx="1397000" cy="215900"/>
            <a:chOff x="3840" y="4059"/>
            <a:chExt cx="880" cy="136"/>
          </a:xfrm>
        </p:grpSpPr>
        <p:sp>
          <p:nvSpPr>
            <p:cNvPr id="64538" name="Rectangle 26"/>
            <p:cNvSpPr>
              <a:spLocks noChangeArrowheads="1"/>
            </p:cNvSpPr>
            <p:nvPr/>
          </p:nvSpPr>
          <p:spPr bwMode="auto">
            <a:xfrm>
              <a:off x="3951" y="4072"/>
              <a:ext cx="137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39" name="Rectangle 27"/>
            <p:cNvSpPr>
              <a:spLocks noChangeArrowheads="1"/>
            </p:cNvSpPr>
            <p:nvPr/>
          </p:nvSpPr>
          <p:spPr bwMode="auto">
            <a:xfrm>
              <a:off x="4114" y="4072"/>
              <a:ext cx="44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40" name="Rectangle 28"/>
            <p:cNvSpPr>
              <a:spLocks noChangeArrowheads="1"/>
            </p:cNvSpPr>
            <p:nvPr/>
          </p:nvSpPr>
          <p:spPr bwMode="auto">
            <a:xfrm>
              <a:off x="4184" y="4072"/>
              <a:ext cx="86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41" name="Rectangle 29"/>
            <p:cNvSpPr>
              <a:spLocks noChangeArrowheads="1"/>
            </p:cNvSpPr>
            <p:nvPr/>
          </p:nvSpPr>
          <p:spPr bwMode="auto">
            <a:xfrm>
              <a:off x="4432" y="4072"/>
              <a:ext cx="47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42" name="Rectangle 30"/>
            <p:cNvSpPr>
              <a:spLocks noChangeArrowheads="1"/>
            </p:cNvSpPr>
            <p:nvPr/>
          </p:nvSpPr>
          <p:spPr bwMode="auto">
            <a:xfrm>
              <a:off x="4498" y="4072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43" name="Rectangle 31"/>
            <p:cNvSpPr>
              <a:spLocks noChangeArrowheads="1"/>
            </p:cNvSpPr>
            <p:nvPr/>
          </p:nvSpPr>
          <p:spPr bwMode="auto">
            <a:xfrm>
              <a:off x="4598" y="4072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44" name="Line 32"/>
            <p:cNvSpPr>
              <a:spLocks noChangeShapeType="1"/>
            </p:cNvSpPr>
            <p:nvPr/>
          </p:nvSpPr>
          <p:spPr bwMode="auto">
            <a:xfrm flipV="1">
              <a:off x="4720" y="405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45" name="Rectangle 33"/>
            <p:cNvSpPr>
              <a:spLocks noChangeArrowheads="1"/>
            </p:cNvSpPr>
            <p:nvPr/>
          </p:nvSpPr>
          <p:spPr bwMode="auto">
            <a:xfrm>
              <a:off x="3840" y="4071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46" name="Rectangle 34"/>
            <p:cNvSpPr>
              <a:spLocks noChangeArrowheads="1"/>
            </p:cNvSpPr>
            <p:nvPr/>
          </p:nvSpPr>
          <p:spPr bwMode="auto">
            <a:xfrm>
              <a:off x="4287" y="4073"/>
              <a:ext cx="125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64547" name="Group 35"/>
          <p:cNvGrpSpPr>
            <a:grpSpLocks/>
          </p:cNvGrpSpPr>
          <p:nvPr/>
        </p:nvGrpSpPr>
        <p:grpSpPr bwMode="auto">
          <a:xfrm>
            <a:off x="7897813" y="1571625"/>
            <a:ext cx="1828800" cy="149225"/>
            <a:chOff x="4749" y="4074"/>
            <a:chExt cx="1152" cy="94"/>
          </a:xfrm>
        </p:grpSpPr>
        <p:sp>
          <p:nvSpPr>
            <p:cNvPr id="64548" name="Rectangle 36"/>
            <p:cNvSpPr>
              <a:spLocks noChangeArrowheads="1"/>
            </p:cNvSpPr>
            <p:nvPr/>
          </p:nvSpPr>
          <p:spPr bwMode="auto">
            <a:xfrm>
              <a:off x="5034" y="4075"/>
              <a:ext cx="91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49" name="Rectangle 37"/>
            <p:cNvSpPr>
              <a:spLocks noChangeArrowheads="1"/>
            </p:cNvSpPr>
            <p:nvPr/>
          </p:nvSpPr>
          <p:spPr bwMode="auto">
            <a:xfrm>
              <a:off x="5145" y="4075"/>
              <a:ext cx="59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50" name="Rectangle 38"/>
            <p:cNvSpPr>
              <a:spLocks noChangeArrowheads="1"/>
            </p:cNvSpPr>
            <p:nvPr/>
          </p:nvSpPr>
          <p:spPr bwMode="auto">
            <a:xfrm>
              <a:off x="5233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51" name="Rectangle 39"/>
            <p:cNvSpPr>
              <a:spLocks noChangeArrowheads="1"/>
            </p:cNvSpPr>
            <p:nvPr/>
          </p:nvSpPr>
          <p:spPr bwMode="auto">
            <a:xfrm>
              <a:off x="5597" y="4075"/>
              <a:ext cx="89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52" name="Rectangle 40"/>
            <p:cNvSpPr>
              <a:spLocks noChangeArrowheads="1"/>
            </p:cNvSpPr>
            <p:nvPr/>
          </p:nvSpPr>
          <p:spPr bwMode="auto">
            <a:xfrm>
              <a:off x="5711" y="4075"/>
              <a:ext cx="75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53" name="Rectangle 41"/>
            <p:cNvSpPr>
              <a:spLocks noChangeArrowheads="1"/>
            </p:cNvSpPr>
            <p:nvPr/>
          </p:nvSpPr>
          <p:spPr bwMode="auto">
            <a:xfrm>
              <a:off x="5811" y="4075"/>
              <a:ext cx="90" cy="93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54" name="Rectangle 42"/>
            <p:cNvSpPr>
              <a:spLocks noChangeArrowheads="1"/>
            </p:cNvSpPr>
            <p:nvPr/>
          </p:nvSpPr>
          <p:spPr bwMode="auto">
            <a:xfrm>
              <a:off x="4934" y="4074"/>
              <a:ext cx="70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55" name="Rectangle 43"/>
            <p:cNvSpPr>
              <a:spLocks noChangeArrowheads="1"/>
            </p:cNvSpPr>
            <p:nvPr/>
          </p:nvSpPr>
          <p:spPr bwMode="auto">
            <a:xfrm>
              <a:off x="4749" y="4075"/>
              <a:ext cx="164" cy="93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56" name="Rectangle 44"/>
            <p:cNvSpPr>
              <a:spLocks noChangeArrowheads="1"/>
            </p:cNvSpPr>
            <p:nvPr/>
          </p:nvSpPr>
          <p:spPr bwMode="auto">
            <a:xfrm>
              <a:off x="5352" y="4075"/>
              <a:ext cx="101" cy="93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57" name="Rectangle 45"/>
            <p:cNvSpPr>
              <a:spLocks noChangeArrowheads="1"/>
            </p:cNvSpPr>
            <p:nvPr/>
          </p:nvSpPr>
          <p:spPr bwMode="auto">
            <a:xfrm>
              <a:off x="5469" y="4074"/>
              <a:ext cx="110" cy="93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64558" name="Line 46"/>
          <p:cNvSpPr>
            <a:spLocks noChangeShapeType="1"/>
          </p:cNvSpPr>
          <p:nvPr/>
        </p:nvSpPr>
        <p:spPr bwMode="auto">
          <a:xfrm>
            <a:off x="7848600" y="2987675"/>
            <a:ext cx="28733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64559" name="Rectangle 47"/>
          <p:cNvSpPr>
            <a:spLocks noChangeArrowheads="1"/>
          </p:cNvSpPr>
          <p:nvPr/>
        </p:nvSpPr>
        <p:spPr bwMode="auto">
          <a:xfrm>
            <a:off x="7847013" y="2627313"/>
            <a:ext cx="233362" cy="147637"/>
          </a:xfrm>
          <a:prstGeom prst="rect">
            <a:avLst/>
          </a:prstGeom>
          <a:solidFill>
            <a:srgbClr val="61CB96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4560" name="Rectangle 48"/>
          <p:cNvSpPr>
            <a:spLocks noChangeArrowheads="1"/>
          </p:cNvSpPr>
          <p:nvPr/>
        </p:nvSpPr>
        <p:spPr bwMode="auto">
          <a:xfrm>
            <a:off x="8135938" y="2627313"/>
            <a:ext cx="455612" cy="147637"/>
          </a:xfrm>
          <a:prstGeom prst="rect">
            <a:avLst/>
          </a:prstGeom>
          <a:solidFill>
            <a:srgbClr val="61CB96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4561" name="Rectangle 49"/>
          <p:cNvSpPr>
            <a:spLocks noChangeArrowheads="1"/>
          </p:cNvSpPr>
          <p:nvPr/>
        </p:nvSpPr>
        <p:spPr bwMode="auto">
          <a:xfrm>
            <a:off x="8639175" y="2627313"/>
            <a:ext cx="661988" cy="147637"/>
          </a:xfrm>
          <a:prstGeom prst="rect">
            <a:avLst/>
          </a:prstGeom>
          <a:solidFill>
            <a:srgbClr val="61CB96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4562" name="AutoShape 50"/>
          <p:cNvSpPr>
            <a:spLocks/>
          </p:cNvSpPr>
          <p:nvPr/>
        </p:nvSpPr>
        <p:spPr bwMode="auto">
          <a:xfrm rot="16200000">
            <a:off x="7020719" y="1654969"/>
            <a:ext cx="215900" cy="433388"/>
          </a:xfrm>
          <a:prstGeom prst="leftBrace">
            <a:avLst>
              <a:gd name="adj1" fmla="val 16728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4563" name="Line 51"/>
          <p:cNvSpPr>
            <a:spLocks noChangeShapeType="1"/>
          </p:cNvSpPr>
          <p:nvPr/>
        </p:nvSpPr>
        <p:spPr bwMode="auto">
          <a:xfrm>
            <a:off x="7127875" y="1979613"/>
            <a:ext cx="1441450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64564" name="AutoShape 52"/>
          <p:cNvSpPr>
            <a:spLocks/>
          </p:cNvSpPr>
          <p:nvPr/>
        </p:nvSpPr>
        <p:spPr bwMode="auto">
          <a:xfrm rot="5400000">
            <a:off x="8460582" y="1727993"/>
            <a:ext cx="215900" cy="1439863"/>
          </a:xfrm>
          <a:prstGeom prst="leftBrace">
            <a:avLst>
              <a:gd name="adj1" fmla="val 55576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4565" name="Text Box 53"/>
          <p:cNvSpPr txBox="1">
            <a:spLocks noChangeArrowheads="1"/>
          </p:cNvSpPr>
          <p:nvPr/>
        </p:nvSpPr>
        <p:spPr bwMode="auto">
          <a:xfrm>
            <a:off x="6467475" y="3206750"/>
            <a:ext cx="3109913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passes lengths</a:t>
            </a:r>
          </a:p>
          <a:p>
            <a:pPr algn="r"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NOT</a:t>
            </a:r>
            <a:r>
              <a:rPr lang="en-GB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available</a:t>
            </a:r>
          </a:p>
        </p:txBody>
      </p:sp>
      <p:sp>
        <p:nvSpPr>
          <p:cNvPr id="64566" name="Line 54"/>
          <p:cNvSpPr>
            <a:spLocks noChangeShapeType="1"/>
          </p:cNvSpPr>
          <p:nvPr/>
        </p:nvSpPr>
        <p:spPr bwMode="auto">
          <a:xfrm>
            <a:off x="8137525" y="2987675"/>
            <a:ext cx="50323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64567" name="Line 55"/>
          <p:cNvSpPr>
            <a:spLocks noChangeShapeType="1"/>
          </p:cNvSpPr>
          <p:nvPr/>
        </p:nvSpPr>
        <p:spPr bwMode="auto">
          <a:xfrm>
            <a:off x="8640763" y="2987675"/>
            <a:ext cx="7207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64568" name="Text Box 56"/>
          <p:cNvSpPr txBox="1">
            <a:spLocks noChangeArrowheads="1"/>
          </p:cNvSpPr>
          <p:nvPr/>
        </p:nvSpPr>
        <p:spPr bwMode="auto">
          <a:xfrm>
            <a:off x="5040313" y="5724525"/>
            <a:ext cx="467995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NEED OF CODING PASSES</a:t>
            </a:r>
          </a:p>
          <a:p>
            <a:pPr lvl="1" algn="ctr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LENGTHS ESTIMATION</a:t>
            </a:r>
            <a:endParaRPr lang="en-GB" b="1" i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6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ANALYSIS OF CODING PASSES LENGTHS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431800" y="25542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431800" y="27701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431800" y="29860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431800" y="32019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431800" y="34178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431800" y="36337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431800" y="38496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431800" y="40655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431800" y="42814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431800" y="44989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431800" y="47148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431800" y="49307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431800" y="51466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431800" y="53625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431800" y="55784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431800" y="57943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431800" y="60102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431800" y="62261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82" name="Rectangle 22"/>
          <p:cNvSpPr>
            <a:spLocks noChangeArrowheads="1"/>
          </p:cNvSpPr>
          <p:nvPr/>
        </p:nvSpPr>
        <p:spPr bwMode="auto">
          <a:xfrm>
            <a:off x="431800" y="6443663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6583" name="Freeform 23"/>
          <p:cNvSpPr>
            <a:spLocks/>
          </p:cNvSpPr>
          <p:nvPr/>
        </p:nvSpPr>
        <p:spPr bwMode="auto">
          <a:xfrm>
            <a:off x="1368425" y="2051050"/>
            <a:ext cx="790575" cy="358775"/>
          </a:xfrm>
          <a:custGeom>
            <a:avLst/>
            <a:gdLst>
              <a:gd name="T0" fmla="*/ 0 w 544"/>
              <a:gd name="T1" fmla="*/ 272 h 272"/>
              <a:gd name="T2" fmla="*/ 136 w 544"/>
              <a:gd name="T3" fmla="*/ 46 h 272"/>
              <a:gd name="T4" fmla="*/ 544 w 544"/>
              <a:gd name="T5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4" h="272">
                <a:moveTo>
                  <a:pt x="0" y="272"/>
                </a:moveTo>
                <a:cubicBezTo>
                  <a:pt x="22" y="181"/>
                  <a:pt x="45" y="91"/>
                  <a:pt x="136" y="46"/>
                </a:cubicBezTo>
                <a:cubicBezTo>
                  <a:pt x="227" y="1"/>
                  <a:pt x="385" y="0"/>
                  <a:pt x="544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66584" name="Rectangle 24"/>
          <p:cNvSpPr>
            <a:spLocks noChangeArrowheads="1"/>
          </p:cNvSpPr>
          <p:nvPr/>
        </p:nvSpPr>
        <p:spPr bwMode="auto">
          <a:xfrm>
            <a:off x="503238" y="1547813"/>
            <a:ext cx="1079500" cy="5032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TIER-1 </a:t>
            </a:r>
          </a:p>
          <a:p>
            <a:pPr algn="ctr"/>
            <a:r>
              <a:rPr lang="es-ES" sz="1400" b="1">
                <a:latin typeface="Verdana" pitchFamily="34" charset="0"/>
              </a:rPr>
              <a:t>CODING</a:t>
            </a:r>
          </a:p>
        </p:txBody>
      </p:sp>
      <p:sp>
        <p:nvSpPr>
          <p:cNvPr id="66585" name="Rectangle 25"/>
          <p:cNvSpPr>
            <a:spLocks noChangeArrowheads="1"/>
          </p:cNvSpPr>
          <p:nvPr/>
        </p:nvSpPr>
        <p:spPr bwMode="auto">
          <a:xfrm>
            <a:off x="360363" y="2484438"/>
            <a:ext cx="1223962" cy="4175125"/>
          </a:xfrm>
          <a:prstGeom prst="rect">
            <a:avLst/>
          </a:prstGeom>
          <a:solidFill>
            <a:srgbClr val="FF33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66586" name="Group 26"/>
          <p:cNvGrpSpPr>
            <a:grpSpLocks/>
          </p:cNvGrpSpPr>
          <p:nvPr/>
        </p:nvGrpSpPr>
        <p:grpSpPr bwMode="auto">
          <a:xfrm>
            <a:off x="2303463" y="1933575"/>
            <a:ext cx="7418387" cy="217488"/>
            <a:chOff x="1451" y="1218"/>
            <a:chExt cx="4673" cy="137"/>
          </a:xfrm>
        </p:grpSpPr>
        <p:sp>
          <p:nvSpPr>
            <p:cNvPr id="66587" name="Rectangle 27"/>
            <p:cNvSpPr>
              <a:spLocks noChangeArrowheads="1"/>
            </p:cNvSpPr>
            <p:nvPr/>
          </p:nvSpPr>
          <p:spPr bwMode="auto">
            <a:xfrm>
              <a:off x="1451" y="1218"/>
              <a:ext cx="46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88" name="Rectangle 28"/>
            <p:cNvSpPr>
              <a:spLocks noChangeArrowheads="1"/>
            </p:cNvSpPr>
            <p:nvPr/>
          </p:nvSpPr>
          <p:spPr bwMode="auto">
            <a:xfrm>
              <a:off x="1678" y="1218"/>
              <a:ext cx="136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89" name="Rectangle 29"/>
            <p:cNvSpPr>
              <a:spLocks noChangeArrowheads="1"/>
            </p:cNvSpPr>
            <p:nvPr/>
          </p:nvSpPr>
          <p:spPr bwMode="auto">
            <a:xfrm>
              <a:off x="1860" y="1218"/>
              <a:ext cx="182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90" name="Rectangle 30"/>
            <p:cNvSpPr>
              <a:spLocks noChangeArrowheads="1"/>
            </p:cNvSpPr>
            <p:nvPr/>
          </p:nvSpPr>
          <p:spPr bwMode="auto">
            <a:xfrm>
              <a:off x="2086" y="1218"/>
              <a:ext cx="227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91" name="Rectangle 31"/>
            <p:cNvSpPr>
              <a:spLocks noChangeArrowheads="1"/>
            </p:cNvSpPr>
            <p:nvPr/>
          </p:nvSpPr>
          <p:spPr bwMode="auto">
            <a:xfrm>
              <a:off x="2359" y="1218"/>
              <a:ext cx="272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92" name="Rectangle 32"/>
            <p:cNvSpPr>
              <a:spLocks noChangeArrowheads="1"/>
            </p:cNvSpPr>
            <p:nvPr/>
          </p:nvSpPr>
          <p:spPr bwMode="auto">
            <a:xfrm>
              <a:off x="2676" y="1218"/>
              <a:ext cx="318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93" name="Rectangle 33"/>
            <p:cNvSpPr>
              <a:spLocks noChangeArrowheads="1"/>
            </p:cNvSpPr>
            <p:nvPr/>
          </p:nvSpPr>
          <p:spPr bwMode="auto">
            <a:xfrm>
              <a:off x="3039" y="1218"/>
              <a:ext cx="363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94" name="Rectangle 34"/>
            <p:cNvSpPr>
              <a:spLocks noChangeArrowheads="1"/>
            </p:cNvSpPr>
            <p:nvPr/>
          </p:nvSpPr>
          <p:spPr bwMode="auto">
            <a:xfrm>
              <a:off x="1542" y="1218"/>
              <a:ext cx="91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95" name="Rectangle 35"/>
            <p:cNvSpPr>
              <a:spLocks noChangeArrowheads="1"/>
            </p:cNvSpPr>
            <p:nvPr/>
          </p:nvSpPr>
          <p:spPr bwMode="auto">
            <a:xfrm>
              <a:off x="3447" y="1218"/>
              <a:ext cx="408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96" name="Rectangle 36"/>
            <p:cNvSpPr>
              <a:spLocks noChangeArrowheads="1"/>
            </p:cNvSpPr>
            <p:nvPr/>
          </p:nvSpPr>
          <p:spPr bwMode="auto">
            <a:xfrm>
              <a:off x="3901" y="1218"/>
              <a:ext cx="454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97" name="Rectangle 37"/>
            <p:cNvSpPr>
              <a:spLocks noChangeArrowheads="1"/>
            </p:cNvSpPr>
            <p:nvPr/>
          </p:nvSpPr>
          <p:spPr bwMode="auto">
            <a:xfrm>
              <a:off x="4400" y="1218"/>
              <a:ext cx="499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98" name="Rectangle 38"/>
            <p:cNvSpPr>
              <a:spLocks noChangeArrowheads="1"/>
            </p:cNvSpPr>
            <p:nvPr/>
          </p:nvSpPr>
          <p:spPr bwMode="auto">
            <a:xfrm>
              <a:off x="4944" y="1218"/>
              <a:ext cx="544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99" name="Rectangle 39"/>
            <p:cNvSpPr>
              <a:spLocks noChangeArrowheads="1"/>
            </p:cNvSpPr>
            <p:nvPr/>
          </p:nvSpPr>
          <p:spPr bwMode="auto">
            <a:xfrm>
              <a:off x="5534" y="1218"/>
              <a:ext cx="590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66600" name="Group 40"/>
          <p:cNvGrpSpPr>
            <a:grpSpLocks/>
          </p:cNvGrpSpPr>
          <p:nvPr/>
        </p:nvGrpSpPr>
        <p:grpSpPr bwMode="auto">
          <a:xfrm>
            <a:off x="1801813" y="2411413"/>
            <a:ext cx="7918450" cy="4391025"/>
            <a:chOff x="1135" y="1519"/>
            <a:chExt cx="4988" cy="2766"/>
          </a:xfrm>
        </p:grpSpPr>
        <p:pic>
          <p:nvPicPr>
            <p:cNvPr id="66601" name="Picture 41" descr="n1_GRAY-CP_LENGTH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" y="1531"/>
              <a:ext cx="3674" cy="2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602" name="Rectangle 42"/>
            <p:cNvSpPr>
              <a:spLocks noChangeArrowheads="1"/>
            </p:cNvSpPr>
            <p:nvPr/>
          </p:nvSpPr>
          <p:spPr bwMode="auto">
            <a:xfrm>
              <a:off x="1780" y="1594"/>
              <a:ext cx="895" cy="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800" b="1">
                  <a:solidFill>
                    <a:srgbClr val="292929"/>
                  </a:solidFill>
                  <a:latin typeface="Verdana" pitchFamily="34" charset="0"/>
                </a:rPr>
                <a:t>28 coding passes</a:t>
              </a:r>
            </a:p>
            <a:p>
              <a:pPr algn="ctr"/>
              <a:r>
                <a:rPr lang="es-ES" sz="800" b="1">
                  <a:solidFill>
                    <a:srgbClr val="292929"/>
                  </a:solidFill>
                  <a:latin typeface="Verdana" pitchFamily="34" charset="0"/>
                </a:rPr>
                <a:t>25 coding passes</a:t>
              </a:r>
            </a:p>
            <a:p>
              <a:pPr algn="ctr"/>
              <a:r>
                <a:rPr lang="es-ES" sz="800" b="1">
                  <a:solidFill>
                    <a:srgbClr val="292929"/>
                  </a:solidFill>
                  <a:latin typeface="Verdana" pitchFamily="34" charset="0"/>
                </a:rPr>
                <a:t>22 coding passes</a:t>
              </a:r>
            </a:p>
            <a:p>
              <a:pPr algn="ctr"/>
              <a:r>
                <a:rPr lang="es-ES" sz="800" b="1">
                  <a:solidFill>
                    <a:srgbClr val="292929"/>
                  </a:solidFill>
                  <a:latin typeface="Verdana" pitchFamily="34" charset="0"/>
                </a:rPr>
                <a:t>19 coding passes</a:t>
              </a:r>
            </a:p>
            <a:p>
              <a:pPr algn="ctr"/>
              <a:r>
                <a:rPr lang="es-ES" sz="800" b="1">
                  <a:solidFill>
                    <a:srgbClr val="292929"/>
                  </a:solidFill>
                  <a:latin typeface="Verdana" pitchFamily="34" charset="0"/>
                </a:rPr>
                <a:t>16 coding passes</a:t>
              </a:r>
            </a:p>
            <a:p>
              <a:pPr algn="ctr"/>
              <a:r>
                <a:rPr lang="es-ES" sz="800" b="1">
                  <a:solidFill>
                    <a:srgbClr val="292929"/>
                  </a:solidFill>
                  <a:latin typeface="Verdana" pitchFamily="34" charset="0"/>
                </a:rPr>
                <a:t>13 coding passes</a:t>
              </a:r>
            </a:p>
          </p:txBody>
        </p:sp>
        <p:sp>
          <p:nvSpPr>
            <p:cNvPr id="66603" name="Rectangle 43"/>
            <p:cNvSpPr>
              <a:spLocks noChangeArrowheads="1"/>
            </p:cNvSpPr>
            <p:nvPr/>
          </p:nvSpPr>
          <p:spPr bwMode="auto">
            <a:xfrm rot="16200000">
              <a:off x="477" y="2721"/>
              <a:ext cx="1542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292929"/>
                  </a:solidFill>
                  <a:latin typeface="Verdana" pitchFamily="34" charset="0"/>
                </a:rPr>
                <a:t>BIT-STREAM LENGTH</a:t>
              </a:r>
            </a:p>
          </p:txBody>
        </p:sp>
        <p:sp>
          <p:nvSpPr>
            <p:cNvPr id="66604" name="Rectangle 44"/>
            <p:cNvSpPr>
              <a:spLocks noChangeArrowheads="1"/>
            </p:cNvSpPr>
            <p:nvPr/>
          </p:nvSpPr>
          <p:spPr bwMode="auto">
            <a:xfrm>
              <a:off x="2404" y="4059"/>
              <a:ext cx="1542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292929"/>
                  </a:solidFill>
                  <a:latin typeface="Verdana" pitchFamily="34" charset="0"/>
                </a:rPr>
                <a:t>BIT PLANE</a:t>
              </a:r>
            </a:p>
          </p:txBody>
        </p:sp>
        <p:sp>
          <p:nvSpPr>
            <p:cNvPr id="66605" name="Rectangle 45"/>
            <p:cNvSpPr>
              <a:spLocks noChangeArrowheads="1"/>
            </p:cNvSpPr>
            <p:nvPr/>
          </p:nvSpPr>
          <p:spPr bwMode="auto">
            <a:xfrm>
              <a:off x="4580" y="3878"/>
              <a:ext cx="409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292929"/>
                  </a:solidFill>
                  <a:latin typeface="Verdana" pitchFamily="34" charset="0"/>
                </a:rPr>
                <a:t>1</a:t>
              </a:r>
            </a:p>
          </p:txBody>
        </p:sp>
        <p:sp>
          <p:nvSpPr>
            <p:cNvPr id="66606" name="Rectangle 46"/>
            <p:cNvSpPr>
              <a:spLocks noChangeArrowheads="1"/>
            </p:cNvSpPr>
            <p:nvPr/>
          </p:nvSpPr>
          <p:spPr bwMode="auto">
            <a:xfrm>
              <a:off x="2993" y="3878"/>
              <a:ext cx="409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292929"/>
                  </a:solidFill>
                  <a:latin typeface="Verdana" pitchFamily="34" charset="0"/>
                </a:rPr>
                <a:t>0.5</a:t>
              </a:r>
            </a:p>
          </p:txBody>
        </p:sp>
        <p:sp>
          <p:nvSpPr>
            <p:cNvPr id="66607" name="Rectangle 47"/>
            <p:cNvSpPr>
              <a:spLocks noChangeArrowheads="1"/>
            </p:cNvSpPr>
            <p:nvPr/>
          </p:nvSpPr>
          <p:spPr bwMode="auto">
            <a:xfrm>
              <a:off x="1405" y="3878"/>
              <a:ext cx="409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292929"/>
                  </a:solidFill>
                  <a:latin typeface="Verdana" pitchFamily="34" charset="0"/>
                </a:rPr>
                <a:t>0</a:t>
              </a:r>
            </a:p>
          </p:txBody>
        </p:sp>
        <p:sp>
          <p:nvSpPr>
            <p:cNvPr id="66608" name="Rectangle 48"/>
            <p:cNvSpPr>
              <a:spLocks noChangeArrowheads="1"/>
            </p:cNvSpPr>
            <p:nvPr/>
          </p:nvSpPr>
          <p:spPr bwMode="auto">
            <a:xfrm>
              <a:off x="1314" y="1519"/>
              <a:ext cx="409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292929"/>
                  </a:solidFill>
                  <a:latin typeface="Verdana" pitchFamily="34" charset="0"/>
                </a:rPr>
                <a:t>1</a:t>
              </a:r>
            </a:p>
          </p:txBody>
        </p:sp>
        <p:sp>
          <p:nvSpPr>
            <p:cNvPr id="66609" name="Rectangle 49"/>
            <p:cNvSpPr>
              <a:spLocks noChangeArrowheads="1"/>
            </p:cNvSpPr>
            <p:nvPr/>
          </p:nvSpPr>
          <p:spPr bwMode="auto">
            <a:xfrm>
              <a:off x="1248" y="2630"/>
              <a:ext cx="409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292929"/>
                  </a:solidFill>
                  <a:latin typeface="Verdana" pitchFamily="34" charset="0"/>
                </a:rPr>
                <a:t>0.5</a:t>
              </a:r>
            </a:p>
          </p:txBody>
        </p:sp>
        <p:sp>
          <p:nvSpPr>
            <p:cNvPr id="66610" name="Rectangle 50"/>
            <p:cNvSpPr>
              <a:spLocks noChangeArrowheads="1"/>
            </p:cNvSpPr>
            <p:nvPr/>
          </p:nvSpPr>
          <p:spPr bwMode="auto">
            <a:xfrm>
              <a:off x="1293" y="3787"/>
              <a:ext cx="409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292929"/>
                  </a:solidFill>
                  <a:latin typeface="Verdana" pitchFamily="34" charset="0"/>
                </a:rPr>
                <a:t>0</a:t>
              </a:r>
            </a:p>
          </p:txBody>
        </p:sp>
        <p:pic>
          <p:nvPicPr>
            <p:cNvPr id="66611" name="Picture 51" descr="n1a_GR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1" y="1610"/>
              <a:ext cx="837" cy="10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612" name="Rectangle 52"/>
            <p:cNvSpPr>
              <a:spLocks noChangeArrowheads="1"/>
            </p:cNvSpPr>
            <p:nvPr/>
          </p:nvSpPr>
          <p:spPr bwMode="auto">
            <a:xfrm>
              <a:off x="5035" y="2744"/>
              <a:ext cx="1088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i="1">
                  <a:latin typeface="Verdana" pitchFamily="34" charset="0"/>
                </a:rPr>
                <a:t>“Portait” image</a:t>
              </a:r>
            </a:p>
            <a:p>
              <a:pPr algn="ctr"/>
              <a:r>
                <a:rPr lang="es-ES" sz="1400">
                  <a:latin typeface="Verdana" pitchFamily="34" charset="0"/>
                </a:rPr>
                <a:t>5 DWT levels</a:t>
              </a:r>
            </a:p>
            <a:p>
              <a:pPr algn="ctr"/>
              <a:r>
                <a:rPr lang="es-ES" sz="1400">
                  <a:latin typeface="Verdana" pitchFamily="34" charset="0"/>
                </a:rPr>
                <a:t>lossy mode</a:t>
              </a:r>
            </a:p>
            <a:p>
              <a:pPr algn="ctr"/>
              <a:r>
                <a:rPr lang="es-ES" sz="1400">
                  <a:latin typeface="Verdana" pitchFamily="34" charset="0"/>
                </a:rPr>
                <a:t>64x64 code-blocks</a:t>
              </a:r>
            </a:p>
          </p:txBody>
        </p:sp>
      </p:grpSp>
      <p:graphicFrame>
        <p:nvGraphicFramePr>
          <p:cNvPr id="66613" name="Object 53"/>
          <p:cNvGraphicFramePr>
            <a:graphicFrameLocks noGrp="1" noChangeAspect="1"/>
          </p:cNvGraphicFramePr>
          <p:nvPr>
            <p:ph/>
          </p:nvPr>
        </p:nvGraphicFramePr>
        <p:xfrm>
          <a:off x="7632700" y="5938838"/>
          <a:ext cx="2351088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3" name="Ecuación" r:id="rId6" imgW="838080" imgH="419040" progId="Equation.3">
                  <p:embed/>
                </p:oleObj>
              </mc:Choice>
              <mc:Fallback>
                <p:oleObj name="Ecuación" r:id="rId6" imgW="838080" imgH="419040" progId="Equation.3">
                  <p:embed/>
                  <p:pic>
                    <p:nvPicPr>
                      <p:cNvPr id="0" name="Object 5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2700" y="5938838"/>
                        <a:ext cx="2351088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6614" name="Group 54"/>
          <p:cNvGrpSpPr>
            <a:grpSpLocks/>
          </p:cNvGrpSpPr>
          <p:nvPr/>
        </p:nvGrpSpPr>
        <p:grpSpPr bwMode="auto">
          <a:xfrm>
            <a:off x="2519363" y="2555875"/>
            <a:ext cx="5041900" cy="3600450"/>
            <a:chOff x="1587" y="1610"/>
            <a:chExt cx="3176" cy="2268"/>
          </a:xfrm>
        </p:grpSpPr>
        <p:sp>
          <p:nvSpPr>
            <p:cNvPr id="66615" name="Freeform 55"/>
            <p:cNvSpPr>
              <a:spLocks/>
            </p:cNvSpPr>
            <p:nvPr/>
          </p:nvSpPr>
          <p:spPr bwMode="auto">
            <a:xfrm>
              <a:off x="1587" y="1610"/>
              <a:ext cx="3176" cy="2268"/>
            </a:xfrm>
            <a:custGeom>
              <a:avLst/>
              <a:gdLst>
                <a:gd name="T0" fmla="*/ 0 w 3176"/>
                <a:gd name="T1" fmla="*/ 2268 h 2268"/>
                <a:gd name="T2" fmla="*/ 1762 w 3176"/>
                <a:gd name="T3" fmla="*/ 1237 h 2268"/>
                <a:gd name="T4" fmla="*/ 3176 w 3176"/>
                <a:gd name="T5" fmla="*/ 0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76" h="2268">
                  <a:moveTo>
                    <a:pt x="0" y="2268"/>
                  </a:moveTo>
                  <a:cubicBezTo>
                    <a:pt x="294" y="2096"/>
                    <a:pt x="1233" y="1615"/>
                    <a:pt x="1762" y="1237"/>
                  </a:cubicBezTo>
                  <a:cubicBezTo>
                    <a:pt x="2291" y="859"/>
                    <a:pt x="2881" y="258"/>
                    <a:pt x="3176" y="0"/>
                  </a:cubicBezTo>
                </a:path>
              </a:pathLst>
            </a:custGeom>
            <a:noFill/>
            <a:ln w="76200" cmpd="sng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6616" name="Rectangle 56"/>
            <p:cNvSpPr>
              <a:spLocks noChangeArrowheads="1"/>
            </p:cNvSpPr>
            <p:nvPr/>
          </p:nvSpPr>
          <p:spPr bwMode="auto">
            <a:xfrm>
              <a:off x="4037" y="3515"/>
              <a:ext cx="680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>
                  <a:solidFill>
                    <a:srgbClr val="003399"/>
                  </a:solidFill>
                  <a:latin typeface="Verdana" pitchFamily="34" charset="0"/>
                </a:rPr>
                <a:t>b=3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6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83" grpId="0" animBg="1"/>
      <p:bldP spid="6658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ANALYSIS OF CODING PASSES LENGTHS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431800" y="25542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431800" y="27701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431800" y="29860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431800" y="32019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431800" y="34178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431800" y="36337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431800" y="38496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431800" y="40655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431800" y="42814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>
            <a:off x="431800" y="44989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22" name="Rectangle 14"/>
          <p:cNvSpPr>
            <a:spLocks noChangeArrowheads="1"/>
          </p:cNvSpPr>
          <p:nvPr/>
        </p:nvSpPr>
        <p:spPr bwMode="auto">
          <a:xfrm>
            <a:off x="431800" y="47148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431800" y="49307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431800" y="51466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25" name="Rectangle 17"/>
          <p:cNvSpPr>
            <a:spLocks noChangeArrowheads="1"/>
          </p:cNvSpPr>
          <p:nvPr/>
        </p:nvSpPr>
        <p:spPr bwMode="auto">
          <a:xfrm>
            <a:off x="431800" y="53625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26" name="Rectangle 18"/>
          <p:cNvSpPr>
            <a:spLocks noChangeArrowheads="1"/>
          </p:cNvSpPr>
          <p:nvPr/>
        </p:nvSpPr>
        <p:spPr bwMode="auto">
          <a:xfrm>
            <a:off x="431800" y="55784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27" name="Rectangle 19"/>
          <p:cNvSpPr>
            <a:spLocks noChangeArrowheads="1"/>
          </p:cNvSpPr>
          <p:nvPr/>
        </p:nvSpPr>
        <p:spPr bwMode="auto">
          <a:xfrm>
            <a:off x="431800" y="57943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28" name="Rectangle 20"/>
          <p:cNvSpPr>
            <a:spLocks noChangeArrowheads="1"/>
          </p:cNvSpPr>
          <p:nvPr/>
        </p:nvSpPr>
        <p:spPr bwMode="auto">
          <a:xfrm>
            <a:off x="431800" y="60102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29" name="Rectangle 21"/>
          <p:cNvSpPr>
            <a:spLocks noChangeArrowheads="1"/>
          </p:cNvSpPr>
          <p:nvPr/>
        </p:nvSpPr>
        <p:spPr bwMode="auto">
          <a:xfrm>
            <a:off x="431800" y="62261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30" name="Rectangle 22"/>
          <p:cNvSpPr>
            <a:spLocks noChangeArrowheads="1"/>
          </p:cNvSpPr>
          <p:nvPr/>
        </p:nvSpPr>
        <p:spPr bwMode="auto">
          <a:xfrm>
            <a:off x="431800" y="6443663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68631" name="Freeform 23"/>
          <p:cNvSpPr>
            <a:spLocks/>
          </p:cNvSpPr>
          <p:nvPr/>
        </p:nvSpPr>
        <p:spPr bwMode="auto">
          <a:xfrm>
            <a:off x="1368425" y="2051050"/>
            <a:ext cx="790575" cy="358775"/>
          </a:xfrm>
          <a:custGeom>
            <a:avLst/>
            <a:gdLst>
              <a:gd name="T0" fmla="*/ 0 w 544"/>
              <a:gd name="T1" fmla="*/ 272 h 272"/>
              <a:gd name="T2" fmla="*/ 136 w 544"/>
              <a:gd name="T3" fmla="*/ 46 h 272"/>
              <a:gd name="T4" fmla="*/ 544 w 544"/>
              <a:gd name="T5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4" h="272">
                <a:moveTo>
                  <a:pt x="0" y="272"/>
                </a:moveTo>
                <a:cubicBezTo>
                  <a:pt x="22" y="181"/>
                  <a:pt x="45" y="91"/>
                  <a:pt x="136" y="46"/>
                </a:cubicBezTo>
                <a:cubicBezTo>
                  <a:pt x="227" y="1"/>
                  <a:pt x="385" y="0"/>
                  <a:pt x="544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68632" name="Rectangle 24"/>
          <p:cNvSpPr>
            <a:spLocks noChangeArrowheads="1"/>
          </p:cNvSpPr>
          <p:nvPr/>
        </p:nvSpPr>
        <p:spPr bwMode="auto">
          <a:xfrm>
            <a:off x="503238" y="1547813"/>
            <a:ext cx="1079500" cy="5032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TIER-1 </a:t>
            </a:r>
          </a:p>
          <a:p>
            <a:pPr algn="ctr"/>
            <a:r>
              <a:rPr lang="es-ES" sz="1400" b="1">
                <a:latin typeface="Verdana" pitchFamily="34" charset="0"/>
              </a:rPr>
              <a:t>CODING</a:t>
            </a:r>
          </a:p>
        </p:txBody>
      </p:sp>
      <p:sp>
        <p:nvSpPr>
          <p:cNvPr id="68633" name="Rectangle 25"/>
          <p:cNvSpPr>
            <a:spLocks noChangeArrowheads="1"/>
          </p:cNvSpPr>
          <p:nvPr/>
        </p:nvSpPr>
        <p:spPr bwMode="auto">
          <a:xfrm>
            <a:off x="360363" y="2484438"/>
            <a:ext cx="1223962" cy="4175125"/>
          </a:xfrm>
          <a:prstGeom prst="rect">
            <a:avLst/>
          </a:prstGeom>
          <a:solidFill>
            <a:srgbClr val="FF33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68634" name="Group 26"/>
          <p:cNvGrpSpPr>
            <a:grpSpLocks/>
          </p:cNvGrpSpPr>
          <p:nvPr/>
        </p:nvGrpSpPr>
        <p:grpSpPr bwMode="auto">
          <a:xfrm>
            <a:off x="2303463" y="1933575"/>
            <a:ext cx="7418387" cy="217488"/>
            <a:chOff x="1451" y="1218"/>
            <a:chExt cx="4673" cy="137"/>
          </a:xfrm>
        </p:grpSpPr>
        <p:sp>
          <p:nvSpPr>
            <p:cNvPr id="68635" name="Rectangle 27"/>
            <p:cNvSpPr>
              <a:spLocks noChangeArrowheads="1"/>
            </p:cNvSpPr>
            <p:nvPr/>
          </p:nvSpPr>
          <p:spPr bwMode="auto">
            <a:xfrm>
              <a:off x="1451" y="1218"/>
              <a:ext cx="46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636" name="Rectangle 28"/>
            <p:cNvSpPr>
              <a:spLocks noChangeArrowheads="1"/>
            </p:cNvSpPr>
            <p:nvPr/>
          </p:nvSpPr>
          <p:spPr bwMode="auto">
            <a:xfrm>
              <a:off x="1678" y="1218"/>
              <a:ext cx="136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637" name="Rectangle 29"/>
            <p:cNvSpPr>
              <a:spLocks noChangeArrowheads="1"/>
            </p:cNvSpPr>
            <p:nvPr/>
          </p:nvSpPr>
          <p:spPr bwMode="auto">
            <a:xfrm>
              <a:off x="1860" y="1218"/>
              <a:ext cx="182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638" name="Rectangle 30"/>
            <p:cNvSpPr>
              <a:spLocks noChangeArrowheads="1"/>
            </p:cNvSpPr>
            <p:nvPr/>
          </p:nvSpPr>
          <p:spPr bwMode="auto">
            <a:xfrm>
              <a:off x="2086" y="1218"/>
              <a:ext cx="227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639" name="Rectangle 31"/>
            <p:cNvSpPr>
              <a:spLocks noChangeArrowheads="1"/>
            </p:cNvSpPr>
            <p:nvPr/>
          </p:nvSpPr>
          <p:spPr bwMode="auto">
            <a:xfrm>
              <a:off x="2359" y="1218"/>
              <a:ext cx="272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640" name="Rectangle 32"/>
            <p:cNvSpPr>
              <a:spLocks noChangeArrowheads="1"/>
            </p:cNvSpPr>
            <p:nvPr/>
          </p:nvSpPr>
          <p:spPr bwMode="auto">
            <a:xfrm>
              <a:off x="2676" y="1218"/>
              <a:ext cx="318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641" name="Rectangle 33"/>
            <p:cNvSpPr>
              <a:spLocks noChangeArrowheads="1"/>
            </p:cNvSpPr>
            <p:nvPr/>
          </p:nvSpPr>
          <p:spPr bwMode="auto">
            <a:xfrm>
              <a:off x="3039" y="1218"/>
              <a:ext cx="363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642" name="Rectangle 34"/>
            <p:cNvSpPr>
              <a:spLocks noChangeArrowheads="1"/>
            </p:cNvSpPr>
            <p:nvPr/>
          </p:nvSpPr>
          <p:spPr bwMode="auto">
            <a:xfrm>
              <a:off x="1542" y="1218"/>
              <a:ext cx="91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643" name="Rectangle 35"/>
            <p:cNvSpPr>
              <a:spLocks noChangeArrowheads="1"/>
            </p:cNvSpPr>
            <p:nvPr/>
          </p:nvSpPr>
          <p:spPr bwMode="auto">
            <a:xfrm>
              <a:off x="3447" y="1218"/>
              <a:ext cx="408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644" name="Rectangle 36"/>
            <p:cNvSpPr>
              <a:spLocks noChangeArrowheads="1"/>
            </p:cNvSpPr>
            <p:nvPr/>
          </p:nvSpPr>
          <p:spPr bwMode="auto">
            <a:xfrm>
              <a:off x="3901" y="1218"/>
              <a:ext cx="454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645" name="Rectangle 37"/>
            <p:cNvSpPr>
              <a:spLocks noChangeArrowheads="1"/>
            </p:cNvSpPr>
            <p:nvPr/>
          </p:nvSpPr>
          <p:spPr bwMode="auto">
            <a:xfrm>
              <a:off x="4400" y="1218"/>
              <a:ext cx="499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646" name="Rectangle 38"/>
            <p:cNvSpPr>
              <a:spLocks noChangeArrowheads="1"/>
            </p:cNvSpPr>
            <p:nvPr/>
          </p:nvSpPr>
          <p:spPr bwMode="auto">
            <a:xfrm>
              <a:off x="4944" y="1218"/>
              <a:ext cx="544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647" name="Rectangle 39"/>
            <p:cNvSpPr>
              <a:spLocks noChangeArrowheads="1"/>
            </p:cNvSpPr>
            <p:nvPr/>
          </p:nvSpPr>
          <p:spPr bwMode="auto">
            <a:xfrm>
              <a:off x="5534" y="1218"/>
              <a:ext cx="590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pic>
        <p:nvPicPr>
          <p:cNvPr id="68648" name="Picture 40" descr="n1_GRAY-CP_LENG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430463"/>
            <a:ext cx="5832475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49" name="Rectangle 41"/>
          <p:cNvSpPr>
            <a:spLocks noChangeArrowheads="1"/>
          </p:cNvSpPr>
          <p:nvPr/>
        </p:nvSpPr>
        <p:spPr bwMode="auto">
          <a:xfrm>
            <a:off x="2825750" y="2530475"/>
            <a:ext cx="142081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800" b="1">
                <a:solidFill>
                  <a:srgbClr val="292929"/>
                </a:solidFill>
                <a:latin typeface="Verdana" pitchFamily="34" charset="0"/>
              </a:rPr>
              <a:t>28 coding passes</a:t>
            </a:r>
          </a:p>
          <a:p>
            <a:pPr algn="ctr"/>
            <a:r>
              <a:rPr lang="es-ES" sz="800" b="1">
                <a:solidFill>
                  <a:srgbClr val="292929"/>
                </a:solidFill>
                <a:latin typeface="Verdana" pitchFamily="34" charset="0"/>
              </a:rPr>
              <a:t>25 coding passes</a:t>
            </a:r>
          </a:p>
          <a:p>
            <a:pPr algn="ctr"/>
            <a:r>
              <a:rPr lang="es-ES" sz="800" b="1">
                <a:solidFill>
                  <a:srgbClr val="292929"/>
                </a:solidFill>
                <a:latin typeface="Verdana" pitchFamily="34" charset="0"/>
              </a:rPr>
              <a:t>22 coding passes</a:t>
            </a:r>
          </a:p>
          <a:p>
            <a:pPr algn="ctr"/>
            <a:r>
              <a:rPr lang="es-ES" sz="800" b="1">
                <a:solidFill>
                  <a:srgbClr val="292929"/>
                </a:solidFill>
                <a:latin typeface="Verdana" pitchFamily="34" charset="0"/>
              </a:rPr>
              <a:t>19 coding passes</a:t>
            </a:r>
          </a:p>
          <a:p>
            <a:pPr algn="ctr"/>
            <a:r>
              <a:rPr lang="es-ES" sz="800" b="1">
                <a:solidFill>
                  <a:srgbClr val="292929"/>
                </a:solidFill>
                <a:latin typeface="Verdana" pitchFamily="34" charset="0"/>
              </a:rPr>
              <a:t>16 coding passes</a:t>
            </a:r>
          </a:p>
          <a:p>
            <a:pPr algn="ctr"/>
            <a:r>
              <a:rPr lang="es-ES" sz="800" b="1">
                <a:solidFill>
                  <a:srgbClr val="292929"/>
                </a:solidFill>
                <a:latin typeface="Verdana" pitchFamily="34" charset="0"/>
              </a:rPr>
              <a:t>13 coding passes</a:t>
            </a:r>
          </a:p>
        </p:txBody>
      </p:sp>
      <p:sp>
        <p:nvSpPr>
          <p:cNvPr id="68650" name="Rectangle 42"/>
          <p:cNvSpPr>
            <a:spLocks noChangeArrowheads="1"/>
          </p:cNvSpPr>
          <p:nvPr/>
        </p:nvSpPr>
        <p:spPr bwMode="auto">
          <a:xfrm rot="16200000">
            <a:off x="757238" y="4319588"/>
            <a:ext cx="24479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solidFill>
                  <a:srgbClr val="292929"/>
                </a:solidFill>
                <a:latin typeface="Verdana" pitchFamily="34" charset="0"/>
              </a:rPr>
              <a:t>BIT-STREAM LENGTH</a:t>
            </a:r>
          </a:p>
        </p:txBody>
      </p:sp>
      <p:sp>
        <p:nvSpPr>
          <p:cNvPr id="68651" name="Rectangle 43"/>
          <p:cNvSpPr>
            <a:spLocks noChangeArrowheads="1"/>
          </p:cNvSpPr>
          <p:nvPr/>
        </p:nvSpPr>
        <p:spPr bwMode="auto">
          <a:xfrm>
            <a:off x="3816350" y="6443663"/>
            <a:ext cx="24479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solidFill>
                  <a:srgbClr val="292929"/>
                </a:solidFill>
                <a:latin typeface="Verdana" pitchFamily="34" charset="0"/>
              </a:rPr>
              <a:t>BIT PLANE</a:t>
            </a:r>
          </a:p>
        </p:txBody>
      </p:sp>
      <p:sp>
        <p:nvSpPr>
          <p:cNvPr id="68652" name="Rectangle 44"/>
          <p:cNvSpPr>
            <a:spLocks noChangeArrowheads="1"/>
          </p:cNvSpPr>
          <p:nvPr/>
        </p:nvSpPr>
        <p:spPr bwMode="auto">
          <a:xfrm>
            <a:off x="7270750" y="6156325"/>
            <a:ext cx="649288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solidFill>
                  <a:srgbClr val="292929"/>
                </a:solidFill>
                <a:latin typeface="Verdana" pitchFamily="34" charset="0"/>
              </a:rPr>
              <a:t>1</a:t>
            </a:r>
          </a:p>
        </p:txBody>
      </p:sp>
      <p:sp>
        <p:nvSpPr>
          <p:cNvPr id="68653" name="Rectangle 45"/>
          <p:cNvSpPr>
            <a:spLocks noChangeArrowheads="1"/>
          </p:cNvSpPr>
          <p:nvPr/>
        </p:nvSpPr>
        <p:spPr bwMode="auto">
          <a:xfrm>
            <a:off x="4751388" y="6156325"/>
            <a:ext cx="64928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solidFill>
                  <a:srgbClr val="292929"/>
                </a:solidFill>
                <a:latin typeface="Verdana" pitchFamily="34" charset="0"/>
              </a:rPr>
              <a:t>0.5</a:t>
            </a:r>
          </a:p>
        </p:txBody>
      </p:sp>
      <p:sp>
        <p:nvSpPr>
          <p:cNvPr id="68654" name="Rectangle 46"/>
          <p:cNvSpPr>
            <a:spLocks noChangeArrowheads="1"/>
          </p:cNvSpPr>
          <p:nvPr/>
        </p:nvSpPr>
        <p:spPr bwMode="auto">
          <a:xfrm>
            <a:off x="2230438" y="6156325"/>
            <a:ext cx="64928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solidFill>
                  <a:srgbClr val="292929"/>
                </a:solidFill>
                <a:latin typeface="Verdana" pitchFamily="34" charset="0"/>
              </a:rPr>
              <a:t>0</a:t>
            </a:r>
          </a:p>
        </p:txBody>
      </p:sp>
      <p:sp>
        <p:nvSpPr>
          <p:cNvPr id="68655" name="Rectangle 47"/>
          <p:cNvSpPr>
            <a:spLocks noChangeArrowheads="1"/>
          </p:cNvSpPr>
          <p:nvPr/>
        </p:nvSpPr>
        <p:spPr bwMode="auto">
          <a:xfrm>
            <a:off x="2085975" y="2411413"/>
            <a:ext cx="649288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solidFill>
                  <a:srgbClr val="292929"/>
                </a:solidFill>
                <a:latin typeface="Verdana" pitchFamily="34" charset="0"/>
              </a:rPr>
              <a:t>1</a:t>
            </a:r>
          </a:p>
        </p:txBody>
      </p:sp>
      <p:sp>
        <p:nvSpPr>
          <p:cNvPr id="68656" name="Rectangle 48"/>
          <p:cNvSpPr>
            <a:spLocks noChangeArrowheads="1"/>
          </p:cNvSpPr>
          <p:nvPr/>
        </p:nvSpPr>
        <p:spPr bwMode="auto">
          <a:xfrm>
            <a:off x="1981200" y="4175125"/>
            <a:ext cx="649288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solidFill>
                  <a:srgbClr val="292929"/>
                </a:solidFill>
                <a:latin typeface="Verdana" pitchFamily="34" charset="0"/>
              </a:rPr>
              <a:t>0.5</a:t>
            </a:r>
          </a:p>
        </p:txBody>
      </p:sp>
      <p:sp>
        <p:nvSpPr>
          <p:cNvPr id="68657" name="Rectangle 49"/>
          <p:cNvSpPr>
            <a:spLocks noChangeArrowheads="1"/>
          </p:cNvSpPr>
          <p:nvPr/>
        </p:nvSpPr>
        <p:spPr bwMode="auto">
          <a:xfrm>
            <a:off x="2052638" y="6011863"/>
            <a:ext cx="64928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solidFill>
                  <a:srgbClr val="292929"/>
                </a:solidFill>
                <a:latin typeface="Verdana" pitchFamily="34" charset="0"/>
              </a:rPr>
              <a:t>0</a:t>
            </a:r>
          </a:p>
        </p:txBody>
      </p:sp>
      <p:pic>
        <p:nvPicPr>
          <p:cNvPr id="68658" name="Picture 50" descr="n1a_GR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3" y="2555875"/>
            <a:ext cx="1328737" cy="166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9" name="Rectangle 51"/>
          <p:cNvSpPr>
            <a:spLocks noChangeArrowheads="1"/>
          </p:cNvSpPr>
          <p:nvPr/>
        </p:nvSpPr>
        <p:spPr bwMode="auto">
          <a:xfrm>
            <a:off x="7993063" y="4356100"/>
            <a:ext cx="17272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i="1">
                <a:latin typeface="Verdana" pitchFamily="34" charset="0"/>
              </a:rPr>
              <a:t>“Portait” image</a:t>
            </a:r>
          </a:p>
          <a:p>
            <a:pPr algn="ctr"/>
            <a:r>
              <a:rPr lang="es-ES" sz="1400">
                <a:latin typeface="Verdana" pitchFamily="34" charset="0"/>
              </a:rPr>
              <a:t>5 DWT levels</a:t>
            </a:r>
          </a:p>
          <a:p>
            <a:pPr algn="ctr"/>
            <a:r>
              <a:rPr lang="es-ES" sz="1400">
                <a:latin typeface="Verdana" pitchFamily="34" charset="0"/>
              </a:rPr>
              <a:t>lossy mode</a:t>
            </a:r>
          </a:p>
          <a:p>
            <a:pPr algn="ctr"/>
            <a:r>
              <a:rPr lang="es-ES" sz="1400">
                <a:latin typeface="Verdana" pitchFamily="34" charset="0"/>
              </a:rPr>
              <a:t>64x64 code-blocks</a:t>
            </a:r>
          </a:p>
        </p:txBody>
      </p:sp>
      <p:graphicFrame>
        <p:nvGraphicFramePr>
          <p:cNvPr id="68660" name="Object 52"/>
          <p:cNvGraphicFramePr>
            <a:graphicFrameLocks noGrp="1" noChangeAspect="1"/>
          </p:cNvGraphicFramePr>
          <p:nvPr>
            <p:ph/>
          </p:nvPr>
        </p:nvGraphicFramePr>
        <p:xfrm>
          <a:off x="7632700" y="5938838"/>
          <a:ext cx="2351088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70" name="Ecuación" r:id="rId6" imgW="838080" imgH="419040" progId="Equation.3">
                  <p:embed/>
                </p:oleObj>
              </mc:Choice>
              <mc:Fallback>
                <p:oleObj name="Ecuación" r:id="rId6" imgW="838080" imgH="419040" progId="Equation.3">
                  <p:embed/>
                  <p:pic>
                    <p:nvPicPr>
                      <p:cNvPr id="0" name="Object 5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2700" y="5938838"/>
                        <a:ext cx="2351088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8661" name="Group 53"/>
          <p:cNvGrpSpPr>
            <a:grpSpLocks/>
          </p:cNvGrpSpPr>
          <p:nvPr/>
        </p:nvGrpSpPr>
        <p:grpSpPr bwMode="auto">
          <a:xfrm>
            <a:off x="2519363" y="2555875"/>
            <a:ext cx="5041900" cy="3600450"/>
            <a:chOff x="1587" y="1610"/>
            <a:chExt cx="3176" cy="2268"/>
          </a:xfrm>
        </p:grpSpPr>
        <p:sp>
          <p:nvSpPr>
            <p:cNvPr id="68662" name="Freeform 54"/>
            <p:cNvSpPr>
              <a:spLocks/>
            </p:cNvSpPr>
            <p:nvPr/>
          </p:nvSpPr>
          <p:spPr bwMode="auto">
            <a:xfrm>
              <a:off x="1587" y="1610"/>
              <a:ext cx="3176" cy="2268"/>
            </a:xfrm>
            <a:custGeom>
              <a:avLst/>
              <a:gdLst>
                <a:gd name="T0" fmla="*/ 0 w 3176"/>
                <a:gd name="T1" fmla="*/ 2268 h 2268"/>
                <a:gd name="T2" fmla="*/ 1853 w 3176"/>
                <a:gd name="T3" fmla="*/ 1550 h 2268"/>
                <a:gd name="T4" fmla="*/ 3176 w 3176"/>
                <a:gd name="T5" fmla="*/ 0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76" h="2268">
                  <a:moveTo>
                    <a:pt x="0" y="2268"/>
                  </a:moveTo>
                  <a:cubicBezTo>
                    <a:pt x="309" y="2148"/>
                    <a:pt x="1324" y="1928"/>
                    <a:pt x="1853" y="1550"/>
                  </a:cubicBezTo>
                  <a:cubicBezTo>
                    <a:pt x="2382" y="1172"/>
                    <a:pt x="2901" y="323"/>
                    <a:pt x="3176" y="0"/>
                  </a:cubicBezTo>
                </a:path>
              </a:pathLst>
            </a:custGeom>
            <a:noFill/>
            <a:ln w="76200" cmpd="sng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8663" name="Rectangle 55"/>
            <p:cNvSpPr>
              <a:spLocks noChangeArrowheads="1"/>
            </p:cNvSpPr>
            <p:nvPr/>
          </p:nvSpPr>
          <p:spPr bwMode="auto">
            <a:xfrm>
              <a:off x="4037" y="3515"/>
              <a:ext cx="680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>
                  <a:solidFill>
                    <a:srgbClr val="003399"/>
                  </a:solidFill>
                  <a:latin typeface="Verdana" pitchFamily="34" charset="0"/>
                </a:rPr>
                <a:t>b=7</a:t>
              </a:r>
            </a:p>
          </p:txBody>
        </p:sp>
      </p:grp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ANALYSIS OF CODING PASSES LENGTHS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431800" y="25542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431800" y="27701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431800" y="29860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431800" y="32019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431800" y="34178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431800" y="36337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431800" y="38496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431800" y="40655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431800" y="4281488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431800" y="44989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431800" y="47148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431800" y="49307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72" name="Rectangle 16"/>
          <p:cNvSpPr>
            <a:spLocks noChangeArrowheads="1"/>
          </p:cNvSpPr>
          <p:nvPr/>
        </p:nvSpPr>
        <p:spPr bwMode="auto">
          <a:xfrm>
            <a:off x="431800" y="51466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431800" y="53625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431800" y="55784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75" name="Rectangle 19"/>
          <p:cNvSpPr>
            <a:spLocks noChangeArrowheads="1"/>
          </p:cNvSpPr>
          <p:nvPr/>
        </p:nvSpPr>
        <p:spPr bwMode="auto">
          <a:xfrm>
            <a:off x="431800" y="57943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76" name="Rectangle 20"/>
          <p:cNvSpPr>
            <a:spLocks noChangeArrowheads="1"/>
          </p:cNvSpPr>
          <p:nvPr/>
        </p:nvSpPr>
        <p:spPr bwMode="auto">
          <a:xfrm>
            <a:off x="431800" y="60102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77" name="Rectangle 21"/>
          <p:cNvSpPr>
            <a:spLocks noChangeArrowheads="1"/>
          </p:cNvSpPr>
          <p:nvPr/>
        </p:nvSpPr>
        <p:spPr bwMode="auto">
          <a:xfrm>
            <a:off x="431800" y="6226175"/>
            <a:ext cx="1079500" cy="144463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78" name="Rectangle 22"/>
          <p:cNvSpPr>
            <a:spLocks noChangeArrowheads="1"/>
          </p:cNvSpPr>
          <p:nvPr/>
        </p:nvSpPr>
        <p:spPr bwMode="auto">
          <a:xfrm>
            <a:off x="431800" y="6443663"/>
            <a:ext cx="1079500" cy="144462"/>
          </a:xfrm>
          <a:prstGeom prst="rect">
            <a:avLst/>
          </a:prstGeom>
          <a:solidFill>
            <a:srgbClr val="3399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1400" b="1">
              <a:latin typeface="Verdana" pitchFamily="34" charset="0"/>
            </a:endParaRPr>
          </a:p>
        </p:txBody>
      </p:sp>
      <p:sp>
        <p:nvSpPr>
          <p:cNvPr id="70679" name="Freeform 23"/>
          <p:cNvSpPr>
            <a:spLocks/>
          </p:cNvSpPr>
          <p:nvPr/>
        </p:nvSpPr>
        <p:spPr bwMode="auto">
          <a:xfrm>
            <a:off x="1368425" y="2051050"/>
            <a:ext cx="790575" cy="358775"/>
          </a:xfrm>
          <a:custGeom>
            <a:avLst/>
            <a:gdLst>
              <a:gd name="T0" fmla="*/ 0 w 544"/>
              <a:gd name="T1" fmla="*/ 272 h 272"/>
              <a:gd name="T2" fmla="*/ 136 w 544"/>
              <a:gd name="T3" fmla="*/ 46 h 272"/>
              <a:gd name="T4" fmla="*/ 544 w 544"/>
              <a:gd name="T5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4" h="272">
                <a:moveTo>
                  <a:pt x="0" y="272"/>
                </a:moveTo>
                <a:cubicBezTo>
                  <a:pt x="22" y="181"/>
                  <a:pt x="45" y="91"/>
                  <a:pt x="136" y="46"/>
                </a:cubicBezTo>
                <a:cubicBezTo>
                  <a:pt x="227" y="1"/>
                  <a:pt x="385" y="0"/>
                  <a:pt x="544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70680" name="Rectangle 24"/>
          <p:cNvSpPr>
            <a:spLocks noChangeArrowheads="1"/>
          </p:cNvSpPr>
          <p:nvPr/>
        </p:nvSpPr>
        <p:spPr bwMode="auto">
          <a:xfrm>
            <a:off x="503238" y="1547813"/>
            <a:ext cx="1079500" cy="5032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TIER-1 </a:t>
            </a:r>
          </a:p>
          <a:p>
            <a:pPr algn="ctr"/>
            <a:r>
              <a:rPr lang="es-ES" sz="1400" b="1">
                <a:latin typeface="Verdana" pitchFamily="34" charset="0"/>
              </a:rPr>
              <a:t>CODING</a:t>
            </a:r>
          </a:p>
        </p:txBody>
      </p:sp>
      <p:sp>
        <p:nvSpPr>
          <p:cNvPr id="70681" name="Rectangle 25"/>
          <p:cNvSpPr>
            <a:spLocks noChangeArrowheads="1"/>
          </p:cNvSpPr>
          <p:nvPr/>
        </p:nvSpPr>
        <p:spPr bwMode="auto">
          <a:xfrm>
            <a:off x="360363" y="2484438"/>
            <a:ext cx="1223962" cy="4175125"/>
          </a:xfrm>
          <a:prstGeom prst="rect">
            <a:avLst/>
          </a:prstGeom>
          <a:solidFill>
            <a:srgbClr val="FF33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70682" name="Group 26"/>
          <p:cNvGrpSpPr>
            <a:grpSpLocks/>
          </p:cNvGrpSpPr>
          <p:nvPr/>
        </p:nvGrpSpPr>
        <p:grpSpPr bwMode="auto">
          <a:xfrm>
            <a:off x="2303463" y="1933575"/>
            <a:ext cx="7418387" cy="217488"/>
            <a:chOff x="1451" y="1218"/>
            <a:chExt cx="4673" cy="137"/>
          </a:xfrm>
        </p:grpSpPr>
        <p:sp>
          <p:nvSpPr>
            <p:cNvPr id="70683" name="Rectangle 27"/>
            <p:cNvSpPr>
              <a:spLocks noChangeArrowheads="1"/>
            </p:cNvSpPr>
            <p:nvPr/>
          </p:nvSpPr>
          <p:spPr bwMode="auto">
            <a:xfrm>
              <a:off x="1451" y="1218"/>
              <a:ext cx="46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684" name="Rectangle 28"/>
            <p:cNvSpPr>
              <a:spLocks noChangeArrowheads="1"/>
            </p:cNvSpPr>
            <p:nvPr/>
          </p:nvSpPr>
          <p:spPr bwMode="auto">
            <a:xfrm>
              <a:off x="1678" y="1218"/>
              <a:ext cx="136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685" name="Rectangle 29"/>
            <p:cNvSpPr>
              <a:spLocks noChangeArrowheads="1"/>
            </p:cNvSpPr>
            <p:nvPr/>
          </p:nvSpPr>
          <p:spPr bwMode="auto">
            <a:xfrm>
              <a:off x="1860" y="1218"/>
              <a:ext cx="182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686" name="Rectangle 30"/>
            <p:cNvSpPr>
              <a:spLocks noChangeArrowheads="1"/>
            </p:cNvSpPr>
            <p:nvPr/>
          </p:nvSpPr>
          <p:spPr bwMode="auto">
            <a:xfrm>
              <a:off x="2086" y="1218"/>
              <a:ext cx="227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687" name="Rectangle 31"/>
            <p:cNvSpPr>
              <a:spLocks noChangeArrowheads="1"/>
            </p:cNvSpPr>
            <p:nvPr/>
          </p:nvSpPr>
          <p:spPr bwMode="auto">
            <a:xfrm>
              <a:off x="2359" y="1218"/>
              <a:ext cx="272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688" name="Rectangle 32"/>
            <p:cNvSpPr>
              <a:spLocks noChangeArrowheads="1"/>
            </p:cNvSpPr>
            <p:nvPr/>
          </p:nvSpPr>
          <p:spPr bwMode="auto">
            <a:xfrm>
              <a:off x="2676" y="1218"/>
              <a:ext cx="318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689" name="Rectangle 33"/>
            <p:cNvSpPr>
              <a:spLocks noChangeArrowheads="1"/>
            </p:cNvSpPr>
            <p:nvPr/>
          </p:nvSpPr>
          <p:spPr bwMode="auto">
            <a:xfrm>
              <a:off x="3039" y="1218"/>
              <a:ext cx="363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690" name="Rectangle 34"/>
            <p:cNvSpPr>
              <a:spLocks noChangeArrowheads="1"/>
            </p:cNvSpPr>
            <p:nvPr/>
          </p:nvSpPr>
          <p:spPr bwMode="auto">
            <a:xfrm>
              <a:off x="1542" y="1218"/>
              <a:ext cx="91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691" name="Rectangle 35"/>
            <p:cNvSpPr>
              <a:spLocks noChangeArrowheads="1"/>
            </p:cNvSpPr>
            <p:nvPr/>
          </p:nvSpPr>
          <p:spPr bwMode="auto">
            <a:xfrm>
              <a:off x="3447" y="1218"/>
              <a:ext cx="408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692" name="Rectangle 36"/>
            <p:cNvSpPr>
              <a:spLocks noChangeArrowheads="1"/>
            </p:cNvSpPr>
            <p:nvPr/>
          </p:nvSpPr>
          <p:spPr bwMode="auto">
            <a:xfrm>
              <a:off x="3901" y="1218"/>
              <a:ext cx="454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693" name="Rectangle 37"/>
            <p:cNvSpPr>
              <a:spLocks noChangeArrowheads="1"/>
            </p:cNvSpPr>
            <p:nvPr/>
          </p:nvSpPr>
          <p:spPr bwMode="auto">
            <a:xfrm>
              <a:off x="4400" y="1218"/>
              <a:ext cx="499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694" name="Rectangle 38"/>
            <p:cNvSpPr>
              <a:spLocks noChangeArrowheads="1"/>
            </p:cNvSpPr>
            <p:nvPr/>
          </p:nvSpPr>
          <p:spPr bwMode="auto">
            <a:xfrm>
              <a:off x="4944" y="1218"/>
              <a:ext cx="544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695" name="Rectangle 39"/>
            <p:cNvSpPr>
              <a:spLocks noChangeArrowheads="1"/>
            </p:cNvSpPr>
            <p:nvPr/>
          </p:nvSpPr>
          <p:spPr bwMode="auto">
            <a:xfrm>
              <a:off x="5534" y="1218"/>
              <a:ext cx="590" cy="137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0696" name="Group 40"/>
          <p:cNvGrpSpPr>
            <a:grpSpLocks/>
          </p:cNvGrpSpPr>
          <p:nvPr/>
        </p:nvGrpSpPr>
        <p:grpSpPr bwMode="auto">
          <a:xfrm>
            <a:off x="1801813" y="2411413"/>
            <a:ext cx="7918450" cy="4391025"/>
            <a:chOff x="1135" y="1519"/>
            <a:chExt cx="4988" cy="2766"/>
          </a:xfrm>
        </p:grpSpPr>
        <p:pic>
          <p:nvPicPr>
            <p:cNvPr id="70697" name="Picture 41" descr="n1_GRAY-CP_LENGTH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" y="1531"/>
              <a:ext cx="3674" cy="2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698" name="Rectangle 42"/>
            <p:cNvSpPr>
              <a:spLocks noChangeArrowheads="1"/>
            </p:cNvSpPr>
            <p:nvPr/>
          </p:nvSpPr>
          <p:spPr bwMode="auto">
            <a:xfrm>
              <a:off x="1780" y="1594"/>
              <a:ext cx="895" cy="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800" b="1">
                  <a:solidFill>
                    <a:srgbClr val="292929"/>
                  </a:solidFill>
                  <a:latin typeface="Verdana" pitchFamily="34" charset="0"/>
                </a:rPr>
                <a:t>28 coding passes</a:t>
              </a:r>
            </a:p>
            <a:p>
              <a:pPr algn="ctr"/>
              <a:r>
                <a:rPr lang="es-ES" sz="800" b="1">
                  <a:solidFill>
                    <a:srgbClr val="292929"/>
                  </a:solidFill>
                  <a:latin typeface="Verdana" pitchFamily="34" charset="0"/>
                </a:rPr>
                <a:t>25 coding passes</a:t>
              </a:r>
            </a:p>
            <a:p>
              <a:pPr algn="ctr"/>
              <a:r>
                <a:rPr lang="es-ES" sz="800" b="1">
                  <a:solidFill>
                    <a:srgbClr val="292929"/>
                  </a:solidFill>
                  <a:latin typeface="Verdana" pitchFamily="34" charset="0"/>
                </a:rPr>
                <a:t>22 coding passes</a:t>
              </a:r>
            </a:p>
            <a:p>
              <a:pPr algn="ctr"/>
              <a:r>
                <a:rPr lang="es-ES" sz="800" b="1">
                  <a:solidFill>
                    <a:srgbClr val="292929"/>
                  </a:solidFill>
                  <a:latin typeface="Verdana" pitchFamily="34" charset="0"/>
                </a:rPr>
                <a:t>19 coding passes</a:t>
              </a:r>
            </a:p>
            <a:p>
              <a:pPr algn="ctr"/>
              <a:r>
                <a:rPr lang="es-ES" sz="800" b="1">
                  <a:solidFill>
                    <a:srgbClr val="292929"/>
                  </a:solidFill>
                  <a:latin typeface="Verdana" pitchFamily="34" charset="0"/>
                </a:rPr>
                <a:t>16 coding passes</a:t>
              </a:r>
            </a:p>
            <a:p>
              <a:pPr algn="ctr"/>
              <a:r>
                <a:rPr lang="es-ES" sz="800" b="1">
                  <a:solidFill>
                    <a:srgbClr val="292929"/>
                  </a:solidFill>
                  <a:latin typeface="Verdana" pitchFamily="34" charset="0"/>
                </a:rPr>
                <a:t>13 coding passes</a:t>
              </a:r>
            </a:p>
          </p:txBody>
        </p:sp>
        <p:sp>
          <p:nvSpPr>
            <p:cNvPr id="70699" name="Rectangle 43"/>
            <p:cNvSpPr>
              <a:spLocks noChangeArrowheads="1"/>
            </p:cNvSpPr>
            <p:nvPr/>
          </p:nvSpPr>
          <p:spPr bwMode="auto">
            <a:xfrm rot="16200000">
              <a:off x="477" y="2721"/>
              <a:ext cx="1542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292929"/>
                  </a:solidFill>
                  <a:latin typeface="Verdana" pitchFamily="34" charset="0"/>
                </a:rPr>
                <a:t>BIT-STREAM LENGTH</a:t>
              </a:r>
            </a:p>
          </p:txBody>
        </p:sp>
        <p:sp>
          <p:nvSpPr>
            <p:cNvPr id="70700" name="Rectangle 44"/>
            <p:cNvSpPr>
              <a:spLocks noChangeArrowheads="1"/>
            </p:cNvSpPr>
            <p:nvPr/>
          </p:nvSpPr>
          <p:spPr bwMode="auto">
            <a:xfrm>
              <a:off x="2404" y="4059"/>
              <a:ext cx="1542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292929"/>
                  </a:solidFill>
                  <a:latin typeface="Verdana" pitchFamily="34" charset="0"/>
                </a:rPr>
                <a:t>BIT PLANE</a:t>
              </a:r>
            </a:p>
          </p:txBody>
        </p:sp>
        <p:sp>
          <p:nvSpPr>
            <p:cNvPr id="70701" name="Rectangle 45"/>
            <p:cNvSpPr>
              <a:spLocks noChangeArrowheads="1"/>
            </p:cNvSpPr>
            <p:nvPr/>
          </p:nvSpPr>
          <p:spPr bwMode="auto">
            <a:xfrm>
              <a:off x="4580" y="3878"/>
              <a:ext cx="409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292929"/>
                  </a:solidFill>
                  <a:latin typeface="Verdana" pitchFamily="34" charset="0"/>
                </a:rPr>
                <a:t>1</a:t>
              </a:r>
            </a:p>
          </p:txBody>
        </p:sp>
        <p:sp>
          <p:nvSpPr>
            <p:cNvPr id="70702" name="Rectangle 46"/>
            <p:cNvSpPr>
              <a:spLocks noChangeArrowheads="1"/>
            </p:cNvSpPr>
            <p:nvPr/>
          </p:nvSpPr>
          <p:spPr bwMode="auto">
            <a:xfrm>
              <a:off x="2993" y="3878"/>
              <a:ext cx="409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292929"/>
                  </a:solidFill>
                  <a:latin typeface="Verdana" pitchFamily="34" charset="0"/>
                </a:rPr>
                <a:t>0.5</a:t>
              </a:r>
            </a:p>
          </p:txBody>
        </p:sp>
        <p:sp>
          <p:nvSpPr>
            <p:cNvPr id="70703" name="Rectangle 47"/>
            <p:cNvSpPr>
              <a:spLocks noChangeArrowheads="1"/>
            </p:cNvSpPr>
            <p:nvPr/>
          </p:nvSpPr>
          <p:spPr bwMode="auto">
            <a:xfrm>
              <a:off x="1405" y="3878"/>
              <a:ext cx="409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292929"/>
                  </a:solidFill>
                  <a:latin typeface="Verdana" pitchFamily="34" charset="0"/>
                </a:rPr>
                <a:t>0</a:t>
              </a:r>
            </a:p>
          </p:txBody>
        </p:sp>
        <p:sp>
          <p:nvSpPr>
            <p:cNvPr id="70704" name="Rectangle 48"/>
            <p:cNvSpPr>
              <a:spLocks noChangeArrowheads="1"/>
            </p:cNvSpPr>
            <p:nvPr/>
          </p:nvSpPr>
          <p:spPr bwMode="auto">
            <a:xfrm>
              <a:off x="1314" y="1519"/>
              <a:ext cx="409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292929"/>
                  </a:solidFill>
                  <a:latin typeface="Verdana" pitchFamily="34" charset="0"/>
                </a:rPr>
                <a:t>1</a:t>
              </a:r>
            </a:p>
          </p:txBody>
        </p:sp>
        <p:sp>
          <p:nvSpPr>
            <p:cNvPr id="70705" name="Rectangle 49"/>
            <p:cNvSpPr>
              <a:spLocks noChangeArrowheads="1"/>
            </p:cNvSpPr>
            <p:nvPr/>
          </p:nvSpPr>
          <p:spPr bwMode="auto">
            <a:xfrm>
              <a:off x="1248" y="2630"/>
              <a:ext cx="409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292929"/>
                  </a:solidFill>
                  <a:latin typeface="Verdana" pitchFamily="34" charset="0"/>
                </a:rPr>
                <a:t>0.5</a:t>
              </a:r>
            </a:p>
          </p:txBody>
        </p:sp>
        <p:sp>
          <p:nvSpPr>
            <p:cNvPr id="70706" name="Rectangle 50"/>
            <p:cNvSpPr>
              <a:spLocks noChangeArrowheads="1"/>
            </p:cNvSpPr>
            <p:nvPr/>
          </p:nvSpPr>
          <p:spPr bwMode="auto">
            <a:xfrm>
              <a:off x="1293" y="3787"/>
              <a:ext cx="409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292929"/>
                  </a:solidFill>
                  <a:latin typeface="Verdana" pitchFamily="34" charset="0"/>
                </a:rPr>
                <a:t>0</a:t>
              </a:r>
            </a:p>
          </p:txBody>
        </p:sp>
        <p:pic>
          <p:nvPicPr>
            <p:cNvPr id="70707" name="Picture 51" descr="n1a_GR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1" y="1610"/>
              <a:ext cx="837" cy="10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708" name="Rectangle 52"/>
            <p:cNvSpPr>
              <a:spLocks noChangeArrowheads="1"/>
            </p:cNvSpPr>
            <p:nvPr/>
          </p:nvSpPr>
          <p:spPr bwMode="auto">
            <a:xfrm>
              <a:off x="5035" y="2744"/>
              <a:ext cx="1088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i="1">
                  <a:latin typeface="Verdana" pitchFamily="34" charset="0"/>
                </a:rPr>
                <a:t>“Portait” image</a:t>
              </a:r>
            </a:p>
            <a:p>
              <a:pPr algn="ctr"/>
              <a:r>
                <a:rPr lang="es-ES" sz="1400">
                  <a:latin typeface="Verdana" pitchFamily="34" charset="0"/>
                </a:rPr>
                <a:t>5 DWT levels</a:t>
              </a:r>
            </a:p>
            <a:p>
              <a:pPr algn="ctr"/>
              <a:r>
                <a:rPr lang="es-ES" sz="1400">
                  <a:latin typeface="Verdana" pitchFamily="34" charset="0"/>
                </a:rPr>
                <a:t>lossy mode</a:t>
              </a:r>
            </a:p>
            <a:p>
              <a:pPr algn="ctr"/>
              <a:r>
                <a:rPr lang="es-ES" sz="1400">
                  <a:latin typeface="Verdana" pitchFamily="34" charset="0"/>
                </a:rPr>
                <a:t>64x64 code-blocks</a:t>
              </a:r>
            </a:p>
          </p:txBody>
        </p:sp>
      </p:grpSp>
      <p:graphicFrame>
        <p:nvGraphicFramePr>
          <p:cNvPr id="70709" name="Object 53"/>
          <p:cNvGraphicFramePr>
            <a:graphicFrameLocks noGrp="1" noChangeAspect="1"/>
          </p:cNvGraphicFramePr>
          <p:nvPr>
            <p:ph/>
          </p:nvPr>
        </p:nvGraphicFramePr>
        <p:xfrm>
          <a:off x="7632700" y="5938838"/>
          <a:ext cx="2351088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9" name="Ecuación" r:id="rId6" imgW="838080" imgH="419040" progId="Equation.3">
                  <p:embed/>
                </p:oleObj>
              </mc:Choice>
              <mc:Fallback>
                <p:oleObj name="Ecuación" r:id="rId6" imgW="838080" imgH="419040" progId="Equation.3">
                  <p:embed/>
                  <p:pic>
                    <p:nvPicPr>
                      <p:cNvPr id="0" name="Object 5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2700" y="5938838"/>
                        <a:ext cx="2351088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710" name="Group 54"/>
          <p:cNvGrpSpPr>
            <a:grpSpLocks/>
          </p:cNvGrpSpPr>
          <p:nvPr/>
        </p:nvGrpSpPr>
        <p:grpSpPr bwMode="auto">
          <a:xfrm>
            <a:off x="2519363" y="2555875"/>
            <a:ext cx="5041900" cy="3600450"/>
            <a:chOff x="1587" y="1610"/>
            <a:chExt cx="3176" cy="2268"/>
          </a:xfrm>
        </p:grpSpPr>
        <p:sp>
          <p:nvSpPr>
            <p:cNvPr id="70711" name="Freeform 55"/>
            <p:cNvSpPr>
              <a:spLocks/>
            </p:cNvSpPr>
            <p:nvPr/>
          </p:nvSpPr>
          <p:spPr bwMode="auto">
            <a:xfrm>
              <a:off x="1587" y="1610"/>
              <a:ext cx="3176" cy="2268"/>
            </a:xfrm>
            <a:custGeom>
              <a:avLst/>
              <a:gdLst>
                <a:gd name="T0" fmla="*/ 0 w 3176"/>
                <a:gd name="T1" fmla="*/ 2268 h 2268"/>
                <a:gd name="T2" fmla="*/ 2223 w 3176"/>
                <a:gd name="T3" fmla="*/ 1690 h 2268"/>
                <a:gd name="T4" fmla="*/ 3176 w 3176"/>
                <a:gd name="T5" fmla="*/ 0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76" h="2268">
                  <a:moveTo>
                    <a:pt x="0" y="2268"/>
                  </a:moveTo>
                  <a:cubicBezTo>
                    <a:pt x="370" y="2172"/>
                    <a:pt x="1694" y="2068"/>
                    <a:pt x="2223" y="1690"/>
                  </a:cubicBezTo>
                  <a:cubicBezTo>
                    <a:pt x="2752" y="1312"/>
                    <a:pt x="2977" y="352"/>
                    <a:pt x="3176" y="0"/>
                  </a:cubicBezTo>
                </a:path>
              </a:pathLst>
            </a:custGeom>
            <a:noFill/>
            <a:ln w="76200" cmpd="sng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0712" name="Rectangle 56"/>
            <p:cNvSpPr>
              <a:spLocks noChangeArrowheads="1"/>
            </p:cNvSpPr>
            <p:nvPr/>
          </p:nvSpPr>
          <p:spPr bwMode="auto">
            <a:xfrm>
              <a:off x="4037" y="3515"/>
              <a:ext cx="680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>
                  <a:solidFill>
                    <a:srgbClr val="003399"/>
                  </a:solidFill>
                  <a:latin typeface="Verdana" pitchFamily="34" charset="0"/>
                </a:rPr>
                <a:t>b=11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72707" name="AutoShape 3"/>
          <p:cNvSpPr>
            <a:spLocks/>
          </p:cNvSpPr>
          <p:nvPr/>
        </p:nvSpPr>
        <p:spPr bwMode="auto">
          <a:xfrm rot="-5400000">
            <a:off x="4868863" y="-1865313"/>
            <a:ext cx="273050" cy="7705725"/>
          </a:xfrm>
          <a:prstGeom prst="leftBracket">
            <a:avLst>
              <a:gd name="adj" fmla="val 44422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1296988" y="1801813"/>
            <a:ext cx="215900" cy="271462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09" name="Line 5"/>
          <p:cNvSpPr>
            <a:spLocks noChangeShapeType="1"/>
          </p:cNvSpPr>
          <p:nvPr/>
        </p:nvSpPr>
        <p:spPr bwMode="auto">
          <a:xfrm flipV="1">
            <a:off x="3168650" y="1835150"/>
            <a:ext cx="1588" cy="29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72710" name="Line 6"/>
          <p:cNvSpPr>
            <a:spLocks noChangeShapeType="1"/>
          </p:cNvSpPr>
          <p:nvPr/>
        </p:nvSpPr>
        <p:spPr bwMode="auto">
          <a:xfrm flipV="1">
            <a:off x="6769100" y="1835150"/>
            <a:ext cx="1588" cy="29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LAYER TRUNCATION</a:t>
            </a:r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1585913" y="1801813"/>
            <a:ext cx="142875" cy="271462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3313113" y="1801813"/>
            <a:ext cx="431800" cy="271462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14" name="Rectangle 10"/>
          <p:cNvSpPr>
            <a:spLocks noChangeArrowheads="1"/>
          </p:cNvSpPr>
          <p:nvPr/>
        </p:nvSpPr>
        <p:spPr bwMode="auto">
          <a:xfrm>
            <a:off x="3817938" y="1801813"/>
            <a:ext cx="142875" cy="271462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15" name="Rectangle 11"/>
          <p:cNvSpPr>
            <a:spLocks noChangeArrowheads="1"/>
          </p:cNvSpPr>
          <p:nvPr/>
        </p:nvSpPr>
        <p:spPr bwMode="auto">
          <a:xfrm>
            <a:off x="4033838" y="1801813"/>
            <a:ext cx="142875" cy="27146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6121400" y="1801813"/>
            <a:ext cx="503238" cy="271462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5905500" y="1801813"/>
            <a:ext cx="142875" cy="271462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5473700" y="1801813"/>
            <a:ext cx="358775" cy="271462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19" name="Rectangle 15"/>
          <p:cNvSpPr>
            <a:spLocks noChangeArrowheads="1"/>
          </p:cNvSpPr>
          <p:nvPr/>
        </p:nvSpPr>
        <p:spPr bwMode="auto">
          <a:xfrm>
            <a:off x="5329238" y="1801813"/>
            <a:ext cx="71437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20" name="Rectangle 16"/>
          <p:cNvSpPr>
            <a:spLocks noChangeArrowheads="1"/>
          </p:cNvSpPr>
          <p:nvPr/>
        </p:nvSpPr>
        <p:spPr bwMode="auto">
          <a:xfrm>
            <a:off x="4968875" y="1801813"/>
            <a:ext cx="287338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21" name="Rectangle 17"/>
          <p:cNvSpPr>
            <a:spLocks noChangeArrowheads="1"/>
          </p:cNvSpPr>
          <p:nvPr/>
        </p:nvSpPr>
        <p:spPr bwMode="auto">
          <a:xfrm>
            <a:off x="4681538" y="1801813"/>
            <a:ext cx="215900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22" name="Rectangle 18"/>
          <p:cNvSpPr>
            <a:spLocks noChangeArrowheads="1"/>
          </p:cNvSpPr>
          <p:nvPr/>
        </p:nvSpPr>
        <p:spPr bwMode="auto">
          <a:xfrm>
            <a:off x="4249738" y="1801813"/>
            <a:ext cx="358775" cy="27146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23" name="Rectangle 19"/>
          <p:cNvSpPr>
            <a:spLocks noChangeArrowheads="1"/>
          </p:cNvSpPr>
          <p:nvPr/>
        </p:nvSpPr>
        <p:spPr bwMode="auto">
          <a:xfrm>
            <a:off x="1801813" y="1801813"/>
            <a:ext cx="142875" cy="27146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24" name="Rectangle 20"/>
          <p:cNvSpPr>
            <a:spLocks noChangeArrowheads="1"/>
          </p:cNvSpPr>
          <p:nvPr/>
        </p:nvSpPr>
        <p:spPr bwMode="auto">
          <a:xfrm>
            <a:off x="2736850" y="1801813"/>
            <a:ext cx="358775" cy="271462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25" name="Rectangle 21"/>
          <p:cNvSpPr>
            <a:spLocks noChangeArrowheads="1"/>
          </p:cNvSpPr>
          <p:nvPr/>
        </p:nvSpPr>
        <p:spPr bwMode="auto">
          <a:xfrm>
            <a:off x="2449513" y="1801813"/>
            <a:ext cx="215900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26" name="Rectangle 22"/>
          <p:cNvSpPr>
            <a:spLocks noChangeArrowheads="1"/>
          </p:cNvSpPr>
          <p:nvPr/>
        </p:nvSpPr>
        <p:spPr bwMode="auto">
          <a:xfrm>
            <a:off x="2017713" y="1801813"/>
            <a:ext cx="358775" cy="27146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6913563" y="1801813"/>
            <a:ext cx="431800" cy="271462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28" name="Rectangle 24"/>
          <p:cNvSpPr>
            <a:spLocks noChangeArrowheads="1"/>
          </p:cNvSpPr>
          <p:nvPr/>
        </p:nvSpPr>
        <p:spPr bwMode="auto">
          <a:xfrm>
            <a:off x="8353425" y="1801813"/>
            <a:ext cx="360363" cy="271462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8210550" y="1801813"/>
            <a:ext cx="71438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7850188" y="1801813"/>
            <a:ext cx="287337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7418388" y="1801813"/>
            <a:ext cx="358775" cy="27146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32" name="Line 28"/>
          <p:cNvSpPr>
            <a:spLocks noChangeShapeType="1"/>
          </p:cNvSpPr>
          <p:nvPr/>
        </p:nvSpPr>
        <p:spPr bwMode="auto">
          <a:xfrm flipV="1">
            <a:off x="4824413" y="1547813"/>
            <a:ext cx="431800" cy="7921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72733" name="Group 29"/>
          <p:cNvGrpSpPr>
            <a:grpSpLocks/>
          </p:cNvGrpSpPr>
          <p:nvPr/>
        </p:nvGrpSpPr>
        <p:grpSpPr bwMode="auto">
          <a:xfrm>
            <a:off x="1119188" y="2195513"/>
            <a:ext cx="3887787" cy="3300412"/>
            <a:chOff x="705" y="1383"/>
            <a:chExt cx="2449" cy="2079"/>
          </a:xfrm>
        </p:grpSpPr>
        <p:sp>
          <p:nvSpPr>
            <p:cNvPr id="72734" name="AutoShape 30"/>
            <p:cNvSpPr>
              <a:spLocks/>
            </p:cNvSpPr>
            <p:nvPr/>
          </p:nvSpPr>
          <p:spPr bwMode="auto">
            <a:xfrm rot="16200000">
              <a:off x="1803" y="351"/>
              <a:ext cx="181" cy="2245"/>
            </a:xfrm>
            <a:prstGeom prst="leftBrace">
              <a:avLst>
                <a:gd name="adj1" fmla="val 30893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72735" name="Group 31"/>
            <p:cNvGrpSpPr>
              <a:grpSpLocks/>
            </p:cNvGrpSpPr>
            <p:nvPr/>
          </p:nvGrpSpPr>
          <p:grpSpPr bwMode="auto">
            <a:xfrm>
              <a:off x="705" y="1610"/>
              <a:ext cx="2449" cy="1852"/>
              <a:chOff x="705" y="1610"/>
              <a:chExt cx="2449" cy="1852"/>
            </a:xfrm>
          </p:grpSpPr>
          <p:sp>
            <p:nvSpPr>
              <p:cNvPr id="72736" name="AutoShape 32"/>
              <p:cNvSpPr>
                <a:spLocks/>
              </p:cNvSpPr>
              <p:nvPr/>
            </p:nvSpPr>
            <p:spPr bwMode="auto">
              <a:xfrm rot="-5400000">
                <a:off x="1844" y="2149"/>
                <a:ext cx="172" cy="2449"/>
              </a:xfrm>
              <a:prstGeom prst="leftBracket">
                <a:avLst>
                  <a:gd name="adj" fmla="val 22412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737" name="Rectangle 33"/>
              <p:cNvSpPr>
                <a:spLocks noChangeArrowheads="1"/>
              </p:cNvSpPr>
              <p:nvPr/>
            </p:nvSpPr>
            <p:spPr bwMode="auto">
              <a:xfrm>
                <a:off x="796" y="3257"/>
                <a:ext cx="136" cy="171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738" name="Line 34"/>
              <p:cNvSpPr>
                <a:spLocks noChangeShapeType="1"/>
              </p:cNvSpPr>
              <p:nvPr/>
            </p:nvSpPr>
            <p:spPr bwMode="auto">
              <a:xfrm flipV="1">
                <a:off x="1975" y="3278"/>
                <a:ext cx="1" cy="1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739" name="Rectangle 35"/>
              <p:cNvSpPr>
                <a:spLocks noChangeArrowheads="1"/>
              </p:cNvSpPr>
              <p:nvPr/>
            </p:nvSpPr>
            <p:spPr bwMode="auto">
              <a:xfrm>
                <a:off x="978" y="3257"/>
                <a:ext cx="90" cy="171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740" name="Rectangle 36"/>
              <p:cNvSpPr>
                <a:spLocks noChangeArrowheads="1"/>
              </p:cNvSpPr>
              <p:nvPr/>
            </p:nvSpPr>
            <p:spPr bwMode="auto">
              <a:xfrm>
                <a:off x="2066" y="3257"/>
                <a:ext cx="272" cy="171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741" name="Rectangle 37"/>
              <p:cNvSpPr>
                <a:spLocks noChangeArrowheads="1"/>
              </p:cNvSpPr>
              <p:nvPr/>
            </p:nvSpPr>
            <p:spPr bwMode="auto">
              <a:xfrm>
                <a:off x="2384" y="3257"/>
                <a:ext cx="90" cy="171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742" name="Rectangle 38"/>
              <p:cNvSpPr>
                <a:spLocks noChangeArrowheads="1"/>
              </p:cNvSpPr>
              <p:nvPr/>
            </p:nvSpPr>
            <p:spPr bwMode="auto">
              <a:xfrm>
                <a:off x="2520" y="3257"/>
                <a:ext cx="90" cy="171"/>
              </a:xfrm>
              <a:prstGeom prst="rect">
                <a:avLst/>
              </a:prstGeom>
              <a:solidFill>
                <a:schemeClr val="accent1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743" name="Rectangle 39"/>
              <p:cNvSpPr>
                <a:spLocks noChangeArrowheads="1"/>
              </p:cNvSpPr>
              <p:nvPr/>
            </p:nvSpPr>
            <p:spPr bwMode="auto">
              <a:xfrm>
                <a:off x="2928" y="3257"/>
                <a:ext cx="136" cy="171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744" name="Rectangle 40"/>
              <p:cNvSpPr>
                <a:spLocks noChangeArrowheads="1"/>
              </p:cNvSpPr>
              <p:nvPr/>
            </p:nvSpPr>
            <p:spPr bwMode="auto">
              <a:xfrm>
                <a:off x="2656" y="3257"/>
                <a:ext cx="226" cy="171"/>
              </a:xfrm>
              <a:prstGeom prst="rect">
                <a:avLst/>
              </a:prstGeom>
              <a:solidFill>
                <a:schemeClr val="accent1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745" name="Rectangle 41"/>
              <p:cNvSpPr>
                <a:spLocks noChangeArrowheads="1"/>
              </p:cNvSpPr>
              <p:nvPr/>
            </p:nvSpPr>
            <p:spPr bwMode="auto">
              <a:xfrm>
                <a:off x="1114" y="3257"/>
                <a:ext cx="90" cy="171"/>
              </a:xfrm>
              <a:prstGeom prst="rect">
                <a:avLst/>
              </a:prstGeom>
              <a:solidFill>
                <a:schemeClr val="accent1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746" name="Rectangle 42"/>
              <p:cNvSpPr>
                <a:spLocks noChangeArrowheads="1"/>
              </p:cNvSpPr>
              <p:nvPr/>
            </p:nvSpPr>
            <p:spPr bwMode="auto">
              <a:xfrm>
                <a:off x="1703" y="3257"/>
                <a:ext cx="226" cy="171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747" name="Rectangle 43"/>
              <p:cNvSpPr>
                <a:spLocks noChangeArrowheads="1"/>
              </p:cNvSpPr>
              <p:nvPr/>
            </p:nvSpPr>
            <p:spPr bwMode="auto">
              <a:xfrm>
                <a:off x="1522" y="3257"/>
                <a:ext cx="136" cy="171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748" name="Rectangle 44"/>
              <p:cNvSpPr>
                <a:spLocks noChangeArrowheads="1"/>
              </p:cNvSpPr>
              <p:nvPr/>
            </p:nvSpPr>
            <p:spPr bwMode="auto">
              <a:xfrm>
                <a:off x="1250" y="3257"/>
                <a:ext cx="226" cy="171"/>
              </a:xfrm>
              <a:prstGeom prst="rect">
                <a:avLst/>
              </a:prstGeom>
              <a:solidFill>
                <a:schemeClr val="accent1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749" name="Line 45"/>
              <p:cNvSpPr>
                <a:spLocks noChangeShapeType="1"/>
              </p:cNvSpPr>
              <p:nvPr/>
            </p:nvSpPr>
            <p:spPr bwMode="auto">
              <a:xfrm>
                <a:off x="1905" y="1610"/>
                <a:ext cx="0" cy="1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750" name="Rectangle 46"/>
              <p:cNvSpPr>
                <a:spLocks noChangeArrowheads="1"/>
              </p:cNvSpPr>
              <p:nvPr/>
            </p:nvSpPr>
            <p:spPr bwMode="auto">
              <a:xfrm>
                <a:off x="2041" y="2109"/>
                <a:ext cx="1043" cy="3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i="1">
                    <a:latin typeface="Verdana" pitchFamily="34" charset="0"/>
                  </a:rPr>
                  <a:t>PLAIN</a:t>
                </a:r>
              </a:p>
              <a:p>
                <a:pPr algn="ctr"/>
                <a:r>
                  <a:rPr lang="es-ES" sz="1400" b="1" i="1">
                    <a:latin typeface="Verdana" pitchFamily="34" charset="0"/>
                  </a:rPr>
                  <a:t>TRUNCATION</a:t>
                </a:r>
              </a:p>
            </p:txBody>
          </p:sp>
          <p:sp>
            <p:nvSpPr>
              <p:cNvPr id="72751" name="AutoShape 47"/>
              <p:cNvSpPr>
                <a:spLocks/>
              </p:cNvSpPr>
              <p:nvPr/>
            </p:nvSpPr>
            <p:spPr bwMode="auto">
              <a:xfrm rot="5400000">
                <a:off x="1816" y="1860"/>
                <a:ext cx="181" cy="2404"/>
              </a:xfrm>
              <a:prstGeom prst="leftBrace">
                <a:avLst>
                  <a:gd name="adj1" fmla="val 33081"/>
                  <a:gd name="adj2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sp>
        <p:nvSpPr>
          <p:cNvPr id="72752" name="Rectangle 48"/>
          <p:cNvSpPr>
            <a:spLocks noChangeArrowheads="1"/>
          </p:cNvSpPr>
          <p:nvPr/>
        </p:nvSpPr>
        <p:spPr bwMode="auto">
          <a:xfrm>
            <a:off x="1230313" y="1731963"/>
            <a:ext cx="3725862" cy="384175"/>
          </a:xfrm>
          <a:prstGeom prst="rect">
            <a:avLst/>
          </a:prstGeom>
          <a:solidFill>
            <a:srgbClr val="FF33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2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32" grpId="0" animBg="1"/>
      <p:bldP spid="7275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74755" name="AutoShape 3"/>
          <p:cNvSpPr>
            <a:spLocks/>
          </p:cNvSpPr>
          <p:nvPr/>
        </p:nvSpPr>
        <p:spPr bwMode="auto">
          <a:xfrm rot="-5400000">
            <a:off x="4868863" y="-1865313"/>
            <a:ext cx="273050" cy="7705725"/>
          </a:xfrm>
          <a:prstGeom prst="leftBracket">
            <a:avLst>
              <a:gd name="adj" fmla="val 44422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296988" y="1801813"/>
            <a:ext cx="215900" cy="271462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 flipV="1">
            <a:off x="3168650" y="1835150"/>
            <a:ext cx="1588" cy="29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74758" name="Line 6"/>
          <p:cNvSpPr>
            <a:spLocks noChangeShapeType="1"/>
          </p:cNvSpPr>
          <p:nvPr/>
        </p:nvSpPr>
        <p:spPr bwMode="auto">
          <a:xfrm flipV="1">
            <a:off x="6769100" y="1835150"/>
            <a:ext cx="1588" cy="29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OPTIMIZED TRUNCATION</a:t>
            </a: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85913" y="1801813"/>
            <a:ext cx="142875" cy="271462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3313113" y="1801813"/>
            <a:ext cx="431800" cy="271462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3817938" y="1801813"/>
            <a:ext cx="142875" cy="271462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4033838" y="1801813"/>
            <a:ext cx="142875" cy="27146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6121400" y="1801813"/>
            <a:ext cx="503238" cy="271462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5905500" y="1801813"/>
            <a:ext cx="142875" cy="271462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66" name="Rectangle 14"/>
          <p:cNvSpPr>
            <a:spLocks noChangeArrowheads="1"/>
          </p:cNvSpPr>
          <p:nvPr/>
        </p:nvSpPr>
        <p:spPr bwMode="auto">
          <a:xfrm>
            <a:off x="5473700" y="1801813"/>
            <a:ext cx="358775" cy="271462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5329238" y="1801813"/>
            <a:ext cx="71437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68" name="Rectangle 16"/>
          <p:cNvSpPr>
            <a:spLocks noChangeArrowheads="1"/>
          </p:cNvSpPr>
          <p:nvPr/>
        </p:nvSpPr>
        <p:spPr bwMode="auto">
          <a:xfrm>
            <a:off x="4968875" y="1801813"/>
            <a:ext cx="287338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4681538" y="1801813"/>
            <a:ext cx="215900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70" name="Rectangle 18"/>
          <p:cNvSpPr>
            <a:spLocks noChangeArrowheads="1"/>
          </p:cNvSpPr>
          <p:nvPr/>
        </p:nvSpPr>
        <p:spPr bwMode="auto">
          <a:xfrm>
            <a:off x="4249738" y="1801813"/>
            <a:ext cx="358775" cy="27146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71" name="Rectangle 19"/>
          <p:cNvSpPr>
            <a:spLocks noChangeArrowheads="1"/>
          </p:cNvSpPr>
          <p:nvPr/>
        </p:nvSpPr>
        <p:spPr bwMode="auto">
          <a:xfrm>
            <a:off x="1801813" y="1801813"/>
            <a:ext cx="142875" cy="27146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72" name="Rectangle 20"/>
          <p:cNvSpPr>
            <a:spLocks noChangeArrowheads="1"/>
          </p:cNvSpPr>
          <p:nvPr/>
        </p:nvSpPr>
        <p:spPr bwMode="auto">
          <a:xfrm>
            <a:off x="2736850" y="1801813"/>
            <a:ext cx="358775" cy="271462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2449513" y="1801813"/>
            <a:ext cx="215900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74" name="Rectangle 22"/>
          <p:cNvSpPr>
            <a:spLocks noChangeArrowheads="1"/>
          </p:cNvSpPr>
          <p:nvPr/>
        </p:nvSpPr>
        <p:spPr bwMode="auto">
          <a:xfrm>
            <a:off x="2017713" y="1801813"/>
            <a:ext cx="358775" cy="27146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75" name="Rectangle 23"/>
          <p:cNvSpPr>
            <a:spLocks noChangeArrowheads="1"/>
          </p:cNvSpPr>
          <p:nvPr/>
        </p:nvSpPr>
        <p:spPr bwMode="auto">
          <a:xfrm>
            <a:off x="6913563" y="1801813"/>
            <a:ext cx="431800" cy="271462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76" name="Rectangle 24"/>
          <p:cNvSpPr>
            <a:spLocks noChangeArrowheads="1"/>
          </p:cNvSpPr>
          <p:nvPr/>
        </p:nvSpPr>
        <p:spPr bwMode="auto">
          <a:xfrm>
            <a:off x="8353425" y="1801813"/>
            <a:ext cx="360363" cy="271462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77" name="Rectangle 25"/>
          <p:cNvSpPr>
            <a:spLocks noChangeArrowheads="1"/>
          </p:cNvSpPr>
          <p:nvPr/>
        </p:nvSpPr>
        <p:spPr bwMode="auto">
          <a:xfrm>
            <a:off x="8210550" y="1801813"/>
            <a:ext cx="71438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78" name="Rectangle 26"/>
          <p:cNvSpPr>
            <a:spLocks noChangeArrowheads="1"/>
          </p:cNvSpPr>
          <p:nvPr/>
        </p:nvSpPr>
        <p:spPr bwMode="auto">
          <a:xfrm>
            <a:off x="7850188" y="1801813"/>
            <a:ext cx="287337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79" name="Rectangle 27"/>
          <p:cNvSpPr>
            <a:spLocks noChangeArrowheads="1"/>
          </p:cNvSpPr>
          <p:nvPr/>
        </p:nvSpPr>
        <p:spPr bwMode="auto">
          <a:xfrm>
            <a:off x="7418388" y="1801813"/>
            <a:ext cx="358775" cy="27146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80" name="AutoShape 28"/>
          <p:cNvSpPr>
            <a:spLocks/>
          </p:cNvSpPr>
          <p:nvPr/>
        </p:nvSpPr>
        <p:spPr bwMode="auto">
          <a:xfrm rot="-5400000">
            <a:off x="2934494" y="3415506"/>
            <a:ext cx="273050" cy="3887788"/>
          </a:xfrm>
          <a:prstGeom prst="leftBracket">
            <a:avLst>
              <a:gd name="adj" fmla="val 22412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81" name="Line 29"/>
          <p:cNvSpPr>
            <a:spLocks noChangeShapeType="1"/>
          </p:cNvSpPr>
          <p:nvPr/>
        </p:nvSpPr>
        <p:spPr bwMode="auto">
          <a:xfrm flipV="1">
            <a:off x="3143250" y="5207000"/>
            <a:ext cx="1588" cy="29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sp>
        <p:nvSpPr>
          <p:cNvPr id="76803" name="AutoShape 3"/>
          <p:cNvSpPr>
            <a:spLocks/>
          </p:cNvSpPr>
          <p:nvPr/>
        </p:nvSpPr>
        <p:spPr bwMode="auto">
          <a:xfrm rot="-5400000">
            <a:off x="4868863" y="-1865313"/>
            <a:ext cx="273050" cy="7705725"/>
          </a:xfrm>
          <a:prstGeom prst="leftBracket">
            <a:avLst>
              <a:gd name="adj" fmla="val 44422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296988" y="1801813"/>
            <a:ext cx="215900" cy="271462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05" name="Line 5"/>
          <p:cNvSpPr>
            <a:spLocks noChangeShapeType="1"/>
          </p:cNvSpPr>
          <p:nvPr/>
        </p:nvSpPr>
        <p:spPr bwMode="auto">
          <a:xfrm flipV="1">
            <a:off x="3168650" y="1835150"/>
            <a:ext cx="1588" cy="29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76806" name="Line 6"/>
          <p:cNvSpPr>
            <a:spLocks noChangeShapeType="1"/>
          </p:cNvSpPr>
          <p:nvPr/>
        </p:nvSpPr>
        <p:spPr bwMode="auto">
          <a:xfrm flipV="1">
            <a:off x="6769100" y="1835150"/>
            <a:ext cx="1588" cy="29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OPTIMIZED TRUNCATION</a:t>
            </a: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1585913" y="1801813"/>
            <a:ext cx="142875" cy="271462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3313113" y="1801813"/>
            <a:ext cx="431800" cy="271462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3817938" y="1801813"/>
            <a:ext cx="142875" cy="271462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4033838" y="1801813"/>
            <a:ext cx="142875" cy="27146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6121400" y="1801813"/>
            <a:ext cx="503238" cy="271462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13" name="Rectangle 13"/>
          <p:cNvSpPr>
            <a:spLocks noChangeArrowheads="1"/>
          </p:cNvSpPr>
          <p:nvPr/>
        </p:nvSpPr>
        <p:spPr bwMode="auto">
          <a:xfrm>
            <a:off x="5905500" y="1801813"/>
            <a:ext cx="142875" cy="271462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14" name="Rectangle 14"/>
          <p:cNvSpPr>
            <a:spLocks noChangeArrowheads="1"/>
          </p:cNvSpPr>
          <p:nvPr/>
        </p:nvSpPr>
        <p:spPr bwMode="auto">
          <a:xfrm>
            <a:off x="5473700" y="1801813"/>
            <a:ext cx="358775" cy="271462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15" name="Rectangle 15"/>
          <p:cNvSpPr>
            <a:spLocks noChangeArrowheads="1"/>
          </p:cNvSpPr>
          <p:nvPr/>
        </p:nvSpPr>
        <p:spPr bwMode="auto">
          <a:xfrm>
            <a:off x="5329238" y="1801813"/>
            <a:ext cx="71437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16" name="Rectangle 16"/>
          <p:cNvSpPr>
            <a:spLocks noChangeArrowheads="1"/>
          </p:cNvSpPr>
          <p:nvPr/>
        </p:nvSpPr>
        <p:spPr bwMode="auto">
          <a:xfrm>
            <a:off x="4968875" y="1801813"/>
            <a:ext cx="287338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17" name="Rectangle 17"/>
          <p:cNvSpPr>
            <a:spLocks noChangeArrowheads="1"/>
          </p:cNvSpPr>
          <p:nvPr/>
        </p:nvSpPr>
        <p:spPr bwMode="auto">
          <a:xfrm>
            <a:off x="4681538" y="1801813"/>
            <a:ext cx="215900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18" name="Rectangle 18"/>
          <p:cNvSpPr>
            <a:spLocks noChangeArrowheads="1"/>
          </p:cNvSpPr>
          <p:nvPr/>
        </p:nvSpPr>
        <p:spPr bwMode="auto">
          <a:xfrm>
            <a:off x="4249738" y="1801813"/>
            <a:ext cx="358775" cy="27146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19" name="Rectangle 19"/>
          <p:cNvSpPr>
            <a:spLocks noChangeArrowheads="1"/>
          </p:cNvSpPr>
          <p:nvPr/>
        </p:nvSpPr>
        <p:spPr bwMode="auto">
          <a:xfrm>
            <a:off x="1801813" y="1801813"/>
            <a:ext cx="142875" cy="27146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20" name="Rectangle 20"/>
          <p:cNvSpPr>
            <a:spLocks noChangeArrowheads="1"/>
          </p:cNvSpPr>
          <p:nvPr/>
        </p:nvSpPr>
        <p:spPr bwMode="auto">
          <a:xfrm>
            <a:off x="2736850" y="1801813"/>
            <a:ext cx="358775" cy="271462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21" name="Rectangle 21"/>
          <p:cNvSpPr>
            <a:spLocks noChangeArrowheads="1"/>
          </p:cNvSpPr>
          <p:nvPr/>
        </p:nvSpPr>
        <p:spPr bwMode="auto">
          <a:xfrm>
            <a:off x="2449513" y="1801813"/>
            <a:ext cx="215900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22" name="Rectangle 22"/>
          <p:cNvSpPr>
            <a:spLocks noChangeArrowheads="1"/>
          </p:cNvSpPr>
          <p:nvPr/>
        </p:nvSpPr>
        <p:spPr bwMode="auto">
          <a:xfrm>
            <a:off x="2017713" y="1801813"/>
            <a:ext cx="358775" cy="27146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23" name="Rectangle 23"/>
          <p:cNvSpPr>
            <a:spLocks noChangeArrowheads="1"/>
          </p:cNvSpPr>
          <p:nvPr/>
        </p:nvSpPr>
        <p:spPr bwMode="auto">
          <a:xfrm>
            <a:off x="6913563" y="1801813"/>
            <a:ext cx="431800" cy="271462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24" name="Rectangle 24"/>
          <p:cNvSpPr>
            <a:spLocks noChangeArrowheads="1"/>
          </p:cNvSpPr>
          <p:nvPr/>
        </p:nvSpPr>
        <p:spPr bwMode="auto">
          <a:xfrm>
            <a:off x="8353425" y="1801813"/>
            <a:ext cx="360363" cy="271462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25" name="Rectangle 25"/>
          <p:cNvSpPr>
            <a:spLocks noChangeArrowheads="1"/>
          </p:cNvSpPr>
          <p:nvPr/>
        </p:nvSpPr>
        <p:spPr bwMode="auto">
          <a:xfrm>
            <a:off x="8210550" y="1801813"/>
            <a:ext cx="71438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26" name="Rectangle 26"/>
          <p:cNvSpPr>
            <a:spLocks noChangeArrowheads="1"/>
          </p:cNvSpPr>
          <p:nvPr/>
        </p:nvSpPr>
        <p:spPr bwMode="auto">
          <a:xfrm>
            <a:off x="7850188" y="1801813"/>
            <a:ext cx="287337" cy="271462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27" name="Rectangle 27"/>
          <p:cNvSpPr>
            <a:spLocks noChangeArrowheads="1"/>
          </p:cNvSpPr>
          <p:nvPr/>
        </p:nvSpPr>
        <p:spPr bwMode="auto">
          <a:xfrm>
            <a:off x="7418388" y="1801813"/>
            <a:ext cx="358775" cy="27146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28" name="AutoShape 28"/>
          <p:cNvSpPr>
            <a:spLocks/>
          </p:cNvSpPr>
          <p:nvPr/>
        </p:nvSpPr>
        <p:spPr bwMode="auto">
          <a:xfrm rot="-5400000">
            <a:off x="2924969" y="3425031"/>
            <a:ext cx="273050" cy="3887788"/>
          </a:xfrm>
          <a:prstGeom prst="leftBracket">
            <a:avLst>
              <a:gd name="adj" fmla="val 22412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29" name="Line 29"/>
          <p:cNvSpPr>
            <a:spLocks noChangeShapeType="1"/>
          </p:cNvSpPr>
          <p:nvPr/>
        </p:nvSpPr>
        <p:spPr bwMode="auto">
          <a:xfrm flipV="1">
            <a:off x="3133725" y="5216525"/>
            <a:ext cx="1588" cy="29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76830" name="Group 30"/>
          <p:cNvGrpSpPr>
            <a:grpSpLocks/>
          </p:cNvGrpSpPr>
          <p:nvPr/>
        </p:nvGrpSpPr>
        <p:grpSpPr bwMode="auto">
          <a:xfrm>
            <a:off x="1117600" y="1731963"/>
            <a:ext cx="2051050" cy="3722687"/>
            <a:chOff x="704" y="1091"/>
            <a:chExt cx="1292" cy="2345"/>
          </a:xfrm>
        </p:grpSpPr>
        <p:sp>
          <p:nvSpPr>
            <p:cNvPr id="76831" name="Rectangle 31"/>
            <p:cNvSpPr>
              <a:spLocks noChangeArrowheads="1"/>
            </p:cNvSpPr>
            <p:nvPr/>
          </p:nvSpPr>
          <p:spPr bwMode="auto">
            <a:xfrm>
              <a:off x="795" y="3265"/>
              <a:ext cx="136" cy="17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32" name="Rectangle 32"/>
            <p:cNvSpPr>
              <a:spLocks noChangeArrowheads="1"/>
            </p:cNvSpPr>
            <p:nvPr/>
          </p:nvSpPr>
          <p:spPr bwMode="auto">
            <a:xfrm>
              <a:off x="977" y="3265"/>
              <a:ext cx="90" cy="17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33" name="Rectangle 33"/>
            <p:cNvSpPr>
              <a:spLocks noChangeArrowheads="1"/>
            </p:cNvSpPr>
            <p:nvPr/>
          </p:nvSpPr>
          <p:spPr bwMode="auto">
            <a:xfrm>
              <a:off x="1113" y="3265"/>
              <a:ext cx="90" cy="17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34" name="Rectangle 34"/>
            <p:cNvSpPr>
              <a:spLocks noChangeArrowheads="1"/>
            </p:cNvSpPr>
            <p:nvPr/>
          </p:nvSpPr>
          <p:spPr bwMode="auto">
            <a:xfrm>
              <a:off x="1702" y="3265"/>
              <a:ext cx="226" cy="171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35" name="Rectangle 35"/>
            <p:cNvSpPr>
              <a:spLocks noChangeArrowheads="1"/>
            </p:cNvSpPr>
            <p:nvPr/>
          </p:nvSpPr>
          <p:spPr bwMode="auto">
            <a:xfrm>
              <a:off x="1521" y="3265"/>
              <a:ext cx="136" cy="171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36" name="Rectangle 36"/>
            <p:cNvSpPr>
              <a:spLocks noChangeArrowheads="1"/>
            </p:cNvSpPr>
            <p:nvPr/>
          </p:nvSpPr>
          <p:spPr bwMode="auto">
            <a:xfrm>
              <a:off x="1249" y="3265"/>
              <a:ext cx="226" cy="17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37" name="AutoShape 37"/>
            <p:cNvSpPr>
              <a:spLocks/>
            </p:cNvSpPr>
            <p:nvPr/>
          </p:nvSpPr>
          <p:spPr bwMode="auto">
            <a:xfrm rot="16200000">
              <a:off x="1270" y="884"/>
              <a:ext cx="181" cy="1179"/>
            </a:xfrm>
            <a:prstGeom prst="leftBrace">
              <a:avLst>
                <a:gd name="adj1" fmla="val 16224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38" name="Line 38"/>
            <p:cNvSpPr>
              <a:spLocks noChangeShapeType="1"/>
            </p:cNvSpPr>
            <p:nvPr/>
          </p:nvSpPr>
          <p:spPr bwMode="auto">
            <a:xfrm flipH="1">
              <a:off x="1315" y="1610"/>
              <a:ext cx="46" cy="12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6839" name="AutoShape 39"/>
            <p:cNvSpPr>
              <a:spLocks/>
            </p:cNvSpPr>
            <p:nvPr/>
          </p:nvSpPr>
          <p:spPr bwMode="auto">
            <a:xfrm rot="5400000">
              <a:off x="1226" y="2457"/>
              <a:ext cx="181" cy="1225"/>
            </a:xfrm>
            <a:prstGeom prst="leftBrace">
              <a:avLst>
                <a:gd name="adj1" fmla="val 16857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40" name="Rectangle 40"/>
            <p:cNvSpPr>
              <a:spLocks noChangeArrowheads="1"/>
            </p:cNvSpPr>
            <p:nvPr/>
          </p:nvSpPr>
          <p:spPr bwMode="auto">
            <a:xfrm>
              <a:off x="775" y="1091"/>
              <a:ext cx="1221" cy="242"/>
            </a:xfrm>
            <a:prstGeom prst="rect">
              <a:avLst/>
            </a:prstGeom>
            <a:solidFill>
              <a:srgbClr val="FF3300">
                <a:alpha val="2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6841" name="Rectangle 41"/>
          <p:cNvSpPr>
            <a:spLocks noChangeArrowheads="1"/>
          </p:cNvSpPr>
          <p:nvPr/>
        </p:nvSpPr>
        <p:spPr bwMode="auto">
          <a:xfrm>
            <a:off x="3240088" y="1736725"/>
            <a:ext cx="246062" cy="384175"/>
          </a:xfrm>
          <a:prstGeom prst="rect">
            <a:avLst/>
          </a:prstGeom>
          <a:solidFill>
            <a:srgbClr val="FF33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42" name="Rectangle 42"/>
          <p:cNvSpPr>
            <a:spLocks noChangeArrowheads="1"/>
          </p:cNvSpPr>
          <p:nvPr/>
        </p:nvSpPr>
        <p:spPr bwMode="auto">
          <a:xfrm>
            <a:off x="4014788" y="1739900"/>
            <a:ext cx="304800" cy="384175"/>
          </a:xfrm>
          <a:prstGeom prst="rect">
            <a:avLst/>
          </a:prstGeom>
          <a:solidFill>
            <a:srgbClr val="FF33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43" name="Rectangle 43"/>
          <p:cNvSpPr>
            <a:spLocks noChangeArrowheads="1"/>
          </p:cNvSpPr>
          <p:nvPr/>
        </p:nvSpPr>
        <p:spPr bwMode="auto">
          <a:xfrm>
            <a:off x="4681538" y="1746250"/>
            <a:ext cx="406400" cy="384175"/>
          </a:xfrm>
          <a:prstGeom prst="rect">
            <a:avLst/>
          </a:prstGeom>
          <a:solidFill>
            <a:srgbClr val="FF33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44" name="Rectangle 44"/>
          <p:cNvSpPr>
            <a:spLocks noChangeArrowheads="1"/>
          </p:cNvSpPr>
          <p:nvPr/>
        </p:nvSpPr>
        <p:spPr bwMode="auto">
          <a:xfrm>
            <a:off x="5475288" y="1739900"/>
            <a:ext cx="484187" cy="384175"/>
          </a:xfrm>
          <a:prstGeom prst="rect">
            <a:avLst/>
          </a:prstGeom>
          <a:solidFill>
            <a:srgbClr val="FF33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76845" name="Group 45"/>
          <p:cNvGrpSpPr>
            <a:grpSpLocks/>
          </p:cNvGrpSpPr>
          <p:nvPr/>
        </p:nvGrpSpPr>
        <p:grpSpPr bwMode="auto">
          <a:xfrm>
            <a:off x="2879725" y="2195513"/>
            <a:ext cx="3076575" cy="3259137"/>
            <a:chOff x="1814" y="1383"/>
            <a:chExt cx="1938" cy="2053"/>
          </a:xfrm>
        </p:grpSpPr>
        <p:sp>
          <p:nvSpPr>
            <p:cNvPr id="76846" name="Rectangle 46"/>
            <p:cNvSpPr>
              <a:spLocks noChangeArrowheads="1"/>
            </p:cNvSpPr>
            <p:nvPr/>
          </p:nvSpPr>
          <p:spPr bwMode="auto">
            <a:xfrm>
              <a:off x="2065" y="3265"/>
              <a:ext cx="90" cy="17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47" name="Rectangle 47"/>
            <p:cNvSpPr>
              <a:spLocks noChangeArrowheads="1"/>
            </p:cNvSpPr>
            <p:nvPr/>
          </p:nvSpPr>
          <p:spPr bwMode="auto">
            <a:xfrm>
              <a:off x="2201" y="3265"/>
              <a:ext cx="90" cy="17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48" name="Rectangle 48"/>
            <p:cNvSpPr>
              <a:spLocks noChangeArrowheads="1"/>
            </p:cNvSpPr>
            <p:nvPr/>
          </p:nvSpPr>
          <p:spPr bwMode="auto">
            <a:xfrm>
              <a:off x="2473" y="3265"/>
              <a:ext cx="136" cy="171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49" name="Rectangle 49"/>
            <p:cNvSpPr>
              <a:spLocks noChangeArrowheads="1"/>
            </p:cNvSpPr>
            <p:nvPr/>
          </p:nvSpPr>
          <p:spPr bwMode="auto">
            <a:xfrm>
              <a:off x="2337" y="3265"/>
              <a:ext cx="91" cy="17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50" name="AutoShape 50"/>
            <p:cNvSpPr>
              <a:spLocks/>
            </p:cNvSpPr>
            <p:nvPr/>
          </p:nvSpPr>
          <p:spPr bwMode="auto">
            <a:xfrm rot="16200000">
              <a:off x="2086" y="1338"/>
              <a:ext cx="91" cy="181"/>
            </a:xfrm>
            <a:prstGeom prst="leftBrace">
              <a:avLst>
                <a:gd name="adj1" fmla="val 4954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51" name="AutoShape 51"/>
            <p:cNvSpPr>
              <a:spLocks/>
            </p:cNvSpPr>
            <p:nvPr/>
          </p:nvSpPr>
          <p:spPr bwMode="auto">
            <a:xfrm rot="16200000">
              <a:off x="2585" y="1338"/>
              <a:ext cx="91" cy="181"/>
            </a:xfrm>
            <a:prstGeom prst="leftBrace">
              <a:avLst>
                <a:gd name="adj1" fmla="val 4954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52" name="AutoShape 52"/>
            <p:cNvSpPr>
              <a:spLocks/>
            </p:cNvSpPr>
            <p:nvPr/>
          </p:nvSpPr>
          <p:spPr bwMode="auto">
            <a:xfrm rot="16200000">
              <a:off x="3030" y="1301"/>
              <a:ext cx="91" cy="255"/>
            </a:xfrm>
            <a:prstGeom prst="leftBrace">
              <a:avLst>
                <a:gd name="adj1" fmla="val 6980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53" name="AutoShape 53"/>
            <p:cNvSpPr>
              <a:spLocks/>
            </p:cNvSpPr>
            <p:nvPr/>
          </p:nvSpPr>
          <p:spPr bwMode="auto">
            <a:xfrm rot="16200000">
              <a:off x="3562" y="1285"/>
              <a:ext cx="91" cy="288"/>
            </a:xfrm>
            <a:prstGeom prst="leftBrace">
              <a:avLst>
                <a:gd name="adj1" fmla="val 7883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54" name="Rectangle 54"/>
            <p:cNvSpPr>
              <a:spLocks noChangeArrowheads="1"/>
            </p:cNvSpPr>
            <p:nvPr/>
          </p:nvSpPr>
          <p:spPr bwMode="auto">
            <a:xfrm>
              <a:off x="2654" y="3263"/>
              <a:ext cx="87" cy="171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55" name="Rectangle 55"/>
            <p:cNvSpPr>
              <a:spLocks noChangeArrowheads="1"/>
            </p:cNvSpPr>
            <p:nvPr/>
          </p:nvSpPr>
          <p:spPr bwMode="auto">
            <a:xfrm>
              <a:off x="2772" y="3263"/>
              <a:ext cx="155" cy="171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56" name="Rectangle 56"/>
            <p:cNvSpPr>
              <a:spLocks noChangeArrowheads="1"/>
            </p:cNvSpPr>
            <p:nvPr/>
          </p:nvSpPr>
          <p:spPr bwMode="auto">
            <a:xfrm>
              <a:off x="2972" y="3263"/>
              <a:ext cx="91" cy="171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57" name="Line 57"/>
            <p:cNvSpPr>
              <a:spLocks noChangeShapeType="1"/>
            </p:cNvSpPr>
            <p:nvPr/>
          </p:nvSpPr>
          <p:spPr bwMode="auto">
            <a:xfrm flipH="1">
              <a:off x="2086" y="1519"/>
              <a:ext cx="46" cy="154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6858" name="AutoShape 58"/>
            <p:cNvSpPr>
              <a:spLocks/>
            </p:cNvSpPr>
            <p:nvPr/>
          </p:nvSpPr>
          <p:spPr bwMode="auto">
            <a:xfrm rot="5400000">
              <a:off x="2057" y="3093"/>
              <a:ext cx="91" cy="135"/>
            </a:xfrm>
            <a:prstGeom prst="leftBrace">
              <a:avLst>
                <a:gd name="adj1" fmla="val 3695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59" name="AutoShape 59"/>
            <p:cNvSpPr>
              <a:spLocks/>
            </p:cNvSpPr>
            <p:nvPr/>
          </p:nvSpPr>
          <p:spPr bwMode="auto">
            <a:xfrm rot="5400000">
              <a:off x="2264" y="3052"/>
              <a:ext cx="92" cy="218"/>
            </a:xfrm>
            <a:prstGeom prst="leftBrace">
              <a:avLst>
                <a:gd name="adj1" fmla="val 5902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60" name="AutoShape 60"/>
            <p:cNvSpPr>
              <a:spLocks/>
            </p:cNvSpPr>
            <p:nvPr/>
          </p:nvSpPr>
          <p:spPr bwMode="auto">
            <a:xfrm rot="5400000">
              <a:off x="2544" y="3033"/>
              <a:ext cx="91" cy="255"/>
            </a:xfrm>
            <a:prstGeom prst="leftBrace">
              <a:avLst>
                <a:gd name="adj1" fmla="val 6980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61" name="AutoShape 61"/>
            <p:cNvSpPr>
              <a:spLocks/>
            </p:cNvSpPr>
            <p:nvPr/>
          </p:nvSpPr>
          <p:spPr bwMode="auto">
            <a:xfrm rot="5400000">
              <a:off x="2855" y="3017"/>
              <a:ext cx="91" cy="288"/>
            </a:xfrm>
            <a:prstGeom prst="leftBrace">
              <a:avLst>
                <a:gd name="adj1" fmla="val 7883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62" name="Line 62"/>
            <p:cNvSpPr>
              <a:spLocks noChangeShapeType="1"/>
            </p:cNvSpPr>
            <p:nvPr/>
          </p:nvSpPr>
          <p:spPr bwMode="auto">
            <a:xfrm flipH="1">
              <a:off x="2313" y="1519"/>
              <a:ext cx="318" cy="154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6863" name="Line 63"/>
            <p:cNvSpPr>
              <a:spLocks noChangeShapeType="1"/>
            </p:cNvSpPr>
            <p:nvPr/>
          </p:nvSpPr>
          <p:spPr bwMode="auto">
            <a:xfrm flipH="1">
              <a:off x="2585" y="1519"/>
              <a:ext cx="499" cy="154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6864" name="Line 64"/>
            <p:cNvSpPr>
              <a:spLocks noChangeShapeType="1"/>
            </p:cNvSpPr>
            <p:nvPr/>
          </p:nvSpPr>
          <p:spPr bwMode="auto">
            <a:xfrm flipH="1">
              <a:off x="2903" y="1519"/>
              <a:ext cx="680" cy="154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6865" name="Rectangle 65"/>
            <p:cNvSpPr>
              <a:spLocks noChangeArrowheads="1"/>
            </p:cNvSpPr>
            <p:nvPr/>
          </p:nvSpPr>
          <p:spPr bwMode="auto">
            <a:xfrm>
              <a:off x="1814" y="1927"/>
              <a:ext cx="1860" cy="771"/>
            </a:xfrm>
            <a:prstGeom prst="rect">
              <a:avLst/>
            </a:prstGeom>
            <a:solidFill>
              <a:schemeClr val="bg1"/>
            </a:solidFill>
            <a:ln w="1905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600" b="1" i="1">
                  <a:latin typeface="Verdana" pitchFamily="34" charset="0"/>
                </a:rPr>
                <a:t>TOP-TO-BOTTOM</a:t>
              </a:r>
            </a:p>
            <a:p>
              <a:pPr algn="ctr"/>
              <a:r>
                <a:rPr lang="es-ES" sz="1600" b="1" i="1">
                  <a:latin typeface="Verdana" pitchFamily="34" charset="0"/>
                </a:rPr>
                <a:t>SELECTION</a:t>
              </a:r>
            </a:p>
            <a:p>
              <a:pPr algn="ctr"/>
              <a:r>
                <a:rPr lang="es-ES" sz="1600" b="1" i="1">
                  <a:latin typeface="Verdana" pitchFamily="34" charset="0"/>
                </a:rPr>
                <a:t>using</a:t>
              </a:r>
            </a:p>
            <a:p>
              <a:pPr algn="ctr"/>
              <a:r>
                <a:rPr lang="es-ES" sz="1600" b="1" i="1">
                  <a:latin typeface="Verdana" pitchFamily="34" charset="0"/>
                </a:rPr>
                <a:t>CODING PASSES </a:t>
              </a:r>
            </a:p>
            <a:p>
              <a:pPr algn="ctr"/>
              <a:r>
                <a:rPr lang="es-ES" sz="1600" b="1" i="1">
                  <a:latin typeface="Verdana" pitchFamily="34" charset="0"/>
                </a:rPr>
                <a:t>LENGTHS ESTIMATION</a:t>
              </a:r>
            </a:p>
          </p:txBody>
        </p:sp>
      </p:grpSp>
      <p:grpSp>
        <p:nvGrpSpPr>
          <p:cNvPr id="76866" name="Group 66"/>
          <p:cNvGrpSpPr>
            <a:grpSpLocks/>
          </p:cNvGrpSpPr>
          <p:nvPr/>
        </p:nvGrpSpPr>
        <p:grpSpPr bwMode="auto">
          <a:xfrm>
            <a:off x="5905500" y="3184525"/>
            <a:ext cx="3959225" cy="1279525"/>
            <a:chOff x="3720" y="2006"/>
            <a:chExt cx="2494" cy="806"/>
          </a:xfrm>
        </p:grpSpPr>
        <p:sp>
          <p:nvSpPr>
            <p:cNvPr id="76867" name="Text Box 67"/>
            <p:cNvSpPr txBox="1">
              <a:spLocks noChangeArrowheads="1"/>
            </p:cNvSpPr>
            <p:nvPr/>
          </p:nvSpPr>
          <p:spPr bwMode="auto">
            <a:xfrm>
              <a:off x="3720" y="2006"/>
              <a:ext cx="2494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>
                <a:lnSpc>
                  <a:spcPct val="101000"/>
                </a:lnSpc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Needed operations:</a:t>
              </a:r>
              <a:endParaRPr lang="en-GB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76868" name="Text Box 68"/>
            <p:cNvSpPr txBox="1">
              <a:spLocks noChangeArrowheads="1"/>
            </p:cNvSpPr>
            <p:nvPr/>
          </p:nvSpPr>
          <p:spPr bwMode="auto">
            <a:xfrm>
              <a:off x="4218" y="2368"/>
              <a:ext cx="1860" cy="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Re-generation of packet headers</a:t>
              </a:r>
            </a:p>
          </p:txBody>
        </p:sp>
        <p:sp>
          <p:nvSpPr>
            <p:cNvPr id="76869" name="Line 69"/>
            <p:cNvSpPr>
              <a:spLocks noChangeShapeType="1"/>
            </p:cNvSpPr>
            <p:nvPr/>
          </p:nvSpPr>
          <p:spPr bwMode="auto">
            <a:xfrm>
              <a:off x="4082" y="2502"/>
              <a:ext cx="13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76870" name="Group 70"/>
          <p:cNvGrpSpPr>
            <a:grpSpLocks/>
          </p:cNvGrpSpPr>
          <p:nvPr/>
        </p:nvGrpSpPr>
        <p:grpSpPr bwMode="auto">
          <a:xfrm>
            <a:off x="6480175" y="4567238"/>
            <a:ext cx="3168650" cy="1012825"/>
            <a:chOff x="4082" y="2877"/>
            <a:chExt cx="1996" cy="638"/>
          </a:xfrm>
        </p:grpSpPr>
        <p:sp>
          <p:nvSpPr>
            <p:cNvPr id="76871" name="Text Box 71"/>
            <p:cNvSpPr txBox="1">
              <a:spLocks noChangeArrowheads="1"/>
            </p:cNvSpPr>
            <p:nvPr/>
          </p:nvSpPr>
          <p:spPr bwMode="auto">
            <a:xfrm>
              <a:off x="4218" y="2877"/>
              <a:ext cx="1860" cy="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Stop decoding when the segment</a:t>
              </a:r>
            </a:p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ends</a:t>
              </a:r>
            </a:p>
          </p:txBody>
        </p:sp>
        <p:sp>
          <p:nvSpPr>
            <p:cNvPr id="76872" name="Line 72"/>
            <p:cNvSpPr>
              <a:spLocks noChangeShapeType="1"/>
            </p:cNvSpPr>
            <p:nvPr/>
          </p:nvSpPr>
          <p:spPr bwMode="auto">
            <a:xfrm>
              <a:off x="4082" y="3011"/>
              <a:ext cx="13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76873" name="Text Box 73"/>
          <p:cNvSpPr txBox="1">
            <a:spLocks noChangeArrowheads="1"/>
          </p:cNvSpPr>
          <p:nvPr/>
        </p:nvSpPr>
        <p:spPr bwMode="auto">
          <a:xfrm>
            <a:off x="6408738" y="5867400"/>
            <a:ext cx="33845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COMPUTATIONALLY INEXPENSIVE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6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6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6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76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41" grpId="0" animBg="1"/>
      <p:bldP spid="76842" grpId="0" animBg="1"/>
      <p:bldP spid="76843" grpId="0" animBg="1"/>
      <p:bldP spid="76844" grpId="0" animBg="1"/>
      <p:bldP spid="7687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6408738" y="6229350"/>
            <a:ext cx="3744912" cy="1079500"/>
            <a:chOff x="408" y="1300"/>
            <a:chExt cx="5172" cy="2516"/>
          </a:xfrm>
        </p:grpSpPr>
        <p:sp>
          <p:nvSpPr>
            <p:cNvPr id="78851" name="Text Box 3"/>
            <p:cNvSpPr txBox="1">
              <a:spLocks noChangeArrowheads="1"/>
            </p:cNvSpPr>
            <p:nvPr/>
          </p:nvSpPr>
          <p:spPr bwMode="auto">
            <a:xfrm>
              <a:off x="2265" y="1300"/>
              <a:ext cx="3315" cy="2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Interactive image transmission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Code-stream transcoding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Real-time video rendering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Client-server policies of video delivery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78852" name="Text Box 4"/>
            <p:cNvSpPr txBox="1">
              <a:spLocks noChangeArrowheads="1"/>
            </p:cNvSpPr>
            <p:nvPr/>
          </p:nvSpPr>
          <p:spPr bwMode="auto">
            <a:xfrm>
              <a:off x="408" y="2255"/>
              <a:ext cx="1269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Applications</a:t>
              </a:r>
            </a:p>
          </p:txBody>
        </p:sp>
        <p:sp>
          <p:nvSpPr>
            <p:cNvPr id="78853" name="Line 5"/>
            <p:cNvSpPr>
              <a:spLocks noChangeShapeType="1"/>
            </p:cNvSpPr>
            <p:nvPr/>
          </p:nvSpPr>
          <p:spPr bwMode="auto">
            <a:xfrm flipV="1">
              <a:off x="1678" y="1436"/>
              <a:ext cx="590" cy="90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8854" name="Line 6"/>
            <p:cNvSpPr>
              <a:spLocks noChangeShapeType="1"/>
            </p:cNvSpPr>
            <p:nvPr/>
          </p:nvSpPr>
          <p:spPr bwMode="auto">
            <a:xfrm flipV="1">
              <a:off x="1717" y="2162"/>
              <a:ext cx="551" cy="199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8855" name="Line 7"/>
            <p:cNvSpPr>
              <a:spLocks noChangeShapeType="1"/>
            </p:cNvSpPr>
            <p:nvPr/>
          </p:nvSpPr>
          <p:spPr bwMode="auto">
            <a:xfrm>
              <a:off x="1712" y="2412"/>
              <a:ext cx="556" cy="385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8856" name="Line 8"/>
            <p:cNvSpPr>
              <a:spLocks noChangeShapeType="1"/>
            </p:cNvSpPr>
            <p:nvPr/>
          </p:nvSpPr>
          <p:spPr bwMode="auto">
            <a:xfrm>
              <a:off x="1678" y="2434"/>
              <a:ext cx="544" cy="1089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pic>
        <p:nvPicPr>
          <p:cNvPr id="78857" name="Picture 9" descr="layer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2898775"/>
            <a:ext cx="15113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TABLE OF CONTENTS</a:t>
            </a:r>
          </a:p>
        </p:txBody>
      </p:sp>
      <p:grpSp>
        <p:nvGrpSpPr>
          <p:cNvPr id="78859" name="Group 11"/>
          <p:cNvGrpSpPr>
            <a:grpSpLocks/>
          </p:cNvGrpSpPr>
          <p:nvPr/>
        </p:nvGrpSpPr>
        <p:grpSpPr bwMode="auto">
          <a:xfrm>
            <a:off x="4281488" y="1584325"/>
            <a:ext cx="1406525" cy="330200"/>
            <a:chOff x="2631" y="930"/>
            <a:chExt cx="1158" cy="272"/>
          </a:xfrm>
        </p:grpSpPr>
        <p:grpSp>
          <p:nvGrpSpPr>
            <p:cNvPr id="78860" name="Group 12"/>
            <p:cNvGrpSpPr>
              <a:grpSpLocks/>
            </p:cNvGrpSpPr>
            <p:nvPr/>
          </p:nvGrpSpPr>
          <p:grpSpPr bwMode="auto">
            <a:xfrm>
              <a:off x="2631" y="1011"/>
              <a:ext cx="1158" cy="140"/>
              <a:chOff x="363" y="4050"/>
              <a:chExt cx="1158" cy="140"/>
            </a:xfrm>
          </p:grpSpPr>
          <p:sp>
            <p:nvSpPr>
              <p:cNvPr id="78861" name="AutoShape 13"/>
              <p:cNvSpPr>
                <a:spLocks/>
              </p:cNvSpPr>
              <p:nvPr/>
            </p:nvSpPr>
            <p:spPr bwMode="auto">
              <a:xfrm rot="-5400000">
                <a:off x="872" y="3541"/>
                <a:ext cx="140" cy="1158"/>
              </a:xfrm>
              <a:prstGeom prst="leftBracket">
                <a:avLst>
                  <a:gd name="adj" fmla="val 22632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8862" name="Rectangle 14"/>
              <p:cNvSpPr>
                <a:spLocks noChangeArrowheads="1"/>
              </p:cNvSpPr>
              <p:nvPr/>
            </p:nvSpPr>
            <p:spPr bwMode="auto">
              <a:xfrm>
                <a:off x="408" y="4065"/>
                <a:ext cx="107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78863" name="Line 15"/>
            <p:cNvSpPr>
              <a:spLocks noChangeShapeType="1"/>
            </p:cNvSpPr>
            <p:nvPr/>
          </p:nvSpPr>
          <p:spPr bwMode="auto">
            <a:xfrm flipV="1">
              <a:off x="2903" y="930"/>
              <a:ext cx="90" cy="272"/>
            </a:xfrm>
            <a:prstGeom prst="line">
              <a:avLst/>
            </a:prstGeom>
            <a:noFill/>
            <a:ln w="28575">
              <a:solidFill>
                <a:srgbClr val="C7898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78864" name="Group 16"/>
          <p:cNvGrpSpPr>
            <a:grpSpLocks/>
          </p:cNvGrpSpPr>
          <p:nvPr/>
        </p:nvGrpSpPr>
        <p:grpSpPr bwMode="auto">
          <a:xfrm>
            <a:off x="3168650" y="2016125"/>
            <a:ext cx="1479550" cy="355600"/>
            <a:chOff x="2359" y="1247"/>
            <a:chExt cx="1134" cy="272"/>
          </a:xfrm>
        </p:grpSpPr>
        <p:grpSp>
          <p:nvGrpSpPr>
            <p:cNvPr id="78865" name="Group 17"/>
            <p:cNvGrpSpPr>
              <a:grpSpLocks/>
            </p:cNvGrpSpPr>
            <p:nvPr/>
          </p:nvGrpSpPr>
          <p:grpSpPr bwMode="auto">
            <a:xfrm>
              <a:off x="2359" y="1292"/>
              <a:ext cx="1134" cy="140"/>
              <a:chOff x="363" y="4331"/>
              <a:chExt cx="1134" cy="140"/>
            </a:xfrm>
          </p:grpSpPr>
          <p:sp>
            <p:nvSpPr>
              <p:cNvPr id="78866" name="AutoShape 18"/>
              <p:cNvSpPr>
                <a:spLocks/>
              </p:cNvSpPr>
              <p:nvPr/>
            </p:nvSpPr>
            <p:spPr bwMode="auto">
              <a:xfrm rot="-5400000">
                <a:off x="860" y="3834"/>
                <a:ext cx="140" cy="1134"/>
              </a:xfrm>
              <a:prstGeom prst="leftBracket">
                <a:avLst>
                  <a:gd name="adj" fmla="val 207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8867" name="Line 19"/>
              <p:cNvSpPr>
                <a:spLocks noChangeShapeType="1"/>
              </p:cNvSpPr>
              <p:nvPr/>
            </p:nvSpPr>
            <p:spPr bwMode="auto">
              <a:xfrm flipV="1">
                <a:off x="544" y="4331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8868" name="Rectangle 20"/>
              <p:cNvSpPr>
                <a:spLocks noChangeArrowheads="1"/>
              </p:cNvSpPr>
              <p:nvPr/>
            </p:nvSpPr>
            <p:spPr bwMode="auto">
              <a:xfrm>
                <a:off x="1134" y="4346"/>
                <a:ext cx="318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8869" name="Rectangle 21"/>
              <p:cNvSpPr>
                <a:spLocks noChangeArrowheads="1"/>
              </p:cNvSpPr>
              <p:nvPr/>
            </p:nvSpPr>
            <p:spPr bwMode="auto">
              <a:xfrm>
                <a:off x="816" y="4346"/>
                <a:ext cx="227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8870" name="Rectangle 22"/>
              <p:cNvSpPr>
                <a:spLocks noChangeArrowheads="1"/>
              </p:cNvSpPr>
              <p:nvPr/>
            </p:nvSpPr>
            <p:spPr bwMode="auto">
              <a:xfrm>
                <a:off x="408" y="4346"/>
                <a:ext cx="99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8871" name="Rectangle 23"/>
              <p:cNvSpPr>
                <a:spLocks noChangeArrowheads="1"/>
              </p:cNvSpPr>
              <p:nvPr/>
            </p:nvSpPr>
            <p:spPr bwMode="auto">
              <a:xfrm>
                <a:off x="589" y="4347"/>
                <a:ext cx="13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8872" name="Line 24"/>
              <p:cNvSpPr>
                <a:spLocks noChangeShapeType="1"/>
              </p:cNvSpPr>
              <p:nvPr/>
            </p:nvSpPr>
            <p:spPr bwMode="auto">
              <a:xfrm flipV="1">
                <a:off x="771" y="4331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8873" name="Line 25"/>
              <p:cNvSpPr>
                <a:spLocks noChangeShapeType="1"/>
              </p:cNvSpPr>
              <p:nvPr/>
            </p:nvSpPr>
            <p:spPr bwMode="auto">
              <a:xfrm flipV="1">
                <a:off x="1088" y="4331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78874" name="Line 26"/>
            <p:cNvSpPr>
              <a:spLocks noChangeShapeType="1"/>
            </p:cNvSpPr>
            <p:nvPr/>
          </p:nvSpPr>
          <p:spPr bwMode="auto">
            <a:xfrm flipV="1">
              <a:off x="2586" y="1247"/>
              <a:ext cx="90" cy="272"/>
            </a:xfrm>
            <a:prstGeom prst="line">
              <a:avLst/>
            </a:prstGeom>
            <a:noFill/>
            <a:ln w="28575">
              <a:solidFill>
                <a:srgbClr val="C7898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3311525" y="4348163"/>
            <a:ext cx="53276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3. EXPERIMENTS</a:t>
            </a: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5545138" y="5832475"/>
            <a:ext cx="38163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4. CONCLUSIONS</a:t>
            </a:r>
          </a:p>
        </p:txBody>
      </p:sp>
      <p:sp>
        <p:nvSpPr>
          <p:cNvPr id="78877" name="Text Box 29"/>
          <p:cNvSpPr txBox="1">
            <a:spLocks noChangeArrowheads="1"/>
          </p:cNvSpPr>
          <p:nvPr/>
        </p:nvSpPr>
        <p:spPr bwMode="auto">
          <a:xfrm>
            <a:off x="1511300" y="2808288"/>
            <a:ext cx="59753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2. BLOCK-WISE TRUNCATION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	           OF QUALITY LAYERS</a:t>
            </a:r>
          </a:p>
        </p:txBody>
      </p:sp>
      <p:sp>
        <p:nvSpPr>
          <p:cNvPr id="78878" name="Text Box 30"/>
          <p:cNvSpPr txBox="1">
            <a:spLocks noChangeArrowheads="1"/>
          </p:cNvSpPr>
          <p:nvPr/>
        </p:nvSpPr>
        <p:spPr bwMode="auto">
          <a:xfrm>
            <a:off x="431800" y="1439863"/>
            <a:ext cx="3744913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1. INTRODUCTION</a:t>
            </a:r>
          </a:p>
        </p:txBody>
      </p:sp>
      <p:sp>
        <p:nvSpPr>
          <p:cNvPr id="78879" name="Rectangle 31"/>
          <p:cNvSpPr>
            <a:spLocks noChangeArrowheads="1"/>
          </p:cNvSpPr>
          <p:nvPr/>
        </p:nvSpPr>
        <p:spPr bwMode="auto">
          <a:xfrm>
            <a:off x="0" y="7200900"/>
            <a:ext cx="10080625" cy="395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8880" name="Rectangle 32"/>
          <p:cNvSpPr>
            <a:spLocks noChangeArrowheads="1"/>
          </p:cNvSpPr>
          <p:nvPr/>
        </p:nvSpPr>
        <p:spPr bwMode="auto">
          <a:xfrm>
            <a:off x="4464050" y="5795963"/>
            <a:ext cx="5616575" cy="140493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8881" name="Rectangle 33"/>
          <p:cNvSpPr>
            <a:spLocks noChangeArrowheads="1"/>
          </p:cNvSpPr>
          <p:nvPr/>
        </p:nvSpPr>
        <p:spPr bwMode="auto">
          <a:xfrm>
            <a:off x="431800" y="1295400"/>
            <a:ext cx="8569325" cy="27003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pic>
        <p:nvPicPr>
          <p:cNvPr id="78882" name="Picture 34" descr="n2_GRAY-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506913"/>
            <a:ext cx="1366838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n2_GRAY-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8064500" cy="56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LOSSY MODE (1 layer)</a:t>
            </a:r>
          </a:p>
        </p:txBody>
      </p:sp>
      <p:pic>
        <p:nvPicPr>
          <p:cNvPr id="80901" name="Picture 5" descr="n2_RGB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8" y="2771775"/>
            <a:ext cx="1349375" cy="1687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8281988" y="4572000"/>
            <a:ext cx="17272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i="1">
                <a:latin typeface="Verdana" pitchFamily="34" charset="0"/>
              </a:rPr>
              <a:t>“Cafeteria” image</a:t>
            </a:r>
          </a:p>
          <a:p>
            <a:pPr algn="ctr"/>
            <a:r>
              <a:rPr lang="es-ES" sz="1400">
                <a:latin typeface="Verdana" pitchFamily="34" charset="0"/>
              </a:rPr>
              <a:t>5 DWT levels</a:t>
            </a:r>
          </a:p>
          <a:p>
            <a:pPr algn="ctr"/>
            <a:r>
              <a:rPr lang="es-ES" sz="1400">
                <a:latin typeface="Verdana" pitchFamily="34" charset="0"/>
              </a:rPr>
              <a:t>9/7 filter-taps</a:t>
            </a:r>
          </a:p>
          <a:p>
            <a:pPr algn="ctr"/>
            <a:r>
              <a:rPr lang="es-ES" sz="1400">
                <a:latin typeface="Verdana" pitchFamily="34" charset="0"/>
              </a:rPr>
              <a:t>64x64 code-blocks</a:t>
            </a:r>
          </a:p>
        </p:txBody>
      </p:sp>
      <p:pic>
        <p:nvPicPr>
          <p:cNvPr id="80904" name="Picture 8" descr="n2_GRAY-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8064500" cy="56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905" name="Group 9"/>
          <p:cNvGrpSpPr>
            <a:grpSpLocks/>
          </p:cNvGrpSpPr>
          <p:nvPr/>
        </p:nvGrpSpPr>
        <p:grpSpPr bwMode="auto">
          <a:xfrm>
            <a:off x="3816350" y="3635375"/>
            <a:ext cx="1152525" cy="1800225"/>
            <a:chOff x="2404" y="2290"/>
            <a:chExt cx="726" cy="1134"/>
          </a:xfrm>
        </p:grpSpPr>
        <p:sp>
          <p:nvSpPr>
            <p:cNvPr id="80906" name="Line 10"/>
            <p:cNvSpPr>
              <a:spLocks noChangeShapeType="1"/>
            </p:cNvSpPr>
            <p:nvPr/>
          </p:nvSpPr>
          <p:spPr bwMode="auto">
            <a:xfrm>
              <a:off x="2404" y="2290"/>
              <a:ext cx="0" cy="11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0907" name="Rectangle 11"/>
            <p:cNvSpPr>
              <a:spLocks noChangeArrowheads="1"/>
            </p:cNvSpPr>
            <p:nvPr/>
          </p:nvSpPr>
          <p:spPr bwMode="auto">
            <a:xfrm>
              <a:off x="2540" y="2699"/>
              <a:ext cx="590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 i="1">
                  <a:latin typeface="Verdana" pitchFamily="34" charset="0"/>
                </a:rPr>
                <a:t>&gt; 10 dB</a:t>
              </a:r>
              <a:endParaRPr lang="es-ES" sz="2000">
                <a:latin typeface="Verdana" pitchFamily="34" charset="0"/>
              </a:endParaRPr>
            </a:p>
          </p:txBody>
        </p:sp>
      </p:grp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3074988" y="6915150"/>
            <a:ext cx="24479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600">
                <a:latin typeface="Verdana" pitchFamily="34" charset="0"/>
              </a:rPr>
              <a:t>bits per sample (bps)</a:t>
            </a:r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 rot="16200000">
            <a:off x="-1007269" y="3707607"/>
            <a:ext cx="24479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600">
                <a:latin typeface="Verdana" pitchFamily="34" charset="0"/>
              </a:rPr>
              <a:t>PSNR (in dB)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8" grpId="0"/>
      <p:bldP spid="809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k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476375"/>
            <a:ext cx="3108325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INTRODUCTION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96488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QUALITY SCALABILITY/PROGRESSION</a:t>
            </a:r>
          </a:p>
        </p:txBody>
      </p:sp>
      <p:grpSp>
        <p:nvGrpSpPr>
          <p:cNvPr id="9221" name="Group 5"/>
          <p:cNvGrpSpPr>
            <a:grpSpLocks/>
          </p:cNvGrpSpPr>
          <p:nvPr/>
        </p:nvGrpSpPr>
        <p:grpSpPr bwMode="auto">
          <a:xfrm>
            <a:off x="720725" y="1835150"/>
            <a:ext cx="1943100" cy="2303463"/>
            <a:chOff x="1270" y="1383"/>
            <a:chExt cx="2540" cy="2541"/>
          </a:xfrm>
        </p:grpSpPr>
        <p:pic>
          <p:nvPicPr>
            <p:cNvPr id="9222" name="Picture 6" descr="n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Rectangle 7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647700" y="4356100"/>
            <a:ext cx="2087563" cy="2889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grpSp>
        <p:nvGrpSpPr>
          <p:cNvPr id="9227" name="Group 11"/>
          <p:cNvGrpSpPr>
            <a:grpSpLocks/>
          </p:cNvGrpSpPr>
          <p:nvPr/>
        </p:nvGrpSpPr>
        <p:grpSpPr bwMode="auto">
          <a:xfrm>
            <a:off x="649288" y="4645025"/>
            <a:ext cx="2087562" cy="1225550"/>
            <a:chOff x="409" y="2926"/>
            <a:chExt cx="1315" cy="772"/>
          </a:xfrm>
        </p:grpSpPr>
        <p:sp>
          <p:nvSpPr>
            <p:cNvPr id="9228" name="Line 12"/>
            <p:cNvSpPr>
              <a:spLocks noChangeShapeType="1"/>
            </p:cNvSpPr>
            <p:nvPr/>
          </p:nvSpPr>
          <p:spPr bwMode="auto">
            <a:xfrm>
              <a:off x="1044" y="338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9229" name="Group 13"/>
            <p:cNvGrpSpPr>
              <a:grpSpLocks/>
            </p:cNvGrpSpPr>
            <p:nvPr/>
          </p:nvGrpSpPr>
          <p:grpSpPr bwMode="auto">
            <a:xfrm>
              <a:off x="409" y="2926"/>
              <a:ext cx="1315" cy="772"/>
              <a:chOff x="409" y="2926"/>
              <a:chExt cx="1315" cy="772"/>
            </a:xfrm>
          </p:grpSpPr>
          <p:grpSp>
            <p:nvGrpSpPr>
              <p:cNvPr id="9230" name="Group 14"/>
              <p:cNvGrpSpPr>
                <a:grpSpLocks/>
              </p:cNvGrpSpPr>
              <p:nvPr/>
            </p:nvGrpSpPr>
            <p:grpSpPr bwMode="auto">
              <a:xfrm>
                <a:off x="409" y="2926"/>
                <a:ext cx="1315" cy="454"/>
                <a:chOff x="4899" y="2290"/>
                <a:chExt cx="1315" cy="454"/>
              </a:xfrm>
            </p:grpSpPr>
            <p:sp>
              <p:nvSpPr>
                <p:cNvPr id="9231" name="Line 15"/>
                <p:cNvSpPr>
                  <a:spLocks noChangeShapeType="1"/>
                </p:cNvSpPr>
                <p:nvPr/>
              </p:nvSpPr>
              <p:spPr bwMode="auto">
                <a:xfrm>
                  <a:off x="5534" y="2290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232" name="Rectangle 16"/>
                <p:cNvSpPr>
                  <a:spLocks noChangeArrowheads="1"/>
                </p:cNvSpPr>
                <p:nvPr/>
              </p:nvSpPr>
              <p:spPr bwMode="auto">
                <a:xfrm>
                  <a:off x="4899" y="2426"/>
                  <a:ext cx="1315" cy="318"/>
                </a:xfrm>
                <a:prstGeom prst="rect">
                  <a:avLst/>
                </a:prstGeom>
                <a:solidFill>
                  <a:schemeClr val="fol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s-ES" sz="1400" b="1">
                      <a:latin typeface="Verdana" pitchFamily="34" charset="0"/>
                    </a:rPr>
                    <a:t>JPEG2000  CORE</a:t>
                  </a:r>
                </a:p>
                <a:p>
                  <a:pPr algn="ctr"/>
                  <a:r>
                    <a:rPr lang="es-ES" sz="1400" b="1">
                      <a:latin typeface="Verdana" pitchFamily="34" charset="0"/>
                    </a:rPr>
                    <a:t>CODING  SYSTEM</a:t>
                  </a:r>
                </a:p>
              </p:txBody>
            </p:sp>
          </p:grpSp>
          <p:sp>
            <p:nvSpPr>
              <p:cNvPr id="9233" name="AutoShape 17"/>
              <p:cNvSpPr>
                <a:spLocks noChangeArrowheads="1"/>
              </p:cNvSpPr>
              <p:nvPr/>
            </p:nvSpPr>
            <p:spPr bwMode="auto">
              <a:xfrm>
                <a:off x="409" y="3516"/>
                <a:ext cx="1315" cy="182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AEAEA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>
                    <a:latin typeface="Verdana" pitchFamily="34" charset="0"/>
                  </a:rPr>
                  <a:t>JP2 code-stream</a:t>
                </a:r>
                <a:endParaRPr lang="es-ES" sz="1400">
                  <a:latin typeface="Verdana" pitchFamily="34" charset="0"/>
                </a:endParaRPr>
              </a:p>
            </p:txBody>
          </p:sp>
        </p:grpSp>
      </p:grp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215900" y="6011863"/>
            <a:ext cx="2808288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FORMATION OF </a:t>
            </a:r>
          </a:p>
          <a:p>
            <a:pPr algn="r" eaLnBrk="1">
              <a:lnSpc>
                <a:spcPct val="101000"/>
              </a:lnSpc>
            </a:pPr>
            <a:r>
              <a:rPr lang="en-GB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QUALITY LAYERS</a:t>
            </a:r>
          </a:p>
        </p:txBody>
      </p:sp>
      <p:grpSp>
        <p:nvGrpSpPr>
          <p:cNvPr id="9235" name="Group 19"/>
          <p:cNvGrpSpPr>
            <a:grpSpLocks/>
          </p:cNvGrpSpPr>
          <p:nvPr/>
        </p:nvGrpSpPr>
        <p:grpSpPr bwMode="auto">
          <a:xfrm>
            <a:off x="3240088" y="5619750"/>
            <a:ext cx="6553200" cy="222250"/>
            <a:chOff x="2041" y="3540"/>
            <a:chExt cx="4128" cy="140"/>
          </a:xfrm>
        </p:grpSpPr>
        <p:sp>
          <p:nvSpPr>
            <p:cNvPr id="9236" name="AutoShape 20"/>
            <p:cNvSpPr>
              <a:spLocks/>
            </p:cNvSpPr>
            <p:nvPr/>
          </p:nvSpPr>
          <p:spPr bwMode="auto">
            <a:xfrm rot="-5400000">
              <a:off x="4035" y="1546"/>
              <a:ext cx="140" cy="4128"/>
            </a:xfrm>
            <a:prstGeom prst="leftBracket">
              <a:avLst>
                <a:gd name="adj" fmla="val 46413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7" name="Line 21"/>
            <p:cNvSpPr>
              <a:spLocks noChangeShapeType="1"/>
            </p:cNvSpPr>
            <p:nvPr/>
          </p:nvSpPr>
          <p:spPr bwMode="auto">
            <a:xfrm flipV="1">
              <a:off x="2483" y="3540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8" name="Line 22"/>
            <p:cNvSpPr>
              <a:spLocks noChangeShapeType="1"/>
            </p:cNvSpPr>
            <p:nvPr/>
          </p:nvSpPr>
          <p:spPr bwMode="auto">
            <a:xfrm flipV="1">
              <a:off x="3063" y="3540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9" name="Rectangle 23"/>
            <p:cNvSpPr>
              <a:spLocks noChangeArrowheads="1"/>
            </p:cNvSpPr>
            <p:nvPr/>
          </p:nvSpPr>
          <p:spPr bwMode="auto">
            <a:xfrm>
              <a:off x="3859" y="3555"/>
              <a:ext cx="959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40" name="Line 24"/>
            <p:cNvSpPr>
              <a:spLocks noChangeShapeType="1"/>
            </p:cNvSpPr>
            <p:nvPr/>
          </p:nvSpPr>
          <p:spPr bwMode="auto">
            <a:xfrm flipV="1">
              <a:off x="3831" y="3540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41" name="Rectangle 25"/>
            <p:cNvSpPr>
              <a:spLocks noChangeArrowheads="1"/>
            </p:cNvSpPr>
            <p:nvPr/>
          </p:nvSpPr>
          <p:spPr bwMode="auto">
            <a:xfrm>
              <a:off x="3087" y="3555"/>
              <a:ext cx="712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42" name="Rectangle 26"/>
            <p:cNvSpPr>
              <a:spLocks noChangeArrowheads="1"/>
            </p:cNvSpPr>
            <p:nvPr/>
          </p:nvSpPr>
          <p:spPr bwMode="auto">
            <a:xfrm>
              <a:off x="2519" y="3555"/>
              <a:ext cx="502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43" name="Rectangle 27"/>
            <p:cNvSpPr>
              <a:spLocks noChangeArrowheads="1"/>
            </p:cNvSpPr>
            <p:nvPr/>
          </p:nvSpPr>
          <p:spPr bwMode="auto">
            <a:xfrm>
              <a:off x="2095" y="3555"/>
              <a:ext cx="354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44" name="Rectangle 28"/>
            <p:cNvSpPr>
              <a:spLocks noChangeArrowheads="1"/>
            </p:cNvSpPr>
            <p:nvPr/>
          </p:nvSpPr>
          <p:spPr bwMode="auto">
            <a:xfrm>
              <a:off x="4885" y="3555"/>
              <a:ext cx="1225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45" name="Line 29"/>
            <p:cNvSpPr>
              <a:spLocks noChangeShapeType="1"/>
            </p:cNvSpPr>
            <p:nvPr/>
          </p:nvSpPr>
          <p:spPr bwMode="auto">
            <a:xfrm flipV="1">
              <a:off x="4853" y="3540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9246" name="Line 30"/>
          <p:cNvSpPr>
            <a:spLocks noChangeShapeType="1"/>
          </p:cNvSpPr>
          <p:nvPr/>
        </p:nvSpPr>
        <p:spPr bwMode="auto">
          <a:xfrm flipV="1">
            <a:off x="4895850" y="6083300"/>
            <a:ext cx="11842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9247" name="Group 31"/>
          <p:cNvGrpSpPr>
            <a:grpSpLocks/>
          </p:cNvGrpSpPr>
          <p:nvPr/>
        </p:nvGrpSpPr>
        <p:grpSpPr bwMode="auto">
          <a:xfrm>
            <a:off x="3489325" y="5818188"/>
            <a:ext cx="936625" cy="827087"/>
            <a:chOff x="3423" y="1171"/>
            <a:chExt cx="590" cy="521"/>
          </a:xfrm>
        </p:grpSpPr>
        <p:sp>
          <p:nvSpPr>
            <p:cNvPr id="9248" name="Line 32"/>
            <p:cNvSpPr>
              <a:spLocks noChangeShapeType="1"/>
            </p:cNvSpPr>
            <p:nvPr/>
          </p:nvSpPr>
          <p:spPr bwMode="auto">
            <a:xfrm>
              <a:off x="3707" y="1171"/>
              <a:ext cx="0" cy="25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49" name="Rectangle 33"/>
            <p:cNvSpPr>
              <a:spLocks noChangeArrowheads="1"/>
            </p:cNvSpPr>
            <p:nvPr/>
          </p:nvSpPr>
          <p:spPr bwMode="auto">
            <a:xfrm>
              <a:off x="3423" y="1415"/>
              <a:ext cx="59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200" b="1">
                  <a:latin typeface="Verdana" pitchFamily="34" charset="0"/>
                </a:rPr>
                <a:t>MAX</a:t>
              </a:r>
            </a:p>
            <a:p>
              <a:pPr algn="ctr"/>
              <a:r>
                <a:rPr lang="es-ES" sz="1200" b="1">
                  <a:latin typeface="Verdana" pitchFamily="34" charset="0"/>
                </a:rPr>
                <a:t>QUALITY</a:t>
              </a:r>
            </a:p>
          </p:txBody>
        </p:sp>
      </p:grpSp>
      <p:grpSp>
        <p:nvGrpSpPr>
          <p:cNvPr id="9250" name="Group 34"/>
          <p:cNvGrpSpPr>
            <a:grpSpLocks/>
          </p:cNvGrpSpPr>
          <p:nvPr/>
        </p:nvGrpSpPr>
        <p:grpSpPr bwMode="auto">
          <a:xfrm>
            <a:off x="4410075" y="5810250"/>
            <a:ext cx="936625" cy="827088"/>
            <a:chOff x="3423" y="1171"/>
            <a:chExt cx="590" cy="521"/>
          </a:xfrm>
        </p:grpSpPr>
        <p:sp>
          <p:nvSpPr>
            <p:cNvPr id="9251" name="Line 35"/>
            <p:cNvSpPr>
              <a:spLocks noChangeShapeType="1"/>
            </p:cNvSpPr>
            <p:nvPr/>
          </p:nvSpPr>
          <p:spPr bwMode="auto">
            <a:xfrm>
              <a:off x="3707" y="1171"/>
              <a:ext cx="0" cy="25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52" name="Rectangle 36"/>
            <p:cNvSpPr>
              <a:spLocks noChangeArrowheads="1"/>
            </p:cNvSpPr>
            <p:nvPr/>
          </p:nvSpPr>
          <p:spPr bwMode="auto">
            <a:xfrm>
              <a:off x="3423" y="1415"/>
              <a:ext cx="59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200" b="1">
                  <a:latin typeface="Verdana" pitchFamily="34" charset="0"/>
                </a:rPr>
                <a:t>MAX</a:t>
              </a:r>
            </a:p>
            <a:p>
              <a:pPr algn="ctr"/>
              <a:r>
                <a:rPr lang="es-ES" sz="1200" b="1">
                  <a:latin typeface="Verdana" pitchFamily="34" charset="0"/>
                </a:rPr>
                <a:t>QUALITY</a:t>
              </a:r>
            </a:p>
          </p:txBody>
        </p:sp>
      </p:grpSp>
      <p:sp>
        <p:nvSpPr>
          <p:cNvPr id="9253" name="Line 37"/>
          <p:cNvSpPr>
            <a:spLocks noChangeShapeType="1"/>
          </p:cNvSpPr>
          <p:nvPr/>
        </p:nvSpPr>
        <p:spPr bwMode="auto">
          <a:xfrm flipV="1">
            <a:off x="6048375" y="6084888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254" name="Line 38"/>
          <p:cNvSpPr>
            <a:spLocks noChangeShapeType="1"/>
          </p:cNvSpPr>
          <p:nvPr/>
        </p:nvSpPr>
        <p:spPr bwMode="auto">
          <a:xfrm>
            <a:off x="3311525" y="608330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255" name="Line 39"/>
          <p:cNvSpPr>
            <a:spLocks noChangeShapeType="1"/>
          </p:cNvSpPr>
          <p:nvPr/>
        </p:nvSpPr>
        <p:spPr bwMode="auto">
          <a:xfrm flipV="1">
            <a:off x="3960813" y="6083300"/>
            <a:ext cx="906462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9256" name="Group 40"/>
          <p:cNvGrpSpPr>
            <a:grpSpLocks/>
          </p:cNvGrpSpPr>
          <p:nvPr/>
        </p:nvGrpSpPr>
        <p:grpSpPr bwMode="auto">
          <a:xfrm>
            <a:off x="5630863" y="5795963"/>
            <a:ext cx="936625" cy="827087"/>
            <a:chOff x="3423" y="1171"/>
            <a:chExt cx="590" cy="521"/>
          </a:xfrm>
        </p:grpSpPr>
        <p:sp>
          <p:nvSpPr>
            <p:cNvPr id="9257" name="Line 41"/>
            <p:cNvSpPr>
              <a:spLocks noChangeShapeType="1"/>
            </p:cNvSpPr>
            <p:nvPr/>
          </p:nvSpPr>
          <p:spPr bwMode="auto">
            <a:xfrm>
              <a:off x="3707" y="1171"/>
              <a:ext cx="0" cy="25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58" name="Rectangle 42"/>
            <p:cNvSpPr>
              <a:spLocks noChangeArrowheads="1"/>
            </p:cNvSpPr>
            <p:nvPr/>
          </p:nvSpPr>
          <p:spPr bwMode="auto">
            <a:xfrm>
              <a:off x="3423" y="1415"/>
              <a:ext cx="59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200" b="1">
                  <a:latin typeface="Verdana" pitchFamily="34" charset="0"/>
                </a:rPr>
                <a:t>MAX</a:t>
              </a:r>
            </a:p>
            <a:p>
              <a:pPr algn="ctr"/>
              <a:r>
                <a:rPr lang="es-ES" sz="1200" b="1">
                  <a:latin typeface="Verdana" pitchFamily="34" charset="0"/>
                </a:rPr>
                <a:t>QUALITY</a:t>
              </a:r>
            </a:p>
          </p:txBody>
        </p:sp>
      </p:grpSp>
      <p:grpSp>
        <p:nvGrpSpPr>
          <p:cNvPr id="9259" name="Group 43"/>
          <p:cNvGrpSpPr>
            <a:grpSpLocks/>
          </p:cNvGrpSpPr>
          <p:nvPr/>
        </p:nvGrpSpPr>
        <p:grpSpPr bwMode="auto">
          <a:xfrm>
            <a:off x="7246938" y="5867400"/>
            <a:ext cx="936625" cy="827088"/>
            <a:chOff x="3423" y="1171"/>
            <a:chExt cx="590" cy="521"/>
          </a:xfrm>
        </p:grpSpPr>
        <p:sp>
          <p:nvSpPr>
            <p:cNvPr id="9260" name="Line 44"/>
            <p:cNvSpPr>
              <a:spLocks noChangeShapeType="1"/>
            </p:cNvSpPr>
            <p:nvPr/>
          </p:nvSpPr>
          <p:spPr bwMode="auto">
            <a:xfrm>
              <a:off x="3707" y="1171"/>
              <a:ext cx="0" cy="25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61" name="Rectangle 45"/>
            <p:cNvSpPr>
              <a:spLocks noChangeArrowheads="1"/>
            </p:cNvSpPr>
            <p:nvPr/>
          </p:nvSpPr>
          <p:spPr bwMode="auto">
            <a:xfrm>
              <a:off x="3423" y="1415"/>
              <a:ext cx="59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200" b="1">
                  <a:latin typeface="Verdana" pitchFamily="34" charset="0"/>
                </a:rPr>
                <a:t>MAX</a:t>
              </a:r>
            </a:p>
            <a:p>
              <a:pPr algn="ctr"/>
              <a:r>
                <a:rPr lang="es-ES" sz="1200" b="1">
                  <a:latin typeface="Verdana" pitchFamily="34" charset="0"/>
                </a:rPr>
                <a:t>QUALITY</a:t>
              </a:r>
            </a:p>
          </p:txBody>
        </p:sp>
      </p:grpSp>
      <p:sp>
        <p:nvSpPr>
          <p:cNvPr id="9262" name="Line 46"/>
          <p:cNvSpPr>
            <a:spLocks noChangeShapeType="1"/>
          </p:cNvSpPr>
          <p:nvPr/>
        </p:nvSpPr>
        <p:spPr bwMode="auto">
          <a:xfrm flipV="1">
            <a:off x="7704138" y="6084888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9263" name="Group 47"/>
          <p:cNvGrpSpPr>
            <a:grpSpLocks/>
          </p:cNvGrpSpPr>
          <p:nvPr/>
        </p:nvGrpSpPr>
        <p:grpSpPr bwMode="auto">
          <a:xfrm>
            <a:off x="9144000" y="5867400"/>
            <a:ext cx="936625" cy="827088"/>
            <a:chOff x="5760" y="3696"/>
            <a:chExt cx="590" cy="521"/>
          </a:xfrm>
        </p:grpSpPr>
        <p:sp>
          <p:nvSpPr>
            <p:cNvPr id="9264" name="Line 48"/>
            <p:cNvSpPr>
              <a:spLocks noChangeShapeType="1"/>
            </p:cNvSpPr>
            <p:nvPr/>
          </p:nvSpPr>
          <p:spPr bwMode="auto">
            <a:xfrm>
              <a:off x="6123" y="3696"/>
              <a:ext cx="0" cy="25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65" name="Rectangle 49"/>
            <p:cNvSpPr>
              <a:spLocks noChangeArrowheads="1"/>
            </p:cNvSpPr>
            <p:nvPr/>
          </p:nvSpPr>
          <p:spPr bwMode="auto">
            <a:xfrm>
              <a:off x="5760" y="3940"/>
              <a:ext cx="59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200" b="1">
                  <a:latin typeface="Verdana" pitchFamily="34" charset="0"/>
                </a:rPr>
                <a:t>MAX</a:t>
              </a:r>
            </a:p>
            <a:p>
              <a:pPr algn="ctr"/>
              <a:r>
                <a:rPr lang="es-ES" sz="1200" b="1">
                  <a:latin typeface="Verdana" pitchFamily="34" charset="0"/>
                </a:rPr>
                <a:t>QUALITY</a:t>
              </a:r>
            </a:p>
          </p:txBody>
        </p:sp>
      </p:grpSp>
      <p:pic>
        <p:nvPicPr>
          <p:cNvPr id="9266" name="Picture 50" descr="kk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476375"/>
            <a:ext cx="3108325" cy="388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67" name="Picture 51" descr="kk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476375"/>
            <a:ext cx="3108325" cy="388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68" name="Rectangle 52"/>
          <p:cNvSpPr>
            <a:spLocks noChangeArrowheads="1"/>
          </p:cNvSpPr>
          <p:nvPr/>
        </p:nvSpPr>
        <p:spPr bwMode="auto">
          <a:xfrm>
            <a:off x="576263" y="1692275"/>
            <a:ext cx="2160587" cy="2519363"/>
          </a:xfrm>
          <a:prstGeom prst="rect">
            <a:avLst/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pic>
        <p:nvPicPr>
          <p:cNvPr id="9269" name="Picture 53" descr="kk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476375"/>
            <a:ext cx="3109913" cy="3889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70" name="Group 54"/>
          <p:cNvGrpSpPr>
            <a:grpSpLocks/>
          </p:cNvGrpSpPr>
          <p:nvPr/>
        </p:nvGrpSpPr>
        <p:grpSpPr bwMode="auto">
          <a:xfrm>
            <a:off x="4679950" y="1476375"/>
            <a:ext cx="3109913" cy="3889375"/>
            <a:chOff x="1270" y="1383"/>
            <a:chExt cx="2540" cy="2541"/>
          </a:xfrm>
        </p:grpSpPr>
        <p:pic>
          <p:nvPicPr>
            <p:cNvPr id="9271" name="Picture 55" descr="n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72" name="Rectangle 56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9273" name="Rectangle 57"/>
          <p:cNvSpPr>
            <a:spLocks noChangeArrowheads="1"/>
          </p:cNvSpPr>
          <p:nvPr/>
        </p:nvSpPr>
        <p:spPr bwMode="auto">
          <a:xfrm>
            <a:off x="4679950" y="1476375"/>
            <a:ext cx="3097213" cy="38877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4" grpId="0"/>
      <p:bldP spid="9246" grpId="0" animBg="1"/>
      <p:bldP spid="9253" grpId="0" animBg="1"/>
      <p:bldP spid="9254" grpId="0" animBg="1"/>
      <p:bldP spid="9255" grpId="0" animBg="1"/>
      <p:bldP spid="9262" grpId="0" animBg="1"/>
      <p:bldP spid="9268" grpId="0" animBg="1"/>
      <p:bldP spid="927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n2_GRAY-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8064500" cy="56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LOSSY MODE (1 layer)</a:t>
            </a:r>
          </a:p>
        </p:txBody>
      </p:sp>
      <p:pic>
        <p:nvPicPr>
          <p:cNvPr id="82949" name="Picture 5" descr="n2_RGB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8" y="2771775"/>
            <a:ext cx="1349375" cy="1687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8281988" y="4572000"/>
            <a:ext cx="17272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i="1">
                <a:latin typeface="Verdana" pitchFamily="34" charset="0"/>
              </a:rPr>
              <a:t>“Cafeteria” image</a:t>
            </a:r>
          </a:p>
          <a:p>
            <a:pPr algn="ctr"/>
            <a:r>
              <a:rPr lang="es-ES" sz="1400">
                <a:latin typeface="Verdana" pitchFamily="34" charset="0"/>
              </a:rPr>
              <a:t>5 DWT levels</a:t>
            </a:r>
          </a:p>
          <a:p>
            <a:pPr algn="ctr"/>
            <a:r>
              <a:rPr lang="es-ES" sz="1400">
                <a:latin typeface="Verdana" pitchFamily="34" charset="0"/>
              </a:rPr>
              <a:t>9/7 filter-taps</a:t>
            </a:r>
          </a:p>
          <a:p>
            <a:pPr algn="ctr"/>
            <a:r>
              <a:rPr lang="es-ES" sz="1400">
                <a:latin typeface="Verdana" pitchFamily="34" charset="0"/>
              </a:rPr>
              <a:t>64x64 code-blocks</a:t>
            </a:r>
          </a:p>
        </p:txBody>
      </p:sp>
      <p:pic>
        <p:nvPicPr>
          <p:cNvPr id="82952" name="Picture 8" descr="n2_GRAY-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8064500" cy="56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3" name="Picture 9" descr="n2_GRAY-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8064500" cy="56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4" name="Picture 10" descr="n2_GRAY-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8064500" cy="56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5" name="Rectangle 11"/>
          <p:cNvSpPr>
            <a:spLocks noChangeArrowheads="1"/>
          </p:cNvSpPr>
          <p:nvPr/>
        </p:nvSpPr>
        <p:spPr bwMode="auto">
          <a:xfrm>
            <a:off x="3074988" y="6915150"/>
            <a:ext cx="24479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600">
                <a:latin typeface="Verdana" pitchFamily="34" charset="0"/>
              </a:rPr>
              <a:t>bits per sample (bps)</a:t>
            </a:r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 rot="16200000">
            <a:off x="-1007269" y="3707607"/>
            <a:ext cx="24479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600">
                <a:latin typeface="Verdana" pitchFamily="34" charset="0"/>
              </a:rPr>
              <a:t>PSNR (in dB)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n2_G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8064500" cy="56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LOSSY MODE (8 layers)</a:t>
            </a:r>
          </a:p>
        </p:txBody>
      </p:sp>
      <p:pic>
        <p:nvPicPr>
          <p:cNvPr id="84997" name="Picture 5" descr="n2_RGB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8" y="2771775"/>
            <a:ext cx="1349375" cy="1687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8281988" y="4572000"/>
            <a:ext cx="17272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i="1">
                <a:latin typeface="Verdana" pitchFamily="34" charset="0"/>
              </a:rPr>
              <a:t>“Cafeteria” image</a:t>
            </a:r>
          </a:p>
          <a:p>
            <a:pPr algn="ctr"/>
            <a:r>
              <a:rPr lang="es-ES" sz="1400">
                <a:latin typeface="Verdana" pitchFamily="34" charset="0"/>
              </a:rPr>
              <a:t>5 DWT levels</a:t>
            </a:r>
          </a:p>
          <a:p>
            <a:pPr algn="ctr"/>
            <a:r>
              <a:rPr lang="es-ES" sz="1400">
                <a:latin typeface="Verdana" pitchFamily="34" charset="0"/>
              </a:rPr>
              <a:t>9/7 filter-taps</a:t>
            </a:r>
          </a:p>
          <a:p>
            <a:pPr algn="ctr"/>
            <a:r>
              <a:rPr lang="es-ES" sz="1400">
                <a:latin typeface="Verdana" pitchFamily="34" charset="0"/>
              </a:rPr>
              <a:t>64x64 code-blocks</a:t>
            </a:r>
          </a:p>
        </p:txBody>
      </p:sp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3074988" y="6915150"/>
            <a:ext cx="24479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600">
                <a:latin typeface="Verdana" pitchFamily="34" charset="0"/>
              </a:rPr>
              <a:t>bits per sample (bps)</a:t>
            </a:r>
          </a:p>
        </p:txBody>
      </p:sp>
      <p:sp>
        <p:nvSpPr>
          <p:cNvPr id="85001" name="Rectangle 9"/>
          <p:cNvSpPr>
            <a:spLocks noChangeArrowheads="1"/>
          </p:cNvSpPr>
          <p:nvPr/>
        </p:nvSpPr>
        <p:spPr bwMode="auto">
          <a:xfrm rot="16200000">
            <a:off x="-1007269" y="3707607"/>
            <a:ext cx="24479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600">
                <a:latin typeface="Verdana" pitchFamily="34" charset="0"/>
              </a:rPr>
              <a:t>PSNR (in dB)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LOSSLESS MODE (1 layer)</a:t>
            </a:r>
          </a:p>
        </p:txBody>
      </p:sp>
      <p:pic>
        <p:nvPicPr>
          <p:cNvPr id="87044" name="Picture 4" descr="n2_RGB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8" y="2771775"/>
            <a:ext cx="1349375" cy="1687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8281988" y="4572000"/>
            <a:ext cx="17272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i="1">
                <a:latin typeface="Verdana" pitchFamily="34" charset="0"/>
              </a:rPr>
              <a:t>“Cafeteria” image</a:t>
            </a:r>
          </a:p>
          <a:p>
            <a:pPr algn="ctr"/>
            <a:r>
              <a:rPr lang="es-ES" sz="1400">
                <a:latin typeface="Verdana" pitchFamily="34" charset="0"/>
              </a:rPr>
              <a:t>5 DWT levels</a:t>
            </a:r>
          </a:p>
          <a:p>
            <a:pPr algn="ctr"/>
            <a:r>
              <a:rPr lang="es-ES" sz="1400">
                <a:latin typeface="Verdana" pitchFamily="34" charset="0"/>
              </a:rPr>
              <a:t>5/3 filter-taps</a:t>
            </a:r>
          </a:p>
          <a:p>
            <a:pPr algn="ctr"/>
            <a:r>
              <a:rPr lang="es-ES" sz="1400">
                <a:latin typeface="Verdana" pitchFamily="34" charset="0"/>
              </a:rPr>
              <a:t>64x64 code-blocks</a:t>
            </a:r>
          </a:p>
        </p:txBody>
      </p:sp>
      <p:pic>
        <p:nvPicPr>
          <p:cNvPr id="87047" name="Picture 7" descr="n2_GRAY-LOSSL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8064500" cy="56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3074988" y="6915150"/>
            <a:ext cx="24479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600">
                <a:latin typeface="Verdana" pitchFamily="34" charset="0"/>
              </a:rPr>
              <a:t>bits per sample (bps)</a:t>
            </a: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 rot="16200000">
            <a:off x="-1007269" y="3707607"/>
            <a:ext cx="24479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600">
                <a:latin typeface="Verdana" pitchFamily="34" charset="0"/>
              </a:rPr>
              <a:t>PSNR (in dB)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REAL-TIME VIDEO RENDERING</a:t>
            </a:r>
          </a:p>
        </p:txBody>
      </p:sp>
      <p:pic>
        <p:nvPicPr>
          <p:cNvPr id="89093" name="Picture 5" descr="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03350"/>
            <a:ext cx="9936162" cy="23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600450" y="3563938"/>
            <a:ext cx="24479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600">
                <a:latin typeface="Verdana" pitchFamily="34" charset="0"/>
              </a:rPr>
              <a:t>time (in sec)</a:t>
            </a: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 rot="16200000">
            <a:off x="-1080294" y="2196307"/>
            <a:ext cx="24479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600">
                <a:latin typeface="Verdana" pitchFamily="34" charset="0"/>
              </a:rPr>
              <a:t>PSNR (in dB)</a:t>
            </a:r>
          </a:p>
        </p:txBody>
      </p:sp>
      <p:grpSp>
        <p:nvGrpSpPr>
          <p:cNvPr id="89096" name="Group 8"/>
          <p:cNvGrpSpPr>
            <a:grpSpLocks/>
          </p:cNvGrpSpPr>
          <p:nvPr/>
        </p:nvGrpSpPr>
        <p:grpSpPr bwMode="auto">
          <a:xfrm>
            <a:off x="3816350" y="1835150"/>
            <a:ext cx="1223963" cy="1368425"/>
            <a:chOff x="2404" y="1156"/>
            <a:chExt cx="771" cy="862"/>
          </a:xfrm>
        </p:grpSpPr>
        <p:sp>
          <p:nvSpPr>
            <p:cNvPr id="89097" name="Line 9"/>
            <p:cNvSpPr>
              <a:spLocks noChangeShapeType="1"/>
            </p:cNvSpPr>
            <p:nvPr/>
          </p:nvSpPr>
          <p:spPr bwMode="auto">
            <a:xfrm>
              <a:off x="2404" y="1156"/>
              <a:ext cx="0" cy="8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098" name="Rectangle 10"/>
            <p:cNvSpPr>
              <a:spLocks noChangeArrowheads="1"/>
            </p:cNvSpPr>
            <p:nvPr/>
          </p:nvSpPr>
          <p:spPr bwMode="auto">
            <a:xfrm>
              <a:off x="2495" y="1383"/>
              <a:ext cx="680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 i="1">
                  <a:latin typeface="Verdana" pitchFamily="34" charset="0"/>
                </a:rPr>
                <a:t>&gt; 5 dB</a:t>
              </a:r>
              <a:endParaRPr lang="es-ES" sz="2000">
                <a:latin typeface="Verdana" pitchFamily="34" charset="0"/>
              </a:endParaRPr>
            </a:p>
          </p:txBody>
        </p:sp>
      </p:grpSp>
      <p:sp>
        <p:nvSpPr>
          <p:cNvPr id="89099" name="Rectangle 11"/>
          <p:cNvSpPr>
            <a:spLocks noChangeArrowheads="1"/>
          </p:cNvSpPr>
          <p:nvPr/>
        </p:nvSpPr>
        <p:spPr bwMode="auto">
          <a:xfrm>
            <a:off x="4176713" y="4140200"/>
            <a:ext cx="17272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i="1">
                <a:latin typeface="Verdana" pitchFamily="34" charset="0"/>
              </a:rPr>
              <a:t>“News” sequence</a:t>
            </a:r>
          </a:p>
          <a:p>
            <a:pPr algn="ctr"/>
            <a:r>
              <a:rPr lang="es-ES" sz="1400">
                <a:latin typeface="Verdana" pitchFamily="34" charset="0"/>
              </a:rPr>
              <a:t>(size 352x288)</a:t>
            </a:r>
          </a:p>
          <a:p>
            <a:pPr algn="ctr"/>
            <a:r>
              <a:rPr lang="es-ES" sz="1400">
                <a:latin typeface="Verdana" pitchFamily="34" charset="0"/>
              </a:rPr>
              <a:t>5 DWT levels</a:t>
            </a:r>
          </a:p>
          <a:p>
            <a:pPr algn="ctr"/>
            <a:r>
              <a:rPr lang="es-ES" sz="1400">
                <a:latin typeface="Verdana" pitchFamily="34" charset="0"/>
              </a:rPr>
              <a:t>lossy mode</a:t>
            </a:r>
          </a:p>
          <a:p>
            <a:pPr algn="ctr"/>
            <a:r>
              <a:rPr lang="es-ES" sz="1400">
                <a:latin typeface="Verdana" pitchFamily="34" charset="0"/>
              </a:rPr>
              <a:t>64x64 code-blocks</a:t>
            </a:r>
          </a:p>
        </p:txBody>
      </p:sp>
      <p:grpSp>
        <p:nvGrpSpPr>
          <p:cNvPr id="89100" name="Group 12"/>
          <p:cNvGrpSpPr>
            <a:grpSpLocks/>
          </p:cNvGrpSpPr>
          <p:nvPr/>
        </p:nvGrpSpPr>
        <p:grpSpPr bwMode="auto">
          <a:xfrm>
            <a:off x="215900" y="3779838"/>
            <a:ext cx="9648825" cy="3403600"/>
            <a:chOff x="136" y="2381"/>
            <a:chExt cx="6078" cy="2144"/>
          </a:xfrm>
        </p:grpSpPr>
        <p:pic>
          <p:nvPicPr>
            <p:cNvPr id="89101" name="Picture 13" descr="new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" y="2488"/>
              <a:ext cx="2408" cy="19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102" name="Picture 14" descr="new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2517"/>
              <a:ext cx="2408" cy="19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103" name="Rectangle 15"/>
            <p:cNvSpPr>
              <a:spLocks noChangeArrowheads="1"/>
            </p:cNvSpPr>
            <p:nvPr/>
          </p:nvSpPr>
          <p:spPr bwMode="auto">
            <a:xfrm>
              <a:off x="453" y="2426"/>
              <a:ext cx="1633" cy="2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1000"/>
                </a:lnSpc>
              </a:pPr>
              <a:r>
                <a:rPr lang="en-GB" sz="16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3 layers – 30.52 dB</a:t>
              </a:r>
            </a:p>
          </p:txBody>
        </p:sp>
        <p:sp>
          <p:nvSpPr>
            <p:cNvPr id="89104" name="Rectangle 16"/>
            <p:cNvSpPr>
              <a:spLocks noChangeArrowheads="1"/>
            </p:cNvSpPr>
            <p:nvPr/>
          </p:nvSpPr>
          <p:spPr bwMode="auto">
            <a:xfrm>
              <a:off x="3901" y="2381"/>
              <a:ext cx="2222" cy="2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1000"/>
                </a:lnSpc>
              </a:pPr>
              <a:r>
                <a:rPr lang="en-GB" sz="16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3 layers + BWLT – 36.68 dB</a:t>
              </a:r>
            </a:p>
          </p:txBody>
        </p:sp>
        <p:sp>
          <p:nvSpPr>
            <p:cNvPr id="89105" name="Rectangle 17"/>
            <p:cNvSpPr>
              <a:spLocks noChangeArrowheads="1"/>
            </p:cNvSpPr>
            <p:nvPr/>
          </p:nvSpPr>
          <p:spPr bwMode="auto">
            <a:xfrm>
              <a:off x="2222" y="4286"/>
              <a:ext cx="2041" cy="2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1000"/>
                </a:lnSpc>
              </a:pPr>
              <a:r>
                <a:rPr lang="en-GB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decoded data ≈  7.5 kB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/>
      <p:bldP spid="89095" grpId="0"/>
      <p:bldP spid="8909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n2_GRAY-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506913"/>
            <a:ext cx="1366838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0" y="7164388"/>
            <a:ext cx="10080625" cy="395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TABLE OF CONTENTS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3311525" y="4311650"/>
            <a:ext cx="53276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3. EXPERIMENTS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5545138" y="5795963"/>
            <a:ext cx="38163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4. CONCLUSIONS</a:t>
            </a:r>
          </a:p>
        </p:txBody>
      </p:sp>
      <p:pic>
        <p:nvPicPr>
          <p:cNvPr id="91143" name="Picture 7" descr="SignificanceLevel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2771775"/>
            <a:ext cx="1944687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1511300" y="2771775"/>
            <a:ext cx="59753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2. RATE CONTROL 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METHODS</a:t>
            </a:r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5832475" y="2555875"/>
            <a:ext cx="1655763" cy="129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CPI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ROC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CoRD</a:t>
            </a: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431800" y="1403350"/>
            <a:ext cx="309721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1. OVERVIEW</a:t>
            </a:r>
          </a:p>
        </p:txBody>
      </p:sp>
      <p:sp>
        <p:nvSpPr>
          <p:cNvPr id="91147" name="AutoShape 11"/>
          <p:cNvSpPr>
            <a:spLocks/>
          </p:cNvSpPr>
          <p:nvPr/>
        </p:nvSpPr>
        <p:spPr bwMode="auto">
          <a:xfrm>
            <a:off x="5400675" y="2555875"/>
            <a:ext cx="430213" cy="1296988"/>
          </a:xfrm>
          <a:prstGeom prst="leftBrace">
            <a:avLst>
              <a:gd name="adj1" fmla="val 2512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91148" name="Group 12"/>
          <p:cNvGrpSpPr>
            <a:grpSpLocks/>
          </p:cNvGrpSpPr>
          <p:nvPr/>
        </p:nvGrpSpPr>
        <p:grpSpPr bwMode="auto">
          <a:xfrm>
            <a:off x="1439863" y="1547813"/>
            <a:ext cx="3414712" cy="647700"/>
            <a:chOff x="907" y="975"/>
            <a:chExt cx="2151" cy="408"/>
          </a:xfrm>
        </p:grpSpPr>
        <p:sp>
          <p:nvSpPr>
            <p:cNvPr id="91149" name="Rectangle 13"/>
            <p:cNvSpPr>
              <a:spLocks noChangeArrowheads="1"/>
            </p:cNvSpPr>
            <p:nvPr/>
          </p:nvSpPr>
          <p:spPr bwMode="auto">
            <a:xfrm>
              <a:off x="971" y="1230"/>
              <a:ext cx="478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50" name="Rectangle 14"/>
            <p:cNvSpPr>
              <a:spLocks noChangeArrowheads="1"/>
            </p:cNvSpPr>
            <p:nvPr/>
          </p:nvSpPr>
          <p:spPr bwMode="auto">
            <a:xfrm>
              <a:off x="1513" y="1230"/>
              <a:ext cx="350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51" name="Rectangle 15"/>
            <p:cNvSpPr>
              <a:spLocks noChangeArrowheads="1"/>
            </p:cNvSpPr>
            <p:nvPr/>
          </p:nvSpPr>
          <p:spPr bwMode="auto">
            <a:xfrm>
              <a:off x="1927" y="1230"/>
              <a:ext cx="398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52" name="Rectangle 16"/>
            <p:cNvSpPr>
              <a:spLocks noChangeArrowheads="1"/>
            </p:cNvSpPr>
            <p:nvPr/>
          </p:nvSpPr>
          <p:spPr bwMode="auto">
            <a:xfrm>
              <a:off x="2388" y="1230"/>
              <a:ext cx="271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53" name="Rectangle 17"/>
            <p:cNvSpPr>
              <a:spLocks noChangeArrowheads="1"/>
            </p:cNvSpPr>
            <p:nvPr/>
          </p:nvSpPr>
          <p:spPr bwMode="auto">
            <a:xfrm>
              <a:off x="2723" y="1230"/>
              <a:ext cx="271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54" name="Line 18"/>
            <p:cNvSpPr>
              <a:spLocks noChangeShapeType="1"/>
            </p:cNvSpPr>
            <p:nvPr/>
          </p:nvSpPr>
          <p:spPr bwMode="auto">
            <a:xfrm>
              <a:off x="907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155" name="Line 19"/>
            <p:cNvSpPr>
              <a:spLocks noChangeShapeType="1"/>
            </p:cNvSpPr>
            <p:nvPr/>
          </p:nvSpPr>
          <p:spPr bwMode="auto">
            <a:xfrm>
              <a:off x="1449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156" name="Line 20"/>
            <p:cNvSpPr>
              <a:spLocks noChangeShapeType="1"/>
            </p:cNvSpPr>
            <p:nvPr/>
          </p:nvSpPr>
          <p:spPr bwMode="auto">
            <a:xfrm>
              <a:off x="1863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157" name="Line 21"/>
            <p:cNvSpPr>
              <a:spLocks noChangeShapeType="1"/>
            </p:cNvSpPr>
            <p:nvPr/>
          </p:nvSpPr>
          <p:spPr bwMode="auto">
            <a:xfrm>
              <a:off x="2325" y="1315"/>
              <a:ext cx="63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158" name="Line 22"/>
            <p:cNvSpPr>
              <a:spLocks noChangeShapeType="1"/>
            </p:cNvSpPr>
            <p:nvPr/>
          </p:nvSpPr>
          <p:spPr bwMode="auto">
            <a:xfrm>
              <a:off x="2660" y="1315"/>
              <a:ext cx="63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159" name="Rectangle 23"/>
            <p:cNvSpPr>
              <a:spLocks noChangeArrowheads="1"/>
            </p:cNvSpPr>
            <p:nvPr/>
          </p:nvSpPr>
          <p:spPr bwMode="auto">
            <a:xfrm>
              <a:off x="2373" y="975"/>
              <a:ext cx="286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cxnSp>
          <p:nvCxnSpPr>
            <p:cNvPr id="91160" name="AutoShape 24"/>
            <p:cNvCxnSpPr>
              <a:cxnSpLocks noChangeShapeType="1"/>
              <a:stCxn id="91159" idx="1"/>
              <a:endCxn id="91151" idx="0"/>
            </p:cNvCxnSpPr>
            <p:nvPr/>
          </p:nvCxnSpPr>
          <p:spPr bwMode="auto">
            <a:xfrm rot="10800000" flipV="1">
              <a:off x="2126" y="1052"/>
              <a:ext cx="245" cy="176"/>
            </a:xfrm>
            <a:prstGeom prst="bentConnector2">
              <a:avLst/>
            </a:prstGeom>
            <a:noFill/>
            <a:ln w="9525">
              <a:solidFill>
                <a:srgbClr val="696185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161" name="AutoShape 25"/>
            <p:cNvCxnSpPr>
              <a:cxnSpLocks noChangeShapeType="1"/>
              <a:stCxn id="91159" idx="3"/>
              <a:endCxn id="91153" idx="0"/>
            </p:cNvCxnSpPr>
            <p:nvPr/>
          </p:nvCxnSpPr>
          <p:spPr bwMode="auto">
            <a:xfrm>
              <a:off x="2661" y="1052"/>
              <a:ext cx="198" cy="176"/>
            </a:xfrm>
            <a:prstGeom prst="bentConnector2">
              <a:avLst/>
            </a:prstGeom>
            <a:noFill/>
            <a:ln w="9525">
              <a:solidFill>
                <a:srgbClr val="696185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1162" name="Line 26"/>
            <p:cNvSpPr>
              <a:spLocks noChangeShapeType="1"/>
            </p:cNvSpPr>
            <p:nvPr/>
          </p:nvSpPr>
          <p:spPr bwMode="auto">
            <a:xfrm>
              <a:off x="2516" y="1128"/>
              <a:ext cx="0" cy="102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163" name="Line 27"/>
            <p:cNvSpPr>
              <a:spLocks noChangeShapeType="1"/>
            </p:cNvSpPr>
            <p:nvPr/>
          </p:nvSpPr>
          <p:spPr bwMode="auto">
            <a:xfrm>
              <a:off x="2994" y="1317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91164" name="Rectangle 28"/>
          <p:cNvSpPr>
            <a:spLocks noChangeArrowheads="1"/>
          </p:cNvSpPr>
          <p:nvPr/>
        </p:nvSpPr>
        <p:spPr bwMode="auto">
          <a:xfrm>
            <a:off x="431800" y="1258888"/>
            <a:ext cx="8424863" cy="446563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91165" name="Group 29"/>
          <p:cNvGrpSpPr>
            <a:grpSpLocks/>
          </p:cNvGrpSpPr>
          <p:nvPr/>
        </p:nvGrpSpPr>
        <p:grpSpPr bwMode="auto">
          <a:xfrm>
            <a:off x="6408738" y="6229350"/>
            <a:ext cx="3744912" cy="1079500"/>
            <a:chOff x="408" y="1300"/>
            <a:chExt cx="5172" cy="2516"/>
          </a:xfrm>
        </p:grpSpPr>
        <p:sp>
          <p:nvSpPr>
            <p:cNvPr id="91166" name="Text Box 30"/>
            <p:cNvSpPr txBox="1">
              <a:spLocks noChangeArrowheads="1"/>
            </p:cNvSpPr>
            <p:nvPr/>
          </p:nvSpPr>
          <p:spPr bwMode="auto">
            <a:xfrm>
              <a:off x="2265" y="1300"/>
              <a:ext cx="3315" cy="2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Interactive image transmission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Code-stream transcoding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Real-time video rendering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Client-server policies of video delivery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91167" name="Text Box 31"/>
            <p:cNvSpPr txBox="1">
              <a:spLocks noChangeArrowheads="1"/>
            </p:cNvSpPr>
            <p:nvPr/>
          </p:nvSpPr>
          <p:spPr bwMode="auto">
            <a:xfrm>
              <a:off x="408" y="2255"/>
              <a:ext cx="1269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Applications</a:t>
              </a:r>
            </a:p>
          </p:txBody>
        </p:sp>
        <p:sp>
          <p:nvSpPr>
            <p:cNvPr id="91168" name="Line 32"/>
            <p:cNvSpPr>
              <a:spLocks noChangeShapeType="1"/>
            </p:cNvSpPr>
            <p:nvPr/>
          </p:nvSpPr>
          <p:spPr bwMode="auto">
            <a:xfrm flipV="1">
              <a:off x="1678" y="1436"/>
              <a:ext cx="590" cy="90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169" name="Line 33"/>
            <p:cNvSpPr>
              <a:spLocks noChangeShapeType="1"/>
            </p:cNvSpPr>
            <p:nvPr/>
          </p:nvSpPr>
          <p:spPr bwMode="auto">
            <a:xfrm flipV="1">
              <a:off x="1717" y="2162"/>
              <a:ext cx="551" cy="199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170" name="Line 34"/>
            <p:cNvSpPr>
              <a:spLocks noChangeShapeType="1"/>
            </p:cNvSpPr>
            <p:nvPr/>
          </p:nvSpPr>
          <p:spPr bwMode="auto">
            <a:xfrm>
              <a:off x="1712" y="2412"/>
              <a:ext cx="556" cy="385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171" name="Line 35"/>
            <p:cNvSpPr>
              <a:spLocks noChangeShapeType="1"/>
            </p:cNvSpPr>
            <p:nvPr/>
          </p:nvSpPr>
          <p:spPr bwMode="auto">
            <a:xfrm>
              <a:off x="1678" y="2434"/>
              <a:ext cx="544" cy="1089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CONCLUSIONS</a:t>
            </a:r>
          </a:p>
        </p:txBody>
      </p:sp>
      <p:grpSp>
        <p:nvGrpSpPr>
          <p:cNvPr id="93189" name="Group 5"/>
          <p:cNvGrpSpPr>
            <a:grpSpLocks/>
          </p:cNvGrpSpPr>
          <p:nvPr/>
        </p:nvGrpSpPr>
        <p:grpSpPr bwMode="auto">
          <a:xfrm>
            <a:off x="360363" y="1042988"/>
            <a:ext cx="6840537" cy="3175000"/>
            <a:chOff x="227" y="657"/>
            <a:chExt cx="4309" cy="2000"/>
          </a:xfrm>
        </p:grpSpPr>
        <p:sp>
          <p:nvSpPr>
            <p:cNvPr id="93190" name="Text Box 6"/>
            <p:cNvSpPr txBox="1">
              <a:spLocks noChangeArrowheads="1"/>
            </p:cNvSpPr>
            <p:nvPr/>
          </p:nvSpPr>
          <p:spPr bwMode="auto">
            <a:xfrm>
              <a:off x="227" y="657"/>
              <a:ext cx="4309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>
                <a:lnSpc>
                  <a:spcPct val="101000"/>
                </a:lnSpc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JPEG2000 QUALITY SCALABILITY/PROGRESSION</a:t>
              </a:r>
            </a:p>
          </p:txBody>
        </p:sp>
        <p:sp>
          <p:nvSpPr>
            <p:cNvPr id="93191" name="Text Box 7"/>
            <p:cNvSpPr txBox="1">
              <a:spLocks noChangeArrowheads="1"/>
            </p:cNvSpPr>
            <p:nvPr/>
          </p:nvSpPr>
          <p:spPr bwMode="auto">
            <a:xfrm>
              <a:off x="1769" y="1791"/>
              <a:ext cx="2450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algn="ctr" eaLnBrk="1">
                <a:lnSpc>
                  <a:spcPct val="101000"/>
                </a:lnSpc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FORMATION OF</a:t>
              </a:r>
            </a:p>
            <a:p>
              <a:pPr lvl="1" algn="ctr" eaLnBrk="1">
                <a:lnSpc>
                  <a:spcPct val="101000"/>
                </a:lnSpc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QUALITY LAYERS</a:t>
              </a:r>
            </a:p>
          </p:txBody>
        </p:sp>
        <p:sp>
          <p:nvSpPr>
            <p:cNvPr id="93192" name="Line 8"/>
            <p:cNvSpPr>
              <a:spLocks noChangeShapeType="1"/>
            </p:cNvSpPr>
            <p:nvPr/>
          </p:nvSpPr>
          <p:spPr bwMode="auto">
            <a:xfrm>
              <a:off x="1633" y="1247"/>
              <a:ext cx="998" cy="4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193" name="AutoShape 9"/>
            <p:cNvSpPr>
              <a:spLocks/>
            </p:cNvSpPr>
            <p:nvPr/>
          </p:nvSpPr>
          <p:spPr bwMode="auto">
            <a:xfrm rot="-5400000">
              <a:off x="2833" y="1226"/>
              <a:ext cx="140" cy="2722"/>
            </a:xfrm>
            <a:prstGeom prst="leftBracket">
              <a:avLst>
                <a:gd name="adj" fmla="val 30604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3194" name="Rectangle 10"/>
            <p:cNvSpPr>
              <a:spLocks noChangeArrowheads="1"/>
            </p:cNvSpPr>
            <p:nvPr/>
          </p:nvSpPr>
          <p:spPr bwMode="auto">
            <a:xfrm>
              <a:off x="2041" y="2532"/>
              <a:ext cx="726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3195" name="Rectangle 11"/>
            <p:cNvSpPr>
              <a:spLocks noChangeArrowheads="1"/>
            </p:cNvSpPr>
            <p:nvPr/>
          </p:nvSpPr>
          <p:spPr bwMode="auto">
            <a:xfrm>
              <a:off x="1613" y="2532"/>
              <a:ext cx="337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3196" name="Line 12"/>
            <p:cNvSpPr>
              <a:spLocks noChangeShapeType="1"/>
            </p:cNvSpPr>
            <p:nvPr/>
          </p:nvSpPr>
          <p:spPr bwMode="auto">
            <a:xfrm flipV="1">
              <a:off x="1996" y="2517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197" name="Line 13"/>
            <p:cNvSpPr>
              <a:spLocks noChangeShapeType="1"/>
            </p:cNvSpPr>
            <p:nvPr/>
          </p:nvSpPr>
          <p:spPr bwMode="auto">
            <a:xfrm flipV="1">
              <a:off x="2812" y="2517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198" name="Rectangle 14"/>
            <p:cNvSpPr>
              <a:spLocks noChangeArrowheads="1"/>
            </p:cNvSpPr>
            <p:nvPr/>
          </p:nvSpPr>
          <p:spPr bwMode="auto">
            <a:xfrm>
              <a:off x="2857" y="2532"/>
              <a:ext cx="1361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93199" name="Line 15"/>
          <p:cNvSpPr>
            <a:spLocks noChangeShapeType="1"/>
          </p:cNvSpPr>
          <p:nvPr/>
        </p:nvSpPr>
        <p:spPr bwMode="auto">
          <a:xfrm flipV="1">
            <a:off x="3887788" y="3851275"/>
            <a:ext cx="144462" cy="5032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3960813" y="4500563"/>
            <a:ext cx="5616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4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Truncation: penalizes quality</a:t>
            </a:r>
            <a:endParaRPr lang="en-GB" sz="12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93201" name="Rectangle 17"/>
          <p:cNvSpPr>
            <a:spLocks noChangeArrowheads="1"/>
          </p:cNvSpPr>
          <p:nvPr/>
        </p:nvSpPr>
        <p:spPr bwMode="auto">
          <a:xfrm>
            <a:off x="863600" y="5148263"/>
            <a:ext cx="8785225" cy="158432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93202" name="Group 18"/>
          <p:cNvGrpSpPr>
            <a:grpSpLocks/>
          </p:cNvGrpSpPr>
          <p:nvPr/>
        </p:nvGrpSpPr>
        <p:grpSpPr bwMode="auto">
          <a:xfrm>
            <a:off x="215900" y="5122863"/>
            <a:ext cx="9504363" cy="1897062"/>
            <a:chOff x="136" y="3227"/>
            <a:chExt cx="5987" cy="1195"/>
          </a:xfrm>
        </p:grpSpPr>
        <p:sp>
          <p:nvSpPr>
            <p:cNvPr id="93203" name="Text Box 19"/>
            <p:cNvSpPr txBox="1">
              <a:spLocks noChangeArrowheads="1"/>
            </p:cNvSpPr>
            <p:nvPr/>
          </p:nvSpPr>
          <p:spPr bwMode="auto">
            <a:xfrm>
              <a:off x="136" y="3227"/>
              <a:ext cx="29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algn="ctr" eaLnBrk="1">
                <a:lnSpc>
                  <a:spcPct val="101000"/>
                </a:lnSpc>
              </a:pPr>
              <a:r>
                <a:rPr lang="en-GB" sz="2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RESEARCH PURPOSES:</a:t>
              </a:r>
            </a:p>
          </p:txBody>
        </p:sp>
        <p:sp>
          <p:nvSpPr>
            <p:cNvPr id="93204" name="Rectangle 20"/>
            <p:cNvSpPr>
              <a:spLocks noChangeArrowheads="1"/>
            </p:cNvSpPr>
            <p:nvPr/>
          </p:nvSpPr>
          <p:spPr bwMode="auto">
            <a:xfrm>
              <a:off x="1225" y="3470"/>
              <a:ext cx="4898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b="1" i="1">
                  <a:solidFill>
                    <a:srgbClr val="333333"/>
                  </a:solidFill>
                  <a:latin typeface="Verdana" pitchFamily="34" charset="0"/>
                </a:rPr>
                <a:t>1) OPTIMIZED TRUNCATION OF QUALITY LAYERS</a:t>
              </a:r>
            </a:p>
          </p:txBody>
        </p:sp>
        <p:sp>
          <p:nvSpPr>
            <p:cNvPr id="93205" name="Rectangle 21"/>
            <p:cNvSpPr>
              <a:spLocks noChangeArrowheads="1"/>
            </p:cNvSpPr>
            <p:nvPr/>
          </p:nvSpPr>
          <p:spPr bwMode="auto">
            <a:xfrm>
              <a:off x="1225" y="4195"/>
              <a:ext cx="2541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b="1" i="1">
                  <a:solidFill>
                    <a:srgbClr val="333333"/>
                  </a:solidFill>
                  <a:latin typeface="Verdana" pitchFamily="34" charset="0"/>
                </a:rPr>
                <a:t>3) JPEG2000 COMPLIANCE</a:t>
              </a:r>
            </a:p>
          </p:txBody>
        </p:sp>
        <p:sp>
          <p:nvSpPr>
            <p:cNvPr id="93206" name="Rectangle 22"/>
            <p:cNvSpPr>
              <a:spLocks noChangeArrowheads="1"/>
            </p:cNvSpPr>
            <p:nvPr/>
          </p:nvSpPr>
          <p:spPr bwMode="auto">
            <a:xfrm>
              <a:off x="1225" y="3878"/>
              <a:ext cx="3583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b="1" i="1">
                  <a:solidFill>
                    <a:srgbClr val="333333"/>
                  </a:solidFill>
                  <a:latin typeface="Verdana" pitchFamily="34" charset="0"/>
                </a:rPr>
                <a:t>2) LOW COMPUTATIONAL COMPLEXITY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9" grpId="0" animBg="1"/>
      <p:bldP spid="9320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CONCLUSIONS</a:t>
            </a: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360363" y="1042988"/>
            <a:ext cx="6840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grpSp>
        <p:nvGrpSpPr>
          <p:cNvPr id="95238" name="Group 6"/>
          <p:cNvGrpSpPr>
            <a:grpSpLocks/>
          </p:cNvGrpSpPr>
          <p:nvPr/>
        </p:nvGrpSpPr>
        <p:grpSpPr bwMode="auto">
          <a:xfrm>
            <a:off x="647700" y="1692275"/>
            <a:ext cx="9001125" cy="1566863"/>
            <a:chOff x="408" y="1066"/>
            <a:chExt cx="5670" cy="987"/>
          </a:xfrm>
        </p:grpSpPr>
        <p:pic>
          <p:nvPicPr>
            <p:cNvPr id="95239" name="Picture 7" descr="layer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" y="1066"/>
              <a:ext cx="1316" cy="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240" name="Text Box 8"/>
            <p:cNvSpPr txBox="1">
              <a:spLocks noChangeArrowheads="1"/>
            </p:cNvSpPr>
            <p:nvPr/>
          </p:nvSpPr>
          <p:spPr bwMode="auto">
            <a:xfrm>
              <a:off x="1996" y="1202"/>
              <a:ext cx="4082" cy="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4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Include segments of all code-blocks</a:t>
              </a:r>
            </a:p>
            <a:p>
              <a:pPr eaLnBrk="1">
                <a:lnSpc>
                  <a:spcPct val="101000"/>
                </a:lnSpc>
              </a:pPr>
              <a:r>
                <a:rPr lang="en-GB" sz="24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by selecting coding passes from</a:t>
              </a:r>
            </a:p>
            <a:p>
              <a:pPr eaLnBrk="1">
                <a:lnSpc>
                  <a:spcPct val="101000"/>
                </a:lnSpc>
              </a:pPr>
              <a:r>
                <a:rPr lang="en-GB" sz="24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top to bottom</a:t>
              </a:r>
              <a:endParaRPr lang="en-GB" sz="12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95241" name="Line 9"/>
            <p:cNvSpPr>
              <a:spLocks noChangeShapeType="1"/>
            </p:cNvSpPr>
            <p:nvPr/>
          </p:nvSpPr>
          <p:spPr bwMode="auto">
            <a:xfrm>
              <a:off x="1860" y="1365"/>
              <a:ext cx="13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95242" name="Group 10"/>
          <p:cNvGrpSpPr>
            <a:grpSpLocks/>
          </p:cNvGrpSpPr>
          <p:nvPr/>
        </p:nvGrpSpPr>
        <p:grpSpPr bwMode="auto">
          <a:xfrm>
            <a:off x="719138" y="3492500"/>
            <a:ext cx="9074150" cy="1481138"/>
            <a:chOff x="453" y="2200"/>
            <a:chExt cx="5716" cy="933"/>
          </a:xfrm>
        </p:grpSpPr>
        <p:pic>
          <p:nvPicPr>
            <p:cNvPr id="95243" name="Picture 11" descr="n1_GRAY-CP_LENGTH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" y="2200"/>
              <a:ext cx="1089" cy="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244" name="Freeform 12"/>
            <p:cNvSpPr>
              <a:spLocks/>
            </p:cNvSpPr>
            <p:nvPr/>
          </p:nvSpPr>
          <p:spPr bwMode="auto">
            <a:xfrm>
              <a:off x="558" y="2245"/>
              <a:ext cx="931" cy="816"/>
            </a:xfrm>
            <a:custGeom>
              <a:avLst/>
              <a:gdLst>
                <a:gd name="T0" fmla="*/ 0 w 3176"/>
                <a:gd name="T1" fmla="*/ 2268 h 2268"/>
                <a:gd name="T2" fmla="*/ 1935 w 3176"/>
                <a:gd name="T3" fmla="*/ 1542 h 2268"/>
                <a:gd name="T4" fmla="*/ 3176 w 3176"/>
                <a:gd name="T5" fmla="*/ 0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76" h="2268">
                  <a:moveTo>
                    <a:pt x="0" y="2268"/>
                  </a:moveTo>
                  <a:cubicBezTo>
                    <a:pt x="322" y="2147"/>
                    <a:pt x="1406" y="1920"/>
                    <a:pt x="1935" y="1542"/>
                  </a:cubicBezTo>
                  <a:cubicBezTo>
                    <a:pt x="2464" y="1164"/>
                    <a:pt x="2918" y="321"/>
                    <a:pt x="3176" y="0"/>
                  </a:cubicBezTo>
                </a:path>
              </a:pathLst>
            </a:custGeom>
            <a:noFill/>
            <a:ln w="76200" cmpd="sng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45" name="Text Box 13"/>
            <p:cNvSpPr txBox="1">
              <a:spLocks noChangeArrowheads="1"/>
            </p:cNvSpPr>
            <p:nvPr/>
          </p:nvSpPr>
          <p:spPr bwMode="auto">
            <a:xfrm>
              <a:off x="2087" y="2290"/>
              <a:ext cx="4082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4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Estimate coding passes lengths through an exponential function</a:t>
              </a:r>
              <a:endParaRPr lang="en-GB" sz="12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95246" name="Line 14"/>
            <p:cNvSpPr>
              <a:spLocks noChangeShapeType="1"/>
            </p:cNvSpPr>
            <p:nvPr/>
          </p:nvSpPr>
          <p:spPr bwMode="auto">
            <a:xfrm>
              <a:off x="1951" y="2453"/>
              <a:ext cx="13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95247" name="Group 15"/>
          <p:cNvGrpSpPr>
            <a:grpSpLocks/>
          </p:cNvGrpSpPr>
          <p:nvPr/>
        </p:nvGrpSpPr>
        <p:grpSpPr bwMode="auto">
          <a:xfrm>
            <a:off x="503238" y="5559425"/>
            <a:ext cx="5689600" cy="234950"/>
            <a:chOff x="317" y="3502"/>
            <a:chExt cx="3584" cy="148"/>
          </a:xfrm>
        </p:grpSpPr>
        <p:sp>
          <p:nvSpPr>
            <p:cNvPr id="95248" name="AutoShape 16"/>
            <p:cNvSpPr>
              <a:spLocks/>
            </p:cNvSpPr>
            <p:nvPr/>
          </p:nvSpPr>
          <p:spPr bwMode="auto">
            <a:xfrm rot="-5400000">
              <a:off x="2047" y="1793"/>
              <a:ext cx="124" cy="3584"/>
            </a:xfrm>
            <a:prstGeom prst="leftBracket">
              <a:avLst>
                <a:gd name="adj" fmla="val 45496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49" name="Rectangle 17"/>
            <p:cNvSpPr>
              <a:spLocks noChangeArrowheads="1"/>
            </p:cNvSpPr>
            <p:nvPr/>
          </p:nvSpPr>
          <p:spPr bwMode="auto">
            <a:xfrm>
              <a:off x="384" y="3502"/>
              <a:ext cx="101" cy="122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50" name="Line 18"/>
            <p:cNvSpPr>
              <a:spLocks noChangeShapeType="1"/>
            </p:cNvSpPr>
            <p:nvPr/>
          </p:nvSpPr>
          <p:spPr bwMode="auto">
            <a:xfrm flipV="1">
              <a:off x="1255" y="3517"/>
              <a:ext cx="1" cy="1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51" name="Line 19"/>
            <p:cNvSpPr>
              <a:spLocks noChangeShapeType="1"/>
            </p:cNvSpPr>
            <p:nvPr/>
          </p:nvSpPr>
          <p:spPr bwMode="auto">
            <a:xfrm flipV="1">
              <a:off x="2930" y="3517"/>
              <a:ext cx="1" cy="1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52" name="Rectangle 20"/>
            <p:cNvSpPr>
              <a:spLocks noChangeArrowheads="1"/>
            </p:cNvSpPr>
            <p:nvPr/>
          </p:nvSpPr>
          <p:spPr bwMode="auto">
            <a:xfrm>
              <a:off x="518" y="3502"/>
              <a:ext cx="67" cy="122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53" name="Rectangle 21"/>
            <p:cNvSpPr>
              <a:spLocks noChangeArrowheads="1"/>
            </p:cNvSpPr>
            <p:nvPr/>
          </p:nvSpPr>
          <p:spPr bwMode="auto">
            <a:xfrm>
              <a:off x="1322" y="3502"/>
              <a:ext cx="201" cy="122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54" name="Rectangle 22"/>
            <p:cNvSpPr>
              <a:spLocks noChangeArrowheads="1"/>
            </p:cNvSpPr>
            <p:nvPr/>
          </p:nvSpPr>
          <p:spPr bwMode="auto">
            <a:xfrm>
              <a:off x="1557" y="3502"/>
              <a:ext cx="66" cy="122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55" name="Rectangle 23"/>
            <p:cNvSpPr>
              <a:spLocks noChangeArrowheads="1"/>
            </p:cNvSpPr>
            <p:nvPr/>
          </p:nvSpPr>
          <p:spPr bwMode="auto">
            <a:xfrm>
              <a:off x="1657" y="3502"/>
              <a:ext cx="66" cy="122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56" name="Rectangle 24"/>
            <p:cNvSpPr>
              <a:spLocks noChangeArrowheads="1"/>
            </p:cNvSpPr>
            <p:nvPr/>
          </p:nvSpPr>
          <p:spPr bwMode="auto">
            <a:xfrm>
              <a:off x="2628" y="3502"/>
              <a:ext cx="234" cy="122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57" name="Rectangle 25"/>
            <p:cNvSpPr>
              <a:spLocks noChangeArrowheads="1"/>
            </p:cNvSpPr>
            <p:nvPr/>
          </p:nvSpPr>
          <p:spPr bwMode="auto">
            <a:xfrm>
              <a:off x="2528" y="3502"/>
              <a:ext cx="66" cy="122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58" name="Rectangle 26"/>
            <p:cNvSpPr>
              <a:spLocks noChangeArrowheads="1"/>
            </p:cNvSpPr>
            <p:nvPr/>
          </p:nvSpPr>
          <p:spPr bwMode="auto">
            <a:xfrm>
              <a:off x="2327" y="3502"/>
              <a:ext cx="166" cy="122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59" name="Rectangle 27"/>
            <p:cNvSpPr>
              <a:spLocks noChangeArrowheads="1"/>
            </p:cNvSpPr>
            <p:nvPr/>
          </p:nvSpPr>
          <p:spPr bwMode="auto">
            <a:xfrm>
              <a:off x="2260" y="3502"/>
              <a:ext cx="33" cy="122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60" name="Rectangle 28"/>
            <p:cNvSpPr>
              <a:spLocks noChangeArrowheads="1"/>
            </p:cNvSpPr>
            <p:nvPr/>
          </p:nvSpPr>
          <p:spPr bwMode="auto">
            <a:xfrm>
              <a:off x="2092" y="3502"/>
              <a:ext cx="133" cy="122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61" name="Rectangle 29"/>
            <p:cNvSpPr>
              <a:spLocks noChangeArrowheads="1"/>
            </p:cNvSpPr>
            <p:nvPr/>
          </p:nvSpPr>
          <p:spPr bwMode="auto">
            <a:xfrm>
              <a:off x="1958" y="3502"/>
              <a:ext cx="100" cy="122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62" name="Rectangle 30"/>
            <p:cNvSpPr>
              <a:spLocks noChangeArrowheads="1"/>
            </p:cNvSpPr>
            <p:nvPr/>
          </p:nvSpPr>
          <p:spPr bwMode="auto">
            <a:xfrm>
              <a:off x="1758" y="3502"/>
              <a:ext cx="167" cy="122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63" name="Rectangle 31"/>
            <p:cNvSpPr>
              <a:spLocks noChangeArrowheads="1"/>
            </p:cNvSpPr>
            <p:nvPr/>
          </p:nvSpPr>
          <p:spPr bwMode="auto">
            <a:xfrm>
              <a:off x="619" y="3502"/>
              <a:ext cx="66" cy="122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64" name="Rectangle 32"/>
            <p:cNvSpPr>
              <a:spLocks noChangeArrowheads="1"/>
            </p:cNvSpPr>
            <p:nvPr/>
          </p:nvSpPr>
          <p:spPr bwMode="auto">
            <a:xfrm>
              <a:off x="1054" y="3502"/>
              <a:ext cx="167" cy="122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65" name="Rectangle 33"/>
            <p:cNvSpPr>
              <a:spLocks noChangeArrowheads="1"/>
            </p:cNvSpPr>
            <p:nvPr/>
          </p:nvSpPr>
          <p:spPr bwMode="auto">
            <a:xfrm>
              <a:off x="920" y="3502"/>
              <a:ext cx="100" cy="122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66" name="Rectangle 34"/>
            <p:cNvSpPr>
              <a:spLocks noChangeArrowheads="1"/>
            </p:cNvSpPr>
            <p:nvPr/>
          </p:nvSpPr>
          <p:spPr bwMode="auto">
            <a:xfrm>
              <a:off x="720" y="3502"/>
              <a:ext cx="167" cy="122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67" name="Rectangle 35"/>
            <p:cNvSpPr>
              <a:spLocks noChangeArrowheads="1"/>
            </p:cNvSpPr>
            <p:nvPr/>
          </p:nvSpPr>
          <p:spPr bwMode="auto">
            <a:xfrm>
              <a:off x="2996" y="3502"/>
              <a:ext cx="202" cy="122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68" name="Rectangle 36"/>
            <p:cNvSpPr>
              <a:spLocks noChangeArrowheads="1"/>
            </p:cNvSpPr>
            <p:nvPr/>
          </p:nvSpPr>
          <p:spPr bwMode="auto">
            <a:xfrm>
              <a:off x="3666" y="3502"/>
              <a:ext cx="168" cy="122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69" name="Rectangle 37"/>
            <p:cNvSpPr>
              <a:spLocks noChangeArrowheads="1"/>
            </p:cNvSpPr>
            <p:nvPr/>
          </p:nvSpPr>
          <p:spPr bwMode="auto">
            <a:xfrm>
              <a:off x="3599" y="3502"/>
              <a:ext cx="34" cy="122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70" name="Rectangle 38"/>
            <p:cNvSpPr>
              <a:spLocks noChangeArrowheads="1"/>
            </p:cNvSpPr>
            <p:nvPr/>
          </p:nvSpPr>
          <p:spPr bwMode="auto">
            <a:xfrm>
              <a:off x="3433" y="3502"/>
              <a:ext cx="133" cy="122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71" name="Rectangle 39"/>
            <p:cNvSpPr>
              <a:spLocks noChangeArrowheads="1"/>
            </p:cNvSpPr>
            <p:nvPr/>
          </p:nvSpPr>
          <p:spPr bwMode="auto">
            <a:xfrm>
              <a:off x="3231" y="3502"/>
              <a:ext cx="167" cy="122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95272" name="Rectangle 40"/>
          <p:cNvSpPr>
            <a:spLocks noChangeArrowheads="1"/>
          </p:cNvSpPr>
          <p:nvPr/>
        </p:nvSpPr>
        <p:spPr bwMode="auto">
          <a:xfrm>
            <a:off x="561975" y="5508625"/>
            <a:ext cx="1430338" cy="276225"/>
          </a:xfrm>
          <a:prstGeom prst="rect">
            <a:avLst/>
          </a:prstGeom>
          <a:solidFill>
            <a:srgbClr val="FF33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5273" name="Rectangle 41"/>
          <p:cNvSpPr>
            <a:spLocks noChangeArrowheads="1"/>
          </p:cNvSpPr>
          <p:nvPr/>
        </p:nvSpPr>
        <p:spPr bwMode="auto">
          <a:xfrm>
            <a:off x="2044700" y="5511800"/>
            <a:ext cx="180975" cy="276225"/>
          </a:xfrm>
          <a:prstGeom prst="rect">
            <a:avLst/>
          </a:prstGeom>
          <a:solidFill>
            <a:srgbClr val="FF33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5274" name="Rectangle 42"/>
          <p:cNvSpPr>
            <a:spLocks noChangeArrowheads="1"/>
          </p:cNvSpPr>
          <p:nvPr/>
        </p:nvSpPr>
        <p:spPr bwMode="auto">
          <a:xfrm>
            <a:off x="2616200" y="5514975"/>
            <a:ext cx="225425" cy="274638"/>
          </a:xfrm>
          <a:prstGeom prst="rect">
            <a:avLst/>
          </a:prstGeom>
          <a:solidFill>
            <a:srgbClr val="FF33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5275" name="Rectangle 43"/>
          <p:cNvSpPr>
            <a:spLocks noChangeArrowheads="1"/>
          </p:cNvSpPr>
          <p:nvPr/>
        </p:nvSpPr>
        <p:spPr bwMode="auto">
          <a:xfrm>
            <a:off x="3108325" y="5518150"/>
            <a:ext cx="300038" cy="277813"/>
          </a:xfrm>
          <a:prstGeom prst="rect">
            <a:avLst/>
          </a:prstGeom>
          <a:solidFill>
            <a:srgbClr val="FF33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5276" name="Rectangle 44"/>
          <p:cNvSpPr>
            <a:spLocks noChangeArrowheads="1"/>
          </p:cNvSpPr>
          <p:nvPr/>
        </p:nvSpPr>
        <p:spPr bwMode="auto">
          <a:xfrm>
            <a:off x="3695700" y="5514975"/>
            <a:ext cx="355600" cy="274638"/>
          </a:xfrm>
          <a:prstGeom prst="rect">
            <a:avLst/>
          </a:prstGeom>
          <a:solidFill>
            <a:srgbClr val="FF33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95277" name="Group 45"/>
          <p:cNvGrpSpPr>
            <a:grpSpLocks/>
          </p:cNvGrpSpPr>
          <p:nvPr/>
        </p:nvGrpSpPr>
        <p:grpSpPr bwMode="auto">
          <a:xfrm>
            <a:off x="2376488" y="5867400"/>
            <a:ext cx="6551612" cy="903288"/>
            <a:chOff x="1497" y="3696"/>
            <a:chExt cx="4127" cy="569"/>
          </a:xfrm>
        </p:grpSpPr>
        <p:grpSp>
          <p:nvGrpSpPr>
            <p:cNvPr id="95278" name="Group 46"/>
            <p:cNvGrpSpPr>
              <a:grpSpLocks/>
            </p:cNvGrpSpPr>
            <p:nvPr/>
          </p:nvGrpSpPr>
          <p:grpSpPr bwMode="auto">
            <a:xfrm>
              <a:off x="3901" y="4122"/>
              <a:ext cx="1723" cy="143"/>
              <a:chOff x="840" y="4080"/>
              <a:chExt cx="2449" cy="207"/>
            </a:xfrm>
          </p:grpSpPr>
          <p:sp>
            <p:nvSpPr>
              <p:cNvPr id="95279" name="AutoShape 47"/>
              <p:cNvSpPr>
                <a:spLocks/>
              </p:cNvSpPr>
              <p:nvPr/>
            </p:nvSpPr>
            <p:spPr bwMode="auto">
              <a:xfrm rot="-5400000">
                <a:off x="1979" y="2974"/>
                <a:ext cx="172" cy="2449"/>
              </a:xfrm>
              <a:prstGeom prst="leftBracket">
                <a:avLst>
                  <a:gd name="adj" fmla="val 22412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5280" name="Line 48"/>
              <p:cNvSpPr>
                <a:spLocks noChangeShapeType="1"/>
              </p:cNvSpPr>
              <p:nvPr/>
            </p:nvSpPr>
            <p:spPr bwMode="auto">
              <a:xfrm flipV="1">
                <a:off x="2110" y="4103"/>
                <a:ext cx="1" cy="1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5281" name="Rectangle 49"/>
              <p:cNvSpPr>
                <a:spLocks noChangeArrowheads="1"/>
              </p:cNvSpPr>
              <p:nvPr/>
            </p:nvSpPr>
            <p:spPr bwMode="auto">
              <a:xfrm>
                <a:off x="931" y="4082"/>
                <a:ext cx="136" cy="171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5282" name="Rectangle 50"/>
              <p:cNvSpPr>
                <a:spLocks noChangeArrowheads="1"/>
              </p:cNvSpPr>
              <p:nvPr/>
            </p:nvSpPr>
            <p:spPr bwMode="auto">
              <a:xfrm>
                <a:off x="1113" y="4082"/>
                <a:ext cx="90" cy="171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5283" name="Rectangle 51"/>
              <p:cNvSpPr>
                <a:spLocks noChangeArrowheads="1"/>
              </p:cNvSpPr>
              <p:nvPr/>
            </p:nvSpPr>
            <p:spPr bwMode="auto">
              <a:xfrm>
                <a:off x="1249" y="4082"/>
                <a:ext cx="90" cy="171"/>
              </a:xfrm>
              <a:prstGeom prst="rect">
                <a:avLst/>
              </a:prstGeom>
              <a:solidFill>
                <a:schemeClr val="accent1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5284" name="Rectangle 52"/>
              <p:cNvSpPr>
                <a:spLocks noChangeArrowheads="1"/>
              </p:cNvSpPr>
              <p:nvPr/>
            </p:nvSpPr>
            <p:spPr bwMode="auto">
              <a:xfrm>
                <a:off x="1838" y="4082"/>
                <a:ext cx="226" cy="171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5285" name="Rectangle 53"/>
              <p:cNvSpPr>
                <a:spLocks noChangeArrowheads="1"/>
              </p:cNvSpPr>
              <p:nvPr/>
            </p:nvSpPr>
            <p:spPr bwMode="auto">
              <a:xfrm>
                <a:off x="1657" y="4082"/>
                <a:ext cx="136" cy="171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5286" name="Rectangle 54"/>
              <p:cNvSpPr>
                <a:spLocks noChangeArrowheads="1"/>
              </p:cNvSpPr>
              <p:nvPr/>
            </p:nvSpPr>
            <p:spPr bwMode="auto">
              <a:xfrm>
                <a:off x="1385" y="4082"/>
                <a:ext cx="226" cy="171"/>
              </a:xfrm>
              <a:prstGeom prst="rect">
                <a:avLst/>
              </a:prstGeom>
              <a:solidFill>
                <a:schemeClr val="accent1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5287" name="Rectangle 55"/>
              <p:cNvSpPr>
                <a:spLocks noChangeArrowheads="1"/>
              </p:cNvSpPr>
              <p:nvPr/>
            </p:nvSpPr>
            <p:spPr bwMode="auto">
              <a:xfrm>
                <a:off x="2201" y="4082"/>
                <a:ext cx="90" cy="171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5288" name="Rectangle 56"/>
              <p:cNvSpPr>
                <a:spLocks noChangeArrowheads="1"/>
              </p:cNvSpPr>
              <p:nvPr/>
            </p:nvSpPr>
            <p:spPr bwMode="auto">
              <a:xfrm>
                <a:off x="2337" y="4082"/>
                <a:ext cx="90" cy="171"/>
              </a:xfrm>
              <a:prstGeom prst="rect">
                <a:avLst/>
              </a:prstGeom>
              <a:solidFill>
                <a:schemeClr val="accent1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5289" name="Rectangle 57"/>
              <p:cNvSpPr>
                <a:spLocks noChangeArrowheads="1"/>
              </p:cNvSpPr>
              <p:nvPr/>
            </p:nvSpPr>
            <p:spPr bwMode="auto">
              <a:xfrm>
                <a:off x="2609" y="4082"/>
                <a:ext cx="136" cy="171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5290" name="Rectangle 58"/>
              <p:cNvSpPr>
                <a:spLocks noChangeArrowheads="1"/>
              </p:cNvSpPr>
              <p:nvPr/>
            </p:nvSpPr>
            <p:spPr bwMode="auto">
              <a:xfrm>
                <a:off x="2473" y="4082"/>
                <a:ext cx="91" cy="171"/>
              </a:xfrm>
              <a:prstGeom prst="rect">
                <a:avLst/>
              </a:prstGeom>
              <a:solidFill>
                <a:schemeClr val="accent1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5291" name="Rectangle 59"/>
              <p:cNvSpPr>
                <a:spLocks noChangeArrowheads="1"/>
              </p:cNvSpPr>
              <p:nvPr/>
            </p:nvSpPr>
            <p:spPr bwMode="auto">
              <a:xfrm>
                <a:off x="2790" y="4080"/>
                <a:ext cx="87" cy="171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5292" name="Rectangle 60"/>
              <p:cNvSpPr>
                <a:spLocks noChangeArrowheads="1"/>
              </p:cNvSpPr>
              <p:nvPr/>
            </p:nvSpPr>
            <p:spPr bwMode="auto">
              <a:xfrm>
                <a:off x="2908" y="4080"/>
                <a:ext cx="155" cy="171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5293" name="Rectangle 61"/>
              <p:cNvSpPr>
                <a:spLocks noChangeArrowheads="1"/>
              </p:cNvSpPr>
              <p:nvPr/>
            </p:nvSpPr>
            <p:spPr bwMode="auto">
              <a:xfrm>
                <a:off x="3108" y="4080"/>
                <a:ext cx="91" cy="171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95294" name="Line 62"/>
            <p:cNvSpPr>
              <a:spLocks noChangeShapeType="1"/>
            </p:cNvSpPr>
            <p:nvPr/>
          </p:nvSpPr>
          <p:spPr bwMode="auto">
            <a:xfrm>
              <a:off x="1497" y="3696"/>
              <a:ext cx="2540" cy="363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5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5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5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5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5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72" grpId="0" animBg="1"/>
      <p:bldP spid="95273" grpId="0" animBg="1"/>
      <p:bldP spid="95274" grpId="0" animBg="1"/>
      <p:bldP spid="95275" grpId="0" animBg="1"/>
      <p:bldP spid="9527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CONCLUSIONS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360363" y="1042988"/>
            <a:ext cx="6840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  <p:grpSp>
        <p:nvGrpSpPr>
          <p:cNvPr id="97286" name="Group 6"/>
          <p:cNvGrpSpPr>
            <a:grpSpLocks/>
          </p:cNvGrpSpPr>
          <p:nvPr/>
        </p:nvGrpSpPr>
        <p:grpSpPr bwMode="auto">
          <a:xfrm>
            <a:off x="647700" y="2063750"/>
            <a:ext cx="8999538" cy="4740275"/>
            <a:chOff x="408" y="1300"/>
            <a:chExt cx="5669" cy="2986"/>
          </a:xfrm>
        </p:grpSpPr>
        <p:grpSp>
          <p:nvGrpSpPr>
            <p:cNvPr id="97287" name="Group 7"/>
            <p:cNvGrpSpPr>
              <a:grpSpLocks/>
            </p:cNvGrpSpPr>
            <p:nvPr/>
          </p:nvGrpSpPr>
          <p:grpSpPr bwMode="auto">
            <a:xfrm>
              <a:off x="3946" y="2925"/>
              <a:ext cx="2131" cy="453"/>
              <a:chOff x="3493" y="2835"/>
              <a:chExt cx="2540" cy="589"/>
            </a:xfrm>
          </p:grpSpPr>
          <p:sp>
            <p:nvSpPr>
              <p:cNvPr id="97288" name="AutoShape 8"/>
              <p:cNvSpPr>
                <a:spLocks noChangeArrowheads="1"/>
              </p:cNvSpPr>
              <p:nvPr/>
            </p:nvSpPr>
            <p:spPr bwMode="auto">
              <a:xfrm>
                <a:off x="5722" y="3135"/>
                <a:ext cx="99" cy="10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289" name="Rectangle 9"/>
              <p:cNvSpPr>
                <a:spLocks noChangeArrowheads="1"/>
              </p:cNvSpPr>
              <p:nvPr/>
            </p:nvSpPr>
            <p:spPr bwMode="auto">
              <a:xfrm>
                <a:off x="5648" y="3030"/>
                <a:ext cx="248" cy="16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pic>
            <p:nvPicPr>
              <p:cNvPr id="97290" name="Picture 10" descr="forema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7" y="2925"/>
                <a:ext cx="273" cy="18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91" name="Picture 11" descr="foreman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3" y="2925"/>
                <a:ext cx="274" cy="18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92" name="Picture 12" descr="forema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1" y="2925"/>
                <a:ext cx="274" cy="18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93" name="Picture 13" descr="forema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0" y="2925"/>
                <a:ext cx="274" cy="18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94" name="Picture 14" descr="foreman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8" y="2925"/>
                <a:ext cx="274" cy="18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7295" name="Group 15"/>
              <p:cNvGrpSpPr>
                <a:grpSpLocks/>
              </p:cNvGrpSpPr>
              <p:nvPr/>
            </p:nvGrpSpPr>
            <p:grpSpPr bwMode="auto">
              <a:xfrm>
                <a:off x="3594" y="3123"/>
                <a:ext cx="249" cy="189"/>
                <a:chOff x="771" y="3379"/>
                <a:chExt cx="454" cy="408"/>
              </a:xfrm>
            </p:grpSpPr>
            <p:sp>
              <p:nvSpPr>
                <p:cNvPr id="97296" name="Rectangle 16"/>
                <p:cNvSpPr>
                  <a:spLocks noChangeArrowheads="1"/>
                </p:cNvSpPr>
                <p:nvPr/>
              </p:nvSpPr>
              <p:spPr bwMode="auto">
                <a:xfrm>
                  <a:off x="816" y="3650"/>
                  <a:ext cx="409" cy="137"/>
                </a:xfrm>
                <a:prstGeom prst="rect">
                  <a:avLst/>
                </a:prstGeom>
                <a:gradFill rotWithShape="1">
                  <a:gsLst>
                    <a:gs pos="0">
                      <a:srgbClr val="0066FF"/>
                    </a:gs>
                    <a:gs pos="100000">
                      <a:srgbClr val="0066FF">
                        <a:gamma/>
                        <a:shade val="57647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7297" name="AutoShape 17"/>
                <p:cNvSpPr>
                  <a:spLocks noChangeArrowheads="1"/>
                </p:cNvSpPr>
                <p:nvPr/>
              </p:nvSpPr>
              <p:spPr bwMode="auto">
                <a:xfrm>
                  <a:off x="826" y="3662"/>
                  <a:ext cx="115" cy="112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298" name="Line 18"/>
                <p:cNvSpPr>
                  <a:spLocks noChangeShapeType="1"/>
                </p:cNvSpPr>
                <p:nvPr/>
              </p:nvSpPr>
              <p:spPr bwMode="auto">
                <a:xfrm>
                  <a:off x="816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299" name="Line 19"/>
                <p:cNvSpPr>
                  <a:spLocks noChangeShapeType="1"/>
                </p:cNvSpPr>
                <p:nvPr/>
              </p:nvSpPr>
              <p:spPr bwMode="auto">
                <a:xfrm>
                  <a:off x="907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00" name="Line 20"/>
                <p:cNvSpPr>
                  <a:spLocks noChangeShapeType="1"/>
                </p:cNvSpPr>
                <p:nvPr/>
              </p:nvSpPr>
              <p:spPr bwMode="auto">
                <a:xfrm>
                  <a:off x="998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01" name="Line 21"/>
                <p:cNvSpPr>
                  <a:spLocks noChangeShapeType="1"/>
                </p:cNvSpPr>
                <p:nvPr/>
              </p:nvSpPr>
              <p:spPr bwMode="auto">
                <a:xfrm>
                  <a:off x="1089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02" name="Line 22"/>
                <p:cNvSpPr>
                  <a:spLocks noChangeShapeType="1"/>
                </p:cNvSpPr>
                <p:nvPr/>
              </p:nvSpPr>
              <p:spPr bwMode="auto">
                <a:xfrm>
                  <a:off x="1178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03" name="AutoShape 23"/>
                <p:cNvSpPr>
                  <a:spLocks/>
                </p:cNvSpPr>
                <p:nvPr/>
              </p:nvSpPr>
              <p:spPr bwMode="auto">
                <a:xfrm rot="-5400000">
                  <a:off x="928" y="3222"/>
                  <a:ext cx="140" cy="454"/>
                </a:xfrm>
                <a:prstGeom prst="leftBracket">
                  <a:avLst>
                    <a:gd name="adj" fmla="val 16424"/>
                  </a:avLst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04" name="Rectangle 24"/>
                <p:cNvSpPr>
                  <a:spLocks noChangeArrowheads="1"/>
                </p:cNvSpPr>
                <p:nvPr/>
              </p:nvSpPr>
              <p:spPr bwMode="auto">
                <a:xfrm>
                  <a:off x="810" y="3394"/>
                  <a:ext cx="369" cy="95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05" name="AutoShape 25"/>
                <p:cNvSpPr>
                  <a:spLocks noChangeArrowheads="1"/>
                </p:cNvSpPr>
                <p:nvPr/>
              </p:nvSpPr>
              <p:spPr bwMode="auto">
                <a:xfrm>
                  <a:off x="958" y="3667"/>
                  <a:ext cx="115" cy="112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06" name="AutoShape 26"/>
                <p:cNvSpPr>
                  <a:spLocks noChangeArrowheads="1"/>
                </p:cNvSpPr>
                <p:nvPr/>
              </p:nvSpPr>
              <p:spPr bwMode="auto">
                <a:xfrm>
                  <a:off x="1086" y="3667"/>
                  <a:ext cx="115" cy="112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97307" name="Group 27"/>
              <p:cNvGrpSpPr>
                <a:grpSpLocks/>
              </p:cNvGrpSpPr>
              <p:nvPr/>
            </p:nvGrpSpPr>
            <p:grpSpPr bwMode="auto">
              <a:xfrm>
                <a:off x="3894" y="3123"/>
                <a:ext cx="249" cy="189"/>
                <a:chOff x="771" y="3379"/>
                <a:chExt cx="454" cy="408"/>
              </a:xfrm>
            </p:grpSpPr>
            <p:sp>
              <p:nvSpPr>
                <p:cNvPr id="97308" name="Rectangle 28"/>
                <p:cNvSpPr>
                  <a:spLocks noChangeArrowheads="1"/>
                </p:cNvSpPr>
                <p:nvPr/>
              </p:nvSpPr>
              <p:spPr bwMode="auto">
                <a:xfrm>
                  <a:off x="816" y="3650"/>
                  <a:ext cx="409" cy="137"/>
                </a:xfrm>
                <a:prstGeom prst="rect">
                  <a:avLst/>
                </a:prstGeom>
                <a:gradFill rotWithShape="1">
                  <a:gsLst>
                    <a:gs pos="0">
                      <a:srgbClr val="0066FF"/>
                    </a:gs>
                    <a:gs pos="100000">
                      <a:srgbClr val="0066FF">
                        <a:gamma/>
                        <a:shade val="57647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7309" name="AutoShape 29"/>
                <p:cNvSpPr>
                  <a:spLocks noChangeArrowheads="1"/>
                </p:cNvSpPr>
                <p:nvPr/>
              </p:nvSpPr>
              <p:spPr bwMode="auto">
                <a:xfrm>
                  <a:off x="826" y="3662"/>
                  <a:ext cx="115" cy="112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10" name="Line 30"/>
                <p:cNvSpPr>
                  <a:spLocks noChangeShapeType="1"/>
                </p:cNvSpPr>
                <p:nvPr/>
              </p:nvSpPr>
              <p:spPr bwMode="auto">
                <a:xfrm>
                  <a:off x="816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11" name="Line 31"/>
                <p:cNvSpPr>
                  <a:spLocks noChangeShapeType="1"/>
                </p:cNvSpPr>
                <p:nvPr/>
              </p:nvSpPr>
              <p:spPr bwMode="auto">
                <a:xfrm>
                  <a:off x="907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12" name="Line 32"/>
                <p:cNvSpPr>
                  <a:spLocks noChangeShapeType="1"/>
                </p:cNvSpPr>
                <p:nvPr/>
              </p:nvSpPr>
              <p:spPr bwMode="auto">
                <a:xfrm>
                  <a:off x="998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13" name="Line 33"/>
                <p:cNvSpPr>
                  <a:spLocks noChangeShapeType="1"/>
                </p:cNvSpPr>
                <p:nvPr/>
              </p:nvSpPr>
              <p:spPr bwMode="auto">
                <a:xfrm>
                  <a:off x="1089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14" name="Line 34"/>
                <p:cNvSpPr>
                  <a:spLocks noChangeShapeType="1"/>
                </p:cNvSpPr>
                <p:nvPr/>
              </p:nvSpPr>
              <p:spPr bwMode="auto">
                <a:xfrm>
                  <a:off x="1178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15" name="AutoShape 35"/>
                <p:cNvSpPr>
                  <a:spLocks/>
                </p:cNvSpPr>
                <p:nvPr/>
              </p:nvSpPr>
              <p:spPr bwMode="auto">
                <a:xfrm rot="-5400000">
                  <a:off x="928" y="3222"/>
                  <a:ext cx="140" cy="454"/>
                </a:xfrm>
                <a:prstGeom prst="leftBracket">
                  <a:avLst>
                    <a:gd name="adj" fmla="val 16424"/>
                  </a:avLst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16" name="Rectangle 36"/>
                <p:cNvSpPr>
                  <a:spLocks noChangeArrowheads="1"/>
                </p:cNvSpPr>
                <p:nvPr/>
              </p:nvSpPr>
              <p:spPr bwMode="auto">
                <a:xfrm>
                  <a:off x="810" y="3394"/>
                  <a:ext cx="369" cy="95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17" name="AutoShape 37"/>
                <p:cNvSpPr>
                  <a:spLocks noChangeArrowheads="1"/>
                </p:cNvSpPr>
                <p:nvPr/>
              </p:nvSpPr>
              <p:spPr bwMode="auto">
                <a:xfrm>
                  <a:off x="958" y="3667"/>
                  <a:ext cx="115" cy="112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18" name="AutoShape 38"/>
                <p:cNvSpPr>
                  <a:spLocks noChangeArrowheads="1"/>
                </p:cNvSpPr>
                <p:nvPr/>
              </p:nvSpPr>
              <p:spPr bwMode="auto">
                <a:xfrm>
                  <a:off x="1086" y="3667"/>
                  <a:ext cx="115" cy="112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97319" name="Group 39"/>
              <p:cNvGrpSpPr>
                <a:grpSpLocks/>
              </p:cNvGrpSpPr>
              <p:nvPr/>
            </p:nvGrpSpPr>
            <p:grpSpPr bwMode="auto">
              <a:xfrm>
                <a:off x="4194" y="3123"/>
                <a:ext cx="249" cy="189"/>
                <a:chOff x="771" y="3379"/>
                <a:chExt cx="454" cy="408"/>
              </a:xfrm>
            </p:grpSpPr>
            <p:sp>
              <p:nvSpPr>
                <p:cNvPr id="97320" name="Rectangle 40"/>
                <p:cNvSpPr>
                  <a:spLocks noChangeArrowheads="1"/>
                </p:cNvSpPr>
                <p:nvPr/>
              </p:nvSpPr>
              <p:spPr bwMode="auto">
                <a:xfrm>
                  <a:off x="816" y="3650"/>
                  <a:ext cx="409" cy="137"/>
                </a:xfrm>
                <a:prstGeom prst="rect">
                  <a:avLst/>
                </a:prstGeom>
                <a:gradFill rotWithShape="1">
                  <a:gsLst>
                    <a:gs pos="0">
                      <a:srgbClr val="0066FF"/>
                    </a:gs>
                    <a:gs pos="100000">
                      <a:srgbClr val="0066FF">
                        <a:gamma/>
                        <a:shade val="57647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7321" name="AutoShape 41"/>
                <p:cNvSpPr>
                  <a:spLocks noChangeArrowheads="1"/>
                </p:cNvSpPr>
                <p:nvPr/>
              </p:nvSpPr>
              <p:spPr bwMode="auto">
                <a:xfrm>
                  <a:off x="826" y="3662"/>
                  <a:ext cx="115" cy="112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22" name="Line 42"/>
                <p:cNvSpPr>
                  <a:spLocks noChangeShapeType="1"/>
                </p:cNvSpPr>
                <p:nvPr/>
              </p:nvSpPr>
              <p:spPr bwMode="auto">
                <a:xfrm>
                  <a:off x="816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23" name="Line 43"/>
                <p:cNvSpPr>
                  <a:spLocks noChangeShapeType="1"/>
                </p:cNvSpPr>
                <p:nvPr/>
              </p:nvSpPr>
              <p:spPr bwMode="auto">
                <a:xfrm>
                  <a:off x="907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24" name="Line 44"/>
                <p:cNvSpPr>
                  <a:spLocks noChangeShapeType="1"/>
                </p:cNvSpPr>
                <p:nvPr/>
              </p:nvSpPr>
              <p:spPr bwMode="auto">
                <a:xfrm>
                  <a:off x="998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25" name="Line 45"/>
                <p:cNvSpPr>
                  <a:spLocks noChangeShapeType="1"/>
                </p:cNvSpPr>
                <p:nvPr/>
              </p:nvSpPr>
              <p:spPr bwMode="auto">
                <a:xfrm>
                  <a:off x="1089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26" name="Line 46"/>
                <p:cNvSpPr>
                  <a:spLocks noChangeShapeType="1"/>
                </p:cNvSpPr>
                <p:nvPr/>
              </p:nvSpPr>
              <p:spPr bwMode="auto">
                <a:xfrm>
                  <a:off x="1178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27" name="AutoShape 47"/>
                <p:cNvSpPr>
                  <a:spLocks/>
                </p:cNvSpPr>
                <p:nvPr/>
              </p:nvSpPr>
              <p:spPr bwMode="auto">
                <a:xfrm rot="-5400000">
                  <a:off x="928" y="3222"/>
                  <a:ext cx="140" cy="454"/>
                </a:xfrm>
                <a:prstGeom prst="leftBracket">
                  <a:avLst>
                    <a:gd name="adj" fmla="val 16424"/>
                  </a:avLst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28" name="Rectangle 48"/>
                <p:cNvSpPr>
                  <a:spLocks noChangeArrowheads="1"/>
                </p:cNvSpPr>
                <p:nvPr/>
              </p:nvSpPr>
              <p:spPr bwMode="auto">
                <a:xfrm>
                  <a:off x="810" y="3394"/>
                  <a:ext cx="369" cy="95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29" name="AutoShape 49"/>
                <p:cNvSpPr>
                  <a:spLocks noChangeArrowheads="1"/>
                </p:cNvSpPr>
                <p:nvPr/>
              </p:nvSpPr>
              <p:spPr bwMode="auto">
                <a:xfrm>
                  <a:off x="958" y="3667"/>
                  <a:ext cx="115" cy="112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30" name="AutoShape 50"/>
                <p:cNvSpPr>
                  <a:spLocks noChangeArrowheads="1"/>
                </p:cNvSpPr>
                <p:nvPr/>
              </p:nvSpPr>
              <p:spPr bwMode="auto">
                <a:xfrm>
                  <a:off x="1086" y="3667"/>
                  <a:ext cx="115" cy="112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97331" name="Group 51"/>
              <p:cNvGrpSpPr>
                <a:grpSpLocks/>
              </p:cNvGrpSpPr>
              <p:nvPr/>
            </p:nvGrpSpPr>
            <p:grpSpPr bwMode="auto">
              <a:xfrm>
                <a:off x="4492" y="3123"/>
                <a:ext cx="249" cy="189"/>
                <a:chOff x="771" y="3379"/>
                <a:chExt cx="454" cy="408"/>
              </a:xfrm>
            </p:grpSpPr>
            <p:sp>
              <p:nvSpPr>
                <p:cNvPr id="97332" name="Rectangle 52"/>
                <p:cNvSpPr>
                  <a:spLocks noChangeArrowheads="1"/>
                </p:cNvSpPr>
                <p:nvPr/>
              </p:nvSpPr>
              <p:spPr bwMode="auto">
                <a:xfrm>
                  <a:off x="816" y="3650"/>
                  <a:ext cx="409" cy="137"/>
                </a:xfrm>
                <a:prstGeom prst="rect">
                  <a:avLst/>
                </a:prstGeom>
                <a:gradFill rotWithShape="1">
                  <a:gsLst>
                    <a:gs pos="0">
                      <a:srgbClr val="0066FF"/>
                    </a:gs>
                    <a:gs pos="100000">
                      <a:srgbClr val="0066FF">
                        <a:gamma/>
                        <a:shade val="57647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7333" name="AutoShape 53"/>
                <p:cNvSpPr>
                  <a:spLocks noChangeArrowheads="1"/>
                </p:cNvSpPr>
                <p:nvPr/>
              </p:nvSpPr>
              <p:spPr bwMode="auto">
                <a:xfrm>
                  <a:off x="826" y="3662"/>
                  <a:ext cx="115" cy="112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34" name="Line 54"/>
                <p:cNvSpPr>
                  <a:spLocks noChangeShapeType="1"/>
                </p:cNvSpPr>
                <p:nvPr/>
              </p:nvSpPr>
              <p:spPr bwMode="auto">
                <a:xfrm>
                  <a:off x="816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35" name="Line 55"/>
                <p:cNvSpPr>
                  <a:spLocks noChangeShapeType="1"/>
                </p:cNvSpPr>
                <p:nvPr/>
              </p:nvSpPr>
              <p:spPr bwMode="auto">
                <a:xfrm>
                  <a:off x="907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36" name="Line 56"/>
                <p:cNvSpPr>
                  <a:spLocks noChangeShapeType="1"/>
                </p:cNvSpPr>
                <p:nvPr/>
              </p:nvSpPr>
              <p:spPr bwMode="auto">
                <a:xfrm>
                  <a:off x="998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37" name="Line 57"/>
                <p:cNvSpPr>
                  <a:spLocks noChangeShapeType="1"/>
                </p:cNvSpPr>
                <p:nvPr/>
              </p:nvSpPr>
              <p:spPr bwMode="auto">
                <a:xfrm>
                  <a:off x="1089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38" name="Line 58"/>
                <p:cNvSpPr>
                  <a:spLocks noChangeShapeType="1"/>
                </p:cNvSpPr>
                <p:nvPr/>
              </p:nvSpPr>
              <p:spPr bwMode="auto">
                <a:xfrm>
                  <a:off x="1178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39" name="AutoShape 59"/>
                <p:cNvSpPr>
                  <a:spLocks/>
                </p:cNvSpPr>
                <p:nvPr/>
              </p:nvSpPr>
              <p:spPr bwMode="auto">
                <a:xfrm rot="-5400000">
                  <a:off x="928" y="3222"/>
                  <a:ext cx="140" cy="454"/>
                </a:xfrm>
                <a:prstGeom prst="leftBracket">
                  <a:avLst>
                    <a:gd name="adj" fmla="val 16424"/>
                  </a:avLst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40" name="Rectangle 60"/>
                <p:cNvSpPr>
                  <a:spLocks noChangeArrowheads="1"/>
                </p:cNvSpPr>
                <p:nvPr/>
              </p:nvSpPr>
              <p:spPr bwMode="auto">
                <a:xfrm>
                  <a:off x="810" y="3394"/>
                  <a:ext cx="369" cy="95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41" name="AutoShape 61"/>
                <p:cNvSpPr>
                  <a:spLocks noChangeArrowheads="1"/>
                </p:cNvSpPr>
                <p:nvPr/>
              </p:nvSpPr>
              <p:spPr bwMode="auto">
                <a:xfrm>
                  <a:off x="958" y="3667"/>
                  <a:ext cx="115" cy="112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42" name="AutoShape 62"/>
                <p:cNvSpPr>
                  <a:spLocks noChangeArrowheads="1"/>
                </p:cNvSpPr>
                <p:nvPr/>
              </p:nvSpPr>
              <p:spPr bwMode="auto">
                <a:xfrm>
                  <a:off x="1086" y="3667"/>
                  <a:ext cx="115" cy="112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97343" name="Group 63"/>
              <p:cNvGrpSpPr>
                <a:grpSpLocks/>
              </p:cNvGrpSpPr>
              <p:nvPr/>
            </p:nvGrpSpPr>
            <p:grpSpPr bwMode="auto">
              <a:xfrm>
                <a:off x="4792" y="3123"/>
                <a:ext cx="249" cy="189"/>
                <a:chOff x="771" y="3379"/>
                <a:chExt cx="454" cy="408"/>
              </a:xfrm>
            </p:grpSpPr>
            <p:sp>
              <p:nvSpPr>
                <p:cNvPr id="97344" name="Rectangle 64"/>
                <p:cNvSpPr>
                  <a:spLocks noChangeArrowheads="1"/>
                </p:cNvSpPr>
                <p:nvPr/>
              </p:nvSpPr>
              <p:spPr bwMode="auto">
                <a:xfrm>
                  <a:off x="816" y="3650"/>
                  <a:ext cx="409" cy="137"/>
                </a:xfrm>
                <a:prstGeom prst="rect">
                  <a:avLst/>
                </a:prstGeom>
                <a:gradFill rotWithShape="1">
                  <a:gsLst>
                    <a:gs pos="0">
                      <a:srgbClr val="0066FF"/>
                    </a:gs>
                    <a:gs pos="100000">
                      <a:srgbClr val="0066FF">
                        <a:gamma/>
                        <a:shade val="57647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7345" name="AutoShape 65"/>
                <p:cNvSpPr>
                  <a:spLocks noChangeArrowheads="1"/>
                </p:cNvSpPr>
                <p:nvPr/>
              </p:nvSpPr>
              <p:spPr bwMode="auto">
                <a:xfrm>
                  <a:off x="826" y="3662"/>
                  <a:ext cx="115" cy="112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46" name="Line 66"/>
                <p:cNvSpPr>
                  <a:spLocks noChangeShapeType="1"/>
                </p:cNvSpPr>
                <p:nvPr/>
              </p:nvSpPr>
              <p:spPr bwMode="auto">
                <a:xfrm>
                  <a:off x="816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47" name="Line 67"/>
                <p:cNvSpPr>
                  <a:spLocks noChangeShapeType="1"/>
                </p:cNvSpPr>
                <p:nvPr/>
              </p:nvSpPr>
              <p:spPr bwMode="auto">
                <a:xfrm>
                  <a:off x="907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48" name="Line 68"/>
                <p:cNvSpPr>
                  <a:spLocks noChangeShapeType="1"/>
                </p:cNvSpPr>
                <p:nvPr/>
              </p:nvSpPr>
              <p:spPr bwMode="auto">
                <a:xfrm>
                  <a:off x="998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49" name="Line 69"/>
                <p:cNvSpPr>
                  <a:spLocks noChangeShapeType="1"/>
                </p:cNvSpPr>
                <p:nvPr/>
              </p:nvSpPr>
              <p:spPr bwMode="auto">
                <a:xfrm>
                  <a:off x="1089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50" name="Line 70"/>
                <p:cNvSpPr>
                  <a:spLocks noChangeShapeType="1"/>
                </p:cNvSpPr>
                <p:nvPr/>
              </p:nvSpPr>
              <p:spPr bwMode="auto">
                <a:xfrm>
                  <a:off x="1178" y="351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7351" name="AutoShape 71"/>
                <p:cNvSpPr>
                  <a:spLocks/>
                </p:cNvSpPr>
                <p:nvPr/>
              </p:nvSpPr>
              <p:spPr bwMode="auto">
                <a:xfrm rot="-5400000">
                  <a:off x="928" y="3222"/>
                  <a:ext cx="140" cy="454"/>
                </a:xfrm>
                <a:prstGeom prst="leftBracket">
                  <a:avLst>
                    <a:gd name="adj" fmla="val 16424"/>
                  </a:avLst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52" name="Rectangle 72"/>
                <p:cNvSpPr>
                  <a:spLocks noChangeArrowheads="1"/>
                </p:cNvSpPr>
                <p:nvPr/>
              </p:nvSpPr>
              <p:spPr bwMode="auto">
                <a:xfrm>
                  <a:off x="810" y="3394"/>
                  <a:ext cx="369" cy="95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53" name="AutoShape 73"/>
                <p:cNvSpPr>
                  <a:spLocks noChangeArrowheads="1"/>
                </p:cNvSpPr>
                <p:nvPr/>
              </p:nvSpPr>
              <p:spPr bwMode="auto">
                <a:xfrm>
                  <a:off x="958" y="3667"/>
                  <a:ext cx="115" cy="112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7354" name="AutoShape 74"/>
                <p:cNvSpPr>
                  <a:spLocks noChangeArrowheads="1"/>
                </p:cNvSpPr>
                <p:nvPr/>
              </p:nvSpPr>
              <p:spPr bwMode="auto">
                <a:xfrm>
                  <a:off x="1086" y="3667"/>
                  <a:ext cx="115" cy="112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sp>
            <p:nvSpPr>
              <p:cNvPr id="97355" name="Freeform 75"/>
              <p:cNvSpPr>
                <a:spLocks/>
              </p:cNvSpPr>
              <p:nvPr/>
            </p:nvSpPr>
            <p:spPr bwMode="auto">
              <a:xfrm>
                <a:off x="3633" y="3261"/>
                <a:ext cx="2139" cy="95"/>
              </a:xfrm>
              <a:custGeom>
                <a:avLst/>
                <a:gdLst>
                  <a:gd name="T0" fmla="*/ 0 w 2631"/>
                  <a:gd name="T1" fmla="*/ 136 h 204"/>
                  <a:gd name="T2" fmla="*/ 2042 w 2631"/>
                  <a:gd name="T3" fmla="*/ 181 h 204"/>
                  <a:gd name="T4" fmla="*/ 2631 w 2631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31" h="204">
                    <a:moveTo>
                      <a:pt x="0" y="136"/>
                    </a:moveTo>
                    <a:cubicBezTo>
                      <a:pt x="802" y="170"/>
                      <a:pt x="1604" y="204"/>
                      <a:pt x="2042" y="181"/>
                    </a:cubicBezTo>
                    <a:cubicBezTo>
                      <a:pt x="2480" y="158"/>
                      <a:pt x="2555" y="79"/>
                      <a:pt x="2631" y="0"/>
                    </a:cubicBezTo>
                  </a:path>
                </a:pathLst>
              </a:custGeom>
              <a:noFill/>
              <a:ln w="38100" cap="rnd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pic>
            <p:nvPicPr>
              <p:cNvPr id="97356" name="Picture 76" descr="forema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7" y="3048"/>
                <a:ext cx="207" cy="13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357" name="Rectangle 77"/>
              <p:cNvSpPr>
                <a:spLocks noChangeArrowheads="1"/>
              </p:cNvSpPr>
              <p:nvPr/>
            </p:nvSpPr>
            <p:spPr bwMode="auto">
              <a:xfrm>
                <a:off x="3493" y="2835"/>
                <a:ext cx="2540" cy="58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97358" name="Text Box 78"/>
            <p:cNvSpPr txBox="1">
              <a:spLocks noChangeArrowheads="1"/>
            </p:cNvSpPr>
            <p:nvPr/>
          </p:nvSpPr>
          <p:spPr bwMode="auto">
            <a:xfrm>
              <a:off x="2268" y="1300"/>
              <a:ext cx="3312" cy="2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Interactive image transmission</a:t>
              </a:r>
            </a:p>
            <a:p>
              <a:pPr eaLnBrk="1">
                <a:lnSpc>
                  <a:spcPct val="101000"/>
                </a:lnSpc>
              </a:pPr>
              <a:endParaRPr lang="en-GB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endParaRPr lang="en-GB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endParaRPr lang="en-GB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Code-stream transcoding</a:t>
              </a:r>
            </a:p>
            <a:p>
              <a:pPr eaLnBrk="1">
                <a:lnSpc>
                  <a:spcPct val="101000"/>
                </a:lnSpc>
              </a:pPr>
              <a:endParaRPr lang="en-GB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endParaRPr lang="en-GB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endParaRPr lang="en-GB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Real-time video rendering</a:t>
              </a:r>
            </a:p>
            <a:p>
              <a:pPr eaLnBrk="1">
                <a:lnSpc>
                  <a:spcPct val="101000"/>
                </a:lnSpc>
              </a:pPr>
              <a:endParaRPr lang="en-GB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endParaRPr lang="en-GB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endParaRPr lang="en-GB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Client-server policies of video delivery</a:t>
              </a:r>
            </a:p>
            <a:p>
              <a:pPr eaLnBrk="1">
                <a:lnSpc>
                  <a:spcPct val="101000"/>
                </a:lnSpc>
              </a:pPr>
              <a:endParaRPr lang="en-GB" sz="16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97359" name="Text Box 79"/>
            <p:cNvSpPr txBox="1">
              <a:spLocks noChangeArrowheads="1"/>
            </p:cNvSpPr>
            <p:nvPr/>
          </p:nvSpPr>
          <p:spPr bwMode="auto">
            <a:xfrm>
              <a:off x="408" y="2253"/>
              <a:ext cx="127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Applications</a:t>
              </a:r>
            </a:p>
          </p:txBody>
        </p:sp>
        <p:sp>
          <p:nvSpPr>
            <p:cNvPr id="97360" name="Line 80"/>
            <p:cNvSpPr>
              <a:spLocks noChangeShapeType="1"/>
            </p:cNvSpPr>
            <p:nvPr/>
          </p:nvSpPr>
          <p:spPr bwMode="auto">
            <a:xfrm flipV="1">
              <a:off x="1678" y="1436"/>
              <a:ext cx="590" cy="9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7361" name="Line 81"/>
            <p:cNvSpPr>
              <a:spLocks noChangeShapeType="1"/>
            </p:cNvSpPr>
            <p:nvPr/>
          </p:nvSpPr>
          <p:spPr bwMode="auto">
            <a:xfrm flipV="1">
              <a:off x="1717" y="2162"/>
              <a:ext cx="551" cy="19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7362" name="Line 82"/>
            <p:cNvSpPr>
              <a:spLocks noChangeShapeType="1"/>
            </p:cNvSpPr>
            <p:nvPr/>
          </p:nvSpPr>
          <p:spPr bwMode="auto">
            <a:xfrm>
              <a:off x="1712" y="2412"/>
              <a:ext cx="556" cy="3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7363" name="Line 83"/>
            <p:cNvSpPr>
              <a:spLocks noChangeShapeType="1"/>
            </p:cNvSpPr>
            <p:nvPr/>
          </p:nvSpPr>
          <p:spPr bwMode="auto">
            <a:xfrm>
              <a:off x="1678" y="2434"/>
              <a:ext cx="544" cy="108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97364" name="Group 84"/>
            <p:cNvGrpSpPr>
              <a:grpSpLocks/>
            </p:cNvGrpSpPr>
            <p:nvPr/>
          </p:nvGrpSpPr>
          <p:grpSpPr bwMode="auto">
            <a:xfrm>
              <a:off x="2676" y="2336"/>
              <a:ext cx="1270" cy="90"/>
              <a:chOff x="3212" y="3636"/>
              <a:chExt cx="2730" cy="140"/>
            </a:xfrm>
          </p:grpSpPr>
          <p:sp>
            <p:nvSpPr>
              <p:cNvPr id="97365" name="AutoShape 85"/>
              <p:cNvSpPr>
                <a:spLocks/>
              </p:cNvSpPr>
              <p:nvPr/>
            </p:nvSpPr>
            <p:spPr bwMode="auto">
              <a:xfrm rot="-5400000">
                <a:off x="4507" y="2341"/>
                <a:ext cx="140" cy="2730"/>
              </a:xfrm>
              <a:prstGeom prst="leftBracket">
                <a:avLst>
                  <a:gd name="adj" fmla="val 3069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66" name="Rectangle 86"/>
              <p:cNvSpPr>
                <a:spLocks noChangeArrowheads="1"/>
              </p:cNvSpPr>
              <p:nvPr/>
            </p:nvSpPr>
            <p:spPr bwMode="auto">
              <a:xfrm>
                <a:off x="3266" y="3651"/>
                <a:ext cx="263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97367" name="Group 87"/>
            <p:cNvGrpSpPr>
              <a:grpSpLocks/>
            </p:cNvGrpSpPr>
            <p:nvPr/>
          </p:nvGrpSpPr>
          <p:grpSpPr bwMode="auto">
            <a:xfrm>
              <a:off x="4264" y="2472"/>
              <a:ext cx="998" cy="91"/>
              <a:chOff x="3311" y="4050"/>
              <a:chExt cx="2722" cy="140"/>
            </a:xfrm>
          </p:grpSpPr>
          <p:sp>
            <p:nvSpPr>
              <p:cNvPr id="97368" name="AutoShape 88"/>
              <p:cNvSpPr>
                <a:spLocks/>
              </p:cNvSpPr>
              <p:nvPr/>
            </p:nvSpPr>
            <p:spPr bwMode="auto">
              <a:xfrm rot="-5400000">
                <a:off x="4602" y="2759"/>
                <a:ext cx="140" cy="2722"/>
              </a:xfrm>
              <a:prstGeom prst="leftBracket">
                <a:avLst>
                  <a:gd name="adj" fmla="val 3060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69" name="Line 89"/>
              <p:cNvSpPr>
                <a:spLocks noChangeShapeType="1"/>
              </p:cNvSpPr>
              <p:nvPr/>
            </p:nvSpPr>
            <p:spPr bwMode="auto">
              <a:xfrm flipV="1">
                <a:off x="3538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7370" name="Line 90"/>
              <p:cNvSpPr>
                <a:spLocks noChangeShapeType="1"/>
              </p:cNvSpPr>
              <p:nvPr/>
            </p:nvSpPr>
            <p:spPr bwMode="auto">
              <a:xfrm flipV="1">
                <a:off x="442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7371" name="Rectangle 91"/>
              <p:cNvSpPr>
                <a:spLocks noChangeArrowheads="1"/>
              </p:cNvSpPr>
              <p:nvPr/>
            </p:nvSpPr>
            <p:spPr bwMode="auto">
              <a:xfrm>
                <a:off x="5174" y="4065"/>
                <a:ext cx="314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72" name="Line 92"/>
              <p:cNvSpPr>
                <a:spLocks noChangeShapeType="1"/>
              </p:cNvSpPr>
              <p:nvPr/>
            </p:nvSpPr>
            <p:spPr bwMode="auto">
              <a:xfrm flipV="1">
                <a:off x="5534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7373" name="Rectangle 93"/>
              <p:cNvSpPr>
                <a:spLocks noChangeArrowheads="1"/>
              </p:cNvSpPr>
              <p:nvPr/>
            </p:nvSpPr>
            <p:spPr bwMode="auto">
              <a:xfrm>
                <a:off x="4128" y="4065"/>
                <a:ext cx="260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74" name="Rectangle 94"/>
              <p:cNvSpPr>
                <a:spLocks noChangeArrowheads="1"/>
              </p:cNvSpPr>
              <p:nvPr/>
            </p:nvSpPr>
            <p:spPr bwMode="auto">
              <a:xfrm>
                <a:off x="3810" y="4065"/>
                <a:ext cx="227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75" name="Rectangle 95"/>
              <p:cNvSpPr>
                <a:spLocks noChangeArrowheads="1"/>
              </p:cNvSpPr>
              <p:nvPr/>
            </p:nvSpPr>
            <p:spPr bwMode="auto">
              <a:xfrm>
                <a:off x="3382" y="4065"/>
                <a:ext cx="99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76" name="Rectangle 96"/>
              <p:cNvSpPr>
                <a:spLocks noChangeArrowheads="1"/>
              </p:cNvSpPr>
              <p:nvPr/>
            </p:nvSpPr>
            <p:spPr bwMode="auto">
              <a:xfrm>
                <a:off x="3583" y="4066"/>
                <a:ext cx="13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77" name="Line 97"/>
              <p:cNvSpPr>
                <a:spLocks noChangeShapeType="1"/>
              </p:cNvSpPr>
              <p:nvPr/>
            </p:nvSpPr>
            <p:spPr bwMode="auto">
              <a:xfrm flipV="1">
                <a:off x="376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7378" name="Line 98"/>
              <p:cNvSpPr>
                <a:spLocks noChangeShapeType="1"/>
              </p:cNvSpPr>
              <p:nvPr/>
            </p:nvSpPr>
            <p:spPr bwMode="auto">
              <a:xfrm flipV="1">
                <a:off x="4082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7379" name="Line 99"/>
              <p:cNvSpPr>
                <a:spLocks noChangeShapeType="1"/>
              </p:cNvSpPr>
              <p:nvPr/>
            </p:nvSpPr>
            <p:spPr bwMode="auto">
              <a:xfrm flipV="1">
                <a:off x="4763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7380" name="Rectangle 100"/>
              <p:cNvSpPr>
                <a:spLocks noChangeArrowheads="1"/>
              </p:cNvSpPr>
              <p:nvPr/>
            </p:nvSpPr>
            <p:spPr bwMode="auto">
              <a:xfrm>
                <a:off x="4461" y="4065"/>
                <a:ext cx="26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81" name="Line 101"/>
              <p:cNvSpPr>
                <a:spLocks noChangeShapeType="1"/>
              </p:cNvSpPr>
              <p:nvPr/>
            </p:nvSpPr>
            <p:spPr bwMode="auto">
              <a:xfrm flipV="1">
                <a:off x="512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7382" name="Rectangle 102"/>
              <p:cNvSpPr>
                <a:spLocks noChangeArrowheads="1"/>
              </p:cNvSpPr>
              <p:nvPr/>
            </p:nvSpPr>
            <p:spPr bwMode="auto">
              <a:xfrm>
                <a:off x="4808" y="4065"/>
                <a:ext cx="27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83" name="Rectangle 103"/>
              <p:cNvSpPr>
                <a:spLocks noChangeArrowheads="1"/>
              </p:cNvSpPr>
              <p:nvPr/>
            </p:nvSpPr>
            <p:spPr bwMode="auto">
              <a:xfrm>
                <a:off x="5583" y="4066"/>
                <a:ext cx="404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97384" name="Freeform 104"/>
            <p:cNvSpPr>
              <a:spLocks/>
            </p:cNvSpPr>
            <p:nvPr/>
          </p:nvSpPr>
          <p:spPr bwMode="auto">
            <a:xfrm>
              <a:off x="3765" y="2472"/>
              <a:ext cx="408" cy="105"/>
            </a:xfrm>
            <a:custGeom>
              <a:avLst/>
              <a:gdLst>
                <a:gd name="T0" fmla="*/ 0 w 408"/>
                <a:gd name="T1" fmla="*/ 0 h 105"/>
                <a:gd name="T2" fmla="*/ 181 w 408"/>
                <a:gd name="T3" fmla="*/ 90 h 105"/>
                <a:gd name="T4" fmla="*/ 408 w 408"/>
                <a:gd name="T5" fmla="*/ 9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8" h="105">
                  <a:moveTo>
                    <a:pt x="0" y="0"/>
                  </a:moveTo>
                  <a:cubicBezTo>
                    <a:pt x="56" y="37"/>
                    <a:pt x="113" y="75"/>
                    <a:pt x="181" y="90"/>
                  </a:cubicBezTo>
                  <a:cubicBezTo>
                    <a:pt x="249" y="105"/>
                    <a:pt x="328" y="97"/>
                    <a:pt x="408" y="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7385" name="Rectangle 105"/>
            <p:cNvSpPr>
              <a:spLocks noChangeArrowheads="1"/>
            </p:cNvSpPr>
            <p:nvPr/>
          </p:nvSpPr>
          <p:spPr bwMode="auto">
            <a:xfrm>
              <a:off x="2585" y="2245"/>
              <a:ext cx="2767" cy="40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7386" name="AutoShape 106"/>
            <p:cNvSpPr>
              <a:spLocks noChangeArrowheads="1"/>
            </p:cNvSpPr>
            <p:nvPr/>
          </p:nvSpPr>
          <p:spPr bwMode="auto">
            <a:xfrm>
              <a:off x="5745" y="1727"/>
              <a:ext cx="99" cy="10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7387" name="Rectangle 107"/>
            <p:cNvSpPr>
              <a:spLocks noChangeArrowheads="1"/>
            </p:cNvSpPr>
            <p:nvPr/>
          </p:nvSpPr>
          <p:spPr bwMode="auto">
            <a:xfrm>
              <a:off x="5671" y="1622"/>
              <a:ext cx="248" cy="1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pic>
          <p:nvPicPr>
            <p:cNvPr id="97388" name="Picture 108" descr="n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1" y="1515"/>
              <a:ext cx="362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389" name="Freeform 109"/>
            <p:cNvSpPr>
              <a:spLocks/>
            </p:cNvSpPr>
            <p:nvPr/>
          </p:nvSpPr>
          <p:spPr bwMode="auto">
            <a:xfrm>
              <a:off x="4869" y="1843"/>
              <a:ext cx="938" cy="108"/>
            </a:xfrm>
            <a:custGeom>
              <a:avLst/>
              <a:gdLst>
                <a:gd name="T0" fmla="*/ 0 w 2631"/>
                <a:gd name="T1" fmla="*/ 136 h 204"/>
                <a:gd name="T2" fmla="*/ 2042 w 2631"/>
                <a:gd name="T3" fmla="*/ 181 h 204"/>
                <a:gd name="T4" fmla="*/ 2631 w 2631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31" h="204">
                  <a:moveTo>
                    <a:pt x="0" y="136"/>
                  </a:moveTo>
                  <a:cubicBezTo>
                    <a:pt x="802" y="170"/>
                    <a:pt x="1604" y="204"/>
                    <a:pt x="2042" y="181"/>
                  </a:cubicBezTo>
                  <a:cubicBezTo>
                    <a:pt x="2480" y="158"/>
                    <a:pt x="2555" y="79"/>
                    <a:pt x="2631" y="0"/>
                  </a:cubicBezTo>
                </a:path>
              </a:pathLst>
            </a:custGeom>
            <a:noFill/>
            <a:ln w="38100" cap="rnd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pic>
          <p:nvPicPr>
            <p:cNvPr id="97390" name="Picture 110" descr="n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" y="1651"/>
              <a:ext cx="201" cy="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391" name="Rectangle 111"/>
            <p:cNvSpPr>
              <a:spLocks noChangeArrowheads="1"/>
            </p:cNvSpPr>
            <p:nvPr/>
          </p:nvSpPr>
          <p:spPr bwMode="auto">
            <a:xfrm>
              <a:off x="4582" y="1741"/>
              <a:ext cx="248" cy="168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7392" name="Rectangle 112"/>
            <p:cNvSpPr>
              <a:spLocks noChangeArrowheads="1"/>
            </p:cNvSpPr>
            <p:nvPr/>
          </p:nvSpPr>
          <p:spPr bwMode="auto">
            <a:xfrm>
              <a:off x="4468" y="1474"/>
              <a:ext cx="1565" cy="52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97393" name="Group 113"/>
            <p:cNvGrpSpPr>
              <a:grpSpLocks/>
            </p:cNvGrpSpPr>
            <p:nvPr/>
          </p:nvGrpSpPr>
          <p:grpSpPr bwMode="auto">
            <a:xfrm>
              <a:off x="3220" y="3696"/>
              <a:ext cx="1179" cy="590"/>
              <a:chOff x="3674" y="3651"/>
              <a:chExt cx="1179" cy="590"/>
            </a:xfrm>
          </p:grpSpPr>
          <p:pic>
            <p:nvPicPr>
              <p:cNvPr id="97394" name="Picture 114" descr="forema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1" y="3994"/>
                <a:ext cx="102" cy="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95" name="Picture 115" descr="foreman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8" y="3969"/>
                <a:ext cx="103" cy="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96" name="Picture 116" descr="forema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1" y="3940"/>
                <a:ext cx="103" cy="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97" name="Picture 117" descr="forema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2" y="3906"/>
                <a:ext cx="102" cy="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398" name="AutoShape 118"/>
              <p:cNvSpPr>
                <a:spLocks noChangeArrowheads="1"/>
              </p:cNvSpPr>
              <p:nvPr/>
            </p:nvSpPr>
            <p:spPr bwMode="auto">
              <a:xfrm>
                <a:off x="3793" y="3801"/>
                <a:ext cx="99" cy="10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99" name="Rectangle 119"/>
              <p:cNvSpPr>
                <a:spLocks noChangeArrowheads="1"/>
              </p:cNvSpPr>
              <p:nvPr/>
            </p:nvSpPr>
            <p:spPr bwMode="auto">
              <a:xfrm>
                <a:off x="3719" y="3696"/>
                <a:ext cx="248" cy="16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400" name="AutoShape 120"/>
              <p:cNvSpPr>
                <a:spLocks noChangeArrowheads="1"/>
              </p:cNvSpPr>
              <p:nvPr/>
            </p:nvSpPr>
            <p:spPr bwMode="auto">
              <a:xfrm>
                <a:off x="4536" y="4126"/>
                <a:ext cx="83" cy="8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401" name="Rectangle 121"/>
              <p:cNvSpPr>
                <a:spLocks noChangeArrowheads="1"/>
              </p:cNvSpPr>
              <p:nvPr/>
            </p:nvSpPr>
            <p:spPr bwMode="auto">
              <a:xfrm>
                <a:off x="4474" y="4045"/>
                <a:ext cx="208" cy="12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pic>
            <p:nvPicPr>
              <p:cNvPr id="97402" name="Picture 122" descr="foreman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9" y="3865"/>
                <a:ext cx="102" cy="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403" name="Freeform 123"/>
              <p:cNvSpPr>
                <a:spLocks/>
              </p:cNvSpPr>
              <p:nvPr/>
            </p:nvSpPr>
            <p:spPr bwMode="auto">
              <a:xfrm>
                <a:off x="3901" y="3787"/>
                <a:ext cx="544" cy="363"/>
              </a:xfrm>
              <a:custGeom>
                <a:avLst/>
                <a:gdLst>
                  <a:gd name="T0" fmla="*/ 0 w 725"/>
                  <a:gd name="T1" fmla="*/ 0 h 306"/>
                  <a:gd name="T2" fmla="*/ 335 w 725"/>
                  <a:gd name="T3" fmla="*/ 261 h 306"/>
                  <a:gd name="T4" fmla="*/ 725 w 725"/>
                  <a:gd name="T5" fmla="*/ 272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5" h="306">
                    <a:moveTo>
                      <a:pt x="0" y="0"/>
                    </a:moveTo>
                    <a:cubicBezTo>
                      <a:pt x="56" y="43"/>
                      <a:pt x="214" y="216"/>
                      <a:pt x="335" y="261"/>
                    </a:cubicBezTo>
                    <a:cubicBezTo>
                      <a:pt x="456" y="306"/>
                      <a:pt x="644" y="270"/>
                      <a:pt x="725" y="272"/>
                    </a:cubicBezTo>
                  </a:path>
                </a:pathLst>
              </a:custGeom>
              <a:noFill/>
              <a:ln w="38100" cap="rnd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pic>
            <p:nvPicPr>
              <p:cNvPr id="97404" name="Picture 124" descr="forema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0" y="4059"/>
                <a:ext cx="174" cy="10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405" name="Rectangle 125"/>
              <p:cNvSpPr>
                <a:spLocks noChangeArrowheads="1"/>
              </p:cNvSpPr>
              <p:nvPr/>
            </p:nvSpPr>
            <p:spPr bwMode="auto">
              <a:xfrm>
                <a:off x="3674" y="3651"/>
                <a:ext cx="1179" cy="59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INTRODUCTION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96488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QUALITY SCALABILITY/PROGRESSION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03238" y="1755775"/>
            <a:ext cx="46085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Quality layers</a:t>
            </a:r>
            <a:endParaRPr lang="en-GB" b="1" i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grpSp>
        <p:nvGrpSpPr>
          <p:cNvPr id="11270" name="Group 6"/>
          <p:cNvGrpSpPr>
            <a:grpSpLocks/>
          </p:cNvGrpSpPr>
          <p:nvPr/>
        </p:nvGrpSpPr>
        <p:grpSpPr bwMode="auto">
          <a:xfrm>
            <a:off x="1295400" y="2411413"/>
            <a:ext cx="8137525" cy="1763712"/>
            <a:chOff x="816" y="1519"/>
            <a:chExt cx="5126" cy="1111"/>
          </a:xfrm>
        </p:grpSpPr>
        <p:sp>
          <p:nvSpPr>
            <p:cNvPr id="11271" name="Text Box 7"/>
            <p:cNvSpPr txBox="1">
              <a:spLocks noChangeArrowheads="1"/>
            </p:cNvSpPr>
            <p:nvPr/>
          </p:nvSpPr>
          <p:spPr bwMode="auto">
            <a:xfrm>
              <a:off x="906" y="1519"/>
              <a:ext cx="50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Optimal rate-distortion representations of the image</a:t>
              </a:r>
            </a:p>
          </p:txBody>
        </p:sp>
        <p:sp>
          <p:nvSpPr>
            <p:cNvPr id="11272" name="Line 8"/>
            <p:cNvSpPr>
              <a:spLocks noChangeShapeType="1"/>
            </p:cNvSpPr>
            <p:nvPr/>
          </p:nvSpPr>
          <p:spPr bwMode="auto">
            <a:xfrm flipV="1">
              <a:off x="816" y="1564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273" name="Text Box 9"/>
            <p:cNvSpPr txBox="1">
              <a:spLocks noChangeArrowheads="1"/>
            </p:cNvSpPr>
            <p:nvPr/>
          </p:nvSpPr>
          <p:spPr bwMode="auto">
            <a:xfrm>
              <a:off x="906" y="1791"/>
              <a:ext cx="50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No penalization of the overall coding efficiency</a:t>
              </a:r>
            </a:p>
          </p:txBody>
        </p:sp>
        <p:sp>
          <p:nvSpPr>
            <p:cNvPr id="11274" name="Line 10"/>
            <p:cNvSpPr>
              <a:spLocks noChangeShapeType="1"/>
            </p:cNvSpPr>
            <p:nvPr/>
          </p:nvSpPr>
          <p:spPr bwMode="auto">
            <a:xfrm flipV="1">
              <a:off x="816" y="1836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275" name="Text Box 11"/>
            <p:cNvSpPr txBox="1">
              <a:spLocks noChangeArrowheads="1"/>
            </p:cNvSpPr>
            <p:nvPr/>
          </p:nvSpPr>
          <p:spPr bwMode="auto">
            <a:xfrm>
              <a:off x="906" y="2086"/>
              <a:ext cx="50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Allow progressive transmission</a:t>
              </a:r>
            </a:p>
          </p:txBody>
        </p:sp>
        <p:sp>
          <p:nvSpPr>
            <p:cNvPr id="11276" name="Line 12"/>
            <p:cNvSpPr>
              <a:spLocks noChangeShapeType="1"/>
            </p:cNvSpPr>
            <p:nvPr/>
          </p:nvSpPr>
          <p:spPr bwMode="auto">
            <a:xfrm flipV="1">
              <a:off x="816" y="2131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277" name="Text Box 13"/>
            <p:cNvSpPr txBox="1">
              <a:spLocks noChangeArrowheads="1"/>
            </p:cNvSpPr>
            <p:nvPr/>
          </p:nvSpPr>
          <p:spPr bwMode="auto">
            <a:xfrm>
              <a:off x="906" y="2380"/>
              <a:ext cx="50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Allow interactive image transmissions</a:t>
              </a:r>
            </a:p>
          </p:txBody>
        </p:sp>
        <p:sp>
          <p:nvSpPr>
            <p:cNvPr id="11278" name="Line 14"/>
            <p:cNvSpPr>
              <a:spLocks noChangeShapeType="1"/>
            </p:cNvSpPr>
            <p:nvPr/>
          </p:nvSpPr>
          <p:spPr bwMode="auto">
            <a:xfrm flipV="1">
              <a:off x="816" y="2425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1279" name="Group 15"/>
          <p:cNvGrpSpPr>
            <a:grpSpLocks/>
          </p:cNvGrpSpPr>
          <p:nvPr/>
        </p:nvGrpSpPr>
        <p:grpSpPr bwMode="auto">
          <a:xfrm>
            <a:off x="1295400" y="4392613"/>
            <a:ext cx="7058025" cy="792162"/>
            <a:chOff x="816" y="2767"/>
            <a:chExt cx="4446" cy="499"/>
          </a:xfrm>
        </p:grpSpPr>
        <p:sp>
          <p:nvSpPr>
            <p:cNvPr id="11280" name="Text Box 16"/>
            <p:cNvSpPr txBox="1">
              <a:spLocks noChangeArrowheads="1"/>
            </p:cNvSpPr>
            <p:nvPr/>
          </p:nvSpPr>
          <p:spPr bwMode="auto">
            <a:xfrm>
              <a:off x="906" y="2767"/>
              <a:ext cx="43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Formed in the encoder</a:t>
              </a:r>
            </a:p>
          </p:txBody>
        </p:sp>
        <p:sp>
          <p:nvSpPr>
            <p:cNvPr id="11281" name="Line 17"/>
            <p:cNvSpPr>
              <a:spLocks noChangeShapeType="1"/>
            </p:cNvSpPr>
            <p:nvPr/>
          </p:nvSpPr>
          <p:spPr bwMode="auto">
            <a:xfrm>
              <a:off x="816" y="2835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282" name="Text Box 18"/>
            <p:cNvSpPr txBox="1">
              <a:spLocks noChangeArrowheads="1"/>
            </p:cNvSpPr>
            <p:nvPr/>
          </p:nvSpPr>
          <p:spPr bwMode="auto">
            <a:xfrm>
              <a:off x="906" y="3016"/>
              <a:ext cx="43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Truncation penalizes coding performance</a:t>
              </a:r>
            </a:p>
          </p:txBody>
        </p:sp>
        <p:sp>
          <p:nvSpPr>
            <p:cNvPr id="11283" name="Line 19"/>
            <p:cNvSpPr>
              <a:spLocks noChangeShapeType="1"/>
            </p:cNvSpPr>
            <p:nvPr/>
          </p:nvSpPr>
          <p:spPr bwMode="auto">
            <a:xfrm>
              <a:off x="816" y="3084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1284" name="Group 20"/>
          <p:cNvGrpSpPr>
            <a:grpSpLocks/>
          </p:cNvGrpSpPr>
          <p:nvPr/>
        </p:nvGrpSpPr>
        <p:grpSpPr bwMode="auto">
          <a:xfrm>
            <a:off x="360363" y="6429375"/>
            <a:ext cx="9363075" cy="735013"/>
            <a:chOff x="227" y="3923"/>
            <a:chExt cx="5898" cy="463"/>
          </a:xfrm>
        </p:grpSpPr>
        <p:sp>
          <p:nvSpPr>
            <p:cNvPr id="11285" name="AutoShape 21"/>
            <p:cNvSpPr>
              <a:spLocks/>
            </p:cNvSpPr>
            <p:nvPr/>
          </p:nvSpPr>
          <p:spPr bwMode="auto">
            <a:xfrm rot="-5400000">
              <a:off x="4602" y="2632"/>
              <a:ext cx="140" cy="2722"/>
            </a:xfrm>
            <a:prstGeom prst="leftBracket">
              <a:avLst>
                <a:gd name="adj" fmla="val 30604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86" name="Line 22"/>
            <p:cNvSpPr>
              <a:spLocks noChangeShapeType="1"/>
            </p:cNvSpPr>
            <p:nvPr/>
          </p:nvSpPr>
          <p:spPr bwMode="auto">
            <a:xfrm flipV="1">
              <a:off x="3538" y="3923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287" name="Line 23"/>
            <p:cNvSpPr>
              <a:spLocks noChangeShapeType="1"/>
            </p:cNvSpPr>
            <p:nvPr/>
          </p:nvSpPr>
          <p:spPr bwMode="auto">
            <a:xfrm flipV="1">
              <a:off x="4425" y="3923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288" name="Rectangle 24"/>
            <p:cNvSpPr>
              <a:spLocks noChangeArrowheads="1"/>
            </p:cNvSpPr>
            <p:nvPr/>
          </p:nvSpPr>
          <p:spPr bwMode="auto">
            <a:xfrm>
              <a:off x="5174" y="3938"/>
              <a:ext cx="314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89" name="Line 25"/>
            <p:cNvSpPr>
              <a:spLocks noChangeShapeType="1"/>
            </p:cNvSpPr>
            <p:nvPr/>
          </p:nvSpPr>
          <p:spPr bwMode="auto">
            <a:xfrm flipV="1">
              <a:off x="5534" y="3923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290" name="Rectangle 26"/>
            <p:cNvSpPr>
              <a:spLocks noChangeArrowheads="1"/>
            </p:cNvSpPr>
            <p:nvPr/>
          </p:nvSpPr>
          <p:spPr bwMode="auto">
            <a:xfrm>
              <a:off x="4128" y="3938"/>
              <a:ext cx="260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91" name="Rectangle 27"/>
            <p:cNvSpPr>
              <a:spLocks noChangeArrowheads="1"/>
            </p:cNvSpPr>
            <p:nvPr/>
          </p:nvSpPr>
          <p:spPr bwMode="auto">
            <a:xfrm>
              <a:off x="3810" y="3938"/>
              <a:ext cx="227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92" name="Rectangle 28"/>
            <p:cNvSpPr>
              <a:spLocks noChangeArrowheads="1"/>
            </p:cNvSpPr>
            <p:nvPr/>
          </p:nvSpPr>
          <p:spPr bwMode="auto">
            <a:xfrm>
              <a:off x="3382" y="3938"/>
              <a:ext cx="99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11293" name="Group 29"/>
            <p:cNvGrpSpPr>
              <a:grpSpLocks/>
            </p:cNvGrpSpPr>
            <p:nvPr/>
          </p:nvGrpSpPr>
          <p:grpSpPr bwMode="auto">
            <a:xfrm>
              <a:off x="227" y="4195"/>
              <a:ext cx="5898" cy="191"/>
              <a:chOff x="271" y="930"/>
              <a:chExt cx="5898" cy="191"/>
            </a:xfrm>
          </p:grpSpPr>
          <p:sp>
            <p:nvSpPr>
              <p:cNvPr id="11294" name="Text Box 30"/>
              <p:cNvSpPr txBox="1">
                <a:spLocks noChangeArrowheads="1"/>
              </p:cNvSpPr>
              <p:nvPr/>
            </p:nvSpPr>
            <p:spPr bwMode="auto">
              <a:xfrm>
                <a:off x="3220" y="930"/>
                <a:ext cx="2949" cy="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400" b="1" i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MULTIPLE QUALITY LAYERS CODE-STREAM</a:t>
                </a:r>
              </a:p>
            </p:txBody>
          </p:sp>
          <p:sp>
            <p:nvSpPr>
              <p:cNvPr id="11295" name="Text Box 31"/>
              <p:cNvSpPr txBox="1">
                <a:spLocks noChangeArrowheads="1"/>
              </p:cNvSpPr>
              <p:nvPr/>
            </p:nvSpPr>
            <p:spPr bwMode="auto">
              <a:xfrm>
                <a:off x="271" y="930"/>
                <a:ext cx="2949" cy="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400" b="1" i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SINGLE QUALITY LAYER CODE-STREAM</a:t>
                </a:r>
              </a:p>
            </p:txBody>
          </p:sp>
        </p:grpSp>
        <p:grpSp>
          <p:nvGrpSpPr>
            <p:cNvPr id="11296" name="Group 32"/>
            <p:cNvGrpSpPr>
              <a:grpSpLocks/>
            </p:cNvGrpSpPr>
            <p:nvPr/>
          </p:nvGrpSpPr>
          <p:grpSpPr bwMode="auto">
            <a:xfrm>
              <a:off x="363" y="3923"/>
              <a:ext cx="2730" cy="140"/>
              <a:chOff x="3212" y="3636"/>
              <a:chExt cx="2730" cy="140"/>
            </a:xfrm>
          </p:grpSpPr>
          <p:sp>
            <p:nvSpPr>
              <p:cNvPr id="11297" name="AutoShape 33"/>
              <p:cNvSpPr>
                <a:spLocks/>
              </p:cNvSpPr>
              <p:nvPr/>
            </p:nvSpPr>
            <p:spPr bwMode="auto">
              <a:xfrm rot="-5400000">
                <a:off x="4507" y="2341"/>
                <a:ext cx="140" cy="2730"/>
              </a:xfrm>
              <a:prstGeom prst="leftBracket">
                <a:avLst>
                  <a:gd name="adj" fmla="val 3069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1298" name="Rectangle 34"/>
              <p:cNvSpPr>
                <a:spLocks noChangeArrowheads="1"/>
              </p:cNvSpPr>
              <p:nvPr/>
            </p:nvSpPr>
            <p:spPr bwMode="auto">
              <a:xfrm>
                <a:off x="3266" y="3651"/>
                <a:ext cx="263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299" name="Rectangle 35"/>
            <p:cNvSpPr>
              <a:spLocks noChangeArrowheads="1"/>
            </p:cNvSpPr>
            <p:nvPr/>
          </p:nvSpPr>
          <p:spPr bwMode="auto">
            <a:xfrm>
              <a:off x="3583" y="3939"/>
              <a:ext cx="132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300" name="Line 36"/>
            <p:cNvSpPr>
              <a:spLocks noChangeShapeType="1"/>
            </p:cNvSpPr>
            <p:nvPr/>
          </p:nvSpPr>
          <p:spPr bwMode="auto">
            <a:xfrm flipV="1">
              <a:off x="3765" y="3923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301" name="Line 37"/>
            <p:cNvSpPr>
              <a:spLocks noChangeShapeType="1"/>
            </p:cNvSpPr>
            <p:nvPr/>
          </p:nvSpPr>
          <p:spPr bwMode="auto">
            <a:xfrm flipV="1">
              <a:off x="4082" y="3923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302" name="Line 38"/>
            <p:cNvSpPr>
              <a:spLocks noChangeShapeType="1"/>
            </p:cNvSpPr>
            <p:nvPr/>
          </p:nvSpPr>
          <p:spPr bwMode="auto">
            <a:xfrm flipV="1">
              <a:off x="4763" y="3923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303" name="Rectangle 39"/>
            <p:cNvSpPr>
              <a:spLocks noChangeArrowheads="1"/>
            </p:cNvSpPr>
            <p:nvPr/>
          </p:nvSpPr>
          <p:spPr bwMode="auto">
            <a:xfrm>
              <a:off x="4461" y="3938"/>
              <a:ext cx="261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304" name="Line 40"/>
            <p:cNvSpPr>
              <a:spLocks noChangeShapeType="1"/>
            </p:cNvSpPr>
            <p:nvPr/>
          </p:nvSpPr>
          <p:spPr bwMode="auto">
            <a:xfrm flipV="1">
              <a:off x="5125" y="3923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305" name="Rectangle 41"/>
            <p:cNvSpPr>
              <a:spLocks noChangeArrowheads="1"/>
            </p:cNvSpPr>
            <p:nvPr/>
          </p:nvSpPr>
          <p:spPr bwMode="auto">
            <a:xfrm>
              <a:off x="4808" y="3938"/>
              <a:ext cx="272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306" name="Rectangle 42"/>
            <p:cNvSpPr>
              <a:spLocks noChangeArrowheads="1"/>
            </p:cNvSpPr>
            <p:nvPr/>
          </p:nvSpPr>
          <p:spPr bwMode="auto">
            <a:xfrm>
              <a:off x="5583" y="3939"/>
              <a:ext cx="404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1307" name="Group 43"/>
          <p:cNvGrpSpPr>
            <a:grpSpLocks/>
          </p:cNvGrpSpPr>
          <p:nvPr/>
        </p:nvGrpSpPr>
        <p:grpSpPr bwMode="auto">
          <a:xfrm>
            <a:off x="1223963" y="6286500"/>
            <a:ext cx="4752975" cy="503238"/>
            <a:chOff x="771" y="3833"/>
            <a:chExt cx="2994" cy="317"/>
          </a:xfrm>
        </p:grpSpPr>
        <p:sp>
          <p:nvSpPr>
            <p:cNvPr id="11308" name="Line 44"/>
            <p:cNvSpPr>
              <a:spLocks noChangeShapeType="1"/>
            </p:cNvSpPr>
            <p:nvPr/>
          </p:nvSpPr>
          <p:spPr bwMode="auto">
            <a:xfrm flipV="1">
              <a:off x="771" y="3833"/>
              <a:ext cx="91" cy="3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309" name="Line 45"/>
            <p:cNvSpPr>
              <a:spLocks noChangeShapeType="1"/>
            </p:cNvSpPr>
            <p:nvPr/>
          </p:nvSpPr>
          <p:spPr bwMode="auto">
            <a:xfrm flipV="1">
              <a:off x="3674" y="3833"/>
              <a:ext cx="91" cy="3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INTRODUCTION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96488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QUALITY SCALABILITY/PROGRESSION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03238" y="1755775"/>
            <a:ext cx="46085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Quality layers</a:t>
            </a:r>
            <a:endParaRPr lang="en-GB" b="1" i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grpSp>
        <p:nvGrpSpPr>
          <p:cNvPr id="13318" name="Group 6"/>
          <p:cNvGrpSpPr>
            <a:grpSpLocks/>
          </p:cNvGrpSpPr>
          <p:nvPr/>
        </p:nvGrpSpPr>
        <p:grpSpPr bwMode="auto">
          <a:xfrm>
            <a:off x="1295400" y="2411413"/>
            <a:ext cx="8137525" cy="1763712"/>
            <a:chOff x="816" y="1519"/>
            <a:chExt cx="5126" cy="1111"/>
          </a:xfrm>
        </p:grpSpPr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>
              <a:off x="906" y="1519"/>
              <a:ext cx="50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Optimal rate-distortion representations of the image</a:t>
              </a:r>
            </a:p>
          </p:txBody>
        </p:sp>
        <p:sp>
          <p:nvSpPr>
            <p:cNvPr id="13320" name="Line 8"/>
            <p:cNvSpPr>
              <a:spLocks noChangeShapeType="1"/>
            </p:cNvSpPr>
            <p:nvPr/>
          </p:nvSpPr>
          <p:spPr bwMode="auto">
            <a:xfrm flipV="1">
              <a:off x="816" y="1564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321" name="Text Box 9"/>
            <p:cNvSpPr txBox="1">
              <a:spLocks noChangeArrowheads="1"/>
            </p:cNvSpPr>
            <p:nvPr/>
          </p:nvSpPr>
          <p:spPr bwMode="auto">
            <a:xfrm>
              <a:off x="906" y="1791"/>
              <a:ext cx="50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No penalization of the overall coding efficiency</a:t>
              </a:r>
            </a:p>
          </p:txBody>
        </p:sp>
        <p:sp>
          <p:nvSpPr>
            <p:cNvPr id="13322" name="Line 10"/>
            <p:cNvSpPr>
              <a:spLocks noChangeShapeType="1"/>
            </p:cNvSpPr>
            <p:nvPr/>
          </p:nvSpPr>
          <p:spPr bwMode="auto">
            <a:xfrm flipV="1">
              <a:off x="816" y="1836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323" name="Text Box 11"/>
            <p:cNvSpPr txBox="1">
              <a:spLocks noChangeArrowheads="1"/>
            </p:cNvSpPr>
            <p:nvPr/>
          </p:nvSpPr>
          <p:spPr bwMode="auto">
            <a:xfrm>
              <a:off x="906" y="2086"/>
              <a:ext cx="50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Allow progressive transmission</a:t>
              </a:r>
            </a:p>
          </p:txBody>
        </p:sp>
        <p:sp>
          <p:nvSpPr>
            <p:cNvPr id="13324" name="Line 12"/>
            <p:cNvSpPr>
              <a:spLocks noChangeShapeType="1"/>
            </p:cNvSpPr>
            <p:nvPr/>
          </p:nvSpPr>
          <p:spPr bwMode="auto">
            <a:xfrm flipV="1">
              <a:off x="816" y="2131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>
              <a:off x="906" y="2380"/>
              <a:ext cx="50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Allow interactive image transmissions</a:t>
              </a:r>
            </a:p>
          </p:txBody>
        </p:sp>
        <p:sp>
          <p:nvSpPr>
            <p:cNvPr id="13326" name="Line 14"/>
            <p:cNvSpPr>
              <a:spLocks noChangeShapeType="1"/>
            </p:cNvSpPr>
            <p:nvPr/>
          </p:nvSpPr>
          <p:spPr bwMode="auto">
            <a:xfrm flipV="1">
              <a:off x="816" y="2425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3327" name="Group 15"/>
          <p:cNvGrpSpPr>
            <a:grpSpLocks/>
          </p:cNvGrpSpPr>
          <p:nvPr/>
        </p:nvGrpSpPr>
        <p:grpSpPr bwMode="auto">
          <a:xfrm>
            <a:off x="1295400" y="4392613"/>
            <a:ext cx="7058025" cy="792162"/>
            <a:chOff x="816" y="2767"/>
            <a:chExt cx="4446" cy="499"/>
          </a:xfrm>
        </p:grpSpPr>
        <p:sp>
          <p:nvSpPr>
            <p:cNvPr id="13328" name="Text Box 16"/>
            <p:cNvSpPr txBox="1">
              <a:spLocks noChangeArrowheads="1"/>
            </p:cNvSpPr>
            <p:nvPr/>
          </p:nvSpPr>
          <p:spPr bwMode="auto">
            <a:xfrm>
              <a:off x="906" y="2767"/>
              <a:ext cx="43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Formed in the encoder</a:t>
              </a:r>
            </a:p>
          </p:txBody>
        </p:sp>
        <p:sp>
          <p:nvSpPr>
            <p:cNvPr id="13329" name="Line 17"/>
            <p:cNvSpPr>
              <a:spLocks noChangeShapeType="1"/>
            </p:cNvSpPr>
            <p:nvPr/>
          </p:nvSpPr>
          <p:spPr bwMode="auto">
            <a:xfrm>
              <a:off x="816" y="2835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330" name="Text Box 18"/>
            <p:cNvSpPr txBox="1">
              <a:spLocks noChangeArrowheads="1"/>
            </p:cNvSpPr>
            <p:nvPr/>
          </p:nvSpPr>
          <p:spPr bwMode="auto">
            <a:xfrm>
              <a:off x="906" y="3016"/>
              <a:ext cx="43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Truncation penalizes coding performance</a:t>
              </a:r>
            </a:p>
          </p:txBody>
        </p:sp>
        <p:sp>
          <p:nvSpPr>
            <p:cNvPr id="13331" name="Line 19"/>
            <p:cNvSpPr>
              <a:spLocks noChangeShapeType="1"/>
            </p:cNvSpPr>
            <p:nvPr/>
          </p:nvSpPr>
          <p:spPr bwMode="auto">
            <a:xfrm>
              <a:off x="816" y="3084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3332" name="Group 20"/>
          <p:cNvGrpSpPr>
            <a:grpSpLocks/>
          </p:cNvGrpSpPr>
          <p:nvPr/>
        </p:nvGrpSpPr>
        <p:grpSpPr bwMode="auto">
          <a:xfrm>
            <a:off x="360363" y="6429375"/>
            <a:ext cx="9363075" cy="735013"/>
            <a:chOff x="227" y="3923"/>
            <a:chExt cx="5898" cy="463"/>
          </a:xfrm>
        </p:grpSpPr>
        <p:sp>
          <p:nvSpPr>
            <p:cNvPr id="13333" name="AutoShape 21"/>
            <p:cNvSpPr>
              <a:spLocks/>
            </p:cNvSpPr>
            <p:nvPr/>
          </p:nvSpPr>
          <p:spPr bwMode="auto">
            <a:xfrm rot="-5400000">
              <a:off x="4602" y="2632"/>
              <a:ext cx="140" cy="2722"/>
            </a:xfrm>
            <a:prstGeom prst="leftBracket">
              <a:avLst>
                <a:gd name="adj" fmla="val 30604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334" name="Line 22"/>
            <p:cNvSpPr>
              <a:spLocks noChangeShapeType="1"/>
            </p:cNvSpPr>
            <p:nvPr/>
          </p:nvSpPr>
          <p:spPr bwMode="auto">
            <a:xfrm flipV="1">
              <a:off x="3538" y="3923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335" name="Line 23"/>
            <p:cNvSpPr>
              <a:spLocks noChangeShapeType="1"/>
            </p:cNvSpPr>
            <p:nvPr/>
          </p:nvSpPr>
          <p:spPr bwMode="auto">
            <a:xfrm flipV="1">
              <a:off x="4425" y="3923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336" name="Rectangle 24"/>
            <p:cNvSpPr>
              <a:spLocks noChangeArrowheads="1"/>
            </p:cNvSpPr>
            <p:nvPr/>
          </p:nvSpPr>
          <p:spPr bwMode="auto">
            <a:xfrm>
              <a:off x="5174" y="3938"/>
              <a:ext cx="314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337" name="Line 25"/>
            <p:cNvSpPr>
              <a:spLocks noChangeShapeType="1"/>
            </p:cNvSpPr>
            <p:nvPr/>
          </p:nvSpPr>
          <p:spPr bwMode="auto">
            <a:xfrm flipV="1">
              <a:off x="5534" y="3923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338" name="Rectangle 26"/>
            <p:cNvSpPr>
              <a:spLocks noChangeArrowheads="1"/>
            </p:cNvSpPr>
            <p:nvPr/>
          </p:nvSpPr>
          <p:spPr bwMode="auto">
            <a:xfrm>
              <a:off x="4128" y="3938"/>
              <a:ext cx="260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339" name="Rectangle 27"/>
            <p:cNvSpPr>
              <a:spLocks noChangeArrowheads="1"/>
            </p:cNvSpPr>
            <p:nvPr/>
          </p:nvSpPr>
          <p:spPr bwMode="auto">
            <a:xfrm>
              <a:off x="3810" y="3938"/>
              <a:ext cx="227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340" name="Rectangle 28"/>
            <p:cNvSpPr>
              <a:spLocks noChangeArrowheads="1"/>
            </p:cNvSpPr>
            <p:nvPr/>
          </p:nvSpPr>
          <p:spPr bwMode="auto">
            <a:xfrm>
              <a:off x="3382" y="3938"/>
              <a:ext cx="99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13341" name="Group 29"/>
            <p:cNvGrpSpPr>
              <a:grpSpLocks/>
            </p:cNvGrpSpPr>
            <p:nvPr/>
          </p:nvGrpSpPr>
          <p:grpSpPr bwMode="auto">
            <a:xfrm>
              <a:off x="227" y="4195"/>
              <a:ext cx="5898" cy="191"/>
              <a:chOff x="271" y="930"/>
              <a:chExt cx="5898" cy="191"/>
            </a:xfrm>
          </p:grpSpPr>
          <p:sp>
            <p:nvSpPr>
              <p:cNvPr id="13342" name="Text Box 30"/>
              <p:cNvSpPr txBox="1">
                <a:spLocks noChangeArrowheads="1"/>
              </p:cNvSpPr>
              <p:nvPr/>
            </p:nvSpPr>
            <p:spPr bwMode="auto">
              <a:xfrm>
                <a:off x="3220" y="930"/>
                <a:ext cx="2949" cy="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400" b="1" i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MULTIPLE QUALITY LAYERS CODE-STREAM</a:t>
                </a:r>
              </a:p>
            </p:txBody>
          </p:sp>
          <p:sp>
            <p:nvSpPr>
              <p:cNvPr id="13343" name="Text Box 31"/>
              <p:cNvSpPr txBox="1">
                <a:spLocks noChangeArrowheads="1"/>
              </p:cNvSpPr>
              <p:nvPr/>
            </p:nvSpPr>
            <p:spPr bwMode="auto">
              <a:xfrm>
                <a:off x="271" y="930"/>
                <a:ext cx="2949" cy="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400" b="1" i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SINGLE QUALITY LAYER CODE-STREAM</a:t>
                </a:r>
              </a:p>
            </p:txBody>
          </p:sp>
        </p:grpSp>
        <p:grpSp>
          <p:nvGrpSpPr>
            <p:cNvPr id="13344" name="Group 32"/>
            <p:cNvGrpSpPr>
              <a:grpSpLocks/>
            </p:cNvGrpSpPr>
            <p:nvPr/>
          </p:nvGrpSpPr>
          <p:grpSpPr bwMode="auto">
            <a:xfrm>
              <a:off x="363" y="3923"/>
              <a:ext cx="2730" cy="140"/>
              <a:chOff x="3212" y="3636"/>
              <a:chExt cx="2730" cy="140"/>
            </a:xfrm>
          </p:grpSpPr>
          <p:sp>
            <p:nvSpPr>
              <p:cNvPr id="13345" name="AutoShape 33"/>
              <p:cNvSpPr>
                <a:spLocks/>
              </p:cNvSpPr>
              <p:nvPr/>
            </p:nvSpPr>
            <p:spPr bwMode="auto">
              <a:xfrm rot="-5400000">
                <a:off x="4507" y="2341"/>
                <a:ext cx="140" cy="2730"/>
              </a:xfrm>
              <a:prstGeom prst="leftBracket">
                <a:avLst>
                  <a:gd name="adj" fmla="val 3069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46" name="Rectangle 34"/>
              <p:cNvSpPr>
                <a:spLocks noChangeArrowheads="1"/>
              </p:cNvSpPr>
              <p:nvPr/>
            </p:nvSpPr>
            <p:spPr bwMode="auto">
              <a:xfrm>
                <a:off x="3266" y="3651"/>
                <a:ext cx="263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3347" name="Rectangle 35"/>
            <p:cNvSpPr>
              <a:spLocks noChangeArrowheads="1"/>
            </p:cNvSpPr>
            <p:nvPr/>
          </p:nvSpPr>
          <p:spPr bwMode="auto">
            <a:xfrm>
              <a:off x="3583" y="3939"/>
              <a:ext cx="132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348" name="Line 36"/>
            <p:cNvSpPr>
              <a:spLocks noChangeShapeType="1"/>
            </p:cNvSpPr>
            <p:nvPr/>
          </p:nvSpPr>
          <p:spPr bwMode="auto">
            <a:xfrm flipV="1">
              <a:off x="3765" y="3923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349" name="Line 37"/>
            <p:cNvSpPr>
              <a:spLocks noChangeShapeType="1"/>
            </p:cNvSpPr>
            <p:nvPr/>
          </p:nvSpPr>
          <p:spPr bwMode="auto">
            <a:xfrm flipV="1">
              <a:off x="4082" y="3923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350" name="Line 38"/>
            <p:cNvSpPr>
              <a:spLocks noChangeShapeType="1"/>
            </p:cNvSpPr>
            <p:nvPr/>
          </p:nvSpPr>
          <p:spPr bwMode="auto">
            <a:xfrm flipV="1">
              <a:off x="4763" y="3923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351" name="Rectangle 39"/>
            <p:cNvSpPr>
              <a:spLocks noChangeArrowheads="1"/>
            </p:cNvSpPr>
            <p:nvPr/>
          </p:nvSpPr>
          <p:spPr bwMode="auto">
            <a:xfrm>
              <a:off x="4461" y="3938"/>
              <a:ext cx="261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352" name="Line 40"/>
            <p:cNvSpPr>
              <a:spLocks noChangeShapeType="1"/>
            </p:cNvSpPr>
            <p:nvPr/>
          </p:nvSpPr>
          <p:spPr bwMode="auto">
            <a:xfrm flipV="1">
              <a:off x="5125" y="3923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353" name="Rectangle 41"/>
            <p:cNvSpPr>
              <a:spLocks noChangeArrowheads="1"/>
            </p:cNvSpPr>
            <p:nvPr/>
          </p:nvSpPr>
          <p:spPr bwMode="auto">
            <a:xfrm>
              <a:off x="4808" y="3938"/>
              <a:ext cx="272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354" name="Rectangle 42"/>
            <p:cNvSpPr>
              <a:spLocks noChangeArrowheads="1"/>
            </p:cNvSpPr>
            <p:nvPr/>
          </p:nvSpPr>
          <p:spPr bwMode="auto">
            <a:xfrm>
              <a:off x="5583" y="3939"/>
              <a:ext cx="404" cy="9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3355" name="Group 43"/>
          <p:cNvGrpSpPr>
            <a:grpSpLocks/>
          </p:cNvGrpSpPr>
          <p:nvPr/>
        </p:nvGrpSpPr>
        <p:grpSpPr bwMode="auto">
          <a:xfrm>
            <a:off x="1223963" y="6286500"/>
            <a:ext cx="4752975" cy="503238"/>
            <a:chOff x="771" y="3833"/>
            <a:chExt cx="2994" cy="317"/>
          </a:xfrm>
        </p:grpSpPr>
        <p:sp>
          <p:nvSpPr>
            <p:cNvPr id="13356" name="Line 44"/>
            <p:cNvSpPr>
              <a:spLocks noChangeShapeType="1"/>
            </p:cNvSpPr>
            <p:nvPr/>
          </p:nvSpPr>
          <p:spPr bwMode="auto">
            <a:xfrm flipV="1">
              <a:off x="771" y="3833"/>
              <a:ext cx="91" cy="3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357" name="Line 45"/>
            <p:cNvSpPr>
              <a:spLocks noChangeShapeType="1"/>
            </p:cNvSpPr>
            <p:nvPr/>
          </p:nvSpPr>
          <p:spPr bwMode="auto">
            <a:xfrm flipV="1">
              <a:off x="3674" y="3833"/>
              <a:ext cx="91" cy="3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13358" name="Rectangle 46"/>
          <p:cNvSpPr>
            <a:spLocks noChangeArrowheads="1"/>
          </p:cNvSpPr>
          <p:nvPr/>
        </p:nvSpPr>
        <p:spPr bwMode="auto">
          <a:xfrm>
            <a:off x="647700" y="1692275"/>
            <a:ext cx="9072563" cy="3887788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13359" name="Group 47"/>
          <p:cNvGrpSpPr>
            <a:grpSpLocks/>
          </p:cNvGrpSpPr>
          <p:nvPr/>
        </p:nvGrpSpPr>
        <p:grpSpPr bwMode="auto">
          <a:xfrm>
            <a:off x="1554163" y="1528763"/>
            <a:ext cx="7043737" cy="4627562"/>
            <a:chOff x="979" y="839"/>
            <a:chExt cx="4437" cy="2915"/>
          </a:xfrm>
        </p:grpSpPr>
        <p:pic>
          <p:nvPicPr>
            <p:cNvPr id="13360" name="Picture 48" descr="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1020"/>
              <a:ext cx="2105" cy="263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61" name="Picture 49" descr="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1" y="1020"/>
              <a:ext cx="2105" cy="263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62" name="Rectangle 50"/>
            <p:cNvSpPr>
              <a:spLocks noChangeArrowheads="1"/>
            </p:cNvSpPr>
            <p:nvPr/>
          </p:nvSpPr>
          <p:spPr bwMode="auto">
            <a:xfrm>
              <a:off x="1088" y="839"/>
              <a:ext cx="1860" cy="2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1000"/>
                </a:lnSpc>
              </a:pPr>
              <a:r>
                <a:rPr lang="en-GB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1 layer – 13.95 dB</a:t>
              </a:r>
            </a:p>
          </p:txBody>
        </p:sp>
        <p:sp>
          <p:nvSpPr>
            <p:cNvPr id="13363" name="Rectangle 51"/>
            <p:cNvSpPr>
              <a:spLocks noChangeArrowheads="1"/>
            </p:cNvSpPr>
            <p:nvPr/>
          </p:nvSpPr>
          <p:spPr bwMode="auto">
            <a:xfrm>
              <a:off x="3447" y="839"/>
              <a:ext cx="1860" cy="2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1000"/>
                </a:lnSpc>
              </a:pPr>
              <a:r>
                <a:rPr lang="en-GB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16 layers – 16.91 dB</a:t>
              </a:r>
            </a:p>
          </p:txBody>
        </p:sp>
        <p:sp>
          <p:nvSpPr>
            <p:cNvPr id="13364" name="Rectangle 52"/>
            <p:cNvSpPr>
              <a:spLocks noChangeArrowheads="1"/>
            </p:cNvSpPr>
            <p:nvPr/>
          </p:nvSpPr>
          <p:spPr bwMode="auto">
            <a:xfrm>
              <a:off x="2041" y="3515"/>
              <a:ext cx="2177" cy="2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1000"/>
                </a:lnSpc>
              </a:pPr>
              <a:r>
                <a:rPr lang="en-GB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decompressed at 0.1 bps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INTRODUCTION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96488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RESEARCH PURPOSES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719138" y="1331913"/>
            <a:ext cx="72739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2000" b="1" i="1">
                <a:solidFill>
                  <a:srgbClr val="333333"/>
                </a:solidFill>
                <a:latin typeface="Verdana" pitchFamily="34" charset="0"/>
              </a:rPr>
              <a:t>1) OPTIMIZED TRUNCATION OF QUALITY LAYERS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792163" y="6227763"/>
            <a:ext cx="403383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2000" b="1" i="1">
                <a:solidFill>
                  <a:srgbClr val="333333"/>
                </a:solidFill>
                <a:latin typeface="Verdana" pitchFamily="34" charset="0"/>
              </a:rPr>
              <a:t>3) JPEG2000 COMPLIANCE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719138" y="3995738"/>
            <a:ext cx="878522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2000" b="1" i="1">
                <a:solidFill>
                  <a:srgbClr val="333333"/>
                </a:solidFill>
                <a:latin typeface="Verdana" pitchFamily="34" charset="0"/>
              </a:rPr>
              <a:t>2) LOW COMPUTATIONAL COMPLEXITY (real-time applications)</a:t>
            </a:r>
          </a:p>
        </p:txBody>
      </p:sp>
      <p:grpSp>
        <p:nvGrpSpPr>
          <p:cNvPr id="15368" name="Group 8"/>
          <p:cNvGrpSpPr>
            <a:grpSpLocks/>
          </p:cNvGrpSpPr>
          <p:nvPr/>
        </p:nvGrpSpPr>
        <p:grpSpPr bwMode="auto">
          <a:xfrm>
            <a:off x="2879725" y="1979613"/>
            <a:ext cx="4900613" cy="1695450"/>
            <a:chOff x="1814" y="1247"/>
            <a:chExt cx="3087" cy="1068"/>
          </a:xfrm>
        </p:grpSpPr>
        <p:grpSp>
          <p:nvGrpSpPr>
            <p:cNvPr id="15369" name="Group 9"/>
            <p:cNvGrpSpPr>
              <a:grpSpLocks/>
            </p:cNvGrpSpPr>
            <p:nvPr/>
          </p:nvGrpSpPr>
          <p:grpSpPr bwMode="auto">
            <a:xfrm>
              <a:off x="1814" y="1247"/>
              <a:ext cx="3085" cy="476"/>
              <a:chOff x="998" y="1247"/>
              <a:chExt cx="3085" cy="476"/>
            </a:xfrm>
          </p:grpSpPr>
          <p:grpSp>
            <p:nvGrpSpPr>
              <p:cNvPr id="15370" name="Group 10"/>
              <p:cNvGrpSpPr>
                <a:grpSpLocks/>
              </p:cNvGrpSpPr>
              <p:nvPr/>
            </p:nvGrpSpPr>
            <p:grpSpPr bwMode="auto">
              <a:xfrm>
                <a:off x="998" y="1338"/>
                <a:ext cx="1951" cy="140"/>
                <a:chOff x="317" y="1474"/>
                <a:chExt cx="1951" cy="140"/>
              </a:xfrm>
            </p:grpSpPr>
            <p:sp>
              <p:nvSpPr>
                <p:cNvPr id="15371" name="AutoShape 11"/>
                <p:cNvSpPr>
                  <a:spLocks/>
                </p:cNvSpPr>
                <p:nvPr/>
              </p:nvSpPr>
              <p:spPr bwMode="auto">
                <a:xfrm rot="-5400000">
                  <a:off x="1223" y="568"/>
                  <a:ext cx="140" cy="1951"/>
                </a:xfrm>
                <a:prstGeom prst="leftBracket">
                  <a:avLst>
                    <a:gd name="adj" fmla="val 21936"/>
                  </a:avLst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5372" name="Rectangle 12"/>
                <p:cNvSpPr>
                  <a:spLocks noChangeArrowheads="1"/>
                </p:cNvSpPr>
                <p:nvPr/>
              </p:nvSpPr>
              <p:spPr bwMode="auto">
                <a:xfrm>
                  <a:off x="356" y="1489"/>
                  <a:ext cx="1866" cy="95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sp>
            <p:nvSpPr>
              <p:cNvPr id="15373" name="Line 13"/>
              <p:cNvSpPr>
                <a:spLocks noChangeShapeType="1"/>
              </p:cNvSpPr>
              <p:nvPr/>
            </p:nvSpPr>
            <p:spPr bwMode="auto">
              <a:xfrm flipV="1">
                <a:off x="1407" y="1247"/>
                <a:ext cx="91" cy="317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374" name="AutoShape 14"/>
              <p:cNvSpPr>
                <a:spLocks/>
              </p:cNvSpPr>
              <p:nvPr/>
            </p:nvSpPr>
            <p:spPr bwMode="auto">
              <a:xfrm rot="-5400000">
                <a:off x="3786" y="1179"/>
                <a:ext cx="140" cy="455"/>
              </a:xfrm>
              <a:prstGeom prst="leftBracket">
                <a:avLst>
                  <a:gd name="adj" fmla="val 18567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375" name="Rectangle 15"/>
              <p:cNvSpPr>
                <a:spLocks noChangeArrowheads="1"/>
              </p:cNvSpPr>
              <p:nvPr/>
            </p:nvSpPr>
            <p:spPr bwMode="auto">
              <a:xfrm>
                <a:off x="3667" y="1352"/>
                <a:ext cx="370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376" name="AutoShape 16"/>
              <p:cNvSpPr>
                <a:spLocks/>
              </p:cNvSpPr>
              <p:nvPr/>
            </p:nvSpPr>
            <p:spPr bwMode="auto">
              <a:xfrm rot="16200000">
                <a:off x="1135" y="1428"/>
                <a:ext cx="136" cy="318"/>
              </a:xfrm>
              <a:prstGeom prst="leftBrace">
                <a:avLst>
                  <a:gd name="adj1" fmla="val 19485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377" name="Freeform 17"/>
              <p:cNvSpPr>
                <a:spLocks/>
              </p:cNvSpPr>
              <p:nvPr/>
            </p:nvSpPr>
            <p:spPr bwMode="auto">
              <a:xfrm>
                <a:off x="1226" y="1519"/>
                <a:ext cx="2631" cy="204"/>
              </a:xfrm>
              <a:custGeom>
                <a:avLst/>
                <a:gdLst>
                  <a:gd name="T0" fmla="*/ 0 w 2631"/>
                  <a:gd name="T1" fmla="*/ 136 h 204"/>
                  <a:gd name="T2" fmla="*/ 2042 w 2631"/>
                  <a:gd name="T3" fmla="*/ 181 h 204"/>
                  <a:gd name="T4" fmla="*/ 2631 w 2631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31" h="204">
                    <a:moveTo>
                      <a:pt x="0" y="136"/>
                    </a:moveTo>
                    <a:cubicBezTo>
                      <a:pt x="802" y="170"/>
                      <a:pt x="1604" y="204"/>
                      <a:pt x="2042" y="181"/>
                    </a:cubicBezTo>
                    <a:cubicBezTo>
                      <a:pt x="2480" y="158"/>
                      <a:pt x="2555" y="79"/>
                      <a:pt x="2631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15378" name="Group 18"/>
            <p:cNvGrpSpPr>
              <a:grpSpLocks/>
            </p:cNvGrpSpPr>
            <p:nvPr/>
          </p:nvGrpSpPr>
          <p:grpSpPr bwMode="auto">
            <a:xfrm>
              <a:off x="1814" y="1837"/>
              <a:ext cx="3087" cy="478"/>
              <a:chOff x="2628" y="1837"/>
              <a:chExt cx="3087" cy="478"/>
            </a:xfrm>
          </p:grpSpPr>
          <p:sp>
            <p:nvSpPr>
              <p:cNvPr id="15379" name="AutoShape 19"/>
              <p:cNvSpPr>
                <a:spLocks noChangeArrowheads="1"/>
              </p:cNvSpPr>
              <p:nvPr/>
            </p:nvSpPr>
            <p:spPr bwMode="auto">
              <a:xfrm>
                <a:off x="4624" y="2065"/>
                <a:ext cx="342" cy="157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grpSp>
            <p:nvGrpSpPr>
              <p:cNvPr id="15380" name="Group 20"/>
              <p:cNvGrpSpPr>
                <a:grpSpLocks/>
              </p:cNvGrpSpPr>
              <p:nvPr/>
            </p:nvGrpSpPr>
            <p:grpSpPr bwMode="auto">
              <a:xfrm>
                <a:off x="2628" y="1837"/>
                <a:ext cx="1951" cy="478"/>
                <a:chOff x="1405" y="1903"/>
                <a:chExt cx="1951" cy="478"/>
              </a:xfrm>
            </p:grpSpPr>
            <p:sp>
              <p:nvSpPr>
                <p:cNvPr id="15381" name="Rectangle 21"/>
                <p:cNvSpPr>
                  <a:spLocks noChangeArrowheads="1"/>
                </p:cNvSpPr>
                <p:nvPr/>
              </p:nvSpPr>
              <p:spPr bwMode="auto">
                <a:xfrm>
                  <a:off x="1450" y="2174"/>
                  <a:ext cx="1906" cy="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0066FF"/>
                    </a:gs>
                    <a:gs pos="100000">
                      <a:srgbClr val="0066FF">
                        <a:gamma/>
                        <a:shade val="57647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5382" name="AutoShape 22"/>
                <p:cNvSpPr>
                  <a:spLocks noChangeArrowheads="1"/>
                </p:cNvSpPr>
                <p:nvPr/>
              </p:nvSpPr>
              <p:spPr bwMode="auto">
                <a:xfrm>
                  <a:off x="1471" y="2198"/>
                  <a:ext cx="342" cy="157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5383" name="Line 23"/>
                <p:cNvSpPr>
                  <a:spLocks noChangeShapeType="1"/>
                </p:cNvSpPr>
                <p:nvPr/>
              </p:nvSpPr>
              <p:spPr bwMode="auto">
                <a:xfrm>
                  <a:off x="1450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384" name="Line 24"/>
                <p:cNvSpPr>
                  <a:spLocks noChangeShapeType="1"/>
                </p:cNvSpPr>
                <p:nvPr/>
              </p:nvSpPr>
              <p:spPr bwMode="auto">
                <a:xfrm>
                  <a:off x="1541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385" name="Line 25"/>
                <p:cNvSpPr>
                  <a:spLocks noChangeShapeType="1"/>
                </p:cNvSpPr>
                <p:nvPr/>
              </p:nvSpPr>
              <p:spPr bwMode="auto">
                <a:xfrm>
                  <a:off x="1632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386" name="Line 26"/>
                <p:cNvSpPr>
                  <a:spLocks noChangeShapeType="1"/>
                </p:cNvSpPr>
                <p:nvPr/>
              </p:nvSpPr>
              <p:spPr bwMode="auto">
                <a:xfrm>
                  <a:off x="1723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387" name="Line 27"/>
                <p:cNvSpPr>
                  <a:spLocks noChangeShapeType="1"/>
                </p:cNvSpPr>
                <p:nvPr/>
              </p:nvSpPr>
              <p:spPr bwMode="auto">
                <a:xfrm>
                  <a:off x="1812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388" name="Line 28"/>
                <p:cNvSpPr>
                  <a:spLocks noChangeShapeType="1"/>
                </p:cNvSpPr>
                <p:nvPr/>
              </p:nvSpPr>
              <p:spPr bwMode="auto">
                <a:xfrm>
                  <a:off x="1903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389" name="Line 29"/>
                <p:cNvSpPr>
                  <a:spLocks noChangeShapeType="1"/>
                </p:cNvSpPr>
                <p:nvPr/>
              </p:nvSpPr>
              <p:spPr bwMode="auto">
                <a:xfrm>
                  <a:off x="1994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390" name="Line 30"/>
                <p:cNvSpPr>
                  <a:spLocks noChangeShapeType="1"/>
                </p:cNvSpPr>
                <p:nvPr/>
              </p:nvSpPr>
              <p:spPr bwMode="auto">
                <a:xfrm>
                  <a:off x="2085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391" name="Line 31"/>
                <p:cNvSpPr>
                  <a:spLocks noChangeShapeType="1"/>
                </p:cNvSpPr>
                <p:nvPr/>
              </p:nvSpPr>
              <p:spPr bwMode="auto">
                <a:xfrm>
                  <a:off x="2176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392" name="Line 32"/>
                <p:cNvSpPr>
                  <a:spLocks noChangeShapeType="1"/>
                </p:cNvSpPr>
                <p:nvPr/>
              </p:nvSpPr>
              <p:spPr bwMode="auto">
                <a:xfrm>
                  <a:off x="2267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393" name="Line 33"/>
                <p:cNvSpPr>
                  <a:spLocks noChangeShapeType="1"/>
                </p:cNvSpPr>
                <p:nvPr/>
              </p:nvSpPr>
              <p:spPr bwMode="auto">
                <a:xfrm>
                  <a:off x="2358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394" name="Line 34"/>
                <p:cNvSpPr>
                  <a:spLocks noChangeShapeType="1"/>
                </p:cNvSpPr>
                <p:nvPr/>
              </p:nvSpPr>
              <p:spPr bwMode="auto">
                <a:xfrm>
                  <a:off x="2449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395" name="Line 35"/>
                <p:cNvSpPr>
                  <a:spLocks noChangeShapeType="1"/>
                </p:cNvSpPr>
                <p:nvPr/>
              </p:nvSpPr>
              <p:spPr bwMode="auto">
                <a:xfrm>
                  <a:off x="2538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396" name="Line 36"/>
                <p:cNvSpPr>
                  <a:spLocks noChangeShapeType="1"/>
                </p:cNvSpPr>
                <p:nvPr/>
              </p:nvSpPr>
              <p:spPr bwMode="auto">
                <a:xfrm>
                  <a:off x="2629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397" name="Line 37"/>
                <p:cNvSpPr>
                  <a:spLocks noChangeShapeType="1"/>
                </p:cNvSpPr>
                <p:nvPr/>
              </p:nvSpPr>
              <p:spPr bwMode="auto">
                <a:xfrm>
                  <a:off x="2720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398" name="Line 38"/>
                <p:cNvSpPr>
                  <a:spLocks noChangeShapeType="1"/>
                </p:cNvSpPr>
                <p:nvPr/>
              </p:nvSpPr>
              <p:spPr bwMode="auto">
                <a:xfrm>
                  <a:off x="2811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399" name="Line 39"/>
                <p:cNvSpPr>
                  <a:spLocks noChangeShapeType="1"/>
                </p:cNvSpPr>
                <p:nvPr/>
              </p:nvSpPr>
              <p:spPr bwMode="auto">
                <a:xfrm>
                  <a:off x="2902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400" name="Line 40"/>
                <p:cNvSpPr>
                  <a:spLocks noChangeShapeType="1"/>
                </p:cNvSpPr>
                <p:nvPr/>
              </p:nvSpPr>
              <p:spPr bwMode="auto">
                <a:xfrm>
                  <a:off x="2993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401" name="Line 41"/>
                <p:cNvSpPr>
                  <a:spLocks noChangeShapeType="1"/>
                </p:cNvSpPr>
                <p:nvPr/>
              </p:nvSpPr>
              <p:spPr bwMode="auto">
                <a:xfrm>
                  <a:off x="3084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402" name="Line 42"/>
                <p:cNvSpPr>
                  <a:spLocks noChangeShapeType="1"/>
                </p:cNvSpPr>
                <p:nvPr/>
              </p:nvSpPr>
              <p:spPr bwMode="auto">
                <a:xfrm>
                  <a:off x="3175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403" name="Line 43"/>
                <p:cNvSpPr>
                  <a:spLocks noChangeShapeType="1"/>
                </p:cNvSpPr>
                <p:nvPr/>
              </p:nvSpPr>
              <p:spPr bwMode="auto">
                <a:xfrm>
                  <a:off x="3264" y="203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15404" name="AutoShape 44"/>
                <p:cNvSpPr>
                  <a:spLocks noChangeArrowheads="1"/>
                </p:cNvSpPr>
                <p:nvPr/>
              </p:nvSpPr>
              <p:spPr bwMode="auto">
                <a:xfrm>
                  <a:off x="1859" y="2196"/>
                  <a:ext cx="342" cy="157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5405" name="AutoShape 45"/>
                <p:cNvSpPr>
                  <a:spLocks noChangeArrowheads="1"/>
                </p:cNvSpPr>
                <p:nvPr/>
              </p:nvSpPr>
              <p:spPr bwMode="auto">
                <a:xfrm>
                  <a:off x="2242" y="2199"/>
                  <a:ext cx="342" cy="157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5406" name="AutoShape 46"/>
                <p:cNvSpPr>
                  <a:spLocks noChangeArrowheads="1"/>
                </p:cNvSpPr>
                <p:nvPr/>
              </p:nvSpPr>
              <p:spPr bwMode="auto">
                <a:xfrm>
                  <a:off x="2630" y="2197"/>
                  <a:ext cx="342" cy="157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5407" name="AutoShape 47"/>
                <p:cNvSpPr>
                  <a:spLocks noChangeArrowheads="1"/>
                </p:cNvSpPr>
                <p:nvPr/>
              </p:nvSpPr>
              <p:spPr bwMode="auto">
                <a:xfrm>
                  <a:off x="3006" y="2199"/>
                  <a:ext cx="342" cy="157"/>
                </a:xfrm>
                <a:custGeom>
                  <a:avLst/>
                  <a:gdLst>
                    <a:gd name="G0" fmla="+- 18852 0 0"/>
                    <a:gd name="G1" fmla="+- 5604 0 0"/>
                    <a:gd name="G2" fmla="+- 21600 0 5604"/>
                    <a:gd name="G3" fmla="+- 10800 0 5604"/>
                    <a:gd name="G4" fmla="+- 21600 0 18852"/>
                    <a:gd name="G5" fmla="*/ G4 G3 10800"/>
                    <a:gd name="G6" fmla="+- 21600 0 G5"/>
                    <a:gd name="T0" fmla="*/ 18852 w 21600"/>
                    <a:gd name="T1" fmla="*/ 0 h 21600"/>
                    <a:gd name="T2" fmla="*/ 0 w 21600"/>
                    <a:gd name="T3" fmla="*/ 10800 h 21600"/>
                    <a:gd name="T4" fmla="*/ 18852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8852" y="0"/>
                      </a:moveTo>
                      <a:lnTo>
                        <a:pt x="18852" y="5604"/>
                      </a:lnTo>
                      <a:lnTo>
                        <a:pt x="3375" y="5604"/>
                      </a:lnTo>
                      <a:lnTo>
                        <a:pt x="3375" y="15996"/>
                      </a:lnTo>
                      <a:lnTo>
                        <a:pt x="18852" y="15996"/>
                      </a:lnTo>
                      <a:lnTo>
                        <a:pt x="18852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604"/>
                      </a:moveTo>
                      <a:lnTo>
                        <a:pt x="1350" y="15996"/>
                      </a:lnTo>
                      <a:lnTo>
                        <a:pt x="2700" y="15996"/>
                      </a:lnTo>
                      <a:lnTo>
                        <a:pt x="2700" y="5604"/>
                      </a:lnTo>
                      <a:close/>
                    </a:path>
                    <a:path w="21600" h="21600">
                      <a:moveTo>
                        <a:pt x="0" y="5604"/>
                      </a:moveTo>
                      <a:lnTo>
                        <a:pt x="0" y="15996"/>
                      </a:lnTo>
                      <a:lnTo>
                        <a:pt x="675" y="15996"/>
                      </a:lnTo>
                      <a:lnTo>
                        <a:pt x="675" y="56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FF505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grpSp>
              <p:nvGrpSpPr>
                <p:cNvPr id="15408" name="Group 48"/>
                <p:cNvGrpSpPr>
                  <a:grpSpLocks/>
                </p:cNvGrpSpPr>
                <p:nvPr/>
              </p:nvGrpSpPr>
              <p:grpSpPr bwMode="auto">
                <a:xfrm>
                  <a:off x="1405" y="1903"/>
                  <a:ext cx="1951" cy="140"/>
                  <a:chOff x="317" y="1474"/>
                  <a:chExt cx="1951" cy="140"/>
                </a:xfrm>
              </p:grpSpPr>
              <p:sp>
                <p:nvSpPr>
                  <p:cNvPr id="15409" name="AutoShape 49"/>
                  <p:cNvSpPr>
                    <a:spLocks/>
                  </p:cNvSpPr>
                  <p:nvPr/>
                </p:nvSpPr>
                <p:spPr bwMode="auto">
                  <a:xfrm rot="-5400000">
                    <a:off x="1223" y="568"/>
                    <a:ext cx="140" cy="1951"/>
                  </a:xfrm>
                  <a:prstGeom prst="leftBracket">
                    <a:avLst>
                      <a:gd name="adj" fmla="val 21936"/>
                    </a:avLst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00B8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a-ES"/>
                  </a:p>
                </p:txBody>
              </p:sp>
              <p:sp>
                <p:nvSpPr>
                  <p:cNvPr id="15410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356" y="1489"/>
                    <a:ext cx="1866" cy="95"/>
                  </a:xfrm>
                  <a:prstGeom prst="rect">
                    <a:avLst/>
                  </a:prstGeom>
                  <a:solidFill>
                    <a:schemeClr val="bg2"/>
                  </a:solidFill>
                  <a:ln w="3175">
                    <a:solidFill>
                      <a:schemeClr val="bg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a-ES"/>
                  </a:p>
                </p:txBody>
              </p:sp>
            </p:grpSp>
          </p:grpSp>
          <p:sp>
            <p:nvSpPr>
              <p:cNvPr id="15411" name="AutoShape 51"/>
              <p:cNvSpPr>
                <a:spLocks/>
              </p:cNvSpPr>
              <p:nvPr/>
            </p:nvSpPr>
            <p:spPr bwMode="auto">
              <a:xfrm rot="-5400000">
                <a:off x="5418" y="1682"/>
                <a:ext cx="140" cy="455"/>
              </a:xfrm>
              <a:prstGeom prst="leftBracket">
                <a:avLst>
                  <a:gd name="adj" fmla="val 18567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12" name="Rectangle 52"/>
              <p:cNvSpPr>
                <a:spLocks noChangeArrowheads="1"/>
              </p:cNvSpPr>
              <p:nvPr/>
            </p:nvSpPr>
            <p:spPr bwMode="auto">
              <a:xfrm>
                <a:off x="5299" y="1855"/>
                <a:ext cx="370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13" name="Freeform 53"/>
              <p:cNvSpPr>
                <a:spLocks/>
              </p:cNvSpPr>
              <p:nvPr/>
            </p:nvSpPr>
            <p:spPr bwMode="auto">
              <a:xfrm>
                <a:off x="4579" y="2043"/>
                <a:ext cx="953" cy="249"/>
              </a:xfrm>
              <a:custGeom>
                <a:avLst/>
                <a:gdLst>
                  <a:gd name="T0" fmla="*/ 0 w 2631"/>
                  <a:gd name="T1" fmla="*/ 136 h 204"/>
                  <a:gd name="T2" fmla="*/ 2042 w 2631"/>
                  <a:gd name="T3" fmla="*/ 181 h 204"/>
                  <a:gd name="T4" fmla="*/ 2631 w 2631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31" h="204">
                    <a:moveTo>
                      <a:pt x="0" y="136"/>
                    </a:moveTo>
                    <a:cubicBezTo>
                      <a:pt x="802" y="170"/>
                      <a:pt x="1604" y="204"/>
                      <a:pt x="2042" y="181"/>
                    </a:cubicBezTo>
                    <a:cubicBezTo>
                      <a:pt x="2480" y="158"/>
                      <a:pt x="2555" y="79"/>
                      <a:pt x="2631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grpSp>
        <p:nvGrpSpPr>
          <p:cNvPr id="15414" name="Group 54"/>
          <p:cNvGrpSpPr>
            <a:grpSpLocks/>
          </p:cNvGrpSpPr>
          <p:nvPr/>
        </p:nvGrpSpPr>
        <p:grpSpPr bwMode="auto">
          <a:xfrm>
            <a:off x="2160588" y="4535488"/>
            <a:ext cx="6696075" cy="1476375"/>
            <a:chOff x="1361" y="2880"/>
            <a:chExt cx="4218" cy="930"/>
          </a:xfrm>
        </p:grpSpPr>
        <p:sp>
          <p:nvSpPr>
            <p:cNvPr id="15415" name="AutoShape 55"/>
            <p:cNvSpPr>
              <a:spLocks noChangeArrowheads="1"/>
            </p:cNvSpPr>
            <p:nvPr/>
          </p:nvSpPr>
          <p:spPr bwMode="auto">
            <a:xfrm>
              <a:off x="5262" y="3333"/>
              <a:ext cx="181" cy="22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416" name="Rectangle 56"/>
            <p:cNvSpPr>
              <a:spLocks noChangeArrowheads="1"/>
            </p:cNvSpPr>
            <p:nvPr/>
          </p:nvSpPr>
          <p:spPr bwMode="auto">
            <a:xfrm>
              <a:off x="4128" y="3425"/>
              <a:ext cx="1043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i="1">
                  <a:latin typeface="Verdana" pitchFamily="34" charset="0"/>
                </a:rPr>
                <a:t>real-time</a:t>
              </a:r>
            </a:p>
            <a:p>
              <a:pPr algn="ctr"/>
              <a:r>
                <a:rPr lang="es-ES" sz="1400" i="1">
                  <a:latin typeface="Verdana" pitchFamily="34" charset="0"/>
                </a:rPr>
                <a:t>video rendering</a:t>
              </a:r>
            </a:p>
          </p:txBody>
        </p:sp>
        <p:sp>
          <p:nvSpPr>
            <p:cNvPr id="15417" name="Rectangle 57"/>
            <p:cNvSpPr>
              <a:spLocks noChangeArrowheads="1"/>
            </p:cNvSpPr>
            <p:nvPr/>
          </p:nvSpPr>
          <p:spPr bwMode="auto">
            <a:xfrm>
              <a:off x="5126" y="3106"/>
              <a:ext cx="453" cy="3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pic>
          <p:nvPicPr>
            <p:cNvPr id="15418" name="Picture 58" descr="forema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8" y="2880"/>
              <a:ext cx="499" cy="3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19" name="Picture 59" descr="forema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" y="2880"/>
              <a:ext cx="499" cy="3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20" name="Picture 60" descr="forema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" y="2880"/>
              <a:ext cx="499" cy="3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21" name="Picture 61" descr="forema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" y="2880"/>
              <a:ext cx="499" cy="3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22" name="Picture 62" descr="forema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4" y="2880"/>
              <a:ext cx="499" cy="3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423" name="Group 63"/>
            <p:cNvGrpSpPr>
              <a:grpSpLocks/>
            </p:cNvGrpSpPr>
            <p:nvPr/>
          </p:nvGrpSpPr>
          <p:grpSpPr bwMode="auto">
            <a:xfrm>
              <a:off x="1381" y="3307"/>
              <a:ext cx="454" cy="408"/>
              <a:chOff x="771" y="3379"/>
              <a:chExt cx="454" cy="408"/>
            </a:xfrm>
          </p:grpSpPr>
          <p:sp>
            <p:nvSpPr>
              <p:cNvPr id="15424" name="Rectangle 64"/>
              <p:cNvSpPr>
                <a:spLocks noChangeArrowheads="1"/>
              </p:cNvSpPr>
              <p:nvPr/>
            </p:nvSpPr>
            <p:spPr bwMode="auto">
              <a:xfrm>
                <a:off x="816" y="3650"/>
                <a:ext cx="409" cy="137"/>
              </a:xfrm>
              <a:prstGeom prst="rect">
                <a:avLst/>
              </a:prstGeom>
              <a:gradFill rotWithShape="1">
                <a:gsLst>
                  <a:gs pos="0">
                    <a:srgbClr val="0066FF"/>
                  </a:gs>
                  <a:gs pos="100000">
                    <a:srgbClr val="0066FF">
                      <a:gamma/>
                      <a:shade val="5764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/>
              </a:p>
            </p:txBody>
          </p:sp>
          <p:sp>
            <p:nvSpPr>
              <p:cNvPr id="15425" name="AutoShape 65"/>
              <p:cNvSpPr>
                <a:spLocks noChangeArrowheads="1"/>
              </p:cNvSpPr>
              <p:nvPr/>
            </p:nvSpPr>
            <p:spPr bwMode="auto">
              <a:xfrm>
                <a:off x="826" y="3662"/>
                <a:ext cx="115" cy="112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26" name="Line 66"/>
              <p:cNvSpPr>
                <a:spLocks noChangeShapeType="1"/>
              </p:cNvSpPr>
              <p:nvPr/>
            </p:nvSpPr>
            <p:spPr bwMode="auto">
              <a:xfrm>
                <a:off x="816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27" name="Line 67"/>
              <p:cNvSpPr>
                <a:spLocks noChangeShapeType="1"/>
              </p:cNvSpPr>
              <p:nvPr/>
            </p:nvSpPr>
            <p:spPr bwMode="auto">
              <a:xfrm>
                <a:off x="907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28" name="Line 68"/>
              <p:cNvSpPr>
                <a:spLocks noChangeShapeType="1"/>
              </p:cNvSpPr>
              <p:nvPr/>
            </p:nvSpPr>
            <p:spPr bwMode="auto">
              <a:xfrm>
                <a:off x="998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29" name="Line 69"/>
              <p:cNvSpPr>
                <a:spLocks noChangeShapeType="1"/>
              </p:cNvSpPr>
              <p:nvPr/>
            </p:nvSpPr>
            <p:spPr bwMode="auto">
              <a:xfrm>
                <a:off x="1089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30" name="Line 70"/>
              <p:cNvSpPr>
                <a:spLocks noChangeShapeType="1"/>
              </p:cNvSpPr>
              <p:nvPr/>
            </p:nvSpPr>
            <p:spPr bwMode="auto">
              <a:xfrm>
                <a:off x="1178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31" name="AutoShape 71"/>
              <p:cNvSpPr>
                <a:spLocks/>
              </p:cNvSpPr>
              <p:nvPr/>
            </p:nvSpPr>
            <p:spPr bwMode="auto">
              <a:xfrm rot="-5400000">
                <a:off x="928" y="3222"/>
                <a:ext cx="140" cy="454"/>
              </a:xfrm>
              <a:prstGeom prst="leftBracket">
                <a:avLst>
                  <a:gd name="adj" fmla="val 1642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32" name="Rectangle 72"/>
              <p:cNvSpPr>
                <a:spLocks noChangeArrowheads="1"/>
              </p:cNvSpPr>
              <p:nvPr/>
            </p:nvSpPr>
            <p:spPr bwMode="auto">
              <a:xfrm>
                <a:off x="810" y="3394"/>
                <a:ext cx="369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33" name="AutoShape 73"/>
              <p:cNvSpPr>
                <a:spLocks noChangeArrowheads="1"/>
              </p:cNvSpPr>
              <p:nvPr/>
            </p:nvSpPr>
            <p:spPr bwMode="auto">
              <a:xfrm>
                <a:off x="958" y="3667"/>
                <a:ext cx="115" cy="112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34" name="AutoShape 74"/>
              <p:cNvSpPr>
                <a:spLocks noChangeArrowheads="1"/>
              </p:cNvSpPr>
              <p:nvPr/>
            </p:nvSpPr>
            <p:spPr bwMode="auto">
              <a:xfrm>
                <a:off x="1086" y="3667"/>
                <a:ext cx="115" cy="112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5435" name="Group 75"/>
            <p:cNvGrpSpPr>
              <a:grpSpLocks/>
            </p:cNvGrpSpPr>
            <p:nvPr/>
          </p:nvGrpSpPr>
          <p:grpSpPr bwMode="auto">
            <a:xfrm>
              <a:off x="1929" y="3307"/>
              <a:ext cx="454" cy="408"/>
              <a:chOff x="771" y="3379"/>
              <a:chExt cx="454" cy="408"/>
            </a:xfrm>
          </p:grpSpPr>
          <p:sp>
            <p:nvSpPr>
              <p:cNvPr id="15436" name="Rectangle 76"/>
              <p:cNvSpPr>
                <a:spLocks noChangeArrowheads="1"/>
              </p:cNvSpPr>
              <p:nvPr/>
            </p:nvSpPr>
            <p:spPr bwMode="auto">
              <a:xfrm>
                <a:off x="816" y="3650"/>
                <a:ext cx="409" cy="137"/>
              </a:xfrm>
              <a:prstGeom prst="rect">
                <a:avLst/>
              </a:prstGeom>
              <a:gradFill rotWithShape="1">
                <a:gsLst>
                  <a:gs pos="0">
                    <a:srgbClr val="0066FF"/>
                  </a:gs>
                  <a:gs pos="100000">
                    <a:srgbClr val="0066FF">
                      <a:gamma/>
                      <a:shade val="5764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/>
              </a:p>
            </p:txBody>
          </p:sp>
          <p:sp>
            <p:nvSpPr>
              <p:cNvPr id="15437" name="AutoShape 77"/>
              <p:cNvSpPr>
                <a:spLocks noChangeArrowheads="1"/>
              </p:cNvSpPr>
              <p:nvPr/>
            </p:nvSpPr>
            <p:spPr bwMode="auto">
              <a:xfrm>
                <a:off x="826" y="3662"/>
                <a:ext cx="115" cy="112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38" name="Line 78"/>
              <p:cNvSpPr>
                <a:spLocks noChangeShapeType="1"/>
              </p:cNvSpPr>
              <p:nvPr/>
            </p:nvSpPr>
            <p:spPr bwMode="auto">
              <a:xfrm>
                <a:off x="816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39" name="Line 79"/>
              <p:cNvSpPr>
                <a:spLocks noChangeShapeType="1"/>
              </p:cNvSpPr>
              <p:nvPr/>
            </p:nvSpPr>
            <p:spPr bwMode="auto">
              <a:xfrm>
                <a:off x="907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40" name="Line 80"/>
              <p:cNvSpPr>
                <a:spLocks noChangeShapeType="1"/>
              </p:cNvSpPr>
              <p:nvPr/>
            </p:nvSpPr>
            <p:spPr bwMode="auto">
              <a:xfrm>
                <a:off x="998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41" name="Line 81"/>
              <p:cNvSpPr>
                <a:spLocks noChangeShapeType="1"/>
              </p:cNvSpPr>
              <p:nvPr/>
            </p:nvSpPr>
            <p:spPr bwMode="auto">
              <a:xfrm>
                <a:off x="1089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42" name="Line 82"/>
              <p:cNvSpPr>
                <a:spLocks noChangeShapeType="1"/>
              </p:cNvSpPr>
              <p:nvPr/>
            </p:nvSpPr>
            <p:spPr bwMode="auto">
              <a:xfrm>
                <a:off x="1178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43" name="AutoShape 83"/>
              <p:cNvSpPr>
                <a:spLocks/>
              </p:cNvSpPr>
              <p:nvPr/>
            </p:nvSpPr>
            <p:spPr bwMode="auto">
              <a:xfrm rot="-5400000">
                <a:off x="928" y="3222"/>
                <a:ext cx="140" cy="454"/>
              </a:xfrm>
              <a:prstGeom prst="leftBracket">
                <a:avLst>
                  <a:gd name="adj" fmla="val 1642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44" name="Rectangle 84"/>
              <p:cNvSpPr>
                <a:spLocks noChangeArrowheads="1"/>
              </p:cNvSpPr>
              <p:nvPr/>
            </p:nvSpPr>
            <p:spPr bwMode="auto">
              <a:xfrm>
                <a:off x="810" y="3394"/>
                <a:ext cx="369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45" name="AutoShape 85"/>
              <p:cNvSpPr>
                <a:spLocks noChangeArrowheads="1"/>
              </p:cNvSpPr>
              <p:nvPr/>
            </p:nvSpPr>
            <p:spPr bwMode="auto">
              <a:xfrm>
                <a:off x="958" y="3667"/>
                <a:ext cx="115" cy="112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46" name="AutoShape 86"/>
              <p:cNvSpPr>
                <a:spLocks noChangeArrowheads="1"/>
              </p:cNvSpPr>
              <p:nvPr/>
            </p:nvSpPr>
            <p:spPr bwMode="auto">
              <a:xfrm>
                <a:off x="1086" y="3667"/>
                <a:ext cx="115" cy="112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5447" name="Group 87"/>
            <p:cNvGrpSpPr>
              <a:grpSpLocks/>
            </p:cNvGrpSpPr>
            <p:nvPr/>
          </p:nvGrpSpPr>
          <p:grpSpPr bwMode="auto">
            <a:xfrm>
              <a:off x="2475" y="3307"/>
              <a:ext cx="454" cy="408"/>
              <a:chOff x="771" y="3379"/>
              <a:chExt cx="454" cy="408"/>
            </a:xfrm>
          </p:grpSpPr>
          <p:sp>
            <p:nvSpPr>
              <p:cNvPr id="15448" name="Rectangle 88"/>
              <p:cNvSpPr>
                <a:spLocks noChangeArrowheads="1"/>
              </p:cNvSpPr>
              <p:nvPr/>
            </p:nvSpPr>
            <p:spPr bwMode="auto">
              <a:xfrm>
                <a:off x="816" y="3650"/>
                <a:ext cx="409" cy="137"/>
              </a:xfrm>
              <a:prstGeom prst="rect">
                <a:avLst/>
              </a:prstGeom>
              <a:gradFill rotWithShape="1">
                <a:gsLst>
                  <a:gs pos="0">
                    <a:srgbClr val="0066FF"/>
                  </a:gs>
                  <a:gs pos="100000">
                    <a:srgbClr val="0066FF">
                      <a:gamma/>
                      <a:shade val="5764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/>
              </a:p>
            </p:txBody>
          </p:sp>
          <p:sp>
            <p:nvSpPr>
              <p:cNvPr id="15449" name="AutoShape 89"/>
              <p:cNvSpPr>
                <a:spLocks noChangeArrowheads="1"/>
              </p:cNvSpPr>
              <p:nvPr/>
            </p:nvSpPr>
            <p:spPr bwMode="auto">
              <a:xfrm>
                <a:off x="826" y="3662"/>
                <a:ext cx="115" cy="112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50" name="Line 90"/>
              <p:cNvSpPr>
                <a:spLocks noChangeShapeType="1"/>
              </p:cNvSpPr>
              <p:nvPr/>
            </p:nvSpPr>
            <p:spPr bwMode="auto">
              <a:xfrm>
                <a:off x="816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51" name="Line 91"/>
              <p:cNvSpPr>
                <a:spLocks noChangeShapeType="1"/>
              </p:cNvSpPr>
              <p:nvPr/>
            </p:nvSpPr>
            <p:spPr bwMode="auto">
              <a:xfrm>
                <a:off x="907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52" name="Line 92"/>
              <p:cNvSpPr>
                <a:spLocks noChangeShapeType="1"/>
              </p:cNvSpPr>
              <p:nvPr/>
            </p:nvSpPr>
            <p:spPr bwMode="auto">
              <a:xfrm>
                <a:off x="998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53" name="Line 93"/>
              <p:cNvSpPr>
                <a:spLocks noChangeShapeType="1"/>
              </p:cNvSpPr>
              <p:nvPr/>
            </p:nvSpPr>
            <p:spPr bwMode="auto">
              <a:xfrm>
                <a:off x="1089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54" name="Line 94"/>
              <p:cNvSpPr>
                <a:spLocks noChangeShapeType="1"/>
              </p:cNvSpPr>
              <p:nvPr/>
            </p:nvSpPr>
            <p:spPr bwMode="auto">
              <a:xfrm>
                <a:off x="1178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55" name="AutoShape 95"/>
              <p:cNvSpPr>
                <a:spLocks/>
              </p:cNvSpPr>
              <p:nvPr/>
            </p:nvSpPr>
            <p:spPr bwMode="auto">
              <a:xfrm rot="-5400000">
                <a:off x="928" y="3222"/>
                <a:ext cx="140" cy="454"/>
              </a:xfrm>
              <a:prstGeom prst="leftBracket">
                <a:avLst>
                  <a:gd name="adj" fmla="val 1642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56" name="Rectangle 96"/>
              <p:cNvSpPr>
                <a:spLocks noChangeArrowheads="1"/>
              </p:cNvSpPr>
              <p:nvPr/>
            </p:nvSpPr>
            <p:spPr bwMode="auto">
              <a:xfrm>
                <a:off x="810" y="3394"/>
                <a:ext cx="369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57" name="AutoShape 97"/>
              <p:cNvSpPr>
                <a:spLocks noChangeArrowheads="1"/>
              </p:cNvSpPr>
              <p:nvPr/>
            </p:nvSpPr>
            <p:spPr bwMode="auto">
              <a:xfrm>
                <a:off x="958" y="3667"/>
                <a:ext cx="115" cy="112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58" name="AutoShape 98"/>
              <p:cNvSpPr>
                <a:spLocks noChangeArrowheads="1"/>
              </p:cNvSpPr>
              <p:nvPr/>
            </p:nvSpPr>
            <p:spPr bwMode="auto">
              <a:xfrm>
                <a:off x="1086" y="3667"/>
                <a:ext cx="115" cy="112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5459" name="Group 99"/>
            <p:cNvGrpSpPr>
              <a:grpSpLocks/>
            </p:cNvGrpSpPr>
            <p:nvPr/>
          </p:nvGrpSpPr>
          <p:grpSpPr bwMode="auto">
            <a:xfrm>
              <a:off x="3018" y="3307"/>
              <a:ext cx="454" cy="408"/>
              <a:chOff x="771" y="3379"/>
              <a:chExt cx="454" cy="408"/>
            </a:xfrm>
          </p:grpSpPr>
          <p:sp>
            <p:nvSpPr>
              <p:cNvPr id="15460" name="Rectangle 100"/>
              <p:cNvSpPr>
                <a:spLocks noChangeArrowheads="1"/>
              </p:cNvSpPr>
              <p:nvPr/>
            </p:nvSpPr>
            <p:spPr bwMode="auto">
              <a:xfrm>
                <a:off x="816" y="3650"/>
                <a:ext cx="409" cy="137"/>
              </a:xfrm>
              <a:prstGeom prst="rect">
                <a:avLst/>
              </a:prstGeom>
              <a:gradFill rotWithShape="1">
                <a:gsLst>
                  <a:gs pos="0">
                    <a:srgbClr val="0066FF"/>
                  </a:gs>
                  <a:gs pos="100000">
                    <a:srgbClr val="0066FF">
                      <a:gamma/>
                      <a:shade val="5764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/>
              </a:p>
            </p:txBody>
          </p:sp>
          <p:sp>
            <p:nvSpPr>
              <p:cNvPr id="15461" name="AutoShape 101"/>
              <p:cNvSpPr>
                <a:spLocks noChangeArrowheads="1"/>
              </p:cNvSpPr>
              <p:nvPr/>
            </p:nvSpPr>
            <p:spPr bwMode="auto">
              <a:xfrm>
                <a:off x="826" y="3662"/>
                <a:ext cx="115" cy="112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62" name="Line 102"/>
              <p:cNvSpPr>
                <a:spLocks noChangeShapeType="1"/>
              </p:cNvSpPr>
              <p:nvPr/>
            </p:nvSpPr>
            <p:spPr bwMode="auto">
              <a:xfrm>
                <a:off x="816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63" name="Line 103"/>
              <p:cNvSpPr>
                <a:spLocks noChangeShapeType="1"/>
              </p:cNvSpPr>
              <p:nvPr/>
            </p:nvSpPr>
            <p:spPr bwMode="auto">
              <a:xfrm>
                <a:off x="907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64" name="Line 104"/>
              <p:cNvSpPr>
                <a:spLocks noChangeShapeType="1"/>
              </p:cNvSpPr>
              <p:nvPr/>
            </p:nvSpPr>
            <p:spPr bwMode="auto">
              <a:xfrm>
                <a:off x="998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65" name="Line 105"/>
              <p:cNvSpPr>
                <a:spLocks noChangeShapeType="1"/>
              </p:cNvSpPr>
              <p:nvPr/>
            </p:nvSpPr>
            <p:spPr bwMode="auto">
              <a:xfrm>
                <a:off x="1089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66" name="Line 106"/>
              <p:cNvSpPr>
                <a:spLocks noChangeShapeType="1"/>
              </p:cNvSpPr>
              <p:nvPr/>
            </p:nvSpPr>
            <p:spPr bwMode="auto">
              <a:xfrm>
                <a:off x="1178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67" name="AutoShape 107"/>
              <p:cNvSpPr>
                <a:spLocks/>
              </p:cNvSpPr>
              <p:nvPr/>
            </p:nvSpPr>
            <p:spPr bwMode="auto">
              <a:xfrm rot="-5400000">
                <a:off x="928" y="3222"/>
                <a:ext cx="140" cy="454"/>
              </a:xfrm>
              <a:prstGeom prst="leftBracket">
                <a:avLst>
                  <a:gd name="adj" fmla="val 1642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68" name="Rectangle 108"/>
              <p:cNvSpPr>
                <a:spLocks noChangeArrowheads="1"/>
              </p:cNvSpPr>
              <p:nvPr/>
            </p:nvSpPr>
            <p:spPr bwMode="auto">
              <a:xfrm>
                <a:off x="810" y="3394"/>
                <a:ext cx="369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69" name="AutoShape 109"/>
              <p:cNvSpPr>
                <a:spLocks noChangeArrowheads="1"/>
              </p:cNvSpPr>
              <p:nvPr/>
            </p:nvSpPr>
            <p:spPr bwMode="auto">
              <a:xfrm>
                <a:off x="958" y="3667"/>
                <a:ext cx="115" cy="112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70" name="AutoShape 110"/>
              <p:cNvSpPr>
                <a:spLocks noChangeArrowheads="1"/>
              </p:cNvSpPr>
              <p:nvPr/>
            </p:nvSpPr>
            <p:spPr bwMode="auto">
              <a:xfrm>
                <a:off x="1086" y="3667"/>
                <a:ext cx="115" cy="112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5471" name="Group 111"/>
            <p:cNvGrpSpPr>
              <a:grpSpLocks/>
            </p:cNvGrpSpPr>
            <p:nvPr/>
          </p:nvGrpSpPr>
          <p:grpSpPr bwMode="auto">
            <a:xfrm>
              <a:off x="3565" y="3307"/>
              <a:ext cx="454" cy="408"/>
              <a:chOff x="771" y="3379"/>
              <a:chExt cx="454" cy="408"/>
            </a:xfrm>
          </p:grpSpPr>
          <p:sp>
            <p:nvSpPr>
              <p:cNvPr id="15472" name="Rectangle 112"/>
              <p:cNvSpPr>
                <a:spLocks noChangeArrowheads="1"/>
              </p:cNvSpPr>
              <p:nvPr/>
            </p:nvSpPr>
            <p:spPr bwMode="auto">
              <a:xfrm>
                <a:off x="816" y="3650"/>
                <a:ext cx="409" cy="137"/>
              </a:xfrm>
              <a:prstGeom prst="rect">
                <a:avLst/>
              </a:prstGeom>
              <a:gradFill rotWithShape="1">
                <a:gsLst>
                  <a:gs pos="0">
                    <a:srgbClr val="0066FF"/>
                  </a:gs>
                  <a:gs pos="100000">
                    <a:srgbClr val="0066FF">
                      <a:gamma/>
                      <a:shade val="5764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/>
              </a:p>
            </p:txBody>
          </p:sp>
          <p:sp>
            <p:nvSpPr>
              <p:cNvPr id="15473" name="AutoShape 113"/>
              <p:cNvSpPr>
                <a:spLocks noChangeArrowheads="1"/>
              </p:cNvSpPr>
              <p:nvPr/>
            </p:nvSpPr>
            <p:spPr bwMode="auto">
              <a:xfrm>
                <a:off x="826" y="3662"/>
                <a:ext cx="115" cy="112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74" name="Line 114"/>
              <p:cNvSpPr>
                <a:spLocks noChangeShapeType="1"/>
              </p:cNvSpPr>
              <p:nvPr/>
            </p:nvSpPr>
            <p:spPr bwMode="auto">
              <a:xfrm>
                <a:off x="816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75" name="Line 115"/>
              <p:cNvSpPr>
                <a:spLocks noChangeShapeType="1"/>
              </p:cNvSpPr>
              <p:nvPr/>
            </p:nvSpPr>
            <p:spPr bwMode="auto">
              <a:xfrm>
                <a:off x="907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76" name="Line 116"/>
              <p:cNvSpPr>
                <a:spLocks noChangeShapeType="1"/>
              </p:cNvSpPr>
              <p:nvPr/>
            </p:nvSpPr>
            <p:spPr bwMode="auto">
              <a:xfrm>
                <a:off x="998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77" name="Line 117"/>
              <p:cNvSpPr>
                <a:spLocks noChangeShapeType="1"/>
              </p:cNvSpPr>
              <p:nvPr/>
            </p:nvSpPr>
            <p:spPr bwMode="auto">
              <a:xfrm>
                <a:off x="1089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78" name="Line 118"/>
              <p:cNvSpPr>
                <a:spLocks noChangeShapeType="1"/>
              </p:cNvSpPr>
              <p:nvPr/>
            </p:nvSpPr>
            <p:spPr bwMode="auto">
              <a:xfrm>
                <a:off x="1178" y="351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5479" name="AutoShape 119"/>
              <p:cNvSpPr>
                <a:spLocks/>
              </p:cNvSpPr>
              <p:nvPr/>
            </p:nvSpPr>
            <p:spPr bwMode="auto">
              <a:xfrm rot="-5400000">
                <a:off x="928" y="3222"/>
                <a:ext cx="140" cy="454"/>
              </a:xfrm>
              <a:prstGeom prst="leftBracket">
                <a:avLst>
                  <a:gd name="adj" fmla="val 1642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80" name="Rectangle 120"/>
              <p:cNvSpPr>
                <a:spLocks noChangeArrowheads="1"/>
              </p:cNvSpPr>
              <p:nvPr/>
            </p:nvSpPr>
            <p:spPr bwMode="auto">
              <a:xfrm>
                <a:off x="810" y="3394"/>
                <a:ext cx="369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81" name="AutoShape 121"/>
              <p:cNvSpPr>
                <a:spLocks noChangeArrowheads="1"/>
              </p:cNvSpPr>
              <p:nvPr/>
            </p:nvSpPr>
            <p:spPr bwMode="auto">
              <a:xfrm>
                <a:off x="958" y="3667"/>
                <a:ext cx="115" cy="112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82" name="AutoShape 122"/>
              <p:cNvSpPr>
                <a:spLocks noChangeArrowheads="1"/>
              </p:cNvSpPr>
              <p:nvPr/>
            </p:nvSpPr>
            <p:spPr bwMode="auto">
              <a:xfrm>
                <a:off x="1086" y="3667"/>
                <a:ext cx="115" cy="112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5483" name="Freeform 123"/>
            <p:cNvSpPr>
              <a:spLocks/>
            </p:cNvSpPr>
            <p:nvPr/>
          </p:nvSpPr>
          <p:spPr bwMode="auto">
            <a:xfrm>
              <a:off x="1452" y="3606"/>
              <a:ext cx="3901" cy="204"/>
            </a:xfrm>
            <a:custGeom>
              <a:avLst/>
              <a:gdLst>
                <a:gd name="T0" fmla="*/ 0 w 2631"/>
                <a:gd name="T1" fmla="*/ 136 h 204"/>
                <a:gd name="T2" fmla="*/ 2042 w 2631"/>
                <a:gd name="T3" fmla="*/ 181 h 204"/>
                <a:gd name="T4" fmla="*/ 2631 w 2631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31" h="204">
                  <a:moveTo>
                    <a:pt x="0" y="136"/>
                  </a:moveTo>
                  <a:cubicBezTo>
                    <a:pt x="802" y="170"/>
                    <a:pt x="1604" y="204"/>
                    <a:pt x="2042" y="181"/>
                  </a:cubicBezTo>
                  <a:cubicBezTo>
                    <a:pt x="2480" y="158"/>
                    <a:pt x="2555" y="79"/>
                    <a:pt x="2631" y="0"/>
                  </a:cubicBezTo>
                </a:path>
              </a:pathLst>
            </a:custGeom>
            <a:noFill/>
            <a:ln w="38100" cap="rnd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pic>
          <p:nvPicPr>
            <p:cNvPr id="15484" name="Picture 124" descr="forema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2" y="3146"/>
              <a:ext cx="376" cy="2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  <p:bldP spid="153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408738" y="6229350"/>
            <a:ext cx="3744912" cy="1079500"/>
            <a:chOff x="408" y="1300"/>
            <a:chExt cx="5172" cy="2516"/>
          </a:xfrm>
        </p:grpSpPr>
        <p:sp>
          <p:nvSpPr>
            <p:cNvPr id="17411" name="Text Box 3"/>
            <p:cNvSpPr txBox="1">
              <a:spLocks noChangeArrowheads="1"/>
            </p:cNvSpPr>
            <p:nvPr/>
          </p:nvSpPr>
          <p:spPr bwMode="auto">
            <a:xfrm>
              <a:off x="2265" y="1300"/>
              <a:ext cx="3315" cy="2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Interactive image transmission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Code-stream transcoding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Real-time video rendering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Client-server policies of video delivery</a:t>
              </a:r>
            </a:p>
            <a:p>
              <a:pPr eaLnBrk="1">
                <a:lnSpc>
                  <a:spcPct val="101000"/>
                </a:lnSpc>
              </a:pPr>
              <a:endParaRPr lang="en-GB" sz="8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17412" name="Text Box 4"/>
            <p:cNvSpPr txBox="1">
              <a:spLocks noChangeArrowheads="1"/>
            </p:cNvSpPr>
            <p:nvPr/>
          </p:nvSpPr>
          <p:spPr bwMode="auto">
            <a:xfrm>
              <a:off x="408" y="2255"/>
              <a:ext cx="1269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Applications</a:t>
              </a:r>
            </a:p>
          </p:txBody>
        </p:sp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flipV="1">
              <a:off x="1678" y="1436"/>
              <a:ext cx="590" cy="90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 flipV="1">
              <a:off x="1717" y="2162"/>
              <a:ext cx="551" cy="199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>
              <a:off x="1712" y="2412"/>
              <a:ext cx="556" cy="385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>
              <a:off x="1678" y="2434"/>
              <a:ext cx="544" cy="1089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pic>
        <p:nvPicPr>
          <p:cNvPr id="17417" name="Picture 9" descr="n2_GRAY-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506913"/>
            <a:ext cx="1366838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4281488" y="1547813"/>
            <a:ext cx="1406525" cy="330200"/>
            <a:chOff x="2631" y="930"/>
            <a:chExt cx="1158" cy="272"/>
          </a:xfrm>
        </p:grpSpPr>
        <p:grpSp>
          <p:nvGrpSpPr>
            <p:cNvPr id="17419" name="Group 11"/>
            <p:cNvGrpSpPr>
              <a:grpSpLocks/>
            </p:cNvGrpSpPr>
            <p:nvPr/>
          </p:nvGrpSpPr>
          <p:grpSpPr bwMode="auto">
            <a:xfrm>
              <a:off x="2631" y="1011"/>
              <a:ext cx="1158" cy="140"/>
              <a:chOff x="363" y="4050"/>
              <a:chExt cx="1158" cy="140"/>
            </a:xfrm>
          </p:grpSpPr>
          <p:sp>
            <p:nvSpPr>
              <p:cNvPr id="17420" name="AutoShape 12"/>
              <p:cNvSpPr>
                <a:spLocks/>
              </p:cNvSpPr>
              <p:nvPr/>
            </p:nvSpPr>
            <p:spPr bwMode="auto">
              <a:xfrm rot="-5400000">
                <a:off x="872" y="3541"/>
                <a:ext cx="140" cy="1158"/>
              </a:xfrm>
              <a:prstGeom prst="leftBracket">
                <a:avLst>
                  <a:gd name="adj" fmla="val 22632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421" name="Rectangle 13"/>
              <p:cNvSpPr>
                <a:spLocks noChangeArrowheads="1"/>
              </p:cNvSpPr>
              <p:nvPr/>
            </p:nvSpPr>
            <p:spPr bwMode="auto">
              <a:xfrm>
                <a:off x="408" y="4065"/>
                <a:ext cx="107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7422" name="Line 14"/>
            <p:cNvSpPr>
              <a:spLocks noChangeShapeType="1"/>
            </p:cNvSpPr>
            <p:nvPr/>
          </p:nvSpPr>
          <p:spPr bwMode="auto">
            <a:xfrm flipV="1">
              <a:off x="2903" y="930"/>
              <a:ext cx="90" cy="272"/>
            </a:xfrm>
            <a:prstGeom prst="line">
              <a:avLst/>
            </a:prstGeom>
            <a:noFill/>
            <a:ln w="28575">
              <a:solidFill>
                <a:srgbClr val="C7898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7423" name="Group 15"/>
          <p:cNvGrpSpPr>
            <a:grpSpLocks/>
          </p:cNvGrpSpPr>
          <p:nvPr/>
        </p:nvGrpSpPr>
        <p:grpSpPr bwMode="auto">
          <a:xfrm>
            <a:off x="3168650" y="1979613"/>
            <a:ext cx="1479550" cy="355600"/>
            <a:chOff x="2359" y="1247"/>
            <a:chExt cx="1134" cy="272"/>
          </a:xfrm>
        </p:grpSpPr>
        <p:grpSp>
          <p:nvGrpSpPr>
            <p:cNvPr id="17424" name="Group 16"/>
            <p:cNvGrpSpPr>
              <a:grpSpLocks/>
            </p:cNvGrpSpPr>
            <p:nvPr/>
          </p:nvGrpSpPr>
          <p:grpSpPr bwMode="auto">
            <a:xfrm>
              <a:off x="2359" y="1292"/>
              <a:ext cx="1134" cy="140"/>
              <a:chOff x="363" y="4331"/>
              <a:chExt cx="1134" cy="140"/>
            </a:xfrm>
          </p:grpSpPr>
          <p:sp>
            <p:nvSpPr>
              <p:cNvPr id="17425" name="AutoShape 17"/>
              <p:cNvSpPr>
                <a:spLocks/>
              </p:cNvSpPr>
              <p:nvPr/>
            </p:nvSpPr>
            <p:spPr bwMode="auto">
              <a:xfrm rot="-5400000">
                <a:off x="860" y="3834"/>
                <a:ext cx="140" cy="1134"/>
              </a:xfrm>
              <a:prstGeom prst="leftBracket">
                <a:avLst>
                  <a:gd name="adj" fmla="val 207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426" name="Line 18"/>
              <p:cNvSpPr>
                <a:spLocks noChangeShapeType="1"/>
              </p:cNvSpPr>
              <p:nvPr/>
            </p:nvSpPr>
            <p:spPr bwMode="auto">
              <a:xfrm flipV="1">
                <a:off x="544" y="4331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7427" name="Rectangle 19"/>
              <p:cNvSpPr>
                <a:spLocks noChangeArrowheads="1"/>
              </p:cNvSpPr>
              <p:nvPr/>
            </p:nvSpPr>
            <p:spPr bwMode="auto">
              <a:xfrm>
                <a:off x="1134" y="4346"/>
                <a:ext cx="318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428" name="Rectangle 20"/>
              <p:cNvSpPr>
                <a:spLocks noChangeArrowheads="1"/>
              </p:cNvSpPr>
              <p:nvPr/>
            </p:nvSpPr>
            <p:spPr bwMode="auto">
              <a:xfrm>
                <a:off x="816" y="4346"/>
                <a:ext cx="227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429" name="Rectangle 21"/>
              <p:cNvSpPr>
                <a:spLocks noChangeArrowheads="1"/>
              </p:cNvSpPr>
              <p:nvPr/>
            </p:nvSpPr>
            <p:spPr bwMode="auto">
              <a:xfrm>
                <a:off x="408" y="4346"/>
                <a:ext cx="99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430" name="Rectangle 22"/>
              <p:cNvSpPr>
                <a:spLocks noChangeArrowheads="1"/>
              </p:cNvSpPr>
              <p:nvPr/>
            </p:nvSpPr>
            <p:spPr bwMode="auto">
              <a:xfrm>
                <a:off x="589" y="4347"/>
                <a:ext cx="13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431" name="Line 23"/>
              <p:cNvSpPr>
                <a:spLocks noChangeShapeType="1"/>
              </p:cNvSpPr>
              <p:nvPr/>
            </p:nvSpPr>
            <p:spPr bwMode="auto">
              <a:xfrm flipV="1">
                <a:off x="771" y="4331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7432" name="Line 24"/>
              <p:cNvSpPr>
                <a:spLocks noChangeShapeType="1"/>
              </p:cNvSpPr>
              <p:nvPr/>
            </p:nvSpPr>
            <p:spPr bwMode="auto">
              <a:xfrm flipV="1">
                <a:off x="1088" y="4331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17433" name="Line 25"/>
            <p:cNvSpPr>
              <a:spLocks noChangeShapeType="1"/>
            </p:cNvSpPr>
            <p:nvPr/>
          </p:nvSpPr>
          <p:spPr bwMode="auto">
            <a:xfrm flipV="1">
              <a:off x="2586" y="1247"/>
              <a:ext cx="90" cy="272"/>
            </a:xfrm>
            <a:prstGeom prst="line">
              <a:avLst/>
            </a:prstGeom>
            <a:noFill/>
            <a:ln w="28575">
              <a:solidFill>
                <a:srgbClr val="C7898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3311525" y="4311650"/>
            <a:ext cx="53276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3. EXPERIMENTS</a:t>
            </a:r>
          </a:p>
        </p:txBody>
      </p:sp>
      <p:sp>
        <p:nvSpPr>
          <p:cNvPr id="17435" name="Text Box 27"/>
          <p:cNvSpPr txBox="1">
            <a:spLocks noChangeArrowheads="1"/>
          </p:cNvSpPr>
          <p:nvPr/>
        </p:nvSpPr>
        <p:spPr bwMode="auto">
          <a:xfrm>
            <a:off x="5545138" y="5795963"/>
            <a:ext cx="38163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4. CONCLUSIONS</a:t>
            </a:r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1511300" y="2771775"/>
            <a:ext cx="59753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2. BLOCK-WISE TRUNCATION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	           OF QUALITY LAYERS</a:t>
            </a:r>
          </a:p>
        </p:txBody>
      </p:sp>
      <p:sp>
        <p:nvSpPr>
          <p:cNvPr id="17437" name="Text Box 29"/>
          <p:cNvSpPr txBox="1">
            <a:spLocks noChangeArrowheads="1"/>
          </p:cNvSpPr>
          <p:nvPr/>
        </p:nvSpPr>
        <p:spPr bwMode="auto">
          <a:xfrm>
            <a:off x="431800" y="1403350"/>
            <a:ext cx="374491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1. INTRODUCTION</a:t>
            </a:r>
          </a:p>
        </p:txBody>
      </p:sp>
      <p:sp>
        <p:nvSpPr>
          <p:cNvPr id="17438" name="Rectangle 30"/>
          <p:cNvSpPr>
            <a:spLocks noChangeArrowheads="1"/>
          </p:cNvSpPr>
          <p:nvPr/>
        </p:nvSpPr>
        <p:spPr bwMode="auto">
          <a:xfrm>
            <a:off x="0" y="7164388"/>
            <a:ext cx="10080625" cy="395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39" name="Text Box 31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TABLE OF CONTENTS</a:t>
            </a:r>
          </a:p>
        </p:txBody>
      </p:sp>
      <p:sp>
        <p:nvSpPr>
          <p:cNvPr id="17440" name="Rectangle 32"/>
          <p:cNvSpPr>
            <a:spLocks noChangeArrowheads="1"/>
          </p:cNvSpPr>
          <p:nvPr/>
        </p:nvSpPr>
        <p:spPr bwMode="auto">
          <a:xfrm>
            <a:off x="1008063" y="4211638"/>
            <a:ext cx="9072562" cy="29527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431800" y="1258888"/>
            <a:ext cx="5616575" cy="10810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pic>
        <p:nvPicPr>
          <p:cNvPr id="17442" name="Picture 34" descr="layer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2862263"/>
            <a:ext cx="15113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1728788" y="2195513"/>
            <a:ext cx="4032250" cy="4033837"/>
            <a:chOff x="1270" y="1383"/>
            <a:chExt cx="2540" cy="2541"/>
          </a:xfrm>
        </p:grpSpPr>
        <p:pic>
          <p:nvPicPr>
            <p:cNvPr id="19460" name="Picture 4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1" name="Rectangle 5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71438" y="44450"/>
            <a:ext cx="73453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BLOCK-WISE LAYER TRUNCATION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ca-ES" sz="1800" b="0" i="0" u="none" strike="noStrike" cap="none" normalizeH="0" baseline="0" smtClean="0">
            <a:ln>
              <a:noFill/>
            </a:ln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ca-ES" sz="1800" b="0" i="0" u="none" strike="noStrike" cap="none" normalizeH="0" baseline="0" smtClean="0">
            <a:ln>
              <a:noFill/>
            </a:ln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ca-ES" sz="1800" b="0" i="0" u="none" strike="noStrike" cap="none" normalizeH="0" baseline="0" smtClean="0">
            <a:ln>
              <a:noFill/>
            </a:ln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ca-ES" sz="1800" b="0" i="0" u="none" strike="noStrike" cap="none" normalizeH="0" baseline="0" smtClean="0">
            <a:ln>
              <a:noFill/>
            </a:ln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1232</Words>
  <Application>Microsoft Office PowerPoint</Application>
  <PresentationFormat>Personalizado</PresentationFormat>
  <Paragraphs>512</Paragraphs>
  <Slides>47</Slides>
  <Notes>47</Notes>
  <HiddenSlides>0</HiddenSlides>
  <MMClips>3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0" baseType="lpstr">
      <vt:lpstr>Diseño predeterminado</vt:lpstr>
      <vt:lpstr>Diseño personalizado</vt:lpstr>
      <vt:lpstr>Ecuación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.</cp:lastModifiedBy>
  <cp:revision>978</cp:revision>
  <dcterms:created xsi:type="dcterms:W3CDTF">2008-07-08T10:21:27Z</dcterms:created>
  <dcterms:modified xsi:type="dcterms:W3CDTF">2013-07-09T15:10:17Z</dcterms:modified>
</cp:coreProperties>
</file>