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  <p:sldMasterId id="2147483649" r:id="rId2"/>
  </p:sldMasterIdLst>
  <p:notesMasterIdLst>
    <p:notesMasterId r:id="rId50"/>
  </p:notesMasterIdLst>
  <p:sldIdLst>
    <p:sldId id="256" r:id="rId3"/>
    <p:sldId id="257" r:id="rId4"/>
    <p:sldId id="314" r:id="rId5"/>
    <p:sldId id="264" r:id="rId6"/>
    <p:sldId id="387" r:id="rId7"/>
    <p:sldId id="388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15" r:id="rId16"/>
    <p:sldId id="357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406" r:id="rId25"/>
    <p:sldId id="405" r:id="rId26"/>
    <p:sldId id="408" r:id="rId27"/>
    <p:sldId id="407" r:id="rId28"/>
    <p:sldId id="410" r:id="rId29"/>
    <p:sldId id="411" r:id="rId30"/>
    <p:sldId id="412" r:id="rId31"/>
    <p:sldId id="414" r:id="rId32"/>
    <p:sldId id="415" r:id="rId33"/>
    <p:sldId id="416" r:id="rId34"/>
    <p:sldId id="417" r:id="rId35"/>
    <p:sldId id="420" r:id="rId36"/>
    <p:sldId id="306" r:id="rId37"/>
    <p:sldId id="428" r:id="rId38"/>
    <p:sldId id="421" r:id="rId39"/>
    <p:sldId id="422" r:id="rId40"/>
    <p:sldId id="423" r:id="rId41"/>
    <p:sldId id="424" r:id="rId42"/>
    <p:sldId id="336" r:id="rId43"/>
    <p:sldId id="426" r:id="rId44"/>
    <p:sldId id="425" r:id="rId45"/>
    <p:sldId id="287" r:id="rId46"/>
    <p:sldId id="427" r:id="rId47"/>
    <p:sldId id="386" r:id="rId48"/>
    <p:sldId id="429" r:id="rId49"/>
  </p:sldIdLst>
  <p:sldSz cx="10080625" cy="7559675"/>
  <p:notesSz cx="7559675" cy="10691813"/>
  <p:embeddedFontLst>
    <p:embeddedFont>
      <p:font typeface="Lucida Calligraphy" pitchFamily="66" charset="0"/>
      <p:regular r:id="rId51"/>
    </p:embeddedFont>
    <p:embeddedFont>
      <p:font typeface="Verdana" pitchFamily="34" charset="0"/>
      <p:regular r:id="rId52"/>
      <p:bold r:id="rId53"/>
      <p:italic r:id="rId54"/>
      <p:boldItalic r:id="rId55"/>
    </p:embeddedFont>
    <p:embeddedFont>
      <p:font typeface="Lucida Sans Unicode" pitchFamily="34" charset="0"/>
      <p:regular r:id="rId56"/>
    </p:embeddedFont>
  </p:embeddedFontLst>
  <p:defaultTextStyle>
    <a:defPPr>
      <a:defRPr lang="ca-ES"/>
    </a:defPPr>
    <a:lvl1pPr algn="l" rtl="0" fontAlgn="base" hangingPunct="0">
      <a:lnSpc>
        <a:spcPct val="101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sz="800" b="1" i="1" kern="1200">
        <a:solidFill>
          <a:srgbClr val="333333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Lucida Sans Unicode" pitchFamily="34" charset="0"/>
        <a:cs typeface="Lucida Sans Unicode" pitchFamily="34" charset="0"/>
      </a:defRPr>
    </a:lvl1pPr>
    <a:lvl2pPr marL="457200" algn="l" rtl="0" fontAlgn="base" hangingPunct="0">
      <a:lnSpc>
        <a:spcPct val="101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sz="800" b="1" i="1" kern="1200">
        <a:solidFill>
          <a:srgbClr val="333333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Lucida Sans Unicode" pitchFamily="34" charset="0"/>
        <a:cs typeface="Lucida Sans Unicode" pitchFamily="34" charset="0"/>
      </a:defRPr>
    </a:lvl2pPr>
    <a:lvl3pPr marL="914400" algn="l" rtl="0" fontAlgn="base" hangingPunct="0">
      <a:lnSpc>
        <a:spcPct val="101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sz="800" b="1" i="1" kern="1200">
        <a:solidFill>
          <a:srgbClr val="333333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Lucida Sans Unicode" pitchFamily="34" charset="0"/>
        <a:cs typeface="Lucida Sans Unicode" pitchFamily="34" charset="0"/>
      </a:defRPr>
    </a:lvl3pPr>
    <a:lvl4pPr marL="1371600" algn="l" rtl="0" fontAlgn="base" hangingPunct="0">
      <a:lnSpc>
        <a:spcPct val="101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sz="800" b="1" i="1" kern="1200">
        <a:solidFill>
          <a:srgbClr val="333333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Lucida Sans Unicode" pitchFamily="34" charset="0"/>
        <a:cs typeface="Lucida Sans Unicode" pitchFamily="34" charset="0"/>
      </a:defRPr>
    </a:lvl4pPr>
    <a:lvl5pPr marL="1828800" algn="l" rtl="0" fontAlgn="base" hangingPunct="0">
      <a:lnSpc>
        <a:spcPct val="101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sz="800" b="1" i="1" kern="1200">
        <a:solidFill>
          <a:srgbClr val="333333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sz="800" b="1" i="1" kern="1200">
        <a:solidFill>
          <a:srgbClr val="333333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sz="800" b="1" i="1" kern="1200">
        <a:solidFill>
          <a:srgbClr val="333333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sz="800" b="1" i="1" kern="1200">
        <a:solidFill>
          <a:srgbClr val="333333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sz="800" b="1" i="1" kern="1200">
        <a:solidFill>
          <a:srgbClr val="333333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Lucida Sans Unicode" pitchFamily="34" charset="0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8080"/>
    <a:srgbClr val="CCCC00"/>
    <a:srgbClr val="FF9999"/>
    <a:srgbClr val="FF0000"/>
    <a:srgbClr val="EAEAEA"/>
    <a:srgbClr val="FFFFFF"/>
    <a:srgbClr val="DDDDDD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1362" autoAdjust="0"/>
  </p:normalViewPr>
  <p:slideViewPr>
    <p:cSldViewPr>
      <p:cViewPr>
        <p:scale>
          <a:sx n="100" d="100"/>
          <a:sy n="100" d="100"/>
        </p:scale>
        <p:origin x="-840" y="-504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9263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 b="0" i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9263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 b="0" i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9263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 b="0" i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9263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 b="0" i="0">
                <a:solidFill>
                  <a:srgbClr val="000000"/>
                </a:solidFill>
                <a:effectLst/>
                <a:latin typeface="Times New Roman" pitchFamily="18" charset="0"/>
              </a:defRPr>
            </a:lvl1pPr>
          </a:lstStyle>
          <a:p>
            <a:fld id="{04509C89-CE4B-4A02-8CDD-B159659739E5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6622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93FF90-4B29-44B3-A48A-25CF41290C3F}" type="slidenum">
              <a:rPr lang="en-GB"/>
              <a:pPr/>
              <a:t>1</a:t>
            </a:fld>
            <a:endParaRPr lang="en-GB"/>
          </a:p>
        </p:txBody>
      </p:sp>
      <p:sp>
        <p:nvSpPr>
          <p:cNvPr id="409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409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C5212F-A156-4594-9CA8-7EC2C8DE2316}" type="slidenum">
              <a:rPr lang="en-GB"/>
              <a:pPr/>
              <a:t>10</a:t>
            </a:fld>
            <a:endParaRPr lang="en-GB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B33EDD-249C-4DEA-B343-B37BFAF41011}" type="slidenum">
              <a:rPr lang="en-GB"/>
              <a:pPr/>
              <a:t>11</a:t>
            </a:fld>
            <a:endParaRPr lang="en-GB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3BFF10-515A-4BB9-9899-54900534455A}" type="slidenum">
              <a:rPr lang="en-GB"/>
              <a:pPr/>
              <a:t>12</a:t>
            </a:fld>
            <a:endParaRPr lang="en-GB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20F504-5E19-4A50-B74C-DB5C27202909}" type="slidenum">
              <a:rPr lang="en-GB"/>
              <a:pPr/>
              <a:t>13</a:t>
            </a:fld>
            <a:endParaRPr lang="en-GB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DC81DF-5A18-4B86-B29B-C4BB55AA7E3B}" type="slidenum">
              <a:rPr lang="en-GB"/>
              <a:pPr/>
              <a:t>14</a:t>
            </a:fld>
            <a:endParaRPr lang="en-GB"/>
          </a:p>
        </p:txBody>
      </p:sp>
      <p:sp>
        <p:nvSpPr>
          <p:cNvPr id="3072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3072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BAB732-B923-48E1-858C-2BB3402AA137}" type="slidenum">
              <a:rPr lang="en-GB"/>
              <a:pPr/>
              <a:t>15</a:t>
            </a:fld>
            <a:endParaRPr lang="en-GB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5951C4-F037-41AC-B789-AE74EB3368D0}" type="slidenum">
              <a:rPr lang="en-GB"/>
              <a:pPr/>
              <a:t>16</a:t>
            </a:fld>
            <a:endParaRPr lang="en-GB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4A5373-2306-41B4-8F74-68962129AB10}" type="slidenum">
              <a:rPr lang="en-GB"/>
              <a:pPr/>
              <a:t>17</a:t>
            </a:fld>
            <a:endParaRPr lang="en-GB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B5B6F5-FEA5-4299-A84D-DE617747E1BC}" type="slidenum">
              <a:rPr lang="en-GB"/>
              <a:pPr/>
              <a:t>18</a:t>
            </a:fld>
            <a:endParaRPr lang="en-GB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0EBC70-8DA2-4290-9E60-0EDE3A4F58C5}" type="slidenum">
              <a:rPr lang="en-GB"/>
              <a:pPr/>
              <a:t>19</a:t>
            </a:fld>
            <a:endParaRPr lang="en-GB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D102CC-9CA1-4DD9-BC70-73872F9034FC}" type="slidenum">
              <a:rPr lang="en-GB"/>
              <a:pPr/>
              <a:t>2</a:t>
            </a:fld>
            <a:endParaRPr lang="en-GB"/>
          </a:p>
        </p:txBody>
      </p:sp>
      <p:sp>
        <p:nvSpPr>
          <p:cNvPr id="614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614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EE992E-DEEE-4D9D-B701-7D628D781D42}" type="slidenum">
              <a:rPr lang="en-GB"/>
              <a:pPr/>
              <a:t>20</a:t>
            </a:fld>
            <a:endParaRPr lang="en-GB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0650D4-19CE-44A5-B7A4-88F99CC4F563}" type="slidenum">
              <a:rPr lang="en-GB"/>
              <a:pPr/>
              <a:t>21</a:t>
            </a:fld>
            <a:endParaRPr lang="en-GB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A33318-D518-4F72-AA12-33695E4921F0}" type="slidenum">
              <a:rPr lang="en-GB"/>
              <a:pPr/>
              <a:t>22</a:t>
            </a:fld>
            <a:endParaRPr lang="en-GB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0AE244-0163-4A14-A91F-4795629BB441}" type="slidenum">
              <a:rPr lang="en-GB"/>
              <a:pPr/>
              <a:t>23</a:t>
            </a:fld>
            <a:endParaRPr lang="en-GB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630180-7563-4811-8D7D-A653F191B8A4}" type="slidenum">
              <a:rPr lang="en-GB"/>
              <a:pPr/>
              <a:t>24</a:t>
            </a:fld>
            <a:endParaRPr lang="en-GB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416FA1-F972-4FBD-A4AB-205FE8FC40B4}" type="slidenum">
              <a:rPr lang="en-GB"/>
              <a:pPr/>
              <a:t>25</a:t>
            </a:fld>
            <a:endParaRPr lang="en-GB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9D8945-EB21-464D-915C-A0A5ECAF26EE}" type="slidenum">
              <a:rPr lang="en-GB"/>
              <a:pPr/>
              <a:t>26</a:t>
            </a:fld>
            <a:endParaRPr lang="en-GB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13C6D9-E977-4E80-822F-9E7094F091C2}" type="slidenum">
              <a:rPr lang="en-GB"/>
              <a:pPr/>
              <a:t>27</a:t>
            </a:fld>
            <a:endParaRPr lang="en-GB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EE0807-DFBC-4BFD-B0E1-23D071FF04B9}" type="slidenum">
              <a:rPr lang="en-GB"/>
              <a:pPr/>
              <a:t>28</a:t>
            </a:fld>
            <a:endParaRPr lang="en-GB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76DEE9-341D-437A-96A0-A6A9C35F84DB}" type="slidenum">
              <a:rPr lang="en-GB"/>
              <a:pPr/>
              <a:t>29</a:t>
            </a:fld>
            <a:endParaRPr lang="en-GB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78CDCF-1E9E-4584-AF5D-ACD6AB21F207}" type="slidenum">
              <a:rPr lang="en-GB"/>
              <a:pPr/>
              <a:t>3</a:t>
            </a:fld>
            <a:endParaRPr lang="en-GB"/>
          </a:p>
        </p:txBody>
      </p:sp>
      <p:sp>
        <p:nvSpPr>
          <p:cNvPr id="819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819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179185-9225-417F-88E6-51A1BAC0F89D}" type="slidenum">
              <a:rPr lang="en-GB"/>
              <a:pPr/>
              <a:t>30</a:t>
            </a:fld>
            <a:endParaRPr lang="en-GB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0B4389-763F-4E2A-8308-F2EC99BA56D5}" type="slidenum">
              <a:rPr lang="en-GB"/>
              <a:pPr/>
              <a:t>31</a:t>
            </a:fld>
            <a:endParaRPr lang="en-GB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03B8CC-CF0F-41DA-8B53-6EACB53A44EC}" type="slidenum">
              <a:rPr lang="en-GB"/>
              <a:pPr/>
              <a:t>32</a:t>
            </a:fld>
            <a:endParaRPr lang="en-GB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A555D9-2347-4DCF-9EF1-D8FA6972F9BC}" type="slidenum">
              <a:rPr lang="en-GB"/>
              <a:pPr/>
              <a:t>33</a:t>
            </a:fld>
            <a:endParaRPr lang="en-GB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3D747E7-B610-4C2A-ACDB-2C6974DEABA8}" type="slidenum">
              <a:rPr lang="en-GB"/>
              <a:pPr/>
              <a:t>34</a:t>
            </a:fld>
            <a:endParaRPr lang="en-GB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6A0264-D2FF-4595-A171-38F2FEF1AEFB}" type="slidenum">
              <a:rPr lang="en-GB"/>
              <a:pPr/>
              <a:t>35</a:t>
            </a:fld>
            <a:endParaRPr lang="en-GB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B86CCA-69E5-4EAE-B599-6BCDD4AD71DC}" type="slidenum">
              <a:rPr lang="en-GB"/>
              <a:pPr/>
              <a:t>36</a:t>
            </a:fld>
            <a:endParaRPr lang="en-GB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6A0784-183B-4C07-8B8D-EE1F8D3E2047}" type="slidenum">
              <a:rPr lang="en-GB"/>
              <a:pPr/>
              <a:t>37</a:t>
            </a:fld>
            <a:endParaRPr lang="en-GB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014A24-E257-4679-916F-996819D4370D}" type="slidenum">
              <a:rPr lang="en-GB"/>
              <a:pPr/>
              <a:t>38</a:t>
            </a:fld>
            <a:endParaRPr lang="en-GB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4F84B1-DDC1-49BF-B126-2FF2DF272751}" type="slidenum">
              <a:rPr lang="en-GB"/>
              <a:pPr/>
              <a:t>39</a:t>
            </a:fld>
            <a:endParaRPr lang="en-GB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EFEE4B-1E1F-47EC-B5F1-108ECB05361B}" type="slidenum">
              <a:rPr lang="en-GB"/>
              <a:pPr/>
              <a:t>4</a:t>
            </a:fld>
            <a:endParaRPr lang="en-GB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A511BA-8E83-4FE5-8981-FD88B8FF5869}" type="slidenum">
              <a:rPr lang="en-GB"/>
              <a:pPr/>
              <a:t>40</a:t>
            </a:fld>
            <a:endParaRPr lang="en-GB"/>
          </a:p>
        </p:txBody>
      </p:sp>
      <p:sp>
        <p:nvSpPr>
          <p:cNvPr id="8601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8601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FBCB92-2BF6-40CE-B118-2739AEFFC0EE}" type="slidenum">
              <a:rPr lang="en-GB"/>
              <a:pPr/>
              <a:t>41</a:t>
            </a:fld>
            <a:endParaRPr lang="en-GB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3E396D-842F-4700-AF6D-B4D0ECD01C74}" type="slidenum">
              <a:rPr lang="en-GB"/>
              <a:pPr/>
              <a:t>42</a:t>
            </a:fld>
            <a:endParaRPr lang="en-GB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5C8630-06EC-427F-8E5D-03BC7267B40E}" type="slidenum">
              <a:rPr lang="en-GB"/>
              <a:pPr/>
              <a:t>43</a:t>
            </a:fld>
            <a:endParaRPr lang="en-GB"/>
          </a:p>
        </p:txBody>
      </p:sp>
      <p:sp>
        <p:nvSpPr>
          <p:cNvPr id="9216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10025"/>
          </a:xfrm>
        </p:spPr>
      </p:sp>
      <p:sp>
        <p:nvSpPr>
          <p:cNvPr id="9216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ln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2A0F8D-4CDC-4A5E-AB69-42A32F4DA5B5}" type="slidenum">
              <a:rPr lang="en-GB"/>
              <a:pPr/>
              <a:t>44</a:t>
            </a:fld>
            <a:endParaRPr lang="en-GB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C08DD6-E1CD-435E-9B87-4511EF9D3E96}" type="slidenum">
              <a:rPr lang="en-GB"/>
              <a:pPr/>
              <a:t>45</a:t>
            </a:fld>
            <a:endParaRPr lang="en-GB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D68E01-01F9-42D0-B61B-F258687D4FA6}" type="slidenum">
              <a:rPr lang="en-GB"/>
              <a:pPr/>
              <a:t>46</a:t>
            </a:fld>
            <a:endParaRPr lang="en-GB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825D28-5ABC-4590-B72E-5DA4380D7F41}" type="slidenum">
              <a:rPr lang="en-GB"/>
              <a:pPr/>
              <a:t>47</a:t>
            </a:fld>
            <a:endParaRPr lang="en-GB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583FB2-27B7-4801-892E-2849E5D89C20}" type="slidenum">
              <a:rPr lang="en-GB"/>
              <a:pPr/>
              <a:t>5</a:t>
            </a:fld>
            <a:endParaRPr lang="en-GB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DA12CE-165E-415F-8077-02F697E1E273}" type="slidenum">
              <a:rPr lang="en-GB"/>
              <a:pPr/>
              <a:t>6</a:t>
            </a:fld>
            <a:endParaRPr lang="en-GB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158BB86-3F49-4304-AA69-374966AE1C6D}" type="slidenum">
              <a:rPr lang="en-GB"/>
              <a:pPr/>
              <a:t>7</a:t>
            </a:fld>
            <a:endParaRPr lang="en-GB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BF19EE-EE34-4012-949F-ADF462B90A9A}" type="slidenum">
              <a:rPr lang="en-GB"/>
              <a:pPr/>
              <a:t>8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2A7180-267F-46B3-B19D-3E95A830BC60}" type="slidenum">
              <a:rPr lang="en-GB"/>
              <a:pPr/>
              <a:t>9</a:t>
            </a:fld>
            <a:endParaRPr lang="en-GB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3741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57470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38598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4825" y="303213"/>
            <a:ext cx="9072563" cy="64500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58426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2000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86955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94248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79358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88191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34296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42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09217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40960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82187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85680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62157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0319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10209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26122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4310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07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20535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2869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roup 12"/>
          <p:cNvGrpSpPr>
            <a:grpSpLocks/>
          </p:cNvGrpSpPr>
          <p:nvPr userDrawn="1"/>
        </p:nvGrpSpPr>
        <p:grpSpPr bwMode="auto">
          <a:xfrm>
            <a:off x="25400" y="250825"/>
            <a:ext cx="4968875" cy="322263"/>
            <a:chOff x="45" y="43"/>
            <a:chExt cx="6215" cy="318"/>
          </a:xfrm>
        </p:grpSpPr>
        <p:sp>
          <p:nvSpPr>
            <p:cNvPr id="1037" name="AutoShape 13"/>
            <p:cNvSpPr>
              <a:spLocks noChangeArrowheads="1"/>
            </p:cNvSpPr>
            <p:nvPr userDrawn="1"/>
          </p:nvSpPr>
          <p:spPr bwMode="auto">
            <a:xfrm>
              <a:off x="453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38" name="AutoShape 14"/>
            <p:cNvSpPr>
              <a:spLocks noChangeArrowheads="1"/>
            </p:cNvSpPr>
            <p:nvPr userDrawn="1"/>
          </p:nvSpPr>
          <p:spPr bwMode="auto">
            <a:xfrm>
              <a:off x="317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39" name="AutoShape 15"/>
            <p:cNvSpPr>
              <a:spLocks noChangeArrowheads="1"/>
            </p:cNvSpPr>
            <p:nvPr userDrawn="1"/>
          </p:nvSpPr>
          <p:spPr bwMode="auto">
            <a:xfrm>
              <a:off x="726" y="294"/>
              <a:ext cx="91" cy="67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40" name="AutoShape 16"/>
            <p:cNvSpPr>
              <a:spLocks noChangeArrowheads="1"/>
            </p:cNvSpPr>
            <p:nvPr userDrawn="1"/>
          </p:nvSpPr>
          <p:spPr bwMode="auto">
            <a:xfrm>
              <a:off x="590" y="204"/>
              <a:ext cx="91" cy="157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41" name="AutoShape 17"/>
            <p:cNvSpPr>
              <a:spLocks noChangeArrowheads="1"/>
            </p:cNvSpPr>
            <p:nvPr userDrawn="1"/>
          </p:nvSpPr>
          <p:spPr bwMode="auto">
            <a:xfrm>
              <a:off x="997" y="68"/>
              <a:ext cx="91" cy="293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42" name="AutoShape 18"/>
            <p:cNvSpPr>
              <a:spLocks noChangeArrowheads="1"/>
            </p:cNvSpPr>
            <p:nvPr userDrawn="1"/>
          </p:nvSpPr>
          <p:spPr bwMode="auto">
            <a:xfrm>
              <a:off x="861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43" name="AutoShape 19"/>
            <p:cNvSpPr>
              <a:spLocks noChangeArrowheads="1"/>
            </p:cNvSpPr>
            <p:nvPr userDrawn="1"/>
          </p:nvSpPr>
          <p:spPr bwMode="auto">
            <a:xfrm>
              <a:off x="1270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44" name="AutoShape 20"/>
            <p:cNvSpPr>
              <a:spLocks noChangeArrowheads="1"/>
            </p:cNvSpPr>
            <p:nvPr userDrawn="1"/>
          </p:nvSpPr>
          <p:spPr bwMode="auto">
            <a:xfrm>
              <a:off x="1134" y="204"/>
              <a:ext cx="91" cy="157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45" name="AutoShape 21"/>
            <p:cNvSpPr>
              <a:spLocks noChangeArrowheads="1"/>
            </p:cNvSpPr>
            <p:nvPr userDrawn="1"/>
          </p:nvSpPr>
          <p:spPr bwMode="auto">
            <a:xfrm>
              <a:off x="1542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46" name="AutoShape 22"/>
            <p:cNvSpPr>
              <a:spLocks noChangeArrowheads="1"/>
            </p:cNvSpPr>
            <p:nvPr userDrawn="1"/>
          </p:nvSpPr>
          <p:spPr bwMode="auto">
            <a:xfrm>
              <a:off x="1406" y="204"/>
              <a:ext cx="91" cy="157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47" name="AutoShape 23"/>
            <p:cNvSpPr>
              <a:spLocks noChangeArrowheads="1"/>
            </p:cNvSpPr>
            <p:nvPr userDrawn="1"/>
          </p:nvSpPr>
          <p:spPr bwMode="auto">
            <a:xfrm>
              <a:off x="1815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48" name="AutoShape 24"/>
            <p:cNvSpPr>
              <a:spLocks noChangeArrowheads="1"/>
            </p:cNvSpPr>
            <p:nvPr userDrawn="1"/>
          </p:nvSpPr>
          <p:spPr bwMode="auto">
            <a:xfrm>
              <a:off x="1679" y="249"/>
              <a:ext cx="91" cy="11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49" name="AutoShape 25"/>
            <p:cNvSpPr>
              <a:spLocks noChangeArrowheads="1"/>
            </p:cNvSpPr>
            <p:nvPr userDrawn="1"/>
          </p:nvSpPr>
          <p:spPr bwMode="auto">
            <a:xfrm>
              <a:off x="2086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50" name="AutoShape 26"/>
            <p:cNvSpPr>
              <a:spLocks noChangeArrowheads="1"/>
            </p:cNvSpPr>
            <p:nvPr userDrawn="1"/>
          </p:nvSpPr>
          <p:spPr bwMode="auto">
            <a:xfrm>
              <a:off x="1950" y="43"/>
              <a:ext cx="91" cy="31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51" name="AutoShape 27"/>
            <p:cNvSpPr>
              <a:spLocks noChangeArrowheads="1"/>
            </p:cNvSpPr>
            <p:nvPr userDrawn="1"/>
          </p:nvSpPr>
          <p:spPr bwMode="auto">
            <a:xfrm>
              <a:off x="2359" y="68"/>
              <a:ext cx="91" cy="293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52" name="AutoShape 28"/>
            <p:cNvSpPr>
              <a:spLocks noChangeArrowheads="1"/>
            </p:cNvSpPr>
            <p:nvPr userDrawn="1"/>
          </p:nvSpPr>
          <p:spPr bwMode="auto">
            <a:xfrm>
              <a:off x="2223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53" name="AutoShape 29"/>
            <p:cNvSpPr>
              <a:spLocks noChangeArrowheads="1"/>
            </p:cNvSpPr>
            <p:nvPr userDrawn="1"/>
          </p:nvSpPr>
          <p:spPr bwMode="auto">
            <a:xfrm>
              <a:off x="2631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54" name="AutoShape 30"/>
            <p:cNvSpPr>
              <a:spLocks noChangeArrowheads="1"/>
            </p:cNvSpPr>
            <p:nvPr userDrawn="1"/>
          </p:nvSpPr>
          <p:spPr bwMode="auto">
            <a:xfrm>
              <a:off x="2495" y="43"/>
              <a:ext cx="91" cy="31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55" name="AutoShape 31"/>
            <p:cNvSpPr>
              <a:spLocks noChangeArrowheads="1"/>
            </p:cNvSpPr>
            <p:nvPr userDrawn="1"/>
          </p:nvSpPr>
          <p:spPr bwMode="auto">
            <a:xfrm>
              <a:off x="2904" y="204"/>
              <a:ext cx="91" cy="157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56" name="AutoShape 32"/>
            <p:cNvSpPr>
              <a:spLocks noChangeArrowheads="1"/>
            </p:cNvSpPr>
            <p:nvPr userDrawn="1"/>
          </p:nvSpPr>
          <p:spPr bwMode="auto">
            <a:xfrm>
              <a:off x="2768" y="43"/>
              <a:ext cx="91" cy="31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57" name="AutoShape 33"/>
            <p:cNvSpPr>
              <a:spLocks noChangeArrowheads="1"/>
            </p:cNvSpPr>
            <p:nvPr userDrawn="1"/>
          </p:nvSpPr>
          <p:spPr bwMode="auto">
            <a:xfrm>
              <a:off x="3175" y="158"/>
              <a:ext cx="91" cy="203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58" name="AutoShape 34"/>
            <p:cNvSpPr>
              <a:spLocks noChangeArrowheads="1"/>
            </p:cNvSpPr>
            <p:nvPr userDrawn="1"/>
          </p:nvSpPr>
          <p:spPr bwMode="auto">
            <a:xfrm>
              <a:off x="3039" y="158"/>
              <a:ext cx="91" cy="203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59" name="AutoShape 35"/>
            <p:cNvSpPr>
              <a:spLocks noChangeArrowheads="1"/>
            </p:cNvSpPr>
            <p:nvPr userDrawn="1"/>
          </p:nvSpPr>
          <p:spPr bwMode="auto">
            <a:xfrm>
              <a:off x="3448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60" name="AutoShape 36"/>
            <p:cNvSpPr>
              <a:spLocks noChangeArrowheads="1"/>
            </p:cNvSpPr>
            <p:nvPr userDrawn="1"/>
          </p:nvSpPr>
          <p:spPr bwMode="auto">
            <a:xfrm>
              <a:off x="3312" y="204"/>
              <a:ext cx="91" cy="157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61" name="AutoShape 37"/>
            <p:cNvSpPr>
              <a:spLocks noChangeArrowheads="1"/>
            </p:cNvSpPr>
            <p:nvPr userDrawn="1"/>
          </p:nvSpPr>
          <p:spPr bwMode="auto">
            <a:xfrm>
              <a:off x="3720" y="158"/>
              <a:ext cx="91" cy="203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62" name="AutoShape 38"/>
            <p:cNvSpPr>
              <a:spLocks noChangeArrowheads="1"/>
            </p:cNvSpPr>
            <p:nvPr userDrawn="1"/>
          </p:nvSpPr>
          <p:spPr bwMode="auto">
            <a:xfrm>
              <a:off x="3584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63" name="AutoShape 39"/>
            <p:cNvSpPr>
              <a:spLocks noChangeArrowheads="1"/>
            </p:cNvSpPr>
            <p:nvPr userDrawn="1"/>
          </p:nvSpPr>
          <p:spPr bwMode="auto">
            <a:xfrm>
              <a:off x="3993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64" name="AutoShape 40"/>
            <p:cNvSpPr>
              <a:spLocks noChangeArrowheads="1"/>
            </p:cNvSpPr>
            <p:nvPr userDrawn="1"/>
          </p:nvSpPr>
          <p:spPr bwMode="auto">
            <a:xfrm>
              <a:off x="3857" y="249"/>
              <a:ext cx="91" cy="11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65" name="AutoShape 41"/>
            <p:cNvSpPr>
              <a:spLocks noChangeArrowheads="1"/>
            </p:cNvSpPr>
            <p:nvPr userDrawn="1"/>
          </p:nvSpPr>
          <p:spPr bwMode="auto">
            <a:xfrm>
              <a:off x="4264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66" name="AutoShape 42"/>
            <p:cNvSpPr>
              <a:spLocks noChangeArrowheads="1"/>
            </p:cNvSpPr>
            <p:nvPr userDrawn="1"/>
          </p:nvSpPr>
          <p:spPr bwMode="auto">
            <a:xfrm>
              <a:off x="4128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67" name="AutoShape 43"/>
            <p:cNvSpPr>
              <a:spLocks noChangeArrowheads="1"/>
            </p:cNvSpPr>
            <p:nvPr userDrawn="1"/>
          </p:nvSpPr>
          <p:spPr bwMode="auto">
            <a:xfrm>
              <a:off x="4537" y="158"/>
              <a:ext cx="91" cy="203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68" name="AutoShape 44"/>
            <p:cNvSpPr>
              <a:spLocks noChangeArrowheads="1"/>
            </p:cNvSpPr>
            <p:nvPr userDrawn="1"/>
          </p:nvSpPr>
          <p:spPr bwMode="auto">
            <a:xfrm>
              <a:off x="4401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69" name="AutoShape 45"/>
            <p:cNvSpPr>
              <a:spLocks noChangeArrowheads="1"/>
            </p:cNvSpPr>
            <p:nvPr userDrawn="1"/>
          </p:nvSpPr>
          <p:spPr bwMode="auto">
            <a:xfrm>
              <a:off x="4808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70" name="AutoShape 46"/>
            <p:cNvSpPr>
              <a:spLocks noChangeArrowheads="1"/>
            </p:cNvSpPr>
            <p:nvPr userDrawn="1"/>
          </p:nvSpPr>
          <p:spPr bwMode="auto">
            <a:xfrm>
              <a:off x="4672" y="43"/>
              <a:ext cx="91" cy="31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71" name="AutoShape 47"/>
            <p:cNvSpPr>
              <a:spLocks noChangeArrowheads="1"/>
            </p:cNvSpPr>
            <p:nvPr userDrawn="1"/>
          </p:nvSpPr>
          <p:spPr bwMode="auto">
            <a:xfrm>
              <a:off x="5080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72" name="AutoShape 48"/>
            <p:cNvSpPr>
              <a:spLocks noChangeArrowheads="1"/>
            </p:cNvSpPr>
            <p:nvPr userDrawn="1"/>
          </p:nvSpPr>
          <p:spPr bwMode="auto">
            <a:xfrm>
              <a:off x="4944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73" name="AutoShape 49"/>
            <p:cNvSpPr>
              <a:spLocks noChangeArrowheads="1"/>
            </p:cNvSpPr>
            <p:nvPr userDrawn="1"/>
          </p:nvSpPr>
          <p:spPr bwMode="auto">
            <a:xfrm>
              <a:off x="5353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74" name="AutoShape 50"/>
            <p:cNvSpPr>
              <a:spLocks noChangeArrowheads="1"/>
            </p:cNvSpPr>
            <p:nvPr userDrawn="1"/>
          </p:nvSpPr>
          <p:spPr bwMode="auto">
            <a:xfrm>
              <a:off x="5217" y="249"/>
              <a:ext cx="91" cy="11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75" name="AutoShape 51"/>
            <p:cNvSpPr>
              <a:spLocks noChangeArrowheads="1"/>
            </p:cNvSpPr>
            <p:nvPr userDrawn="1"/>
          </p:nvSpPr>
          <p:spPr bwMode="auto">
            <a:xfrm>
              <a:off x="5624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76" name="AutoShape 52"/>
            <p:cNvSpPr>
              <a:spLocks noChangeArrowheads="1"/>
            </p:cNvSpPr>
            <p:nvPr userDrawn="1"/>
          </p:nvSpPr>
          <p:spPr bwMode="auto">
            <a:xfrm>
              <a:off x="5488" y="43"/>
              <a:ext cx="91" cy="31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77" name="AutoShape 53"/>
            <p:cNvSpPr>
              <a:spLocks noChangeArrowheads="1"/>
            </p:cNvSpPr>
            <p:nvPr userDrawn="1"/>
          </p:nvSpPr>
          <p:spPr bwMode="auto">
            <a:xfrm>
              <a:off x="5897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78" name="AutoShape 54"/>
            <p:cNvSpPr>
              <a:spLocks noChangeArrowheads="1"/>
            </p:cNvSpPr>
            <p:nvPr userDrawn="1"/>
          </p:nvSpPr>
          <p:spPr bwMode="auto">
            <a:xfrm>
              <a:off x="5761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79" name="AutoShape 55"/>
            <p:cNvSpPr>
              <a:spLocks noChangeArrowheads="1"/>
            </p:cNvSpPr>
            <p:nvPr userDrawn="1"/>
          </p:nvSpPr>
          <p:spPr bwMode="auto">
            <a:xfrm>
              <a:off x="6169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80" name="AutoShape 56"/>
            <p:cNvSpPr>
              <a:spLocks noChangeArrowheads="1"/>
            </p:cNvSpPr>
            <p:nvPr userDrawn="1"/>
          </p:nvSpPr>
          <p:spPr bwMode="auto">
            <a:xfrm>
              <a:off x="6033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81" name="AutoShape 57"/>
            <p:cNvSpPr>
              <a:spLocks noChangeArrowheads="1"/>
            </p:cNvSpPr>
            <p:nvPr userDrawn="1"/>
          </p:nvSpPr>
          <p:spPr bwMode="auto">
            <a:xfrm>
              <a:off x="181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82" name="AutoShape 58"/>
            <p:cNvSpPr>
              <a:spLocks noChangeArrowheads="1"/>
            </p:cNvSpPr>
            <p:nvPr userDrawn="1"/>
          </p:nvSpPr>
          <p:spPr bwMode="auto">
            <a:xfrm>
              <a:off x="45" y="43"/>
              <a:ext cx="91" cy="31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1083" name="Group 59"/>
          <p:cNvGrpSpPr>
            <a:grpSpLocks/>
          </p:cNvGrpSpPr>
          <p:nvPr userDrawn="1"/>
        </p:nvGrpSpPr>
        <p:grpSpPr bwMode="auto">
          <a:xfrm>
            <a:off x="5040313" y="250825"/>
            <a:ext cx="5040312" cy="322263"/>
            <a:chOff x="45" y="43"/>
            <a:chExt cx="6215" cy="318"/>
          </a:xfrm>
        </p:grpSpPr>
        <p:sp>
          <p:nvSpPr>
            <p:cNvPr id="1084" name="AutoShape 60"/>
            <p:cNvSpPr>
              <a:spLocks noChangeArrowheads="1"/>
            </p:cNvSpPr>
            <p:nvPr userDrawn="1"/>
          </p:nvSpPr>
          <p:spPr bwMode="auto">
            <a:xfrm>
              <a:off x="453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85" name="AutoShape 61"/>
            <p:cNvSpPr>
              <a:spLocks noChangeArrowheads="1"/>
            </p:cNvSpPr>
            <p:nvPr userDrawn="1"/>
          </p:nvSpPr>
          <p:spPr bwMode="auto">
            <a:xfrm>
              <a:off x="317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86" name="AutoShape 62"/>
            <p:cNvSpPr>
              <a:spLocks noChangeArrowheads="1"/>
            </p:cNvSpPr>
            <p:nvPr userDrawn="1"/>
          </p:nvSpPr>
          <p:spPr bwMode="auto">
            <a:xfrm>
              <a:off x="726" y="294"/>
              <a:ext cx="91" cy="67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87" name="AutoShape 63"/>
            <p:cNvSpPr>
              <a:spLocks noChangeArrowheads="1"/>
            </p:cNvSpPr>
            <p:nvPr userDrawn="1"/>
          </p:nvSpPr>
          <p:spPr bwMode="auto">
            <a:xfrm>
              <a:off x="590" y="204"/>
              <a:ext cx="91" cy="157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88" name="AutoShape 64"/>
            <p:cNvSpPr>
              <a:spLocks noChangeArrowheads="1"/>
            </p:cNvSpPr>
            <p:nvPr userDrawn="1"/>
          </p:nvSpPr>
          <p:spPr bwMode="auto">
            <a:xfrm>
              <a:off x="997" y="68"/>
              <a:ext cx="91" cy="293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89" name="AutoShape 65"/>
            <p:cNvSpPr>
              <a:spLocks noChangeArrowheads="1"/>
            </p:cNvSpPr>
            <p:nvPr userDrawn="1"/>
          </p:nvSpPr>
          <p:spPr bwMode="auto">
            <a:xfrm>
              <a:off x="861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90" name="AutoShape 66"/>
            <p:cNvSpPr>
              <a:spLocks noChangeArrowheads="1"/>
            </p:cNvSpPr>
            <p:nvPr userDrawn="1"/>
          </p:nvSpPr>
          <p:spPr bwMode="auto">
            <a:xfrm>
              <a:off x="1270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91" name="AutoShape 67"/>
            <p:cNvSpPr>
              <a:spLocks noChangeArrowheads="1"/>
            </p:cNvSpPr>
            <p:nvPr userDrawn="1"/>
          </p:nvSpPr>
          <p:spPr bwMode="auto">
            <a:xfrm>
              <a:off x="1134" y="204"/>
              <a:ext cx="91" cy="157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92" name="AutoShape 68"/>
            <p:cNvSpPr>
              <a:spLocks noChangeArrowheads="1"/>
            </p:cNvSpPr>
            <p:nvPr userDrawn="1"/>
          </p:nvSpPr>
          <p:spPr bwMode="auto">
            <a:xfrm>
              <a:off x="1542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93" name="AutoShape 69"/>
            <p:cNvSpPr>
              <a:spLocks noChangeArrowheads="1"/>
            </p:cNvSpPr>
            <p:nvPr userDrawn="1"/>
          </p:nvSpPr>
          <p:spPr bwMode="auto">
            <a:xfrm>
              <a:off x="1406" y="204"/>
              <a:ext cx="91" cy="157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94" name="AutoShape 70"/>
            <p:cNvSpPr>
              <a:spLocks noChangeArrowheads="1"/>
            </p:cNvSpPr>
            <p:nvPr userDrawn="1"/>
          </p:nvSpPr>
          <p:spPr bwMode="auto">
            <a:xfrm>
              <a:off x="1815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95" name="AutoShape 71"/>
            <p:cNvSpPr>
              <a:spLocks noChangeArrowheads="1"/>
            </p:cNvSpPr>
            <p:nvPr userDrawn="1"/>
          </p:nvSpPr>
          <p:spPr bwMode="auto">
            <a:xfrm>
              <a:off x="1679" y="249"/>
              <a:ext cx="91" cy="11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96" name="AutoShape 72"/>
            <p:cNvSpPr>
              <a:spLocks noChangeArrowheads="1"/>
            </p:cNvSpPr>
            <p:nvPr userDrawn="1"/>
          </p:nvSpPr>
          <p:spPr bwMode="auto">
            <a:xfrm>
              <a:off x="2086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97" name="AutoShape 73"/>
            <p:cNvSpPr>
              <a:spLocks noChangeArrowheads="1"/>
            </p:cNvSpPr>
            <p:nvPr userDrawn="1"/>
          </p:nvSpPr>
          <p:spPr bwMode="auto">
            <a:xfrm>
              <a:off x="1950" y="43"/>
              <a:ext cx="91" cy="31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98" name="AutoShape 74"/>
            <p:cNvSpPr>
              <a:spLocks noChangeArrowheads="1"/>
            </p:cNvSpPr>
            <p:nvPr userDrawn="1"/>
          </p:nvSpPr>
          <p:spPr bwMode="auto">
            <a:xfrm>
              <a:off x="2359" y="68"/>
              <a:ext cx="91" cy="293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99" name="AutoShape 75"/>
            <p:cNvSpPr>
              <a:spLocks noChangeArrowheads="1"/>
            </p:cNvSpPr>
            <p:nvPr userDrawn="1"/>
          </p:nvSpPr>
          <p:spPr bwMode="auto">
            <a:xfrm>
              <a:off x="2223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00" name="AutoShape 76"/>
            <p:cNvSpPr>
              <a:spLocks noChangeArrowheads="1"/>
            </p:cNvSpPr>
            <p:nvPr userDrawn="1"/>
          </p:nvSpPr>
          <p:spPr bwMode="auto">
            <a:xfrm>
              <a:off x="2631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01" name="AutoShape 77"/>
            <p:cNvSpPr>
              <a:spLocks noChangeArrowheads="1"/>
            </p:cNvSpPr>
            <p:nvPr userDrawn="1"/>
          </p:nvSpPr>
          <p:spPr bwMode="auto">
            <a:xfrm>
              <a:off x="2495" y="43"/>
              <a:ext cx="91" cy="31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02" name="AutoShape 78"/>
            <p:cNvSpPr>
              <a:spLocks noChangeArrowheads="1"/>
            </p:cNvSpPr>
            <p:nvPr userDrawn="1"/>
          </p:nvSpPr>
          <p:spPr bwMode="auto">
            <a:xfrm>
              <a:off x="2904" y="204"/>
              <a:ext cx="91" cy="157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03" name="AutoShape 79"/>
            <p:cNvSpPr>
              <a:spLocks noChangeArrowheads="1"/>
            </p:cNvSpPr>
            <p:nvPr userDrawn="1"/>
          </p:nvSpPr>
          <p:spPr bwMode="auto">
            <a:xfrm>
              <a:off x="2768" y="43"/>
              <a:ext cx="91" cy="31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04" name="AutoShape 80"/>
            <p:cNvSpPr>
              <a:spLocks noChangeArrowheads="1"/>
            </p:cNvSpPr>
            <p:nvPr userDrawn="1"/>
          </p:nvSpPr>
          <p:spPr bwMode="auto">
            <a:xfrm>
              <a:off x="3175" y="158"/>
              <a:ext cx="91" cy="203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05" name="AutoShape 81"/>
            <p:cNvSpPr>
              <a:spLocks noChangeArrowheads="1"/>
            </p:cNvSpPr>
            <p:nvPr userDrawn="1"/>
          </p:nvSpPr>
          <p:spPr bwMode="auto">
            <a:xfrm>
              <a:off x="3039" y="158"/>
              <a:ext cx="91" cy="203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06" name="AutoShape 82"/>
            <p:cNvSpPr>
              <a:spLocks noChangeArrowheads="1"/>
            </p:cNvSpPr>
            <p:nvPr userDrawn="1"/>
          </p:nvSpPr>
          <p:spPr bwMode="auto">
            <a:xfrm>
              <a:off x="3448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07" name="AutoShape 83"/>
            <p:cNvSpPr>
              <a:spLocks noChangeArrowheads="1"/>
            </p:cNvSpPr>
            <p:nvPr userDrawn="1"/>
          </p:nvSpPr>
          <p:spPr bwMode="auto">
            <a:xfrm>
              <a:off x="3312" y="204"/>
              <a:ext cx="91" cy="157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08" name="AutoShape 84"/>
            <p:cNvSpPr>
              <a:spLocks noChangeArrowheads="1"/>
            </p:cNvSpPr>
            <p:nvPr userDrawn="1"/>
          </p:nvSpPr>
          <p:spPr bwMode="auto">
            <a:xfrm>
              <a:off x="3720" y="158"/>
              <a:ext cx="91" cy="203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09" name="AutoShape 85"/>
            <p:cNvSpPr>
              <a:spLocks noChangeArrowheads="1"/>
            </p:cNvSpPr>
            <p:nvPr userDrawn="1"/>
          </p:nvSpPr>
          <p:spPr bwMode="auto">
            <a:xfrm>
              <a:off x="3584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10" name="AutoShape 86"/>
            <p:cNvSpPr>
              <a:spLocks noChangeArrowheads="1"/>
            </p:cNvSpPr>
            <p:nvPr userDrawn="1"/>
          </p:nvSpPr>
          <p:spPr bwMode="auto">
            <a:xfrm>
              <a:off x="3993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11" name="AutoShape 87"/>
            <p:cNvSpPr>
              <a:spLocks noChangeArrowheads="1"/>
            </p:cNvSpPr>
            <p:nvPr userDrawn="1"/>
          </p:nvSpPr>
          <p:spPr bwMode="auto">
            <a:xfrm>
              <a:off x="3857" y="249"/>
              <a:ext cx="91" cy="11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12" name="AutoShape 88"/>
            <p:cNvSpPr>
              <a:spLocks noChangeArrowheads="1"/>
            </p:cNvSpPr>
            <p:nvPr userDrawn="1"/>
          </p:nvSpPr>
          <p:spPr bwMode="auto">
            <a:xfrm>
              <a:off x="4264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13" name="AutoShape 89"/>
            <p:cNvSpPr>
              <a:spLocks noChangeArrowheads="1"/>
            </p:cNvSpPr>
            <p:nvPr userDrawn="1"/>
          </p:nvSpPr>
          <p:spPr bwMode="auto">
            <a:xfrm>
              <a:off x="4128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14" name="AutoShape 90"/>
            <p:cNvSpPr>
              <a:spLocks noChangeArrowheads="1"/>
            </p:cNvSpPr>
            <p:nvPr userDrawn="1"/>
          </p:nvSpPr>
          <p:spPr bwMode="auto">
            <a:xfrm>
              <a:off x="4537" y="158"/>
              <a:ext cx="91" cy="203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15" name="AutoShape 91"/>
            <p:cNvSpPr>
              <a:spLocks noChangeArrowheads="1"/>
            </p:cNvSpPr>
            <p:nvPr userDrawn="1"/>
          </p:nvSpPr>
          <p:spPr bwMode="auto">
            <a:xfrm>
              <a:off x="4401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16" name="AutoShape 92"/>
            <p:cNvSpPr>
              <a:spLocks noChangeArrowheads="1"/>
            </p:cNvSpPr>
            <p:nvPr userDrawn="1"/>
          </p:nvSpPr>
          <p:spPr bwMode="auto">
            <a:xfrm>
              <a:off x="4808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17" name="AutoShape 93"/>
            <p:cNvSpPr>
              <a:spLocks noChangeArrowheads="1"/>
            </p:cNvSpPr>
            <p:nvPr userDrawn="1"/>
          </p:nvSpPr>
          <p:spPr bwMode="auto">
            <a:xfrm>
              <a:off x="4672" y="43"/>
              <a:ext cx="91" cy="31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18" name="AutoShape 94"/>
            <p:cNvSpPr>
              <a:spLocks noChangeArrowheads="1"/>
            </p:cNvSpPr>
            <p:nvPr userDrawn="1"/>
          </p:nvSpPr>
          <p:spPr bwMode="auto">
            <a:xfrm>
              <a:off x="5080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19" name="AutoShape 95"/>
            <p:cNvSpPr>
              <a:spLocks noChangeArrowheads="1"/>
            </p:cNvSpPr>
            <p:nvPr userDrawn="1"/>
          </p:nvSpPr>
          <p:spPr bwMode="auto">
            <a:xfrm>
              <a:off x="4944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20" name="AutoShape 96"/>
            <p:cNvSpPr>
              <a:spLocks noChangeArrowheads="1"/>
            </p:cNvSpPr>
            <p:nvPr userDrawn="1"/>
          </p:nvSpPr>
          <p:spPr bwMode="auto">
            <a:xfrm>
              <a:off x="5353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21" name="AutoShape 97"/>
            <p:cNvSpPr>
              <a:spLocks noChangeArrowheads="1"/>
            </p:cNvSpPr>
            <p:nvPr userDrawn="1"/>
          </p:nvSpPr>
          <p:spPr bwMode="auto">
            <a:xfrm>
              <a:off x="5217" y="249"/>
              <a:ext cx="91" cy="11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22" name="AutoShape 98"/>
            <p:cNvSpPr>
              <a:spLocks noChangeArrowheads="1"/>
            </p:cNvSpPr>
            <p:nvPr userDrawn="1"/>
          </p:nvSpPr>
          <p:spPr bwMode="auto">
            <a:xfrm>
              <a:off x="5624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23" name="AutoShape 99"/>
            <p:cNvSpPr>
              <a:spLocks noChangeArrowheads="1"/>
            </p:cNvSpPr>
            <p:nvPr userDrawn="1"/>
          </p:nvSpPr>
          <p:spPr bwMode="auto">
            <a:xfrm>
              <a:off x="5488" y="43"/>
              <a:ext cx="91" cy="31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24" name="AutoShape 100"/>
            <p:cNvSpPr>
              <a:spLocks noChangeArrowheads="1"/>
            </p:cNvSpPr>
            <p:nvPr userDrawn="1"/>
          </p:nvSpPr>
          <p:spPr bwMode="auto">
            <a:xfrm>
              <a:off x="5897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25" name="AutoShape 101"/>
            <p:cNvSpPr>
              <a:spLocks noChangeArrowheads="1"/>
            </p:cNvSpPr>
            <p:nvPr userDrawn="1"/>
          </p:nvSpPr>
          <p:spPr bwMode="auto">
            <a:xfrm>
              <a:off x="5761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26" name="AutoShape 102"/>
            <p:cNvSpPr>
              <a:spLocks noChangeArrowheads="1"/>
            </p:cNvSpPr>
            <p:nvPr userDrawn="1"/>
          </p:nvSpPr>
          <p:spPr bwMode="auto">
            <a:xfrm>
              <a:off x="6169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27" name="AutoShape 103"/>
            <p:cNvSpPr>
              <a:spLocks noChangeArrowheads="1"/>
            </p:cNvSpPr>
            <p:nvPr userDrawn="1"/>
          </p:nvSpPr>
          <p:spPr bwMode="auto">
            <a:xfrm>
              <a:off x="6033" y="113"/>
              <a:ext cx="91" cy="24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28" name="AutoShape 104"/>
            <p:cNvSpPr>
              <a:spLocks noChangeArrowheads="1"/>
            </p:cNvSpPr>
            <p:nvPr userDrawn="1"/>
          </p:nvSpPr>
          <p:spPr bwMode="auto">
            <a:xfrm>
              <a:off x="181" y="179"/>
              <a:ext cx="91" cy="182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29" name="AutoShape 105"/>
            <p:cNvSpPr>
              <a:spLocks noChangeArrowheads="1"/>
            </p:cNvSpPr>
            <p:nvPr userDrawn="1"/>
          </p:nvSpPr>
          <p:spPr bwMode="auto">
            <a:xfrm>
              <a:off x="45" y="43"/>
              <a:ext cx="91" cy="318"/>
            </a:xfrm>
            <a:prstGeom prst="roundRect">
              <a:avLst>
                <a:gd name="adj" fmla="val 505"/>
              </a:avLst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1130" name="Line 106"/>
          <p:cNvSpPr>
            <a:spLocks noChangeShapeType="1"/>
          </p:cNvSpPr>
          <p:nvPr userDrawn="1"/>
        </p:nvSpPr>
        <p:spPr bwMode="auto">
          <a:xfrm>
            <a:off x="0" y="573088"/>
            <a:ext cx="10080625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10795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10795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marL="10795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marL="10795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marL="10795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15367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19939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24511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2908300" indent="-2159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431800" indent="-32385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5400" indent="-2159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7200" indent="-2159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90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62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34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306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7800" indent="-2159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3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7" name="Rectangle 75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</a:pPr>
            <a:endParaRPr lang="es-ES" sz="1800" b="0" i="0" u="sng">
              <a:effectLst/>
              <a:latin typeface="Arial" charset="0"/>
            </a:endParaRPr>
          </a:p>
        </p:txBody>
      </p:sp>
      <p:grpSp>
        <p:nvGrpSpPr>
          <p:cNvPr id="3080" name="Group 8"/>
          <p:cNvGrpSpPr>
            <a:grpSpLocks/>
          </p:cNvGrpSpPr>
          <p:nvPr/>
        </p:nvGrpSpPr>
        <p:grpSpPr bwMode="auto">
          <a:xfrm flipV="1">
            <a:off x="431800" y="1042988"/>
            <a:ext cx="9215438" cy="1223962"/>
            <a:chOff x="317" y="1927"/>
            <a:chExt cx="5805" cy="952"/>
          </a:xfrm>
        </p:grpSpPr>
        <p:sp>
          <p:nvSpPr>
            <p:cNvPr id="3081" name="AutoShape 9"/>
            <p:cNvSpPr>
              <a:spLocks noChangeArrowheads="1"/>
            </p:cNvSpPr>
            <p:nvPr/>
          </p:nvSpPr>
          <p:spPr bwMode="auto">
            <a:xfrm flipV="1">
              <a:off x="498" y="1927"/>
              <a:ext cx="181" cy="634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82" name="AutoShape 10"/>
            <p:cNvSpPr>
              <a:spLocks noChangeArrowheads="1"/>
            </p:cNvSpPr>
            <p:nvPr/>
          </p:nvSpPr>
          <p:spPr bwMode="auto">
            <a:xfrm flipV="1">
              <a:off x="680" y="1927"/>
              <a:ext cx="181" cy="826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83" name="AutoShape 11"/>
            <p:cNvSpPr>
              <a:spLocks noChangeArrowheads="1"/>
            </p:cNvSpPr>
            <p:nvPr/>
          </p:nvSpPr>
          <p:spPr bwMode="auto">
            <a:xfrm flipV="1">
              <a:off x="861" y="1927"/>
              <a:ext cx="181" cy="6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84" name="AutoShape 12"/>
            <p:cNvSpPr>
              <a:spLocks noChangeArrowheads="1"/>
            </p:cNvSpPr>
            <p:nvPr/>
          </p:nvSpPr>
          <p:spPr bwMode="auto">
            <a:xfrm flipV="1">
              <a:off x="1042" y="1927"/>
              <a:ext cx="181" cy="408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85" name="AutoShape 13"/>
            <p:cNvSpPr>
              <a:spLocks noChangeArrowheads="1"/>
            </p:cNvSpPr>
            <p:nvPr/>
          </p:nvSpPr>
          <p:spPr bwMode="auto">
            <a:xfrm flipV="1">
              <a:off x="1224" y="1927"/>
              <a:ext cx="181" cy="634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86" name="AutoShape 14"/>
            <p:cNvSpPr>
              <a:spLocks noChangeArrowheads="1"/>
            </p:cNvSpPr>
            <p:nvPr/>
          </p:nvSpPr>
          <p:spPr bwMode="auto">
            <a:xfrm flipV="1">
              <a:off x="1405" y="1927"/>
              <a:ext cx="181" cy="88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87" name="AutoShape 15"/>
            <p:cNvSpPr>
              <a:spLocks noChangeArrowheads="1"/>
            </p:cNvSpPr>
            <p:nvPr/>
          </p:nvSpPr>
          <p:spPr bwMode="auto">
            <a:xfrm flipV="1">
              <a:off x="1587" y="1927"/>
              <a:ext cx="181" cy="634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88" name="AutoShape 16"/>
            <p:cNvSpPr>
              <a:spLocks noChangeArrowheads="1"/>
            </p:cNvSpPr>
            <p:nvPr/>
          </p:nvSpPr>
          <p:spPr bwMode="auto">
            <a:xfrm flipV="1">
              <a:off x="1769" y="1927"/>
              <a:ext cx="181" cy="381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89" name="AutoShape 17"/>
            <p:cNvSpPr>
              <a:spLocks noChangeArrowheads="1"/>
            </p:cNvSpPr>
            <p:nvPr/>
          </p:nvSpPr>
          <p:spPr bwMode="auto">
            <a:xfrm flipV="1">
              <a:off x="1950" y="1927"/>
              <a:ext cx="181" cy="454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90" name="AutoShape 18"/>
            <p:cNvSpPr>
              <a:spLocks noChangeArrowheads="1"/>
            </p:cNvSpPr>
            <p:nvPr/>
          </p:nvSpPr>
          <p:spPr bwMode="auto">
            <a:xfrm flipV="1">
              <a:off x="2131" y="1927"/>
              <a:ext cx="181" cy="508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91" name="AutoShape 19"/>
            <p:cNvSpPr>
              <a:spLocks noChangeArrowheads="1"/>
            </p:cNvSpPr>
            <p:nvPr/>
          </p:nvSpPr>
          <p:spPr bwMode="auto">
            <a:xfrm flipV="1">
              <a:off x="2313" y="1927"/>
              <a:ext cx="181" cy="762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92" name="AutoShape 20"/>
            <p:cNvSpPr>
              <a:spLocks noChangeArrowheads="1"/>
            </p:cNvSpPr>
            <p:nvPr/>
          </p:nvSpPr>
          <p:spPr bwMode="auto">
            <a:xfrm flipV="1">
              <a:off x="2494" y="1927"/>
              <a:ext cx="181" cy="634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93" name="AutoShape 21"/>
            <p:cNvSpPr>
              <a:spLocks noChangeArrowheads="1"/>
            </p:cNvSpPr>
            <p:nvPr/>
          </p:nvSpPr>
          <p:spPr bwMode="auto">
            <a:xfrm flipV="1">
              <a:off x="2675" y="1927"/>
              <a:ext cx="181" cy="952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94" name="AutoShape 22"/>
            <p:cNvSpPr>
              <a:spLocks noChangeArrowheads="1"/>
            </p:cNvSpPr>
            <p:nvPr/>
          </p:nvSpPr>
          <p:spPr bwMode="auto">
            <a:xfrm flipV="1">
              <a:off x="2857" y="1927"/>
              <a:ext cx="181" cy="571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95" name="AutoShape 23"/>
            <p:cNvSpPr>
              <a:spLocks noChangeArrowheads="1"/>
            </p:cNvSpPr>
            <p:nvPr/>
          </p:nvSpPr>
          <p:spPr bwMode="auto">
            <a:xfrm flipV="1">
              <a:off x="3038" y="1927"/>
              <a:ext cx="181" cy="826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96" name="AutoShape 24"/>
            <p:cNvSpPr>
              <a:spLocks noChangeArrowheads="1"/>
            </p:cNvSpPr>
            <p:nvPr/>
          </p:nvSpPr>
          <p:spPr bwMode="auto">
            <a:xfrm flipV="1">
              <a:off x="3219" y="1927"/>
              <a:ext cx="181" cy="40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97" name="AutoShape 25"/>
            <p:cNvSpPr>
              <a:spLocks noChangeArrowheads="1"/>
            </p:cNvSpPr>
            <p:nvPr/>
          </p:nvSpPr>
          <p:spPr bwMode="auto">
            <a:xfrm flipV="1">
              <a:off x="3401" y="1927"/>
              <a:ext cx="181" cy="4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98" name="AutoShape 26"/>
            <p:cNvSpPr>
              <a:spLocks noChangeArrowheads="1"/>
            </p:cNvSpPr>
            <p:nvPr/>
          </p:nvSpPr>
          <p:spPr bwMode="auto">
            <a:xfrm flipV="1">
              <a:off x="3582" y="1927"/>
              <a:ext cx="181" cy="762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99" name="AutoShape 27"/>
            <p:cNvSpPr>
              <a:spLocks noChangeArrowheads="1"/>
            </p:cNvSpPr>
            <p:nvPr/>
          </p:nvSpPr>
          <p:spPr bwMode="auto">
            <a:xfrm flipV="1">
              <a:off x="3764" y="1927"/>
              <a:ext cx="181" cy="952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00" name="AutoShape 28"/>
            <p:cNvSpPr>
              <a:spLocks noChangeArrowheads="1"/>
            </p:cNvSpPr>
            <p:nvPr/>
          </p:nvSpPr>
          <p:spPr bwMode="auto">
            <a:xfrm>
              <a:off x="3946" y="1927"/>
              <a:ext cx="181" cy="444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01" name="AutoShape 29"/>
            <p:cNvSpPr>
              <a:spLocks noChangeArrowheads="1"/>
            </p:cNvSpPr>
            <p:nvPr/>
          </p:nvSpPr>
          <p:spPr bwMode="auto">
            <a:xfrm flipV="1">
              <a:off x="4127" y="1927"/>
              <a:ext cx="181" cy="571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02" name="AutoShape 30"/>
            <p:cNvSpPr>
              <a:spLocks noChangeArrowheads="1"/>
            </p:cNvSpPr>
            <p:nvPr/>
          </p:nvSpPr>
          <p:spPr bwMode="auto">
            <a:xfrm flipV="1">
              <a:off x="4308" y="1927"/>
              <a:ext cx="181" cy="762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03" name="AutoShape 31"/>
            <p:cNvSpPr>
              <a:spLocks noChangeArrowheads="1"/>
            </p:cNvSpPr>
            <p:nvPr/>
          </p:nvSpPr>
          <p:spPr bwMode="auto">
            <a:xfrm flipV="1">
              <a:off x="4490" y="1927"/>
              <a:ext cx="181" cy="6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04" name="AutoShape 32"/>
            <p:cNvSpPr>
              <a:spLocks noChangeArrowheads="1"/>
            </p:cNvSpPr>
            <p:nvPr/>
          </p:nvSpPr>
          <p:spPr bwMode="auto">
            <a:xfrm flipV="1">
              <a:off x="4671" y="1927"/>
              <a:ext cx="181" cy="6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05" name="AutoShape 33"/>
            <p:cNvSpPr>
              <a:spLocks noChangeArrowheads="1"/>
            </p:cNvSpPr>
            <p:nvPr/>
          </p:nvSpPr>
          <p:spPr bwMode="auto">
            <a:xfrm flipV="1">
              <a:off x="4852" y="1927"/>
              <a:ext cx="181" cy="508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06" name="AutoShape 34"/>
            <p:cNvSpPr>
              <a:spLocks noChangeArrowheads="1"/>
            </p:cNvSpPr>
            <p:nvPr/>
          </p:nvSpPr>
          <p:spPr bwMode="auto">
            <a:xfrm flipV="1">
              <a:off x="5034" y="1927"/>
              <a:ext cx="181" cy="88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07" name="AutoShape 35"/>
            <p:cNvSpPr>
              <a:spLocks noChangeArrowheads="1"/>
            </p:cNvSpPr>
            <p:nvPr/>
          </p:nvSpPr>
          <p:spPr bwMode="auto">
            <a:xfrm flipV="1">
              <a:off x="5215" y="1927"/>
              <a:ext cx="181" cy="571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08" name="AutoShape 36"/>
            <p:cNvSpPr>
              <a:spLocks noChangeArrowheads="1"/>
            </p:cNvSpPr>
            <p:nvPr/>
          </p:nvSpPr>
          <p:spPr bwMode="auto">
            <a:xfrm flipV="1">
              <a:off x="5396" y="1927"/>
              <a:ext cx="181" cy="762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09" name="AutoShape 37"/>
            <p:cNvSpPr>
              <a:spLocks noChangeArrowheads="1"/>
            </p:cNvSpPr>
            <p:nvPr/>
          </p:nvSpPr>
          <p:spPr bwMode="auto">
            <a:xfrm flipV="1">
              <a:off x="5578" y="1927"/>
              <a:ext cx="181" cy="952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10" name="AutoShape 38"/>
            <p:cNvSpPr>
              <a:spLocks noChangeArrowheads="1"/>
            </p:cNvSpPr>
            <p:nvPr/>
          </p:nvSpPr>
          <p:spPr bwMode="auto">
            <a:xfrm flipV="1">
              <a:off x="5759" y="1927"/>
              <a:ext cx="181" cy="88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11" name="AutoShape 39"/>
            <p:cNvSpPr>
              <a:spLocks noChangeArrowheads="1"/>
            </p:cNvSpPr>
            <p:nvPr/>
          </p:nvSpPr>
          <p:spPr bwMode="auto">
            <a:xfrm flipV="1">
              <a:off x="5941" y="1927"/>
              <a:ext cx="181" cy="571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12" name="AutoShape 40"/>
            <p:cNvSpPr>
              <a:spLocks noChangeArrowheads="1"/>
            </p:cNvSpPr>
            <p:nvPr/>
          </p:nvSpPr>
          <p:spPr bwMode="auto">
            <a:xfrm flipV="1">
              <a:off x="317" y="1927"/>
              <a:ext cx="182" cy="771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3113" name="Group 41"/>
          <p:cNvGrpSpPr>
            <a:grpSpLocks/>
          </p:cNvGrpSpPr>
          <p:nvPr/>
        </p:nvGrpSpPr>
        <p:grpSpPr bwMode="auto">
          <a:xfrm>
            <a:off x="431800" y="2193925"/>
            <a:ext cx="9215438" cy="1298575"/>
            <a:chOff x="317" y="1927"/>
            <a:chExt cx="5805" cy="952"/>
          </a:xfrm>
        </p:grpSpPr>
        <p:sp>
          <p:nvSpPr>
            <p:cNvPr id="3114" name="AutoShape 42"/>
            <p:cNvSpPr>
              <a:spLocks noChangeArrowheads="1"/>
            </p:cNvSpPr>
            <p:nvPr/>
          </p:nvSpPr>
          <p:spPr bwMode="auto">
            <a:xfrm flipV="1">
              <a:off x="498" y="1927"/>
              <a:ext cx="181" cy="634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15" name="AutoShape 43"/>
            <p:cNvSpPr>
              <a:spLocks noChangeArrowheads="1"/>
            </p:cNvSpPr>
            <p:nvPr/>
          </p:nvSpPr>
          <p:spPr bwMode="auto">
            <a:xfrm flipV="1">
              <a:off x="680" y="1927"/>
              <a:ext cx="181" cy="826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16" name="AutoShape 44"/>
            <p:cNvSpPr>
              <a:spLocks noChangeArrowheads="1"/>
            </p:cNvSpPr>
            <p:nvPr/>
          </p:nvSpPr>
          <p:spPr bwMode="auto">
            <a:xfrm flipV="1">
              <a:off x="861" y="1927"/>
              <a:ext cx="181" cy="6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17" name="AutoShape 45"/>
            <p:cNvSpPr>
              <a:spLocks noChangeArrowheads="1"/>
            </p:cNvSpPr>
            <p:nvPr/>
          </p:nvSpPr>
          <p:spPr bwMode="auto">
            <a:xfrm flipV="1">
              <a:off x="1042" y="1927"/>
              <a:ext cx="181" cy="408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18" name="AutoShape 46"/>
            <p:cNvSpPr>
              <a:spLocks noChangeArrowheads="1"/>
            </p:cNvSpPr>
            <p:nvPr/>
          </p:nvSpPr>
          <p:spPr bwMode="auto">
            <a:xfrm flipV="1">
              <a:off x="1224" y="1927"/>
              <a:ext cx="181" cy="634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19" name="AutoShape 47"/>
            <p:cNvSpPr>
              <a:spLocks noChangeArrowheads="1"/>
            </p:cNvSpPr>
            <p:nvPr/>
          </p:nvSpPr>
          <p:spPr bwMode="auto">
            <a:xfrm flipV="1">
              <a:off x="1405" y="1927"/>
              <a:ext cx="181" cy="88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20" name="AutoShape 48"/>
            <p:cNvSpPr>
              <a:spLocks noChangeArrowheads="1"/>
            </p:cNvSpPr>
            <p:nvPr/>
          </p:nvSpPr>
          <p:spPr bwMode="auto">
            <a:xfrm flipV="1">
              <a:off x="1587" y="1927"/>
              <a:ext cx="181" cy="634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21" name="AutoShape 49"/>
            <p:cNvSpPr>
              <a:spLocks noChangeArrowheads="1"/>
            </p:cNvSpPr>
            <p:nvPr/>
          </p:nvSpPr>
          <p:spPr bwMode="auto">
            <a:xfrm flipV="1">
              <a:off x="1769" y="1927"/>
              <a:ext cx="181" cy="381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22" name="AutoShape 50"/>
            <p:cNvSpPr>
              <a:spLocks noChangeArrowheads="1"/>
            </p:cNvSpPr>
            <p:nvPr/>
          </p:nvSpPr>
          <p:spPr bwMode="auto">
            <a:xfrm flipV="1">
              <a:off x="1950" y="1927"/>
              <a:ext cx="181" cy="454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23" name="AutoShape 51"/>
            <p:cNvSpPr>
              <a:spLocks noChangeArrowheads="1"/>
            </p:cNvSpPr>
            <p:nvPr/>
          </p:nvSpPr>
          <p:spPr bwMode="auto">
            <a:xfrm flipV="1">
              <a:off x="2131" y="1927"/>
              <a:ext cx="181" cy="508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24" name="AutoShape 52"/>
            <p:cNvSpPr>
              <a:spLocks noChangeArrowheads="1"/>
            </p:cNvSpPr>
            <p:nvPr/>
          </p:nvSpPr>
          <p:spPr bwMode="auto">
            <a:xfrm flipV="1">
              <a:off x="2313" y="1927"/>
              <a:ext cx="181" cy="762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25" name="AutoShape 53"/>
            <p:cNvSpPr>
              <a:spLocks noChangeArrowheads="1"/>
            </p:cNvSpPr>
            <p:nvPr/>
          </p:nvSpPr>
          <p:spPr bwMode="auto">
            <a:xfrm flipV="1">
              <a:off x="2494" y="1927"/>
              <a:ext cx="181" cy="634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26" name="AutoShape 54"/>
            <p:cNvSpPr>
              <a:spLocks noChangeArrowheads="1"/>
            </p:cNvSpPr>
            <p:nvPr/>
          </p:nvSpPr>
          <p:spPr bwMode="auto">
            <a:xfrm flipV="1">
              <a:off x="2675" y="1927"/>
              <a:ext cx="181" cy="952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27" name="AutoShape 55"/>
            <p:cNvSpPr>
              <a:spLocks noChangeArrowheads="1"/>
            </p:cNvSpPr>
            <p:nvPr/>
          </p:nvSpPr>
          <p:spPr bwMode="auto">
            <a:xfrm flipV="1">
              <a:off x="2857" y="1927"/>
              <a:ext cx="181" cy="571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28" name="AutoShape 56"/>
            <p:cNvSpPr>
              <a:spLocks noChangeArrowheads="1"/>
            </p:cNvSpPr>
            <p:nvPr/>
          </p:nvSpPr>
          <p:spPr bwMode="auto">
            <a:xfrm flipV="1">
              <a:off x="3038" y="1927"/>
              <a:ext cx="181" cy="826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29" name="AutoShape 57"/>
            <p:cNvSpPr>
              <a:spLocks noChangeArrowheads="1"/>
            </p:cNvSpPr>
            <p:nvPr/>
          </p:nvSpPr>
          <p:spPr bwMode="auto">
            <a:xfrm flipV="1">
              <a:off x="3219" y="1927"/>
              <a:ext cx="181" cy="40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0" name="AutoShape 58"/>
            <p:cNvSpPr>
              <a:spLocks noChangeArrowheads="1"/>
            </p:cNvSpPr>
            <p:nvPr/>
          </p:nvSpPr>
          <p:spPr bwMode="auto">
            <a:xfrm flipV="1">
              <a:off x="3401" y="1927"/>
              <a:ext cx="181" cy="4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1" name="AutoShape 59"/>
            <p:cNvSpPr>
              <a:spLocks noChangeArrowheads="1"/>
            </p:cNvSpPr>
            <p:nvPr/>
          </p:nvSpPr>
          <p:spPr bwMode="auto">
            <a:xfrm flipV="1">
              <a:off x="3582" y="1927"/>
              <a:ext cx="181" cy="762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2" name="AutoShape 60"/>
            <p:cNvSpPr>
              <a:spLocks noChangeArrowheads="1"/>
            </p:cNvSpPr>
            <p:nvPr/>
          </p:nvSpPr>
          <p:spPr bwMode="auto">
            <a:xfrm flipV="1">
              <a:off x="3764" y="1927"/>
              <a:ext cx="181" cy="952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3" name="AutoShape 61"/>
            <p:cNvSpPr>
              <a:spLocks noChangeArrowheads="1"/>
            </p:cNvSpPr>
            <p:nvPr/>
          </p:nvSpPr>
          <p:spPr bwMode="auto">
            <a:xfrm>
              <a:off x="3946" y="1927"/>
              <a:ext cx="181" cy="444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4" name="AutoShape 62"/>
            <p:cNvSpPr>
              <a:spLocks noChangeArrowheads="1"/>
            </p:cNvSpPr>
            <p:nvPr/>
          </p:nvSpPr>
          <p:spPr bwMode="auto">
            <a:xfrm flipV="1">
              <a:off x="4127" y="1927"/>
              <a:ext cx="181" cy="571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5" name="AutoShape 63"/>
            <p:cNvSpPr>
              <a:spLocks noChangeArrowheads="1"/>
            </p:cNvSpPr>
            <p:nvPr/>
          </p:nvSpPr>
          <p:spPr bwMode="auto">
            <a:xfrm flipV="1">
              <a:off x="4308" y="1927"/>
              <a:ext cx="181" cy="762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6" name="AutoShape 64"/>
            <p:cNvSpPr>
              <a:spLocks noChangeArrowheads="1"/>
            </p:cNvSpPr>
            <p:nvPr/>
          </p:nvSpPr>
          <p:spPr bwMode="auto">
            <a:xfrm flipV="1">
              <a:off x="4490" y="1927"/>
              <a:ext cx="181" cy="6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7" name="AutoShape 65"/>
            <p:cNvSpPr>
              <a:spLocks noChangeArrowheads="1"/>
            </p:cNvSpPr>
            <p:nvPr/>
          </p:nvSpPr>
          <p:spPr bwMode="auto">
            <a:xfrm flipV="1">
              <a:off x="4671" y="1927"/>
              <a:ext cx="181" cy="69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8" name="AutoShape 66"/>
            <p:cNvSpPr>
              <a:spLocks noChangeArrowheads="1"/>
            </p:cNvSpPr>
            <p:nvPr/>
          </p:nvSpPr>
          <p:spPr bwMode="auto">
            <a:xfrm flipV="1">
              <a:off x="4852" y="1927"/>
              <a:ext cx="181" cy="508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39" name="AutoShape 67"/>
            <p:cNvSpPr>
              <a:spLocks noChangeArrowheads="1"/>
            </p:cNvSpPr>
            <p:nvPr/>
          </p:nvSpPr>
          <p:spPr bwMode="auto">
            <a:xfrm flipV="1">
              <a:off x="5034" y="1927"/>
              <a:ext cx="181" cy="88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0" name="AutoShape 68"/>
            <p:cNvSpPr>
              <a:spLocks noChangeArrowheads="1"/>
            </p:cNvSpPr>
            <p:nvPr/>
          </p:nvSpPr>
          <p:spPr bwMode="auto">
            <a:xfrm flipV="1">
              <a:off x="5215" y="1927"/>
              <a:ext cx="181" cy="571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1" name="AutoShape 69"/>
            <p:cNvSpPr>
              <a:spLocks noChangeArrowheads="1"/>
            </p:cNvSpPr>
            <p:nvPr/>
          </p:nvSpPr>
          <p:spPr bwMode="auto">
            <a:xfrm flipV="1">
              <a:off x="5396" y="1927"/>
              <a:ext cx="181" cy="762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2" name="AutoShape 70"/>
            <p:cNvSpPr>
              <a:spLocks noChangeArrowheads="1"/>
            </p:cNvSpPr>
            <p:nvPr/>
          </p:nvSpPr>
          <p:spPr bwMode="auto">
            <a:xfrm flipV="1">
              <a:off x="5578" y="1927"/>
              <a:ext cx="181" cy="952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3" name="AutoShape 71"/>
            <p:cNvSpPr>
              <a:spLocks noChangeArrowheads="1"/>
            </p:cNvSpPr>
            <p:nvPr/>
          </p:nvSpPr>
          <p:spPr bwMode="auto">
            <a:xfrm flipV="1">
              <a:off x="5759" y="1927"/>
              <a:ext cx="181" cy="889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4" name="AutoShape 72"/>
            <p:cNvSpPr>
              <a:spLocks noChangeArrowheads="1"/>
            </p:cNvSpPr>
            <p:nvPr/>
          </p:nvSpPr>
          <p:spPr bwMode="auto">
            <a:xfrm flipV="1">
              <a:off x="5941" y="1927"/>
              <a:ext cx="181" cy="571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45" name="AutoShape 73"/>
            <p:cNvSpPr>
              <a:spLocks noChangeArrowheads="1"/>
            </p:cNvSpPr>
            <p:nvPr/>
          </p:nvSpPr>
          <p:spPr bwMode="auto">
            <a:xfrm flipV="1">
              <a:off x="317" y="1927"/>
              <a:ext cx="182" cy="771"/>
            </a:xfrm>
            <a:prstGeom prst="roundRect">
              <a:avLst>
                <a:gd name="adj" fmla="val 505"/>
              </a:avLst>
            </a:prstGeom>
            <a:gradFill rotWithShape="0">
              <a:gsLst>
                <a:gs pos="0">
                  <a:srgbClr val="C0C0C0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146" name="Text Box 74"/>
          <p:cNvSpPr txBox="1">
            <a:spLocks noChangeArrowheads="1"/>
          </p:cNvSpPr>
          <p:nvPr/>
        </p:nvSpPr>
        <p:spPr bwMode="auto">
          <a:xfrm>
            <a:off x="288925" y="1660525"/>
            <a:ext cx="9504363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3000"/>
              </a:lnSpc>
            </a:pPr>
            <a:r>
              <a:rPr lang="en-US" sz="3600" i="0">
                <a:effectLst>
                  <a:outerShdw blurRad="38100" dist="38100" dir="2700000" algn="tl">
                    <a:srgbClr val="C0C0C0"/>
                  </a:outerShdw>
                </a:effectLst>
              </a:rPr>
              <a:t>Distortion estimators						</a:t>
            </a:r>
          </a:p>
          <a:p>
            <a:pPr algn="ctr" eaLnBrk="1">
              <a:lnSpc>
                <a:spcPct val="93000"/>
              </a:lnSpc>
            </a:pPr>
            <a:r>
              <a:rPr lang="en-US" sz="3600" i="0">
                <a:effectLst>
                  <a:outerShdw blurRad="38100" dist="38100" dir="2700000" algn="tl">
                    <a:srgbClr val="C0C0C0"/>
                  </a:outerShdw>
                </a:effectLst>
              </a:rPr>
              <a:t>		for bitplane image coding</a:t>
            </a:r>
            <a:endParaRPr lang="en-GB" sz="3600" i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2" name="2 Subtítulo"/>
          <p:cNvSpPr txBox="1">
            <a:spLocks/>
          </p:cNvSpPr>
          <p:nvPr/>
        </p:nvSpPr>
        <p:spPr>
          <a:xfrm>
            <a:off x="1662907" y="5219997"/>
            <a:ext cx="6400800" cy="722901"/>
          </a:xfrm>
          <a:prstGeom prst="rect">
            <a:avLst/>
          </a:prstGeom>
        </p:spPr>
        <p:txBody>
          <a:bodyPr>
            <a:normAutofit/>
          </a:bodyPr>
          <a:lstStyle>
            <a:lvl1pPr marL="431800" indent="-3238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863600" indent="-287338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954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7272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75000"/>
              <a:buFont typeface="StarSymbol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590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6162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30734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5306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987800" indent="-215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b="0" i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Lucida Sans Unicode" pitchFamily="34" charset="0"/>
              </a:rPr>
              <a:t>Department of Information and Communications Engineering</a:t>
            </a:r>
          </a:p>
          <a:p>
            <a:pPr marL="107950" indent="0" algn="ctr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1600" b="0" i="1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Lucida Sans Unicode" pitchFamily="34" charset="0"/>
              </a:rPr>
              <a:t>Universitat</a:t>
            </a:r>
            <a:r>
              <a:rPr lang="en-US" sz="1600" b="0" i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Lucida Sans Unicode" pitchFamily="34" charset="0"/>
              </a:rPr>
              <a:t> </a:t>
            </a:r>
            <a:r>
              <a:rPr lang="en-US" sz="1600" b="0" i="1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Lucida Sans Unicode" pitchFamily="34" charset="0"/>
              </a:rPr>
              <a:t>Autònoma</a:t>
            </a:r>
            <a:r>
              <a:rPr lang="en-US" sz="1600" b="0" i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cs typeface="Lucida Sans Unicode" pitchFamily="34" charset="0"/>
              </a:rPr>
              <a:t> de Barcelona, Spain</a:t>
            </a:r>
            <a:endParaRPr lang="ca-ES" sz="1600" b="0" i="0" kern="0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73" name="2 Subtítulo"/>
          <p:cNvSpPr txBox="1">
            <a:spLocks/>
          </p:cNvSpPr>
          <p:nvPr/>
        </p:nvSpPr>
        <p:spPr>
          <a:xfrm>
            <a:off x="1469282" y="4067869"/>
            <a:ext cx="6400800" cy="472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800" b="0" i="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Francesc </a:t>
            </a:r>
            <a:r>
              <a:rPr lang="ca-ES" sz="1800" b="0" i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Aulí</a:t>
            </a:r>
            <a:r>
              <a:rPr lang="ca-ES" sz="1800" b="0" i="0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-Llinàs</a:t>
            </a:r>
            <a:endParaRPr lang="ca-ES" sz="16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pic>
        <p:nvPicPr>
          <p:cNvPr id="74" name="Picture 72" descr="U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88" y="6413929"/>
            <a:ext cx="2952750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7823200" y="2219325"/>
            <a:ext cx="1482725" cy="552450"/>
            <a:chOff x="4928" y="1398"/>
            <a:chExt cx="934" cy="348"/>
          </a:xfrm>
        </p:grpSpPr>
        <p:sp>
          <p:nvSpPr>
            <p:cNvPr id="21507" name="Line 3"/>
            <p:cNvSpPr>
              <a:spLocks noChangeShapeType="1"/>
            </p:cNvSpPr>
            <p:nvPr/>
          </p:nvSpPr>
          <p:spPr bwMode="auto">
            <a:xfrm>
              <a:off x="5353" y="174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1508" name="Line 4"/>
            <p:cNvSpPr>
              <a:spLocks noChangeShapeType="1"/>
            </p:cNvSpPr>
            <p:nvPr/>
          </p:nvSpPr>
          <p:spPr bwMode="auto">
            <a:xfrm flipV="1">
              <a:off x="5398" y="1474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1509" name="Line 5"/>
            <p:cNvSpPr>
              <a:spLocks noChangeShapeType="1"/>
            </p:cNvSpPr>
            <p:nvPr/>
          </p:nvSpPr>
          <p:spPr bwMode="auto">
            <a:xfrm flipV="1">
              <a:off x="5125" y="1474"/>
              <a:ext cx="5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1510" name="Rectangle 6"/>
            <p:cNvSpPr>
              <a:spLocks noChangeArrowheads="1"/>
            </p:cNvSpPr>
            <p:nvPr/>
          </p:nvSpPr>
          <p:spPr bwMode="auto">
            <a:xfrm>
              <a:off x="4928" y="1398"/>
              <a:ext cx="391" cy="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11" name="Line 7"/>
            <p:cNvSpPr>
              <a:spLocks noChangeShapeType="1"/>
            </p:cNvSpPr>
            <p:nvPr/>
          </p:nvSpPr>
          <p:spPr bwMode="auto">
            <a:xfrm flipV="1">
              <a:off x="5125" y="1429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1512" name="Line 8"/>
            <p:cNvSpPr>
              <a:spLocks noChangeShapeType="1"/>
            </p:cNvSpPr>
            <p:nvPr/>
          </p:nvSpPr>
          <p:spPr bwMode="auto">
            <a:xfrm flipV="1">
              <a:off x="5670" y="1428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1513" name="Rectangle 9"/>
            <p:cNvSpPr>
              <a:spLocks noChangeArrowheads="1"/>
            </p:cNvSpPr>
            <p:nvPr/>
          </p:nvSpPr>
          <p:spPr bwMode="auto">
            <a:xfrm>
              <a:off x="5471" y="1399"/>
              <a:ext cx="391" cy="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21514" name="Freeform 10"/>
          <p:cNvSpPr>
            <a:spLocks/>
          </p:cNvSpPr>
          <p:nvPr/>
        </p:nvSpPr>
        <p:spPr bwMode="auto">
          <a:xfrm>
            <a:off x="7704138" y="4673600"/>
            <a:ext cx="431800" cy="114300"/>
          </a:xfrm>
          <a:custGeom>
            <a:avLst/>
            <a:gdLst>
              <a:gd name="T0" fmla="*/ 272 w 272"/>
              <a:gd name="T1" fmla="*/ 72 h 72"/>
              <a:gd name="T2" fmla="*/ 0 w 272"/>
              <a:gd name="T3" fmla="*/ 72 h 72"/>
              <a:gd name="T4" fmla="*/ 1 w 272"/>
              <a:gd name="T5" fmla="*/ 0 h 72"/>
              <a:gd name="T6" fmla="*/ 272 w 272"/>
              <a:gd name="T7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2" h="72">
                <a:moveTo>
                  <a:pt x="272" y="72"/>
                </a:moveTo>
                <a:lnTo>
                  <a:pt x="0" y="72"/>
                </a:lnTo>
                <a:lnTo>
                  <a:pt x="1" y="0"/>
                </a:lnTo>
                <a:lnTo>
                  <a:pt x="272" y="7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1515" name="Freeform 11"/>
          <p:cNvSpPr>
            <a:spLocks/>
          </p:cNvSpPr>
          <p:nvPr/>
        </p:nvSpPr>
        <p:spPr bwMode="auto">
          <a:xfrm>
            <a:off x="7153275" y="4486275"/>
            <a:ext cx="552450" cy="307975"/>
          </a:xfrm>
          <a:custGeom>
            <a:avLst/>
            <a:gdLst>
              <a:gd name="T0" fmla="*/ 0 w 348"/>
              <a:gd name="T1" fmla="*/ 0 h 194"/>
              <a:gd name="T2" fmla="*/ 4 w 348"/>
              <a:gd name="T3" fmla="*/ 194 h 194"/>
              <a:gd name="T4" fmla="*/ 348 w 348"/>
              <a:gd name="T5" fmla="*/ 194 h 194"/>
              <a:gd name="T6" fmla="*/ 348 w 348"/>
              <a:gd name="T7" fmla="*/ 116 h 194"/>
              <a:gd name="T8" fmla="*/ 0 w 348"/>
              <a:gd name="T9" fmla="*/ 0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8" h="194">
                <a:moveTo>
                  <a:pt x="0" y="0"/>
                </a:moveTo>
                <a:lnTo>
                  <a:pt x="4" y="194"/>
                </a:lnTo>
                <a:lnTo>
                  <a:pt x="348" y="194"/>
                </a:lnTo>
                <a:lnTo>
                  <a:pt x="348" y="11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INTRODUCTION</a:t>
            </a: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287338" y="827088"/>
            <a:ext cx="96488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DISTRIBUTION OF WAVELET COEFFICIENTS</a:t>
            </a:r>
          </a:p>
        </p:txBody>
      </p:sp>
      <p:grpSp>
        <p:nvGrpSpPr>
          <p:cNvPr id="21519" name="Group 15"/>
          <p:cNvGrpSpPr>
            <a:grpSpLocks/>
          </p:cNvGrpSpPr>
          <p:nvPr/>
        </p:nvGrpSpPr>
        <p:grpSpPr bwMode="auto">
          <a:xfrm flipV="1">
            <a:off x="1509713" y="4787900"/>
            <a:ext cx="3744912" cy="2087563"/>
            <a:chOff x="3900" y="1247"/>
            <a:chExt cx="2359" cy="1315"/>
          </a:xfrm>
        </p:grpSpPr>
        <p:sp>
          <p:nvSpPr>
            <p:cNvPr id="21520" name="AutoShape 16"/>
            <p:cNvSpPr>
              <a:spLocks noChangeArrowheads="1"/>
            </p:cNvSpPr>
            <p:nvPr/>
          </p:nvSpPr>
          <p:spPr bwMode="auto">
            <a:xfrm>
              <a:off x="4899" y="2245"/>
              <a:ext cx="91" cy="31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21" name="AutoShape 17"/>
            <p:cNvSpPr>
              <a:spLocks noChangeArrowheads="1"/>
            </p:cNvSpPr>
            <p:nvPr/>
          </p:nvSpPr>
          <p:spPr bwMode="auto">
            <a:xfrm>
              <a:off x="3946" y="1247"/>
              <a:ext cx="91" cy="131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22" name="AutoShape 18"/>
            <p:cNvSpPr>
              <a:spLocks noChangeArrowheads="1"/>
            </p:cNvSpPr>
            <p:nvPr/>
          </p:nvSpPr>
          <p:spPr bwMode="auto">
            <a:xfrm>
              <a:off x="5443" y="2336"/>
              <a:ext cx="91" cy="22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23" name="AutoShape 19"/>
            <p:cNvSpPr>
              <a:spLocks noChangeArrowheads="1"/>
            </p:cNvSpPr>
            <p:nvPr/>
          </p:nvSpPr>
          <p:spPr bwMode="auto">
            <a:xfrm>
              <a:off x="6123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24" name="AutoShape 20"/>
            <p:cNvSpPr>
              <a:spLocks noChangeArrowheads="1"/>
            </p:cNvSpPr>
            <p:nvPr/>
          </p:nvSpPr>
          <p:spPr bwMode="auto">
            <a:xfrm>
              <a:off x="4490" y="1973"/>
              <a:ext cx="91" cy="58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defTabSz="449263">
                <a:lnSpc>
                  <a:spcPct val="93000"/>
                </a:lnSpc>
              </a:pPr>
              <a:endParaRPr lang="en-US" sz="1800" b="0" i="0">
                <a:effectLst/>
                <a:latin typeface="Arial" charset="0"/>
              </a:endParaRPr>
            </a:p>
          </p:txBody>
        </p:sp>
        <p:sp>
          <p:nvSpPr>
            <p:cNvPr id="21525" name="AutoShape 21"/>
            <p:cNvSpPr>
              <a:spLocks noChangeArrowheads="1"/>
            </p:cNvSpPr>
            <p:nvPr/>
          </p:nvSpPr>
          <p:spPr bwMode="auto">
            <a:xfrm>
              <a:off x="5035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26" name="AutoShape 22"/>
            <p:cNvSpPr>
              <a:spLocks noChangeArrowheads="1"/>
            </p:cNvSpPr>
            <p:nvPr/>
          </p:nvSpPr>
          <p:spPr bwMode="auto">
            <a:xfrm>
              <a:off x="4354" y="1802"/>
              <a:ext cx="91" cy="76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27" name="AutoShape 23"/>
            <p:cNvSpPr>
              <a:spLocks noChangeArrowheads="1"/>
            </p:cNvSpPr>
            <p:nvPr/>
          </p:nvSpPr>
          <p:spPr bwMode="auto">
            <a:xfrm>
              <a:off x="4082" y="1601"/>
              <a:ext cx="91" cy="96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28" name="AutoShape 24"/>
            <p:cNvSpPr>
              <a:spLocks noChangeArrowheads="1"/>
            </p:cNvSpPr>
            <p:nvPr/>
          </p:nvSpPr>
          <p:spPr bwMode="auto">
            <a:xfrm>
              <a:off x="5851" y="2426"/>
              <a:ext cx="91" cy="13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29" name="AutoShape 25"/>
            <p:cNvSpPr>
              <a:spLocks noChangeArrowheads="1"/>
            </p:cNvSpPr>
            <p:nvPr/>
          </p:nvSpPr>
          <p:spPr bwMode="auto">
            <a:xfrm>
              <a:off x="5171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30" name="AutoShape 26"/>
            <p:cNvSpPr>
              <a:spLocks noChangeArrowheads="1"/>
            </p:cNvSpPr>
            <p:nvPr/>
          </p:nvSpPr>
          <p:spPr bwMode="auto">
            <a:xfrm>
              <a:off x="5715" y="2381"/>
              <a:ext cx="91" cy="18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31" name="AutoShape 27"/>
            <p:cNvSpPr>
              <a:spLocks noChangeArrowheads="1"/>
            </p:cNvSpPr>
            <p:nvPr/>
          </p:nvSpPr>
          <p:spPr bwMode="auto">
            <a:xfrm>
              <a:off x="4218" y="1701"/>
              <a:ext cx="91" cy="86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32" name="AutoShape 28"/>
            <p:cNvSpPr>
              <a:spLocks noChangeArrowheads="1"/>
            </p:cNvSpPr>
            <p:nvPr/>
          </p:nvSpPr>
          <p:spPr bwMode="auto">
            <a:xfrm>
              <a:off x="5307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33" name="AutoShape 29"/>
            <p:cNvSpPr>
              <a:spLocks noChangeArrowheads="1"/>
            </p:cNvSpPr>
            <p:nvPr/>
          </p:nvSpPr>
          <p:spPr bwMode="auto">
            <a:xfrm>
              <a:off x="5987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34" name="AutoShape 30"/>
            <p:cNvSpPr>
              <a:spLocks noChangeArrowheads="1"/>
            </p:cNvSpPr>
            <p:nvPr/>
          </p:nvSpPr>
          <p:spPr bwMode="auto">
            <a:xfrm>
              <a:off x="4763" y="2109"/>
              <a:ext cx="91" cy="45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35" name="AutoShape 31"/>
            <p:cNvSpPr>
              <a:spLocks noChangeArrowheads="1"/>
            </p:cNvSpPr>
            <p:nvPr/>
          </p:nvSpPr>
          <p:spPr bwMode="auto">
            <a:xfrm>
              <a:off x="4627" y="2063"/>
              <a:ext cx="91" cy="49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36" name="AutoShape 32"/>
            <p:cNvSpPr>
              <a:spLocks noChangeArrowheads="1"/>
            </p:cNvSpPr>
            <p:nvPr/>
          </p:nvSpPr>
          <p:spPr bwMode="auto">
            <a:xfrm>
              <a:off x="5579" y="2381"/>
              <a:ext cx="91" cy="18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37" name="Line 33"/>
            <p:cNvSpPr>
              <a:spLocks noChangeShapeType="1"/>
            </p:cNvSpPr>
            <p:nvPr/>
          </p:nvSpPr>
          <p:spPr bwMode="auto">
            <a:xfrm>
              <a:off x="3900" y="2562"/>
              <a:ext cx="2359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21538" name="Group 34"/>
          <p:cNvGrpSpPr>
            <a:grpSpLocks/>
          </p:cNvGrpSpPr>
          <p:nvPr/>
        </p:nvGrpSpPr>
        <p:grpSpPr bwMode="auto">
          <a:xfrm flipH="1" flipV="1">
            <a:off x="4533900" y="4787900"/>
            <a:ext cx="3744913" cy="2087563"/>
            <a:chOff x="3900" y="1247"/>
            <a:chExt cx="2359" cy="1315"/>
          </a:xfrm>
        </p:grpSpPr>
        <p:sp>
          <p:nvSpPr>
            <p:cNvPr id="21539" name="AutoShape 35"/>
            <p:cNvSpPr>
              <a:spLocks noChangeArrowheads="1"/>
            </p:cNvSpPr>
            <p:nvPr/>
          </p:nvSpPr>
          <p:spPr bwMode="auto">
            <a:xfrm>
              <a:off x="4899" y="2245"/>
              <a:ext cx="91" cy="31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40" name="AutoShape 36"/>
            <p:cNvSpPr>
              <a:spLocks noChangeArrowheads="1"/>
            </p:cNvSpPr>
            <p:nvPr/>
          </p:nvSpPr>
          <p:spPr bwMode="auto">
            <a:xfrm>
              <a:off x="3946" y="1247"/>
              <a:ext cx="91" cy="131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41" name="AutoShape 37"/>
            <p:cNvSpPr>
              <a:spLocks noChangeArrowheads="1"/>
            </p:cNvSpPr>
            <p:nvPr/>
          </p:nvSpPr>
          <p:spPr bwMode="auto">
            <a:xfrm>
              <a:off x="5443" y="2336"/>
              <a:ext cx="91" cy="22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42" name="AutoShape 38"/>
            <p:cNvSpPr>
              <a:spLocks noChangeArrowheads="1"/>
            </p:cNvSpPr>
            <p:nvPr/>
          </p:nvSpPr>
          <p:spPr bwMode="auto">
            <a:xfrm>
              <a:off x="6123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43" name="AutoShape 39"/>
            <p:cNvSpPr>
              <a:spLocks noChangeArrowheads="1"/>
            </p:cNvSpPr>
            <p:nvPr/>
          </p:nvSpPr>
          <p:spPr bwMode="auto">
            <a:xfrm>
              <a:off x="4490" y="1973"/>
              <a:ext cx="91" cy="58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defTabSz="449263">
                <a:lnSpc>
                  <a:spcPct val="93000"/>
                </a:lnSpc>
              </a:pPr>
              <a:endParaRPr lang="en-US" sz="1800" b="0" i="0">
                <a:effectLst/>
                <a:latin typeface="Arial" charset="0"/>
              </a:endParaRPr>
            </a:p>
          </p:txBody>
        </p:sp>
        <p:sp>
          <p:nvSpPr>
            <p:cNvPr id="21544" name="AutoShape 40"/>
            <p:cNvSpPr>
              <a:spLocks noChangeArrowheads="1"/>
            </p:cNvSpPr>
            <p:nvPr/>
          </p:nvSpPr>
          <p:spPr bwMode="auto">
            <a:xfrm>
              <a:off x="5035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45" name="AutoShape 41"/>
            <p:cNvSpPr>
              <a:spLocks noChangeArrowheads="1"/>
            </p:cNvSpPr>
            <p:nvPr/>
          </p:nvSpPr>
          <p:spPr bwMode="auto">
            <a:xfrm>
              <a:off x="4354" y="1802"/>
              <a:ext cx="91" cy="76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46" name="AutoShape 42"/>
            <p:cNvSpPr>
              <a:spLocks noChangeArrowheads="1"/>
            </p:cNvSpPr>
            <p:nvPr/>
          </p:nvSpPr>
          <p:spPr bwMode="auto">
            <a:xfrm>
              <a:off x="4082" y="1601"/>
              <a:ext cx="91" cy="96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47" name="AutoShape 43"/>
            <p:cNvSpPr>
              <a:spLocks noChangeArrowheads="1"/>
            </p:cNvSpPr>
            <p:nvPr/>
          </p:nvSpPr>
          <p:spPr bwMode="auto">
            <a:xfrm>
              <a:off x="5851" y="2426"/>
              <a:ext cx="91" cy="13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48" name="AutoShape 44"/>
            <p:cNvSpPr>
              <a:spLocks noChangeArrowheads="1"/>
            </p:cNvSpPr>
            <p:nvPr/>
          </p:nvSpPr>
          <p:spPr bwMode="auto">
            <a:xfrm>
              <a:off x="5171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49" name="AutoShape 45"/>
            <p:cNvSpPr>
              <a:spLocks noChangeArrowheads="1"/>
            </p:cNvSpPr>
            <p:nvPr/>
          </p:nvSpPr>
          <p:spPr bwMode="auto">
            <a:xfrm>
              <a:off x="5715" y="2381"/>
              <a:ext cx="91" cy="18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50" name="AutoShape 46"/>
            <p:cNvSpPr>
              <a:spLocks noChangeArrowheads="1"/>
            </p:cNvSpPr>
            <p:nvPr/>
          </p:nvSpPr>
          <p:spPr bwMode="auto">
            <a:xfrm>
              <a:off x="4218" y="1701"/>
              <a:ext cx="91" cy="86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51" name="AutoShape 47"/>
            <p:cNvSpPr>
              <a:spLocks noChangeArrowheads="1"/>
            </p:cNvSpPr>
            <p:nvPr/>
          </p:nvSpPr>
          <p:spPr bwMode="auto">
            <a:xfrm>
              <a:off x="5307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52" name="AutoShape 48"/>
            <p:cNvSpPr>
              <a:spLocks noChangeArrowheads="1"/>
            </p:cNvSpPr>
            <p:nvPr/>
          </p:nvSpPr>
          <p:spPr bwMode="auto">
            <a:xfrm>
              <a:off x="5987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53" name="AutoShape 49"/>
            <p:cNvSpPr>
              <a:spLocks noChangeArrowheads="1"/>
            </p:cNvSpPr>
            <p:nvPr/>
          </p:nvSpPr>
          <p:spPr bwMode="auto">
            <a:xfrm>
              <a:off x="4763" y="2109"/>
              <a:ext cx="91" cy="45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54" name="AutoShape 50"/>
            <p:cNvSpPr>
              <a:spLocks noChangeArrowheads="1"/>
            </p:cNvSpPr>
            <p:nvPr/>
          </p:nvSpPr>
          <p:spPr bwMode="auto">
            <a:xfrm>
              <a:off x="4627" y="2063"/>
              <a:ext cx="91" cy="49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55" name="AutoShape 51"/>
            <p:cNvSpPr>
              <a:spLocks noChangeArrowheads="1"/>
            </p:cNvSpPr>
            <p:nvPr/>
          </p:nvSpPr>
          <p:spPr bwMode="auto">
            <a:xfrm>
              <a:off x="5579" y="2381"/>
              <a:ext cx="91" cy="18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556" name="Line 52"/>
            <p:cNvSpPr>
              <a:spLocks noChangeShapeType="1"/>
            </p:cNvSpPr>
            <p:nvPr/>
          </p:nvSpPr>
          <p:spPr bwMode="auto">
            <a:xfrm>
              <a:off x="3900" y="2562"/>
              <a:ext cx="2359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21557" name="Line 53"/>
          <p:cNvSpPr>
            <a:spLocks noChangeShapeType="1"/>
          </p:cNvSpPr>
          <p:nvPr/>
        </p:nvSpPr>
        <p:spPr bwMode="auto">
          <a:xfrm>
            <a:off x="1509713" y="4792663"/>
            <a:ext cx="67691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1558" name="Line 54"/>
          <p:cNvSpPr>
            <a:spLocks noChangeShapeType="1"/>
          </p:cNvSpPr>
          <p:nvPr/>
        </p:nvSpPr>
        <p:spPr bwMode="auto">
          <a:xfrm>
            <a:off x="4894263" y="1768475"/>
            <a:ext cx="0" cy="3160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1559" name="Arc 55"/>
          <p:cNvSpPr>
            <a:spLocks/>
          </p:cNvSpPr>
          <p:nvPr/>
        </p:nvSpPr>
        <p:spPr bwMode="auto">
          <a:xfrm rot="16019186" flipH="1">
            <a:off x="5703093" y="888207"/>
            <a:ext cx="3217863" cy="4673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381"/>
              <a:gd name="T1" fmla="*/ 0 h 21600"/>
              <a:gd name="T2" fmla="*/ 20381 w 20381"/>
              <a:gd name="T3" fmla="*/ 14445 h 21600"/>
              <a:gd name="T4" fmla="*/ 0 w 2038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381" h="21600" fill="none" extrusionOk="0">
                <a:moveTo>
                  <a:pt x="0" y="0"/>
                </a:moveTo>
                <a:cubicBezTo>
                  <a:pt x="9171" y="0"/>
                  <a:pt x="17342" y="5791"/>
                  <a:pt x="20380" y="14445"/>
                </a:cubicBezTo>
              </a:path>
              <a:path w="20381" h="21600" stroke="0" extrusionOk="0">
                <a:moveTo>
                  <a:pt x="0" y="0"/>
                </a:moveTo>
                <a:cubicBezTo>
                  <a:pt x="9171" y="0"/>
                  <a:pt x="17342" y="5791"/>
                  <a:pt x="20380" y="14445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560" name="Arc 56"/>
          <p:cNvSpPr>
            <a:spLocks/>
          </p:cNvSpPr>
          <p:nvPr/>
        </p:nvSpPr>
        <p:spPr bwMode="auto">
          <a:xfrm rot="5580814">
            <a:off x="867568" y="891382"/>
            <a:ext cx="3217863" cy="4673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381"/>
              <a:gd name="T1" fmla="*/ 0 h 21600"/>
              <a:gd name="T2" fmla="*/ 20381 w 20381"/>
              <a:gd name="T3" fmla="*/ 14445 h 21600"/>
              <a:gd name="T4" fmla="*/ 0 w 2038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381" h="21600" fill="none" extrusionOk="0">
                <a:moveTo>
                  <a:pt x="0" y="0"/>
                </a:moveTo>
                <a:cubicBezTo>
                  <a:pt x="9171" y="0"/>
                  <a:pt x="17342" y="5791"/>
                  <a:pt x="20380" y="14445"/>
                </a:cubicBezTo>
              </a:path>
              <a:path w="20381" h="21600" stroke="0" extrusionOk="0">
                <a:moveTo>
                  <a:pt x="0" y="0"/>
                </a:moveTo>
                <a:cubicBezTo>
                  <a:pt x="9171" y="0"/>
                  <a:pt x="17342" y="5791"/>
                  <a:pt x="20380" y="14445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1561" name="Text Box 57"/>
          <p:cNvSpPr txBox="1">
            <a:spLocks noChangeArrowheads="1"/>
          </p:cNvSpPr>
          <p:nvPr/>
        </p:nvSpPr>
        <p:spPr bwMode="auto">
          <a:xfrm>
            <a:off x="4714875" y="4935538"/>
            <a:ext cx="3587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b="0" i="0">
                <a:solidFill>
                  <a:srgbClr val="333333"/>
                </a:solidFill>
                <a:effectLst/>
                <a:latin typeface="Verdana" pitchFamily="34" charset="0"/>
              </a:rPr>
              <a:t>0</a:t>
            </a:r>
          </a:p>
        </p:txBody>
      </p:sp>
      <p:sp>
        <p:nvSpPr>
          <p:cNvPr id="21562" name="Line 58"/>
          <p:cNvSpPr>
            <a:spLocks noChangeShapeType="1"/>
          </p:cNvSpPr>
          <p:nvPr/>
        </p:nvSpPr>
        <p:spPr bwMode="auto">
          <a:xfrm>
            <a:off x="5040313" y="5003800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1563" name="Line 59"/>
          <p:cNvSpPr>
            <a:spLocks noChangeShapeType="1"/>
          </p:cNvSpPr>
          <p:nvPr/>
        </p:nvSpPr>
        <p:spPr bwMode="auto">
          <a:xfrm>
            <a:off x="4176713" y="5003800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1564" name="Text Box 60"/>
          <p:cNvSpPr txBox="1">
            <a:spLocks noChangeArrowheads="1"/>
          </p:cNvSpPr>
          <p:nvPr/>
        </p:nvSpPr>
        <p:spPr bwMode="auto">
          <a:xfrm>
            <a:off x="5141913" y="4951413"/>
            <a:ext cx="3587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b="0" i="0">
                <a:solidFill>
                  <a:srgbClr val="333333"/>
                </a:solidFill>
                <a:effectLst/>
                <a:latin typeface="Verdana" pitchFamily="34" charset="0"/>
              </a:rPr>
              <a:t>+</a:t>
            </a:r>
          </a:p>
        </p:txBody>
      </p:sp>
      <p:sp>
        <p:nvSpPr>
          <p:cNvPr id="21565" name="Text Box 61"/>
          <p:cNvSpPr txBox="1">
            <a:spLocks noChangeArrowheads="1"/>
          </p:cNvSpPr>
          <p:nvPr/>
        </p:nvSpPr>
        <p:spPr bwMode="auto">
          <a:xfrm>
            <a:off x="4279900" y="4951413"/>
            <a:ext cx="3587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b="0" i="0">
                <a:solidFill>
                  <a:srgbClr val="333333"/>
                </a:solidFill>
                <a:effectLst/>
                <a:latin typeface="Verdana" pitchFamily="34" charset="0"/>
              </a:rPr>
              <a:t>-</a:t>
            </a:r>
          </a:p>
        </p:txBody>
      </p:sp>
      <p:sp>
        <p:nvSpPr>
          <p:cNvPr id="21566" name="Text Box 62"/>
          <p:cNvSpPr txBox="1">
            <a:spLocks noChangeArrowheads="1"/>
          </p:cNvSpPr>
          <p:nvPr/>
        </p:nvSpPr>
        <p:spPr bwMode="auto">
          <a:xfrm>
            <a:off x="215900" y="2262188"/>
            <a:ext cx="403225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Common model:</a:t>
            </a:r>
          </a:p>
          <a:p>
            <a:pPr algn="ctr" eaLnBrk="1"/>
            <a:r>
              <a: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generalized Laplacian</a:t>
            </a:r>
          </a:p>
          <a:p>
            <a:pPr algn="ctr" eaLnBrk="1"/>
            <a:r>
              <a: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distribution</a:t>
            </a:r>
          </a:p>
        </p:txBody>
      </p:sp>
      <p:sp>
        <p:nvSpPr>
          <p:cNvPr id="21567" name="Line 63"/>
          <p:cNvSpPr>
            <a:spLocks noChangeShapeType="1"/>
          </p:cNvSpPr>
          <p:nvPr/>
        </p:nvSpPr>
        <p:spPr bwMode="auto">
          <a:xfrm>
            <a:off x="1368425" y="3563938"/>
            <a:ext cx="0" cy="1216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1568" name="Text Box 64"/>
          <p:cNvSpPr txBox="1">
            <a:spLocks noChangeArrowheads="1"/>
          </p:cNvSpPr>
          <p:nvPr/>
        </p:nvSpPr>
        <p:spPr bwMode="auto">
          <a:xfrm>
            <a:off x="111125" y="3863975"/>
            <a:ext cx="12239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/>
            <a:r>
              <a:rPr lang="en-GB" sz="1400" b="0">
                <a:solidFill>
                  <a:srgbClr val="333333"/>
                </a:solidFill>
                <a:effectLst/>
                <a:latin typeface="Verdana" pitchFamily="34" charset="0"/>
              </a:rPr>
              <a:t>number of coefficients</a:t>
            </a:r>
          </a:p>
        </p:txBody>
      </p:sp>
      <p:sp>
        <p:nvSpPr>
          <p:cNvPr id="21569" name="Line 65"/>
          <p:cNvSpPr>
            <a:spLocks noChangeShapeType="1"/>
          </p:cNvSpPr>
          <p:nvPr/>
        </p:nvSpPr>
        <p:spPr bwMode="auto">
          <a:xfrm>
            <a:off x="7156450" y="4211638"/>
            <a:ext cx="0" cy="1439862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1570" name="Line 66"/>
          <p:cNvSpPr>
            <a:spLocks noChangeShapeType="1"/>
          </p:cNvSpPr>
          <p:nvPr/>
        </p:nvSpPr>
        <p:spPr bwMode="auto">
          <a:xfrm>
            <a:off x="1511300" y="5651500"/>
            <a:ext cx="6842125" cy="0"/>
          </a:xfrm>
          <a:prstGeom prst="line">
            <a:avLst/>
          </a:prstGeom>
          <a:noFill/>
          <a:ln w="28575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1571" name="Line 67"/>
          <p:cNvSpPr>
            <a:spLocks noChangeShapeType="1"/>
          </p:cNvSpPr>
          <p:nvPr/>
        </p:nvSpPr>
        <p:spPr bwMode="auto">
          <a:xfrm>
            <a:off x="7704138" y="4787900"/>
            <a:ext cx="0" cy="15843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1572" name="Line 68"/>
          <p:cNvSpPr>
            <a:spLocks noChangeShapeType="1"/>
          </p:cNvSpPr>
          <p:nvPr/>
        </p:nvSpPr>
        <p:spPr bwMode="auto">
          <a:xfrm>
            <a:off x="8353425" y="5651500"/>
            <a:ext cx="0" cy="1296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1573" name="Line 69"/>
          <p:cNvSpPr>
            <a:spLocks noChangeShapeType="1"/>
          </p:cNvSpPr>
          <p:nvPr/>
        </p:nvSpPr>
        <p:spPr bwMode="auto">
          <a:xfrm flipV="1">
            <a:off x="8281988" y="6286500"/>
            <a:ext cx="144462" cy="71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1574" name="Line 70"/>
          <p:cNvSpPr>
            <a:spLocks noChangeShapeType="1"/>
          </p:cNvSpPr>
          <p:nvPr/>
        </p:nvSpPr>
        <p:spPr bwMode="auto">
          <a:xfrm>
            <a:off x="7704138" y="4643438"/>
            <a:ext cx="0" cy="1444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6144E-8 -3.35852E-8 L 0.06805 -0.3364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3" y="-1683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758E-6 -4.7691E-6 L 0.10727 -0.3352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6" y="-16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 animBg="1"/>
      <p:bldP spid="21514" grpId="1" animBg="1"/>
      <p:bldP spid="21515" grpId="0" animBg="1"/>
      <p:bldP spid="21515" grpId="1" animBg="1"/>
      <p:bldP spid="21569" grpId="0" animBg="1"/>
      <p:bldP spid="21570" grpId="0" animBg="1"/>
      <p:bldP spid="21571" grpId="0" animBg="1"/>
      <p:bldP spid="21572" grpId="0" animBg="1"/>
      <p:bldP spid="21573" grpId="0" animBg="1"/>
      <p:bldP spid="215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INTRODUCTION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96488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DISTRIBUTION OF WAVELET COEFFICIENTS</a:t>
            </a:r>
          </a:p>
        </p:txBody>
      </p:sp>
      <p:grpSp>
        <p:nvGrpSpPr>
          <p:cNvPr id="23557" name="Group 5"/>
          <p:cNvGrpSpPr>
            <a:grpSpLocks/>
          </p:cNvGrpSpPr>
          <p:nvPr/>
        </p:nvGrpSpPr>
        <p:grpSpPr bwMode="auto">
          <a:xfrm flipV="1">
            <a:off x="1509713" y="4787900"/>
            <a:ext cx="3744912" cy="2087563"/>
            <a:chOff x="3900" y="1247"/>
            <a:chExt cx="2359" cy="1315"/>
          </a:xfrm>
        </p:grpSpPr>
        <p:sp>
          <p:nvSpPr>
            <p:cNvPr id="23558" name="AutoShape 6"/>
            <p:cNvSpPr>
              <a:spLocks noChangeArrowheads="1"/>
            </p:cNvSpPr>
            <p:nvPr/>
          </p:nvSpPr>
          <p:spPr bwMode="auto">
            <a:xfrm>
              <a:off x="4899" y="2245"/>
              <a:ext cx="91" cy="31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59" name="AutoShape 7"/>
            <p:cNvSpPr>
              <a:spLocks noChangeArrowheads="1"/>
            </p:cNvSpPr>
            <p:nvPr/>
          </p:nvSpPr>
          <p:spPr bwMode="auto">
            <a:xfrm>
              <a:off x="3946" y="1247"/>
              <a:ext cx="91" cy="131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60" name="AutoShape 8"/>
            <p:cNvSpPr>
              <a:spLocks noChangeArrowheads="1"/>
            </p:cNvSpPr>
            <p:nvPr/>
          </p:nvSpPr>
          <p:spPr bwMode="auto">
            <a:xfrm>
              <a:off x="5443" y="2336"/>
              <a:ext cx="91" cy="22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61" name="AutoShape 9"/>
            <p:cNvSpPr>
              <a:spLocks noChangeArrowheads="1"/>
            </p:cNvSpPr>
            <p:nvPr/>
          </p:nvSpPr>
          <p:spPr bwMode="auto">
            <a:xfrm>
              <a:off x="6123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62" name="AutoShape 10"/>
            <p:cNvSpPr>
              <a:spLocks noChangeArrowheads="1"/>
            </p:cNvSpPr>
            <p:nvPr/>
          </p:nvSpPr>
          <p:spPr bwMode="auto">
            <a:xfrm>
              <a:off x="4490" y="1973"/>
              <a:ext cx="91" cy="58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defTabSz="449263">
                <a:lnSpc>
                  <a:spcPct val="93000"/>
                </a:lnSpc>
              </a:pPr>
              <a:endParaRPr lang="en-US" sz="1800" b="0" i="0">
                <a:effectLst/>
                <a:latin typeface="Arial" charset="0"/>
              </a:endParaRPr>
            </a:p>
          </p:txBody>
        </p:sp>
        <p:sp>
          <p:nvSpPr>
            <p:cNvPr id="23563" name="AutoShape 11"/>
            <p:cNvSpPr>
              <a:spLocks noChangeArrowheads="1"/>
            </p:cNvSpPr>
            <p:nvPr/>
          </p:nvSpPr>
          <p:spPr bwMode="auto">
            <a:xfrm>
              <a:off x="5035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64" name="AutoShape 12"/>
            <p:cNvSpPr>
              <a:spLocks noChangeArrowheads="1"/>
            </p:cNvSpPr>
            <p:nvPr/>
          </p:nvSpPr>
          <p:spPr bwMode="auto">
            <a:xfrm>
              <a:off x="4354" y="1802"/>
              <a:ext cx="91" cy="76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65" name="AutoShape 13"/>
            <p:cNvSpPr>
              <a:spLocks noChangeArrowheads="1"/>
            </p:cNvSpPr>
            <p:nvPr/>
          </p:nvSpPr>
          <p:spPr bwMode="auto">
            <a:xfrm>
              <a:off x="4082" y="1601"/>
              <a:ext cx="91" cy="96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66" name="AutoShape 14"/>
            <p:cNvSpPr>
              <a:spLocks noChangeArrowheads="1"/>
            </p:cNvSpPr>
            <p:nvPr/>
          </p:nvSpPr>
          <p:spPr bwMode="auto">
            <a:xfrm>
              <a:off x="5851" y="2426"/>
              <a:ext cx="91" cy="13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67" name="AutoShape 15"/>
            <p:cNvSpPr>
              <a:spLocks noChangeArrowheads="1"/>
            </p:cNvSpPr>
            <p:nvPr/>
          </p:nvSpPr>
          <p:spPr bwMode="auto">
            <a:xfrm>
              <a:off x="5171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68" name="AutoShape 16"/>
            <p:cNvSpPr>
              <a:spLocks noChangeArrowheads="1"/>
            </p:cNvSpPr>
            <p:nvPr/>
          </p:nvSpPr>
          <p:spPr bwMode="auto">
            <a:xfrm>
              <a:off x="5715" y="2381"/>
              <a:ext cx="91" cy="18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69" name="AutoShape 17"/>
            <p:cNvSpPr>
              <a:spLocks noChangeArrowheads="1"/>
            </p:cNvSpPr>
            <p:nvPr/>
          </p:nvSpPr>
          <p:spPr bwMode="auto">
            <a:xfrm>
              <a:off x="4218" y="1701"/>
              <a:ext cx="91" cy="86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70" name="AutoShape 18"/>
            <p:cNvSpPr>
              <a:spLocks noChangeArrowheads="1"/>
            </p:cNvSpPr>
            <p:nvPr/>
          </p:nvSpPr>
          <p:spPr bwMode="auto">
            <a:xfrm>
              <a:off x="5307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71" name="AutoShape 19"/>
            <p:cNvSpPr>
              <a:spLocks noChangeArrowheads="1"/>
            </p:cNvSpPr>
            <p:nvPr/>
          </p:nvSpPr>
          <p:spPr bwMode="auto">
            <a:xfrm>
              <a:off x="5987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72" name="AutoShape 20"/>
            <p:cNvSpPr>
              <a:spLocks noChangeArrowheads="1"/>
            </p:cNvSpPr>
            <p:nvPr/>
          </p:nvSpPr>
          <p:spPr bwMode="auto">
            <a:xfrm>
              <a:off x="4763" y="2109"/>
              <a:ext cx="91" cy="45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73" name="AutoShape 21"/>
            <p:cNvSpPr>
              <a:spLocks noChangeArrowheads="1"/>
            </p:cNvSpPr>
            <p:nvPr/>
          </p:nvSpPr>
          <p:spPr bwMode="auto">
            <a:xfrm>
              <a:off x="4627" y="2063"/>
              <a:ext cx="91" cy="49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74" name="AutoShape 22"/>
            <p:cNvSpPr>
              <a:spLocks noChangeArrowheads="1"/>
            </p:cNvSpPr>
            <p:nvPr/>
          </p:nvSpPr>
          <p:spPr bwMode="auto">
            <a:xfrm>
              <a:off x="5579" y="2381"/>
              <a:ext cx="91" cy="18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75" name="Line 23"/>
            <p:cNvSpPr>
              <a:spLocks noChangeShapeType="1"/>
            </p:cNvSpPr>
            <p:nvPr/>
          </p:nvSpPr>
          <p:spPr bwMode="auto">
            <a:xfrm>
              <a:off x="3900" y="2562"/>
              <a:ext cx="2359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23576" name="Group 24"/>
          <p:cNvGrpSpPr>
            <a:grpSpLocks/>
          </p:cNvGrpSpPr>
          <p:nvPr/>
        </p:nvGrpSpPr>
        <p:grpSpPr bwMode="auto">
          <a:xfrm flipH="1" flipV="1">
            <a:off x="4533900" y="4787900"/>
            <a:ext cx="3744913" cy="2087563"/>
            <a:chOff x="3900" y="1247"/>
            <a:chExt cx="2359" cy="1315"/>
          </a:xfrm>
        </p:grpSpPr>
        <p:sp>
          <p:nvSpPr>
            <p:cNvPr id="23577" name="AutoShape 25"/>
            <p:cNvSpPr>
              <a:spLocks noChangeArrowheads="1"/>
            </p:cNvSpPr>
            <p:nvPr/>
          </p:nvSpPr>
          <p:spPr bwMode="auto">
            <a:xfrm>
              <a:off x="4899" y="2245"/>
              <a:ext cx="91" cy="31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78" name="AutoShape 26"/>
            <p:cNvSpPr>
              <a:spLocks noChangeArrowheads="1"/>
            </p:cNvSpPr>
            <p:nvPr/>
          </p:nvSpPr>
          <p:spPr bwMode="auto">
            <a:xfrm>
              <a:off x="3946" y="1247"/>
              <a:ext cx="91" cy="131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79" name="AutoShape 27"/>
            <p:cNvSpPr>
              <a:spLocks noChangeArrowheads="1"/>
            </p:cNvSpPr>
            <p:nvPr/>
          </p:nvSpPr>
          <p:spPr bwMode="auto">
            <a:xfrm>
              <a:off x="5443" y="2336"/>
              <a:ext cx="91" cy="22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80" name="AutoShape 28"/>
            <p:cNvSpPr>
              <a:spLocks noChangeArrowheads="1"/>
            </p:cNvSpPr>
            <p:nvPr/>
          </p:nvSpPr>
          <p:spPr bwMode="auto">
            <a:xfrm>
              <a:off x="6123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81" name="AutoShape 29"/>
            <p:cNvSpPr>
              <a:spLocks noChangeArrowheads="1"/>
            </p:cNvSpPr>
            <p:nvPr/>
          </p:nvSpPr>
          <p:spPr bwMode="auto">
            <a:xfrm>
              <a:off x="4490" y="1973"/>
              <a:ext cx="91" cy="58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defTabSz="449263">
                <a:lnSpc>
                  <a:spcPct val="93000"/>
                </a:lnSpc>
              </a:pPr>
              <a:endParaRPr lang="en-US" sz="1800" b="0" i="0">
                <a:effectLst/>
                <a:latin typeface="Arial" charset="0"/>
              </a:endParaRPr>
            </a:p>
          </p:txBody>
        </p:sp>
        <p:sp>
          <p:nvSpPr>
            <p:cNvPr id="23582" name="AutoShape 30"/>
            <p:cNvSpPr>
              <a:spLocks noChangeArrowheads="1"/>
            </p:cNvSpPr>
            <p:nvPr/>
          </p:nvSpPr>
          <p:spPr bwMode="auto">
            <a:xfrm>
              <a:off x="5035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83" name="AutoShape 31"/>
            <p:cNvSpPr>
              <a:spLocks noChangeArrowheads="1"/>
            </p:cNvSpPr>
            <p:nvPr/>
          </p:nvSpPr>
          <p:spPr bwMode="auto">
            <a:xfrm>
              <a:off x="4354" y="1802"/>
              <a:ext cx="91" cy="76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84" name="AutoShape 32"/>
            <p:cNvSpPr>
              <a:spLocks noChangeArrowheads="1"/>
            </p:cNvSpPr>
            <p:nvPr/>
          </p:nvSpPr>
          <p:spPr bwMode="auto">
            <a:xfrm>
              <a:off x="4082" y="1601"/>
              <a:ext cx="91" cy="96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85" name="AutoShape 33"/>
            <p:cNvSpPr>
              <a:spLocks noChangeArrowheads="1"/>
            </p:cNvSpPr>
            <p:nvPr/>
          </p:nvSpPr>
          <p:spPr bwMode="auto">
            <a:xfrm>
              <a:off x="5851" y="2426"/>
              <a:ext cx="91" cy="13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86" name="AutoShape 34"/>
            <p:cNvSpPr>
              <a:spLocks noChangeArrowheads="1"/>
            </p:cNvSpPr>
            <p:nvPr/>
          </p:nvSpPr>
          <p:spPr bwMode="auto">
            <a:xfrm>
              <a:off x="5171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87" name="AutoShape 35"/>
            <p:cNvSpPr>
              <a:spLocks noChangeArrowheads="1"/>
            </p:cNvSpPr>
            <p:nvPr/>
          </p:nvSpPr>
          <p:spPr bwMode="auto">
            <a:xfrm>
              <a:off x="5715" y="2381"/>
              <a:ext cx="91" cy="18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88" name="AutoShape 36"/>
            <p:cNvSpPr>
              <a:spLocks noChangeArrowheads="1"/>
            </p:cNvSpPr>
            <p:nvPr/>
          </p:nvSpPr>
          <p:spPr bwMode="auto">
            <a:xfrm>
              <a:off x="4218" y="1701"/>
              <a:ext cx="91" cy="86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89" name="AutoShape 37"/>
            <p:cNvSpPr>
              <a:spLocks noChangeArrowheads="1"/>
            </p:cNvSpPr>
            <p:nvPr/>
          </p:nvSpPr>
          <p:spPr bwMode="auto">
            <a:xfrm>
              <a:off x="5307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90" name="AutoShape 38"/>
            <p:cNvSpPr>
              <a:spLocks noChangeArrowheads="1"/>
            </p:cNvSpPr>
            <p:nvPr/>
          </p:nvSpPr>
          <p:spPr bwMode="auto">
            <a:xfrm>
              <a:off x="5987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91" name="AutoShape 39"/>
            <p:cNvSpPr>
              <a:spLocks noChangeArrowheads="1"/>
            </p:cNvSpPr>
            <p:nvPr/>
          </p:nvSpPr>
          <p:spPr bwMode="auto">
            <a:xfrm>
              <a:off x="4763" y="2109"/>
              <a:ext cx="91" cy="45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92" name="AutoShape 40"/>
            <p:cNvSpPr>
              <a:spLocks noChangeArrowheads="1"/>
            </p:cNvSpPr>
            <p:nvPr/>
          </p:nvSpPr>
          <p:spPr bwMode="auto">
            <a:xfrm>
              <a:off x="4627" y="2063"/>
              <a:ext cx="91" cy="49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93" name="AutoShape 41"/>
            <p:cNvSpPr>
              <a:spLocks noChangeArrowheads="1"/>
            </p:cNvSpPr>
            <p:nvPr/>
          </p:nvSpPr>
          <p:spPr bwMode="auto">
            <a:xfrm>
              <a:off x="5579" y="2381"/>
              <a:ext cx="91" cy="18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594" name="Line 42"/>
            <p:cNvSpPr>
              <a:spLocks noChangeShapeType="1"/>
            </p:cNvSpPr>
            <p:nvPr/>
          </p:nvSpPr>
          <p:spPr bwMode="auto">
            <a:xfrm>
              <a:off x="3900" y="2562"/>
              <a:ext cx="2359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23595" name="Line 43"/>
          <p:cNvSpPr>
            <a:spLocks noChangeShapeType="1"/>
          </p:cNvSpPr>
          <p:nvPr/>
        </p:nvSpPr>
        <p:spPr bwMode="auto">
          <a:xfrm>
            <a:off x="1509713" y="4792663"/>
            <a:ext cx="67691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3596" name="Line 44"/>
          <p:cNvSpPr>
            <a:spLocks noChangeShapeType="1"/>
          </p:cNvSpPr>
          <p:nvPr/>
        </p:nvSpPr>
        <p:spPr bwMode="auto">
          <a:xfrm>
            <a:off x="4894263" y="1768475"/>
            <a:ext cx="0" cy="3160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3597" name="Arc 45"/>
          <p:cNvSpPr>
            <a:spLocks/>
          </p:cNvSpPr>
          <p:nvPr/>
        </p:nvSpPr>
        <p:spPr bwMode="auto">
          <a:xfrm rot="16019186" flipH="1">
            <a:off x="5703093" y="888207"/>
            <a:ext cx="3217863" cy="4673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381"/>
              <a:gd name="T1" fmla="*/ 0 h 21600"/>
              <a:gd name="T2" fmla="*/ 20381 w 20381"/>
              <a:gd name="T3" fmla="*/ 14445 h 21600"/>
              <a:gd name="T4" fmla="*/ 0 w 2038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381" h="21600" fill="none" extrusionOk="0">
                <a:moveTo>
                  <a:pt x="0" y="0"/>
                </a:moveTo>
                <a:cubicBezTo>
                  <a:pt x="9171" y="0"/>
                  <a:pt x="17342" y="5791"/>
                  <a:pt x="20380" y="14445"/>
                </a:cubicBezTo>
              </a:path>
              <a:path w="20381" h="21600" stroke="0" extrusionOk="0">
                <a:moveTo>
                  <a:pt x="0" y="0"/>
                </a:moveTo>
                <a:cubicBezTo>
                  <a:pt x="9171" y="0"/>
                  <a:pt x="17342" y="5791"/>
                  <a:pt x="20380" y="14445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598" name="Arc 46"/>
          <p:cNvSpPr>
            <a:spLocks/>
          </p:cNvSpPr>
          <p:nvPr/>
        </p:nvSpPr>
        <p:spPr bwMode="auto">
          <a:xfrm rot="5580814">
            <a:off x="867568" y="891382"/>
            <a:ext cx="3217863" cy="4673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0381"/>
              <a:gd name="T1" fmla="*/ 0 h 21600"/>
              <a:gd name="T2" fmla="*/ 20381 w 20381"/>
              <a:gd name="T3" fmla="*/ 14445 h 21600"/>
              <a:gd name="T4" fmla="*/ 0 w 2038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381" h="21600" fill="none" extrusionOk="0">
                <a:moveTo>
                  <a:pt x="0" y="0"/>
                </a:moveTo>
                <a:cubicBezTo>
                  <a:pt x="9171" y="0"/>
                  <a:pt x="17342" y="5791"/>
                  <a:pt x="20380" y="14445"/>
                </a:cubicBezTo>
              </a:path>
              <a:path w="20381" h="21600" stroke="0" extrusionOk="0">
                <a:moveTo>
                  <a:pt x="0" y="0"/>
                </a:moveTo>
                <a:cubicBezTo>
                  <a:pt x="9171" y="0"/>
                  <a:pt x="17342" y="5791"/>
                  <a:pt x="20380" y="14445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599" name="Text Box 47"/>
          <p:cNvSpPr txBox="1">
            <a:spLocks noChangeArrowheads="1"/>
          </p:cNvSpPr>
          <p:nvPr/>
        </p:nvSpPr>
        <p:spPr bwMode="auto">
          <a:xfrm>
            <a:off x="4714875" y="4935538"/>
            <a:ext cx="3587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b="0" i="0">
                <a:solidFill>
                  <a:srgbClr val="333333"/>
                </a:solidFill>
                <a:effectLst/>
                <a:latin typeface="Verdana" pitchFamily="34" charset="0"/>
              </a:rPr>
              <a:t>0</a:t>
            </a:r>
          </a:p>
        </p:txBody>
      </p:sp>
      <p:sp>
        <p:nvSpPr>
          <p:cNvPr id="23600" name="Line 48"/>
          <p:cNvSpPr>
            <a:spLocks noChangeShapeType="1"/>
          </p:cNvSpPr>
          <p:nvPr/>
        </p:nvSpPr>
        <p:spPr bwMode="auto">
          <a:xfrm>
            <a:off x="5040313" y="5003800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3601" name="Line 49"/>
          <p:cNvSpPr>
            <a:spLocks noChangeShapeType="1"/>
          </p:cNvSpPr>
          <p:nvPr/>
        </p:nvSpPr>
        <p:spPr bwMode="auto">
          <a:xfrm>
            <a:off x="4176713" y="5003800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3602" name="Text Box 50"/>
          <p:cNvSpPr txBox="1">
            <a:spLocks noChangeArrowheads="1"/>
          </p:cNvSpPr>
          <p:nvPr/>
        </p:nvSpPr>
        <p:spPr bwMode="auto">
          <a:xfrm>
            <a:off x="5141913" y="4951413"/>
            <a:ext cx="3587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b="0" i="0">
                <a:solidFill>
                  <a:srgbClr val="333333"/>
                </a:solidFill>
                <a:effectLst/>
                <a:latin typeface="Verdana" pitchFamily="34" charset="0"/>
              </a:rPr>
              <a:t>+</a:t>
            </a:r>
          </a:p>
        </p:txBody>
      </p:sp>
      <p:sp>
        <p:nvSpPr>
          <p:cNvPr id="23603" name="Text Box 51"/>
          <p:cNvSpPr txBox="1">
            <a:spLocks noChangeArrowheads="1"/>
          </p:cNvSpPr>
          <p:nvPr/>
        </p:nvSpPr>
        <p:spPr bwMode="auto">
          <a:xfrm>
            <a:off x="4279900" y="4951413"/>
            <a:ext cx="3587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b="0" i="0">
                <a:solidFill>
                  <a:srgbClr val="333333"/>
                </a:solidFill>
                <a:effectLst/>
                <a:latin typeface="Verdana" pitchFamily="34" charset="0"/>
              </a:rPr>
              <a:t>-</a:t>
            </a:r>
          </a:p>
        </p:txBody>
      </p:sp>
      <p:sp>
        <p:nvSpPr>
          <p:cNvPr id="23604" name="Text Box 52"/>
          <p:cNvSpPr txBox="1">
            <a:spLocks noChangeArrowheads="1"/>
          </p:cNvSpPr>
          <p:nvPr/>
        </p:nvSpPr>
        <p:spPr bwMode="auto">
          <a:xfrm>
            <a:off x="215900" y="2262188"/>
            <a:ext cx="403225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Common model:</a:t>
            </a:r>
          </a:p>
          <a:p>
            <a:pPr algn="ctr" eaLnBrk="1"/>
            <a:r>
              <a: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generalized Laplacian</a:t>
            </a:r>
          </a:p>
          <a:p>
            <a:pPr algn="ctr" eaLnBrk="1"/>
            <a:r>
              <a: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distribution</a:t>
            </a:r>
          </a:p>
        </p:txBody>
      </p:sp>
      <p:sp>
        <p:nvSpPr>
          <p:cNvPr id="23605" name="Line 53"/>
          <p:cNvSpPr>
            <a:spLocks noChangeShapeType="1"/>
          </p:cNvSpPr>
          <p:nvPr/>
        </p:nvSpPr>
        <p:spPr bwMode="auto">
          <a:xfrm>
            <a:off x="1368425" y="3563938"/>
            <a:ext cx="0" cy="1216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3606" name="Text Box 54"/>
          <p:cNvSpPr txBox="1">
            <a:spLocks noChangeArrowheads="1"/>
          </p:cNvSpPr>
          <p:nvPr/>
        </p:nvSpPr>
        <p:spPr bwMode="auto">
          <a:xfrm>
            <a:off x="111125" y="3863975"/>
            <a:ext cx="12239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/>
            <a:r>
              <a:rPr lang="en-GB" sz="1400" b="0">
                <a:solidFill>
                  <a:srgbClr val="333333"/>
                </a:solidFill>
                <a:effectLst/>
                <a:latin typeface="Verdana" pitchFamily="34" charset="0"/>
              </a:rPr>
              <a:t>number of coefficients</a:t>
            </a:r>
          </a:p>
        </p:txBody>
      </p:sp>
      <p:sp>
        <p:nvSpPr>
          <p:cNvPr id="23607" name="Line 55"/>
          <p:cNvSpPr>
            <a:spLocks noChangeShapeType="1"/>
          </p:cNvSpPr>
          <p:nvPr/>
        </p:nvSpPr>
        <p:spPr bwMode="auto">
          <a:xfrm>
            <a:off x="7156450" y="4211638"/>
            <a:ext cx="0" cy="1439862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3608" name="Line 56"/>
          <p:cNvSpPr>
            <a:spLocks noChangeShapeType="1"/>
          </p:cNvSpPr>
          <p:nvPr/>
        </p:nvSpPr>
        <p:spPr bwMode="auto">
          <a:xfrm>
            <a:off x="1511300" y="5651500"/>
            <a:ext cx="6842125" cy="0"/>
          </a:xfrm>
          <a:prstGeom prst="line">
            <a:avLst/>
          </a:prstGeom>
          <a:noFill/>
          <a:ln w="28575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3609" name="Line 57"/>
          <p:cNvSpPr>
            <a:spLocks noChangeShapeType="1"/>
          </p:cNvSpPr>
          <p:nvPr/>
        </p:nvSpPr>
        <p:spPr bwMode="auto">
          <a:xfrm>
            <a:off x="7704138" y="4787900"/>
            <a:ext cx="0" cy="15843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3610" name="Line 58"/>
          <p:cNvSpPr>
            <a:spLocks noChangeShapeType="1"/>
          </p:cNvSpPr>
          <p:nvPr/>
        </p:nvSpPr>
        <p:spPr bwMode="auto">
          <a:xfrm>
            <a:off x="8353425" y="5651500"/>
            <a:ext cx="0" cy="1296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3611" name="Line 59"/>
          <p:cNvSpPr>
            <a:spLocks noChangeShapeType="1"/>
          </p:cNvSpPr>
          <p:nvPr/>
        </p:nvSpPr>
        <p:spPr bwMode="auto">
          <a:xfrm flipV="1">
            <a:off x="8281988" y="6286500"/>
            <a:ext cx="144462" cy="71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3612" name="Line 60"/>
          <p:cNvSpPr>
            <a:spLocks noChangeShapeType="1"/>
          </p:cNvSpPr>
          <p:nvPr/>
        </p:nvSpPr>
        <p:spPr bwMode="auto">
          <a:xfrm>
            <a:off x="7704138" y="4643438"/>
            <a:ext cx="0" cy="1444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3613" name="Line 61"/>
          <p:cNvSpPr>
            <a:spLocks noChangeShapeType="1"/>
          </p:cNvSpPr>
          <p:nvPr/>
        </p:nvSpPr>
        <p:spPr bwMode="auto">
          <a:xfrm>
            <a:off x="8497888" y="277177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3614" name="Line 62"/>
          <p:cNvSpPr>
            <a:spLocks noChangeShapeType="1"/>
          </p:cNvSpPr>
          <p:nvPr/>
        </p:nvSpPr>
        <p:spPr bwMode="auto">
          <a:xfrm flipV="1">
            <a:off x="8569325" y="233997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3615" name="Line 63"/>
          <p:cNvSpPr>
            <a:spLocks noChangeShapeType="1"/>
          </p:cNvSpPr>
          <p:nvPr/>
        </p:nvSpPr>
        <p:spPr bwMode="auto">
          <a:xfrm flipV="1">
            <a:off x="8034338" y="2184400"/>
            <a:ext cx="954087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3616" name="Rectangle 64"/>
          <p:cNvSpPr>
            <a:spLocks noChangeArrowheads="1"/>
          </p:cNvSpPr>
          <p:nvPr/>
        </p:nvSpPr>
        <p:spPr bwMode="auto">
          <a:xfrm>
            <a:off x="7721600" y="2411413"/>
            <a:ext cx="620713" cy="714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617" name="Line 65"/>
          <p:cNvSpPr>
            <a:spLocks noChangeShapeType="1"/>
          </p:cNvSpPr>
          <p:nvPr/>
        </p:nvSpPr>
        <p:spPr bwMode="auto">
          <a:xfrm flipV="1">
            <a:off x="8034338" y="246062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3618" name="Line 66"/>
          <p:cNvSpPr>
            <a:spLocks noChangeShapeType="1"/>
          </p:cNvSpPr>
          <p:nvPr/>
        </p:nvSpPr>
        <p:spPr bwMode="auto">
          <a:xfrm flipV="1">
            <a:off x="8990013" y="211137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3619" name="Freeform 67"/>
          <p:cNvSpPr>
            <a:spLocks/>
          </p:cNvSpPr>
          <p:nvPr/>
        </p:nvSpPr>
        <p:spPr bwMode="auto">
          <a:xfrm>
            <a:off x="7759700" y="2128838"/>
            <a:ext cx="552450" cy="307975"/>
          </a:xfrm>
          <a:custGeom>
            <a:avLst/>
            <a:gdLst>
              <a:gd name="T0" fmla="*/ 0 w 348"/>
              <a:gd name="T1" fmla="*/ 0 h 194"/>
              <a:gd name="T2" fmla="*/ 4 w 348"/>
              <a:gd name="T3" fmla="*/ 194 h 194"/>
              <a:gd name="T4" fmla="*/ 348 w 348"/>
              <a:gd name="T5" fmla="*/ 194 h 194"/>
              <a:gd name="T6" fmla="*/ 348 w 348"/>
              <a:gd name="T7" fmla="*/ 116 h 194"/>
              <a:gd name="T8" fmla="*/ 0 w 348"/>
              <a:gd name="T9" fmla="*/ 0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8" h="194">
                <a:moveTo>
                  <a:pt x="0" y="0"/>
                </a:moveTo>
                <a:lnTo>
                  <a:pt x="4" y="194"/>
                </a:lnTo>
                <a:lnTo>
                  <a:pt x="348" y="194"/>
                </a:lnTo>
                <a:lnTo>
                  <a:pt x="348" y="11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3620" name="Rectangle 68"/>
          <p:cNvSpPr>
            <a:spLocks noChangeArrowheads="1"/>
          </p:cNvSpPr>
          <p:nvPr/>
        </p:nvSpPr>
        <p:spPr bwMode="auto">
          <a:xfrm>
            <a:off x="8674100" y="2074863"/>
            <a:ext cx="620713" cy="714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3621" name="Freeform 69"/>
          <p:cNvSpPr>
            <a:spLocks/>
          </p:cNvSpPr>
          <p:nvPr/>
        </p:nvSpPr>
        <p:spPr bwMode="auto">
          <a:xfrm>
            <a:off x="8778875" y="1981200"/>
            <a:ext cx="431800" cy="114300"/>
          </a:xfrm>
          <a:custGeom>
            <a:avLst/>
            <a:gdLst>
              <a:gd name="T0" fmla="*/ 272 w 272"/>
              <a:gd name="T1" fmla="*/ 72 h 72"/>
              <a:gd name="T2" fmla="*/ 0 w 272"/>
              <a:gd name="T3" fmla="*/ 72 h 72"/>
              <a:gd name="T4" fmla="*/ 1 w 272"/>
              <a:gd name="T5" fmla="*/ 0 h 72"/>
              <a:gd name="T6" fmla="*/ 272 w 272"/>
              <a:gd name="T7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2" h="72">
                <a:moveTo>
                  <a:pt x="272" y="72"/>
                </a:moveTo>
                <a:lnTo>
                  <a:pt x="0" y="72"/>
                </a:lnTo>
                <a:lnTo>
                  <a:pt x="1" y="0"/>
                </a:lnTo>
                <a:lnTo>
                  <a:pt x="272" y="7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2376488" y="5119688"/>
            <a:ext cx="4251325" cy="1900237"/>
            <a:chOff x="1497" y="3225"/>
            <a:chExt cx="2678" cy="1197"/>
          </a:xfrm>
        </p:grpSpPr>
        <p:grpSp>
          <p:nvGrpSpPr>
            <p:cNvPr id="25603" name="Group 3"/>
            <p:cNvGrpSpPr>
              <a:grpSpLocks/>
            </p:cNvGrpSpPr>
            <p:nvPr/>
          </p:nvGrpSpPr>
          <p:grpSpPr bwMode="auto">
            <a:xfrm>
              <a:off x="1497" y="3225"/>
              <a:ext cx="2678" cy="1197"/>
              <a:chOff x="1497" y="3225"/>
              <a:chExt cx="2678" cy="1197"/>
            </a:xfrm>
          </p:grpSpPr>
          <p:sp>
            <p:nvSpPr>
              <p:cNvPr id="25604" name="Rectangle 4"/>
              <p:cNvSpPr>
                <a:spLocks noChangeArrowheads="1"/>
              </p:cNvSpPr>
              <p:nvPr/>
            </p:nvSpPr>
            <p:spPr bwMode="auto">
              <a:xfrm>
                <a:off x="4037" y="3444"/>
                <a:ext cx="138" cy="751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05" name="Rectangle 5"/>
              <p:cNvSpPr>
                <a:spLocks noChangeArrowheads="1"/>
              </p:cNvSpPr>
              <p:nvPr/>
            </p:nvSpPr>
            <p:spPr bwMode="auto">
              <a:xfrm>
                <a:off x="1497" y="3225"/>
                <a:ext cx="124" cy="97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06" name="Line 6"/>
              <p:cNvSpPr>
                <a:spLocks noChangeShapeType="1"/>
              </p:cNvSpPr>
              <p:nvPr/>
            </p:nvSpPr>
            <p:spPr bwMode="auto">
              <a:xfrm>
                <a:off x="1545" y="4422"/>
                <a:ext cx="2568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07" name="Line 7"/>
              <p:cNvSpPr>
                <a:spLocks noChangeShapeType="1"/>
              </p:cNvSpPr>
              <p:nvPr/>
            </p:nvSpPr>
            <p:spPr bwMode="auto">
              <a:xfrm>
                <a:off x="1554" y="4192"/>
                <a:ext cx="0" cy="227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25608" name="Line 8"/>
            <p:cNvSpPr>
              <a:spLocks noChangeShapeType="1"/>
            </p:cNvSpPr>
            <p:nvPr/>
          </p:nvSpPr>
          <p:spPr bwMode="auto">
            <a:xfrm>
              <a:off x="4107" y="4195"/>
              <a:ext cx="0" cy="22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INTRODUCTION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287338" y="827088"/>
            <a:ext cx="96488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MID-POINT RECONSTRUCTION</a:t>
            </a:r>
          </a:p>
        </p:txBody>
      </p:sp>
      <p:grpSp>
        <p:nvGrpSpPr>
          <p:cNvPr id="25612" name="Group 12"/>
          <p:cNvGrpSpPr>
            <a:grpSpLocks/>
          </p:cNvGrpSpPr>
          <p:nvPr/>
        </p:nvGrpSpPr>
        <p:grpSpPr bwMode="auto">
          <a:xfrm>
            <a:off x="7721600" y="1981200"/>
            <a:ext cx="1573213" cy="790575"/>
            <a:chOff x="4864" y="1248"/>
            <a:chExt cx="991" cy="498"/>
          </a:xfrm>
        </p:grpSpPr>
        <p:sp>
          <p:nvSpPr>
            <p:cNvPr id="25613" name="Line 13"/>
            <p:cNvSpPr>
              <a:spLocks noChangeShapeType="1"/>
            </p:cNvSpPr>
            <p:nvPr/>
          </p:nvSpPr>
          <p:spPr bwMode="auto">
            <a:xfrm>
              <a:off x="5353" y="174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14" name="Line 14"/>
            <p:cNvSpPr>
              <a:spLocks noChangeShapeType="1"/>
            </p:cNvSpPr>
            <p:nvPr/>
          </p:nvSpPr>
          <p:spPr bwMode="auto">
            <a:xfrm flipV="1">
              <a:off x="5398" y="1474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15" name="Line 15"/>
            <p:cNvSpPr>
              <a:spLocks noChangeShapeType="1"/>
            </p:cNvSpPr>
            <p:nvPr/>
          </p:nvSpPr>
          <p:spPr bwMode="auto">
            <a:xfrm flipV="1">
              <a:off x="5061" y="1376"/>
              <a:ext cx="601" cy="2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16" name="Rectangle 16"/>
            <p:cNvSpPr>
              <a:spLocks noChangeArrowheads="1"/>
            </p:cNvSpPr>
            <p:nvPr/>
          </p:nvSpPr>
          <p:spPr bwMode="auto">
            <a:xfrm>
              <a:off x="4864" y="1519"/>
              <a:ext cx="391" cy="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5617" name="Line 17"/>
            <p:cNvSpPr>
              <a:spLocks noChangeShapeType="1"/>
            </p:cNvSpPr>
            <p:nvPr/>
          </p:nvSpPr>
          <p:spPr bwMode="auto">
            <a:xfrm flipV="1">
              <a:off x="5062" y="1550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18" name="Line 18"/>
            <p:cNvSpPr>
              <a:spLocks noChangeShapeType="1"/>
            </p:cNvSpPr>
            <p:nvPr/>
          </p:nvSpPr>
          <p:spPr bwMode="auto">
            <a:xfrm flipV="1">
              <a:off x="5663" y="1330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19" name="Freeform 19"/>
            <p:cNvSpPr>
              <a:spLocks/>
            </p:cNvSpPr>
            <p:nvPr/>
          </p:nvSpPr>
          <p:spPr bwMode="auto">
            <a:xfrm>
              <a:off x="4888" y="1341"/>
              <a:ext cx="348" cy="194"/>
            </a:xfrm>
            <a:custGeom>
              <a:avLst/>
              <a:gdLst>
                <a:gd name="T0" fmla="*/ 0 w 348"/>
                <a:gd name="T1" fmla="*/ 0 h 194"/>
                <a:gd name="T2" fmla="*/ 4 w 348"/>
                <a:gd name="T3" fmla="*/ 194 h 194"/>
                <a:gd name="T4" fmla="*/ 348 w 348"/>
                <a:gd name="T5" fmla="*/ 194 h 194"/>
                <a:gd name="T6" fmla="*/ 348 w 348"/>
                <a:gd name="T7" fmla="*/ 116 h 194"/>
                <a:gd name="T8" fmla="*/ 0 w 348"/>
                <a:gd name="T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8" h="194">
                  <a:moveTo>
                    <a:pt x="0" y="0"/>
                  </a:moveTo>
                  <a:lnTo>
                    <a:pt x="4" y="194"/>
                  </a:lnTo>
                  <a:lnTo>
                    <a:pt x="348" y="194"/>
                  </a:lnTo>
                  <a:lnTo>
                    <a:pt x="348" y="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20" name="Rectangle 20"/>
            <p:cNvSpPr>
              <a:spLocks noChangeArrowheads="1"/>
            </p:cNvSpPr>
            <p:nvPr/>
          </p:nvSpPr>
          <p:spPr bwMode="auto">
            <a:xfrm>
              <a:off x="5464" y="1307"/>
              <a:ext cx="391" cy="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5621" name="Freeform 21"/>
            <p:cNvSpPr>
              <a:spLocks/>
            </p:cNvSpPr>
            <p:nvPr/>
          </p:nvSpPr>
          <p:spPr bwMode="auto">
            <a:xfrm>
              <a:off x="5530" y="1248"/>
              <a:ext cx="272" cy="72"/>
            </a:xfrm>
            <a:custGeom>
              <a:avLst/>
              <a:gdLst>
                <a:gd name="T0" fmla="*/ 272 w 272"/>
                <a:gd name="T1" fmla="*/ 72 h 72"/>
                <a:gd name="T2" fmla="*/ 0 w 272"/>
                <a:gd name="T3" fmla="*/ 72 h 72"/>
                <a:gd name="T4" fmla="*/ 1 w 272"/>
                <a:gd name="T5" fmla="*/ 0 h 72"/>
                <a:gd name="T6" fmla="*/ 272 w 27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72">
                  <a:moveTo>
                    <a:pt x="272" y="72"/>
                  </a:moveTo>
                  <a:lnTo>
                    <a:pt x="0" y="72"/>
                  </a:lnTo>
                  <a:lnTo>
                    <a:pt x="1" y="0"/>
                  </a:lnTo>
                  <a:lnTo>
                    <a:pt x="272" y="7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504825" y="1547813"/>
            <a:ext cx="72739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</a:pPr>
            <a:r>
              <a:rPr lang="es-ES" sz="2000">
                <a:effectLst/>
              </a:rPr>
              <a:t>1) RECONSTRUCTION PROCEDURE CARRIED</a:t>
            </a:r>
          </a:p>
          <a:p>
            <a:pPr>
              <a:lnSpc>
                <a:spcPct val="93000"/>
              </a:lnSpc>
            </a:pPr>
            <a:r>
              <a:rPr lang="es-ES" sz="2000">
                <a:effectLst/>
              </a:rPr>
              <a:t>     OUT IN THE DECODER</a:t>
            </a: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504825" y="2339975"/>
            <a:ext cx="7273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</a:pPr>
            <a:r>
              <a:rPr lang="es-ES" sz="2000">
                <a:effectLst/>
              </a:rPr>
              <a:t>2) DETERMINATION OF DISTORTION DECREASES </a:t>
            </a:r>
          </a:p>
          <a:p>
            <a:pPr>
              <a:lnSpc>
                <a:spcPct val="93000"/>
              </a:lnSpc>
            </a:pPr>
            <a:r>
              <a:rPr lang="es-ES" sz="2000">
                <a:effectLst/>
              </a:rPr>
              <a:t>     IN THE ENCODER </a:t>
            </a: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503238" y="3779838"/>
            <a:ext cx="2808287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</a:pPr>
            <a:r>
              <a:rPr lang="es-ES" sz="2000">
                <a:effectLst/>
              </a:rPr>
              <a:t>3) DISTORTION </a:t>
            </a:r>
          </a:p>
          <a:p>
            <a:pPr>
              <a:lnSpc>
                <a:spcPct val="93000"/>
              </a:lnSpc>
            </a:pPr>
            <a:r>
              <a:rPr lang="es-ES" sz="2000">
                <a:effectLst/>
              </a:rPr>
              <a:t>     ESTIMATORS</a:t>
            </a:r>
          </a:p>
        </p:txBody>
      </p:sp>
      <p:grpSp>
        <p:nvGrpSpPr>
          <p:cNvPr id="25625" name="Group 25"/>
          <p:cNvGrpSpPr>
            <a:grpSpLocks/>
          </p:cNvGrpSpPr>
          <p:nvPr/>
        </p:nvGrpSpPr>
        <p:grpSpPr bwMode="auto">
          <a:xfrm>
            <a:off x="3095625" y="2987675"/>
            <a:ext cx="4537075" cy="2232025"/>
            <a:chOff x="1950" y="1882"/>
            <a:chExt cx="2858" cy="1406"/>
          </a:xfrm>
        </p:grpSpPr>
        <p:sp>
          <p:nvSpPr>
            <p:cNvPr id="25626" name="Rectangle 26"/>
            <p:cNvSpPr>
              <a:spLocks noChangeArrowheads="1"/>
            </p:cNvSpPr>
            <p:nvPr/>
          </p:nvSpPr>
          <p:spPr bwMode="auto">
            <a:xfrm>
              <a:off x="2268" y="1882"/>
              <a:ext cx="2540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3000"/>
                </a:lnSpc>
              </a:pPr>
              <a:r>
                <a:rPr lang="es-ES" sz="1800">
                  <a:effectLst/>
                </a:rPr>
                <a:t>FAST COMPUTATION</a:t>
              </a:r>
            </a:p>
            <a:p>
              <a:pPr>
                <a:lnSpc>
                  <a:spcPct val="93000"/>
                </a:lnSpc>
              </a:pPr>
              <a:r>
                <a:rPr lang="es-ES" sz="1800">
                  <a:effectLst/>
                </a:rPr>
                <a:t>OF DISTORTION DECREASES</a:t>
              </a:r>
            </a:p>
          </p:txBody>
        </p:sp>
        <p:sp>
          <p:nvSpPr>
            <p:cNvPr id="25627" name="Rectangle 27"/>
            <p:cNvSpPr>
              <a:spLocks noChangeArrowheads="1"/>
            </p:cNvSpPr>
            <p:nvPr/>
          </p:nvSpPr>
          <p:spPr bwMode="auto">
            <a:xfrm>
              <a:off x="2268" y="2369"/>
              <a:ext cx="2540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3000"/>
                </a:lnSpc>
              </a:pPr>
              <a:r>
                <a:rPr lang="es-ES" sz="1800">
                  <a:effectLst/>
                </a:rPr>
                <a:t>TRANSCODING OPERATIONS</a:t>
              </a:r>
            </a:p>
          </p:txBody>
        </p:sp>
        <p:sp>
          <p:nvSpPr>
            <p:cNvPr id="25628" name="Rectangle 28"/>
            <p:cNvSpPr>
              <a:spLocks noChangeArrowheads="1"/>
            </p:cNvSpPr>
            <p:nvPr/>
          </p:nvSpPr>
          <p:spPr bwMode="auto">
            <a:xfrm>
              <a:off x="2268" y="2834"/>
              <a:ext cx="2540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3000"/>
                </a:lnSpc>
              </a:pPr>
              <a:r>
                <a:rPr lang="es-ES" sz="1800">
                  <a:effectLst/>
                </a:rPr>
                <a:t>DISTORTION ESTIMATION</a:t>
              </a:r>
            </a:p>
          </p:txBody>
        </p:sp>
        <p:sp>
          <p:nvSpPr>
            <p:cNvPr id="25629" name="Line 29"/>
            <p:cNvSpPr>
              <a:spLocks noChangeShapeType="1"/>
            </p:cNvSpPr>
            <p:nvPr/>
          </p:nvSpPr>
          <p:spPr bwMode="auto">
            <a:xfrm flipV="1">
              <a:off x="1950" y="2109"/>
              <a:ext cx="317" cy="363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30" name="Line 30"/>
            <p:cNvSpPr>
              <a:spLocks noChangeShapeType="1"/>
            </p:cNvSpPr>
            <p:nvPr/>
          </p:nvSpPr>
          <p:spPr bwMode="auto">
            <a:xfrm>
              <a:off x="1950" y="2698"/>
              <a:ext cx="317" cy="363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31" name="Line 31"/>
            <p:cNvSpPr>
              <a:spLocks noChangeShapeType="1"/>
            </p:cNvSpPr>
            <p:nvPr/>
          </p:nvSpPr>
          <p:spPr bwMode="auto">
            <a:xfrm>
              <a:off x="1950" y="2596"/>
              <a:ext cx="318" cy="0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25632" name="Group 32"/>
          <p:cNvGrpSpPr>
            <a:grpSpLocks/>
          </p:cNvGrpSpPr>
          <p:nvPr/>
        </p:nvGrpSpPr>
        <p:grpSpPr bwMode="auto">
          <a:xfrm>
            <a:off x="1944688" y="5191125"/>
            <a:ext cx="6551612" cy="1397000"/>
            <a:chOff x="1225" y="3270"/>
            <a:chExt cx="4127" cy="880"/>
          </a:xfrm>
        </p:grpSpPr>
        <p:sp>
          <p:nvSpPr>
            <p:cNvPr id="25633" name="Line 33"/>
            <p:cNvSpPr>
              <a:spLocks noChangeShapeType="1"/>
            </p:cNvSpPr>
            <p:nvPr/>
          </p:nvSpPr>
          <p:spPr bwMode="auto">
            <a:xfrm>
              <a:off x="2864" y="3674"/>
              <a:ext cx="81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25634" name="Group 34"/>
            <p:cNvGrpSpPr>
              <a:grpSpLocks/>
            </p:cNvGrpSpPr>
            <p:nvPr/>
          </p:nvGrpSpPr>
          <p:grpSpPr bwMode="auto">
            <a:xfrm>
              <a:off x="1225" y="3270"/>
              <a:ext cx="4127" cy="880"/>
              <a:chOff x="1225" y="3270"/>
              <a:chExt cx="4127" cy="880"/>
            </a:xfrm>
          </p:grpSpPr>
          <p:sp>
            <p:nvSpPr>
              <p:cNvPr id="25635" name="AutoShape 35"/>
              <p:cNvSpPr>
                <a:spLocks noChangeArrowheads="1"/>
              </p:cNvSpPr>
              <p:nvPr/>
            </p:nvSpPr>
            <p:spPr bwMode="auto">
              <a:xfrm>
                <a:off x="4077" y="3300"/>
                <a:ext cx="61" cy="85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 w="9525">
                <a:solidFill>
                  <a:srgbClr val="D3D3D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36" name="AutoShape 36"/>
              <p:cNvSpPr>
                <a:spLocks noChangeArrowheads="1"/>
              </p:cNvSpPr>
              <p:nvPr/>
            </p:nvSpPr>
            <p:spPr bwMode="auto">
              <a:xfrm>
                <a:off x="1437" y="3938"/>
                <a:ext cx="61" cy="212"/>
              </a:xfrm>
              <a:prstGeom prst="roundRect">
                <a:avLst>
                  <a:gd name="adj" fmla="val 505"/>
                </a:avLst>
              </a:pr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37" name="AutoShape 37"/>
              <p:cNvSpPr>
                <a:spLocks noChangeArrowheads="1"/>
              </p:cNvSpPr>
              <p:nvPr/>
            </p:nvSpPr>
            <p:spPr bwMode="auto">
              <a:xfrm>
                <a:off x="1528" y="3270"/>
                <a:ext cx="61" cy="880"/>
              </a:xfrm>
              <a:prstGeom prst="roundRect">
                <a:avLst>
                  <a:gd name="adj" fmla="val 505"/>
                </a:avLst>
              </a:pr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38" name="AutoShape 38"/>
              <p:cNvSpPr>
                <a:spLocks noChangeArrowheads="1"/>
              </p:cNvSpPr>
              <p:nvPr/>
            </p:nvSpPr>
            <p:spPr bwMode="auto">
              <a:xfrm>
                <a:off x="1619" y="3999"/>
                <a:ext cx="61" cy="150"/>
              </a:xfrm>
              <a:prstGeom prst="roundRect">
                <a:avLst>
                  <a:gd name="adj" fmla="val 505"/>
                </a:avLst>
              </a:pr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39" name="AutoShape 39"/>
              <p:cNvSpPr>
                <a:spLocks noChangeArrowheads="1"/>
              </p:cNvSpPr>
              <p:nvPr/>
            </p:nvSpPr>
            <p:spPr bwMode="auto">
              <a:xfrm>
                <a:off x="1710" y="4059"/>
                <a:ext cx="61" cy="91"/>
              </a:xfrm>
              <a:prstGeom prst="roundRect">
                <a:avLst>
                  <a:gd name="adj" fmla="val 505"/>
                </a:avLst>
              </a:pr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40" name="AutoShape 40"/>
              <p:cNvSpPr>
                <a:spLocks noChangeArrowheads="1"/>
              </p:cNvSpPr>
              <p:nvPr/>
            </p:nvSpPr>
            <p:spPr bwMode="auto">
              <a:xfrm>
                <a:off x="1801" y="3756"/>
                <a:ext cx="61" cy="394"/>
              </a:xfrm>
              <a:prstGeom prst="roundRect">
                <a:avLst>
                  <a:gd name="adj" fmla="val 505"/>
                </a:avLst>
              </a:pr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41" name="AutoShape 41"/>
              <p:cNvSpPr>
                <a:spLocks noChangeArrowheads="1"/>
              </p:cNvSpPr>
              <p:nvPr/>
            </p:nvSpPr>
            <p:spPr bwMode="auto">
              <a:xfrm>
                <a:off x="1892" y="3968"/>
                <a:ext cx="61" cy="182"/>
              </a:xfrm>
              <a:prstGeom prst="roundRect">
                <a:avLst>
                  <a:gd name="adj" fmla="val 505"/>
                </a:avLst>
              </a:pr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42" name="AutoShape 42"/>
              <p:cNvSpPr>
                <a:spLocks noChangeArrowheads="1"/>
              </p:cNvSpPr>
              <p:nvPr/>
            </p:nvSpPr>
            <p:spPr bwMode="auto">
              <a:xfrm>
                <a:off x="1984" y="3641"/>
                <a:ext cx="61" cy="509"/>
              </a:xfrm>
              <a:prstGeom prst="roundRect">
                <a:avLst>
                  <a:gd name="adj" fmla="val 505"/>
                </a:avLst>
              </a:pr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43" name="AutoShape 43"/>
              <p:cNvSpPr>
                <a:spLocks noChangeArrowheads="1"/>
              </p:cNvSpPr>
              <p:nvPr/>
            </p:nvSpPr>
            <p:spPr bwMode="auto">
              <a:xfrm>
                <a:off x="2075" y="3507"/>
                <a:ext cx="61" cy="643"/>
              </a:xfrm>
              <a:prstGeom prst="roundRect">
                <a:avLst>
                  <a:gd name="adj" fmla="val 505"/>
                </a:avLst>
              </a:pr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44" name="AutoShape 44"/>
              <p:cNvSpPr>
                <a:spLocks noChangeArrowheads="1"/>
              </p:cNvSpPr>
              <p:nvPr/>
            </p:nvSpPr>
            <p:spPr bwMode="auto">
              <a:xfrm>
                <a:off x="2166" y="4059"/>
                <a:ext cx="61" cy="90"/>
              </a:xfrm>
              <a:prstGeom prst="roundRect">
                <a:avLst>
                  <a:gd name="adj" fmla="val 505"/>
                </a:avLst>
              </a:pr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45" name="AutoShape 45"/>
              <p:cNvSpPr>
                <a:spLocks noChangeArrowheads="1"/>
              </p:cNvSpPr>
              <p:nvPr/>
            </p:nvSpPr>
            <p:spPr bwMode="auto">
              <a:xfrm>
                <a:off x="2257" y="3968"/>
                <a:ext cx="61" cy="182"/>
              </a:xfrm>
              <a:prstGeom prst="roundRect">
                <a:avLst>
                  <a:gd name="adj" fmla="val 505"/>
                </a:avLst>
              </a:pr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46" name="AutoShape 46"/>
              <p:cNvSpPr>
                <a:spLocks noChangeArrowheads="1"/>
              </p:cNvSpPr>
              <p:nvPr/>
            </p:nvSpPr>
            <p:spPr bwMode="auto">
              <a:xfrm>
                <a:off x="2348" y="4029"/>
                <a:ext cx="61" cy="120"/>
              </a:xfrm>
              <a:prstGeom prst="roundRect">
                <a:avLst>
                  <a:gd name="adj" fmla="val 505"/>
                </a:avLst>
              </a:pr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47" name="AutoShape 47"/>
              <p:cNvSpPr>
                <a:spLocks noChangeArrowheads="1"/>
              </p:cNvSpPr>
              <p:nvPr/>
            </p:nvSpPr>
            <p:spPr bwMode="auto">
              <a:xfrm>
                <a:off x="2439" y="3574"/>
                <a:ext cx="61" cy="575"/>
              </a:xfrm>
              <a:prstGeom prst="roundRect">
                <a:avLst>
                  <a:gd name="adj" fmla="val 505"/>
                </a:avLst>
              </a:pr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48" name="AutoShape 48"/>
              <p:cNvSpPr>
                <a:spLocks noChangeArrowheads="1"/>
              </p:cNvSpPr>
              <p:nvPr/>
            </p:nvSpPr>
            <p:spPr bwMode="auto">
              <a:xfrm>
                <a:off x="2530" y="3968"/>
                <a:ext cx="61" cy="182"/>
              </a:xfrm>
              <a:prstGeom prst="roundRect">
                <a:avLst>
                  <a:gd name="adj" fmla="val 505"/>
                </a:avLst>
              </a:pr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49" name="AutoShape 49"/>
              <p:cNvSpPr>
                <a:spLocks noChangeArrowheads="1"/>
              </p:cNvSpPr>
              <p:nvPr/>
            </p:nvSpPr>
            <p:spPr bwMode="auto">
              <a:xfrm>
                <a:off x="2621" y="4059"/>
                <a:ext cx="61" cy="91"/>
              </a:xfrm>
              <a:prstGeom prst="roundRect">
                <a:avLst>
                  <a:gd name="adj" fmla="val 505"/>
                </a:avLst>
              </a:pr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50" name="AutoShape 50"/>
              <p:cNvSpPr>
                <a:spLocks noChangeArrowheads="1"/>
              </p:cNvSpPr>
              <p:nvPr/>
            </p:nvSpPr>
            <p:spPr bwMode="auto">
              <a:xfrm>
                <a:off x="2712" y="3847"/>
                <a:ext cx="61" cy="303"/>
              </a:xfrm>
              <a:prstGeom prst="roundRect">
                <a:avLst>
                  <a:gd name="adj" fmla="val 505"/>
                </a:avLst>
              </a:pr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51" name="AutoShape 51"/>
              <p:cNvSpPr>
                <a:spLocks noChangeArrowheads="1"/>
              </p:cNvSpPr>
              <p:nvPr/>
            </p:nvSpPr>
            <p:spPr bwMode="auto">
              <a:xfrm>
                <a:off x="1255" y="3816"/>
                <a:ext cx="61" cy="334"/>
              </a:xfrm>
              <a:prstGeom prst="roundRect">
                <a:avLst>
                  <a:gd name="adj" fmla="val 505"/>
                </a:avLst>
              </a:pr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52" name="AutoShape 52"/>
              <p:cNvSpPr>
                <a:spLocks noChangeArrowheads="1"/>
              </p:cNvSpPr>
              <p:nvPr/>
            </p:nvSpPr>
            <p:spPr bwMode="auto">
              <a:xfrm>
                <a:off x="1346" y="4029"/>
                <a:ext cx="61" cy="121"/>
              </a:xfrm>
              <a:prstGeom prst="roundRect">
                <a:avLst>
                  <a:gd name="adj" fmla="val 505"/>
                </a:avLst>
              </a:prstGeom>
              <a:solidFill>
                <a:srgbClr val="5F5F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53" name="Line 53"/>
              <p:cNvSpPr>
                <a:spLocks noChangeShapeType="1"/>
              </p:cNvSpPr>
              <p:nvPr/>
            </p:nvSpPr>
            <p:spPr bwMode="auto">
              <a:xfrm>
                <a:off x="1225" y="4150"/>
                <a:ext cx="157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54" name="Line 54"/>
              <p:cNvSpPr>
                <a:spLocks noChangeShapeType="1"/>
              </p:cNvSpPr>
              <p:nvPr/>
            </p:nvSpPr>
            <p:spPr bwMode="auto">
              <a:xfrm>
                <a:off x="1225" y="3665"/>
                <a:ext cx="1578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55" name="AutoShape 55"/>
              <p:cNvSpPr>
                <a:spLocks noChangeArrowheads="1"/>
              </p:cNvSpPr>
              <p:nvPr/>
            </p:nvSpPr>
            <p:spPr bwMode="auto">
              <a:xfrm>
                <a:off x="3986" y="3938"/>
                <a:ext cx="61" cy="21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 w="9525">
                <a:solidFill>
                  <a:srgbClr val="D3D3D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56" name="AutoShape 56"/>
              <p:cNvSpPr>
                <a:spLocks noChangeArrowheads="1"/>
              </p:cNvSpPr>
              <p:nvPr/>
            </p:nvSpPr>
            <p:spPr bwMode="auto">
              <a:xfrm>
                <a:off x="4168" y="3999"/>
                <a:ext cx="61" cy="15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 w="9525">
                <a:solidFill>
                  <a:srgbClr val="D3D3D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57" name="AutoShape 57"/>
              <p:cNvSpPr>
                <a:spLocks noChangeArrowheads="1"/>
              </p:cNvSpPr>
              <p:nvPr/>
            </p:nvSpPr>
            <p:spPr bwMode="auto">
              <a:xfrm>
                <a:off x="4259" y="4059"/>
                <a:ext cx="61" cy="9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 w="9525">
                <a:solidFill>
                  <a:srgbClr val="D3D3D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58" name="AutoShape 58"/>
              <p:cNvSpPr>
                <a:spLocks noChangeArrowheads="1"/>
              </p:cNvSpPr>
              <p:nvPr/>
            </p:nvSpPr>
            <p:spPr bwMode="auto">
              <a:xfrm>
                <a:off x="4350" y="3756"/>
                <a:ext cx="61" cy="394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 w="9525">
                <a:solidFill>
                  <a:srgbClr val="D3D3D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59" name="AutoShape 59"/>
              <p:cNvSpPr>
                <a:spLocks noChangeArrowheads="1"/>
              </p:cNvSpPr>
              <p:nvPr/>
            </p:nvSpPr>
            <p:spPr bwMode="auto">
              <a:xfrm>
                <a:off x="4441" y="3968"/>
                <a:ext cx="61" cy="18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 w="9525">
                <a:solidFill>
                  <a:srgbClr val="D3D3D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60" name="AutoShape 60"/>
              <p:cNvSpPr>
                <a:spLocks noChangeArrowheads="1"/>
              </p:cNvSpPr>
              <p:nvPr/>
            </p:nvSpPr>
            <p:spPr bwMode="auto">
              <a:xfrm>
                <a:off x="4532" y="3641"/>
                <a:ext cx="61" cy="509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 w="9525">
                <a:solidFill>
                  <a:srgbClr val="D3D3D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61" name="AutoShape 61"/>
              <p:cNvSpPr>
                <a:spLocks noChangeArrowheads="1"/>
              </p:cNvSpPr>
              <p:nvPr/>
            </p:nvSpPr>
            <p:spPr bwMode="auto">
              <a:xfrm>
                <a:off x="4623" y="3506"/>
                <a:ext cx="61" cy="644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 w="9525">
                <a:solidFill>
                  <a:srgbClr val="D3D3D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62" name="AutoShape 62"/>
              <p:cNvSpPr>
                <a:spLocks noChangeArrowheads="1"/>
              </p:cNvSpPr>
              <p:nvPr/>
            </p:nvSpPr>
            <p:spPr bwMode="auto">
              <a:xfrm>
                <a:off x="4714" y="4059"/>
                <a:ext cx="61" cy="9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 w="9525">
                <a:solidFill>
                  <a:srgbClr val="D3D3D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63" name="AutoShape 63"/>
              <p:cNvSpPr>
                <a:spLocks noChangeArrowheads="1"/>
              </p:cNvSpPr>
              <p:nvPr/>
            </p:nvSpPr>
            <p:spPr bwMode="auto">
              <a:xfrm>
                <a:off x="4805" y="3968"/>
                <a:ext cx="61" cy="18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 w="9525">
                <a:solidFill>
                  <a:srgbClr val="D3D3D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64" name="AutoShape 64"/>
              <p:cNvSpPr>
                <a:spLocks noChangeArrowheads="1"/>
              </p:cNvSpPr>
              <p:nvPr/>
            </p:nvSpPr>
            <p:spPr bwMode="auto">
              <a:xfrm>
                <a:off x="4896" y="4029"/>
                <a:ext cx="61" cy="12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 w="9525">
                <a:solidFill>
                  <a:srgbClr val="D3D3D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65" name="AutoShape 65"/>
              <p:cNvSpPr>
                <a:spLocks noChangeArrowheads="1"/>
              </p:cNvSpPr>
              <p:nvPr/>
            </p:nvSpPr>
            <p:spPr bwMode="auto">
              <a:xfrm>
                <a:off x="4987" y="3574"/>
                <a:ext cx="61" cy="57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 w="9525">
                <a:solidFill>
                  <a:srgbClr val="D3D3D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66" name="AutoShape 66"/>
              <p:cNvSpPr>
                <a:spLocks noChangeArrowheads="1"/>
              </p:cNvSpPr>
              <p:nvPr/>
            </p:nvSpPr>
            <p:spPr bwMode="auto">
              <a:xfrm>
                <a:off x="5078" y="3968"/>
                <a:ext cx="61" cy="18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 w="9525">
                <a:solidFill>
                  <a:srgbClr val="D3D3D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67" name="AutoShape 67"/>
              <p:cNvSpPr>
                <a:spLocks noChangeArrowheads="1"/>
              </p:cNvSpPr>
              <p:nvPr/>
            </p:nvSpPr>
            <p:spPr bwMode="auto">
              <a:xfrm>
                <a:off x="5169" y="4059"/>
                <a:ext cx="61" cy="9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 w="9525">
                <a:solidFill>
                  <a:srgbClr val="D3D3D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68" name="AutoShape 68"/>
              <p:cNvSpPr>
                <a:spLocks noChangeArrowheads="1"/>
              </p:cNvSpPr>
              <p:nvPr/>
            </p:nvSpPr>
            <p:spPr bwMode="auto">
              <a:xfrm>
                <a:off x="5260" y="3847"/>
                <a:ext cx="61" cy="303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 w="9525">
                <a:solidFill>
                  <a:srgbClr val="D3D3D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69" name="AutoShape 69"/>
              <p:cNvSpPr>
                <a:spLocks noChangeArrowheads="1"/>
              </p:cNvSpPr>
              <p:nvPr/>
            </p:nvSpPr>
            <p:spPr bwMode="auto">
              <a:xfrm>
                <a:off x="3804" y="3816"/>
                <a:ext cx="61" cy="334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 w="9525">
                <a:solidFill>
                  <a:srgbClr val="D3D3D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70" name="AutoShape 70"/>
              <p:cNvSpPr>
                <a:spLocks noChangeArrowheads="1"/>
              </p:cNvSpPr>
              <p:nvPr/>
            </p:nvSpPr>
            <p:spPr bwMode="auto">
              <a:xfrm>
                <a:off x="3895" y="4029"/>
                <a:ext cx="61" cy="12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 w="9525">
                <a:solidFill>
                  <a:srgbClr val="D3D3D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671" name="Line 71"/>
              <p:cNvSpPr>
                <a:spLocks noChangeShapeType="1"/>
              </p:cNvSpPr>
              <p:nvPr/>
            </p:nvSpPr>
            <p:spPr bwMode="auto">
              <a:xfrm>
                <a:off x="3774" y="4150"/>
                <a:ext cx="157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72" name="Line 72"/>
              <p:cNvSpPr>
                <a:spLocks noChangeShapeType="1"/>
              </p:cNvSpPr>
              <p:nvPr/>
            </p:nvSpPr>
            <p:spPr bwMode="auto">
              <a:xfrm>
                <a:off x="3774" y="3665"/>
                <a:ext cx="1578" cy="0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73" name="Text Box 73"/>
              <p:cNvSpPr txBox="1">
                <a:spLocks noChangeArrowheads="1"/>
              </p:cNvSpPr>
              <p:nvPr/>
            </p:nvSpPr>
            <p:spPr bwMode="auto">
              <a:xfrm>
                <a:off x="2834" y="3678"/>
                <a:ext cx="880" cy="1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1400" b="0" i="0">
                    <a:solidFill>
                      <a:srgbClr val="333333"/>
                    </a:solidFill>
                    <a:effectLst/>
                    <a:latin typeface="Verdana" pitchFamily="34" charset="0"/>
                  </a:rPr>
                  <a:t>0 0 0     0</a:t>
                </a:r>
              </a:p>
            </p:txBody>
          </p:sp>
          <p:sp>
            <p:nvSpPr>
              <p:cNvPr id="25674" name="Text Box 74"/>
              <p:cNvSpPr txBox="1">
                <a:spLocks noChangeArrowheads="1"/>
              </p:cNvSpPr>
              <p:nvPr/>
            </p:nvSpPr>
            <p:spPr bwMode="auto">
              <a:xfrm>
                <a:off x="2903" y="3481"/>
                <a:ext cx="771" cy="1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1400" b="0" i="0">
                    <a:solidFill>
                      <a:srgbClr val="333333"/>
                    </a:solidFill>
                    <a:effectLst/>
                    <a:latin typeface="Verdana" pitchFamily="34" charset="0"/>
                  </a:rPr>
                  <a:t>      1 1   1</a:t>
                </a:r>
              </a:p>
            </p:txBody>
          </p:sp>
          <p:sp>
            <p:nvSpPr>
              <p:cNvPr id="25675" name="Line 75"/>
              <p:cNvSpPr>
                <a:spLocks noChangeShapeType="1"/>
              </p:cNvSpPr>
              <p:nvPr/>
            </p:nvSpPr>
            <p:spPr bwMode="auto">
              <a:xfrm flipV="1">
                <a:off x="4108" y="3452"/>
                <a:ext cx="0" cy="698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76" name="Line 76"/>
              <p:cNvSpPr>
                <a:spLocks noChangeShapeType="1"/>
              </p:cNvSpPr>
              <p:nvPr/>
            </p:nvSpPr>
            <p:spPr bwMode="auto">
              <a:xfrm flipV="1">
                <a:off x="4654" y="3452"/>
                <a:ext cx="0" cy="698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77" name="Line 77"/>
              <p:cNvSpPr>
                <a:spLocks noChangeShapeType="1"/>
              </p:cNvSpPr>
              <p:nvPr/>
            </p:nvSpPr>
            <p:spPr bwMode="auto">
              <a:xfrm flipV="1">
                <a:off x="5018" y="3452"/>
                <a:ext cx="0" cy="698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78" name="Line 78"/>
              <p:cNvSpPr>
                <a:spLocks noChangeShapeType="1"/>
              </p:cNvSpPr>
              <p:nvPr/>
            </p:nvSpPr>
            <p:spPr bwMode="auto">
              <a:xfrm flipV="1">
                <a:off x="4563" y="3452"/>
                <a:ext cx="0" cy="698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79" name="Line 79"/>
              <p:cNvSpPr>
                <a:spLocks noChangeShapeType="1"/>
              </p:cNvSpPr>
              <p:nvPr/>
            </p:nvSpPr>
            <p:spPr bwMode="auto">
              <a:xfrm flipV="1">
                <a:off x="3834" y="4120"/>
                <a:ext cx="0" cy="30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80" name="Line 80"/>
              <p:cNvSpPr>
                <a:spLocks noChangeShapeType="1"/>
              </p:cNvSpPr>
              <p:nvPr/>
            </p:nvSpPr>
            <p:spPr bwMode="auto">
              <a:xfrm flipV="1">
                <a:off x="3925" y="4120"/>
                <a:ext cx="0" cy="30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81" name="Line 81"/>
              <p:cNvSpPr>
                <a:spLocks noChangeShapeType="1"/>
              </p:cNvSpPr>
              <p:nvPr/>
            </p:nvSpPr>
            <p:spPr bwMode="auto">
              <a:xfrm flipV="1">
                <a:off x="4017" y="4120"/>
                <a:ext cx="0" cy="30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82" name="Line 82"/>
              <p:cNvSpPr>
                <a:spLocks noChangeShapeType="1"/>
              </p:cNvSpPr>
              <p:nvPr/>
            </p:nvSpPr>
            <p:spPr bwMode="auto">
              <a:xfrm flipV="1">
                <a:off x="4199" y="4120"/>
                <a:ext cx="0" cy="30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83" name="Line 83"/>
              <p:cNvSpPr>
                <a:spLocks noChangeShapeType="1"/>
              </p:cNvSpPr>
              <p:nvPr/>
            </p:nvSpPr>
            <p:spPr bwMode="auto">
              <a:xfrm flipV="1">
                <a:off x="4290" y="4120"/>
                <a:ext cx="0" cy="30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84" name="Line 84"/>
              <p:cNvSpPr>
                <a:spLocks noChangeShapeType="1"/>
              </p:cNvSpPr>
              <p:nvPr/>
            </p:nvSpPr>
            <p:spPr bwMode="auto">
              <a:xfrm flipV="1">
                <a:off x="4381" y="4120"/>
                <a:ext cx="0" cy="30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85" name="Line 85"/>
              <p:cNvSpPr>
                <a:spLocks noChangeShapeType="1"/>
              </p:cNvSpPr>
              <p:nvPr/>
            </p:nvSpPr>
            <p:spPr bwMode="auto">
              <a:xfrm flipV="1">
                <a:off x="4472" y="4120"/>
                <a:ext cx="0" cy="30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86" name="Line 86"/>
              <p:cNvSpPr>
                <a:spLocks noChangeShapeType="1"/>
              </p:cNvSpPr>
              <p:nvPr/>
            </p:nvSpPr>
            <p:spPr bwMode="auto">
              <a:xfrm flipV="1">
                <a:off x="4745" y="4120"/>
                <a:ext cx="0" cy="30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87" name="Line 87"/>
              <p:cNvSpPr>
                <a:spLocks noChangeShapeType="1"/>
              </p:cNvSpPr>
              <p:nvPr/>
            </p:nvSpPr>
            <p:spPr bwMode="auto">
              <a:xfrm flipV="1">
                <a:off x="4836" y="4120"/>
                <a:ext cx="0" cy="30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88" name="Line 88"/>
              <p:cNvSpPr>
                <a:spLocks noChangeShapeType="1"/>
              </p:cNvSpPr>
              <p:nvPr/>
            </p:nvSpPr>
            <p:spPr bwMode="auto">
              <a:xfrm flipV="1">
                <a:off x="4927" y="4120"/>
                <a:ext cx="0" cy="30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89" name="Line 89"/>
              <p:cNvSpPr>
                <a:spLocks noChangeShapeType="1"/>
              </p:cNvSpPr>
              <p:nvPr/>
            </p:nvSpPr>
            <p:spPr bwMode="auto">
              <a:xfrm flipV="1">
                <a:off x="5110" y="4120"/>
                <a:ext cx="0" cy="30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90" name="Line 90"/>
              <p:cNvSpPr>
                <a:spLocks noChangeShapeType="1"/>
              </p:cNvSpPr>
              <p:nvPr/>
            </p:nvSpPr>
            <p:spPr bwMode="auto">
              <a:xfrm flipV="1">
                <a:off x="5201" y="4120"/>
                <a:ext cx="0" cy="30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5691" name="Line 91"/>
              <p:cNvSpPr>
                <a:spLocks noChangeShapeType="1"/>
              </p:cNvSpPr>
              <p:nvPr/>
            </p:nvSpPr>
            <p:spPr bwMode="auto">
              <a:xfrm flipV="1">
                <a:off x="5292" y="4120"/>
                <a:ext cx="0" cy="30"/>
              </a:xfrm>
              <a:prstGeom prst="line">
                <a:avLst/>
              </a:prstGeom>
              <a:noFill/>
              <a:ln w="19050">
                <a:solidFill>
                  <a:srgbClr val="99CC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sp>
        <p:nvSpPr>
          <p:cNvPr id="25692" name="Rectangle 92"/>
          <p:cNvSpPr>
            <a:spLocks noChangeArrowheads="1"/>
          </p:cNvSpPr>
          <p:nvPr/>
        </p:nvSpPr>
        <p:spPr bwMode="auto">
          <a:xfrm>
            <a:off x="5026025" y="5570538"/>
            <a:ext cx="201613" cy="2254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25693" name="Group 93"/>
          <p:cNvGrpSpPr>
            <a:grpSpLocks/>
          </p:cNvGrpSpPr>
          <p:nvPr/>
        </p:nvGrpSpPr>
        <p:grpSpPr bwMode="auto">
          <a:xfrm>
            <a:off x="4545013" y="5795963"/>
            <a:ext cx="1157287" cy="1368425"/>
            <a:chOff x="2863" y="3651"/>
            <a:chExt cx="729" cy="862"/>
          </a:xfrm>
        </p:grpSpPr>
        <p:sp>
          <p:nvSpPr>
            <p:cNvPr id="25694" name="Line 94"/>
            <p:cNvSpPr>
              <a:spLocks noChangeShapeType="1"/>
            </p:cNvSpPr>
            <p:nvPr/>
          </p:nvSpPr>
          <p:spPr bwMode="auto">
            <a:xfrm flipH="1">
              <a:off x="3220" y="3651"/>
              <a:ext cx="12" cy="6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95" name="Rectangle 95"/>
            <p:cNvSpPr>
              <a:spLocks noChangeArrowheads="1"/>
            </p:cNvSpPr>
            <p:nvPr/>
          </p:nvSpPr>
          <p:spPr bwMode="auto">
            <a:xfrm>
              <a:off x="2903" y="4377"/>
              <a:ext cx="680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5696" name="Freeform 96"/>
            <p:cNvSpPr>
              <a:spLocks/>
            </p:cNvSpPr>
            <p:nvPr/>
          </p:nvSpPr>
          <p:spPr bwMode="auto">
            <a:xfrm>
              <a:off x="2863" y="4343"/>
              <a:ext cx="52" cy="136"/>
            </a:xfrm>
            <a:custGeom>
              <a:avLst/>
              <a:gdLst>
                <a:gd name="T0" fmla="*/ 90 w 97"/>
                <a:gd name="T1" fmla="*/ 0 h 272"/>
                <a:gd name="T2" fmla="*/ 45 w 97"/>
                <a:gd name="T3" fmla="*/ 90 h 272"/>
                <a:gd name="T4" fmla="*/ 90 w 97"/>
                <a:gd name="T5" fmla="*/ 136 h 272"/>
                <a:gd name="T6" fmla="*/ 0 w 97"/>
                <a:gd name="T7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272">
                  <a:moveTo>
                    <a:pt x="90" y="0"/>
                  </a:moveTo>
                  <a:cubicBezTo>
                    <a:pt x="67" y="33"/>
                    <a:pt x="45" y="67"/>
                    <a:pt x="45" y="90"/>
                  </a:cubicBezTo>
                  <a:cubicBezTo>
                    <a:pt x="45" y="113"/>
                    <a:pt x="97" y="106"/>
                    <a:pt x="90" y="136"/>
                  </a:cubicBezTo>
                  <a:cubicBezTo>
                    <a:pt x="83" y="166"/>
                    <a:pt x="41" y="219"/>
                    <a:pt x="0" y="272"/>
                  </a:cubicBezTo>
                </a:path>
              </a:pathLst>
            </a:custGeom>
            <a:noFill/>
            <a:ln w="1905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97" name="Freeform 97"/>
            <p:cNvSpPr>
              <a:spLocks/>
            </p:cNvSpPr>
            <p:nvPr/>
          </p:nvSpPr>
          <p:spPr bwMode="auto">
            <a:xfrm>
              <a:off x="3540" y="4340"/>
              <a:ext cx="52" cy="136"/>
            </a:xfrm>
            <a:custGeom>
              <a:avLst/>
              <a:gdLst>
                <a:gd name="T0" fmla="*/ 90 w 97"/>
                <a:gd name="T1" fmla="*/ 0 h 272"/>
                <a:gd name="T2" fmla="*/ 45 w 97"/>
                <a:gd name="T3" fmla="*/ 90 h 272"/>
                <a:gd name="T4" fmla="*/ 90 w 97"/>
                <a:gd name="T5" fmla="*/ 136 h 272"/>
                <a:gd name="T6" fmla="*/ 0 w 97"/>
                <a:gd name="T7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272">
                  <a:moveTo>
                    <a:pt x="90" y="0"/>
                  </a:moveTo>
                  <a:cubicBezTo>
                    <a:pt x="67" y="33"/>
                    <a:pt x="45" y="67"/>
                    <a:pt x="45" y="90"/>
                  </a:cubicBezTo>
                  <a:cubicBezTo>
                    <a:pt x="45" y="113"/>
                    <a:pt x="97" y="106"/>
                    <a:pt x="90" y="136"/>
                  </a:cubicBezTo>
                  <a:cubicBezTo>
                    <a:pt x="83" y="166"/>
                    <a:pt x="41" y="219"/>
                    <a:pt x="0" y="272"/>
                  </a:cubicBezTo>
                </a:path>
              </a:pathLst>
            </a:custGeom>
            <a:noFill/>
            <a:ln w="1905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5698" name="Text Box 98"/>
            <p:cNvSpPr txBox="1">
              <a:spLocks noChangeArrowheads="1"/>
            </p:cNvSpPr>
            <p:nvPr/>
          </p:nvSpPr>
          <p:spPr bwMode="auto">
            <a:xfrm>
              <a:off x="3039" y="4301"/>
              <a:ext cx="4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l-GR" sz="1600" i="0">
                  <a:solidFill>
                    <a:srgbClr val="FF0000"/>
                  </a:solidFill>
                  <a:effectLst/>
                  <a:latin typeface="Lucida Calligraphy" pitchFamily="66" charset="0"/>
                </a:rPr>
                <a:t>Δ</a:t>
              </a:r>
              <a:r>
                <a:rPr lang="es-ES" sz="1600" i="0">
                  <a:solidFill>
                    <a:srgbClr val="FF0000"/>
                  </a:solidFill>
                  <a:effectLst/>
                  <a:latin typeface="Lucida Calligraphy" pitchFamily="66" charset="0"/>
                </a:rPr>
                <a:t>D</a:t>
              </a:r>
              <a:endParaRPr lang="en-GB" sz="1600" i="0">
                <a:solidFill>
                  <a:srgbClr val="FF0000"/>
                </a:solidFill>
                <a:effectLst/>
                <a:latin typeface="Lucida Calligraphy" pitchFamily="66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2" grpId="0"/>
      <p:bldP spid="25623" grpId="0"/>
      <p:bldP spid="25624" grpId="0"/>
      <p:bldP spid="2569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INTRODUCTION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96488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MID-POINT RECONSTRUCTION</a:t>
            </a:r>
          </a:p>
        </p:txBody>
      </p:sp>
      <p:grpSp>
        <p:nvGrpSpPr>
          <p:cNvPr id="27653" name="Group 5"/>
          <p:cNvGrpSpPr>
            <a:grpSpLocks/>
          </p:cNvGrpSpPr>
          <p:nvPr/>
        </p:nvGrpSpPr>
        <p:grpSpPr bwMode="auto">
          <a:xfrm>
            <a:off x="7721600" y="1981200"/>
            <a:ext cx="1573213" cy="790575"/>
            <a:chOff x="4864" y="1248"/>
            <a:chExt cx="991" cy="498"/>
          </a:xfrm>
        </p:grpSpPr>
        <p:sp>
          <p:nvSpPr>
            <p:cNvPr id="27654" name="Line 6"/>
            <p:cNvSpPr>
              <a:spLocks noChangeShapeType="1"/>
            </p:cNvSpPr>
            <p:nvPr/>
          </p:nvSpPr>
          <p:spPr bwMode="auto">
            <a:xfrm>
              <a:off x="5353" y="174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55" name="Line 7"/>
            <p:cNvSpPr>
              <a:spLocks noChangeShapeType="1"/>
            </p:cNvSpPr>
            <p:nvPr/>
          </p:nvSpPr>
          <p:spPr bwMode="auto">
            <a:xfrm flipV="1">
              <a:off x="5398" y="1474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56" name="Line 8"/>
            <p:cNvSpPr>
              <a:spLocks noChangeShapeType="1"/>
            </p:cNvSpPr>
            <p:nvPr/>
          </p:nvSpPr>
          <p:spPr bwMode="auto">
            <a:xfrm flipV="1">
              <a:off x="5061" y="1376"/>
              <a:ext cx="601" cy="2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>
              <a:off x="4864" y="1519"/>
              <a:ext cx="391" cy="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7658" name="Line 10"/>
            <p:cNvSpPr>
              <a:spLocks noChangeShapeType="1"/>
            </p:cNvSpPr>
            <p:nvPr/>
          </p:nvSpPr>
          <p:spPr bwMode="auto">
            <a:xfrm flipV="1">
              <a:off x="5062" y="1550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59" name="Line 11"/>
            <p:cNvSpPr>
              <a:spLocks noChangeShapeType="1"/>
            </p:cNvSpPr>
            <p:nvPr/>
          </p:nvSpPr>
          <p:spPr bwMode="auto">
            <a:xfrm flipV="1">
              <a:off x="5663" y="1330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60" name="Freeform 12"/>
            <p:cNvSpPr>
              <a:spLocks/>
            </p:cNvSpPr>
            <p:nvPr/>
          </p:nvSpPr>
          <p:spPr bwMode="auto">
            <a:xfrm>
              <a:off x="4888" y="1341"/>
              <a:ext cx="348" cy="194"/>
            </a:xfrm>
            <a:custGeom>
              <a:avLst/>
              <a:gdLst>
                <a:gd name="T0" fmla="*/ 0 w 348"/>
                <a:gd name="T1" fmla="*/ 0 h 194"/>
                <a:gd name="T2" fmla="*/ 4 w 348"/>
                <a:gd name="T3" fmla="*/ 194 h 194"/>
                <a:gd name="T4" fmla="*/ 348 w 348"/>
                <a:gd name="T5" fmla="*/ 194 h 194"/>
                <a:gd name="T6" fmla="*/ 348 w 348"/>
                <a:gd name="T7" fmla="*/ 116 h 194"/>
                <a:gd name="T8" fmla="*/ 0 w 348"/>
                <a:gd name="T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8" h="194">
                  <a:moveTo>
                    <a:pt x="0" y="0"/>
                  </a:moveTo>
                  <a:lnTo>
                    <a:pt x="4" y="194"/>
                  </a:lnTo>
                  <a:lnTo>
                    <a:pt x="348" y="194"/>
                  </a:lnTo>
                  <a:lnTo>
                    <a:pt x="348" y="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7661" name="Rectangle 13"/>
            <p:cNvSpPr>
              <a:spLocks noChangeArrowheads="1"/>
            </p:cNvSpPr>
            <p:nvPr/>
          </p:nvSpPr>
          <p:spPr bwMode="auto">
            <a:xfrm>
              <a:off x="5464" y="1307"/>
              <a:ext cx="391" cy="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7662" name="Freeform 14"/>
            <p:cNvSpPr>
              <a:spLocks/>
            </p:cNvSpPr>
            <p:nvPr/>
          </p:nvSpPr>
          <p:spPr bwMode="auto">
            <a:xfrm>
              <a:off x="5530" y="1248"/>
              <a:ext cx="272" cy="72"/>
            </a:xfrm>
            <a:custGeom>
              <a:avLst/>
              <a:gdLst>
                <a:gd name="T0" fmla="*/ 272 w 272"/>
                <a:gd name="T1" fmla="*/ 72 h 72"/>
                <a:gd name="T2" fmla="*/ 0 w 272"/>
                <a:gd name="T3" fmla="*/ 72 h 72"/>
                <a:gd name="T4" fmla="*/ 1 w 272"/>
                <a:gd name="T5" fmla="*/ 0 h 72"/>
                <a:gd name="T6" fmla="*/ 272 w 27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72">
                  <a:moveTo>
                    <a:pt x="272" y="72"/>
                  </a:moveTo>
                  <a:lnTo>
                    <a:pt x="0" y="72"/>
                  </a:lnTo>
                  <a:lnTo>
                    <a:pt x="1" y="0"/>
                  </a:lnTo>
                  <a:lnTo>
                    <a:pt x="272" y="7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27663" name="Group 15"/>
          <p:cNvGrpSpPr>
            <a:grpSpLocks/>
          </p:cNvGrpSpPr>
          <p:nvPr/>
        </p:nvGrpSpPr>
        <p:grpSpPr bwMode="auto">
          <a:xfrm>
            <a:off x="7823200" y="2914650"/>
            <a:ext cx="1482725" cy="3168650"/>
            <a:chOff x="4928" y="1836"/>
            <a:chExt cx="934" cy="1996"/>
          </a:xfrm>
        </p:grpSpPr>
        <p:sp>
          <p:nvSpPr>
            <p:cNvPr id="27664" name="Line 16"/>
            <p:cNvSpPr>
              <a:spLocks noChangeShapeType="1"/>
            </p:cNvSpPr>
            <p:nvPr/>
          </p:nvSpPr>
          <p:spPr bwMode="auto">
            <a:xfrm>
              <a:off x="5404" y="1836"/>
              <a:ext cx="0" cy="145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27665" name="Group 17"/>
            <p:cNvGrpSpPr>
              <a:grpSpLocks/>
            </p:cNvGrpSpPr>
            <p:nvPr/>
          </p:nvGrpSpPr>
          <p:grpSpPr bwMode="auto">
            <a:xfrm>
              <a:off x="4928" y="3288"/>
              <a:ext cx="934" cy="544"/>
              <a:chOff x="4928" y="3288"/>
              <a:chExt cx="934" cy="544"/>
            </a:xfrm>
          </p:grpSpPr>
          <p:sp>
            <p:nvSpPr>
              <p:cNvPr id="27666" name="Line 18"/>
              <p:cNvSpPr>
                <a:spLocks noChangeShapeType="1"/>
              </p:cNvSpPr>
              <p:nvPr/>
            </p:nvSpPr>
            <p:spPr bwMode="auto">
              <a:xfrm>
                <a:off x="5353" y="3832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7667" name="Line 19"/>
              <p:cNvSpPr>
                <a:spLocks noChangeShapeType="1"/>
              </p:cNvSpPr>
              <p:nvPr/>
            </p:nvSpPr>
            <p:spPr bwMode="auto">
              <a:xfrm flipV="1">
                <a:off x="5398" y="3560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7668" name="Line 20"/>
              <p:cNvSpPr>
                <a:spLocks noChangeShapeType="1"/>
              </p:cNvSpPr>
              <p:nvPr/>
            </p:nvSpPr>
            <p:spPr bwMode="auto">
              <a:xfrm flipV="1">
                <a:off x="5125" y="3560"/>
                <a:ext cx="5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7669" name="Rectangle 21"/>
              <p:cNvSpPr>
                <a:spLocks noChangeArrowheads="1"/>
              </p:cNvSpPr>
              <p:nvPr/>
            </p:nvSpPr>
            <p:spPr bwMode="auto">
              <a:xfrm>
                <a:off x="4928" y="3484"/>
                <a:ext cx="391" cy="4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7670" name="Line 22"/>
              <p:cNvSpPr>
                <a:spLocks noChangeShapeType="1"/>
              </p:cNvSpPr>
              <p:nvPr/>
            </p:nvSpPr>
            <p:spPr bwMode="auto">
              <a:xfrm flipV="1">
                <a:off x="5125" y="3515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7671" name="Line 23"/>
              <p:cNvSpPr>
                <a:spLocks noChangeShapeType="1"/>
              </p:cNvSpPr>
              <p:nvPr/>
            </p:nvSpPr>
            <p:spPr bwMode="auto">
              <a:xfrm flipV="1">
                <a:off x="5670" y="3514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7672" name="Rectangle 24"/>
              <p:cNvSpPr>
                <a:spLocks noChangeArrowheads="1"/>
              </p:cNvSpPr>
              <p:nvPr/>
            </p:nvSpPr>
            <p:spPr bwMode="auto">
              <a:xfrm>
                <a:off x="5471" y="3485"/>
                <a:ext cx="391" cy="4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7673" name="Freeform 25"/>
              <p:cNvSpPr>
                <a:spLocks/>
              </p:cNvSpPr>
              <p:nvPr/>
            </p:nvSpPr>
            <p:spPr bwMode="auto">
              <a:xfrm>
                <a:off x="5016" y="3288"/>
                <a:ext cx="218" cy="221"/>
              </a:xfrm>
              <a:custGeom>
                <a:avLst/>
                <a:gdLst>
                  <a:gd name="T0" fmla="*/ 0 w 183"/>
                  <a:gd name="T1" fmla="*/ 0 h 194"/>
                  <a:gd name="T2" fmla="*/ 3 w 183"/>
                  <a:gd name="T3" fmla="*/ 194 h 194"/>
                  <a:gd name="T4" fmla="*/ 183 w 183"/>
                  <a:gd name="T5" fmla="*/ 194 h 194"/>
                  <a:gd name="T6" fmla="*/ 183 w 183"/>
                  <a:gd name="T7" fmla="*/ 83 h 194"/>
                  <a:gd name="T8" fmla="*/ 0 w 183"/>
                  <a:gd name="T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4">
                    <a:moveTo>
                      <a:pt x="0" y="0"/>
                    </a:moveTo>
                    <a:lnTo>
                      <a:pt x="3" y="194"/>
                    </a:lnTo>
                    <a:lnTo>
                      <a:pt x="183" y="194"/>
                    </a:lnTo>
                    <a:lnTo>
                      <a:pt x="183" y="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7674" name="Freeform 26"/>
              <p:cNvSpPr>
                <a:spLocks/>
              </p:cNvSpPr>
              <p:nvPr/>
            </p:nvSpPr>
            <p:spPr bwMode="auto">
              <a:xfrm>
                <a:off x="5514" y="3372"/>
                <a:ext cx="337" cy="134"/>
              </a:xfrm>
              <a:custGeom>
                <a:avLst/>
                <a:gdLst>
                  <a:gd name="T0" fmla="*/ 272 w 272"/>
                  <a:gd name="T1" fmla="*/ 72 h 72"/>
                  <a:gd name="T2" fmla="*/ 0 w 272"/>
                  <a:gd name="T3" fmla="*/ 72 h 72"/>
                  <a:gd name="T4" fmla="*/ 1 w 272"/>
                  <a:gd name="T5" fmla="*/ 0 h 72"/>
                  <a:gd name="T6" fmla="*/ 272 w 272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72">
                    <a:moveTo>
                      <a:pt x="272" y="72"/>
                    </a:moveTo>
                    <a:lnTo>
                      <a:pt x="0" y="72"/>
                    </a:lnTo>
                    <a:lnTo>
                      <a:pt x="1" y="0"/>
                    </a:lnTo>
                    <a:lnTo>
                      <a:pt x="272" y="7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sp>
        <p:nvSpPr>
          <p:cNvPr id="27675" name="Rectangle 27"/>
          <p:cNvSpPr>
            <a:spLocks noChangeArrowheads="1"/>
          </p:cNvSpPr>
          <p:nvPr/>
        </p:nvSpPr>
        <p:spPr bwMode="auto">
          <a:xfrm>
            <a:off x="504825" y="1547813"/>
            <a:ext cx="72739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</a:pPr>
            <a:r>
              <a:rPr lang="es-ES" sz="2000">
                <a:effectLst/>
              </a:rPr>
              <a:t>1) RECONSTRUCTION PROCEDURE CARRIED</a:t>
            </a:r>
          </a:p>
          <a:p>
            <a:pPr>
              <a:lnSpc>
                <a:spcPct val="93000"/>
              </a:lnSpc>
            </a:pPr>
            <a:r>
              <a:rPr lang="es-ES" sz="2000">
                <a:effectLst/>
              </a:rPr>
              <a:t>     OUT IN THE DECODER</a:t>
            </a:r>
          </a:p>
        </p:txBody>
      </p:sp>
      <p:sp>
        <p:nvSpPr>
          <p:cNvPr id="27676" name="Rectangle 28"/>
          <p:cNvSpPr>
            <a:spLocks noChangeArrowheads="1"/>
          </p:cNvSpPr>
          <p:nvPr/>
        </p:nvSpPr>
        <p:spPr bwMode="auto">
          <a:xfrm>
            <a:off x="504825" y="2339975"/>
            <a:ext cx="727392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</a:pPr>
            <a:r>
              <a:rPr lang="es-ES" sz="2000">
                <a:effectLst/>
              </a:rPr>
              <a:t>2) DETERMINATION OF DISTORTION DECREASES </a:t>
            </a:r>
          </a:p>
          <a:p>
            <a:pPr>
              <a:lnSpc>
                <a:spcPct val="93000"/>
              </a:lnSpc>
            </a:pPr>
            <a:r>
              <a:rPr lang="es-ES" sz="2000">
                <a:effectLst/>
              </a:rPr>
              <a:t>     IN THE ENCODER </a:t>
            </a:r>
          </a:p>
        </p:txBody>
      </p:sp>
      <p:sp>
        <p:nvSpPr>
          <p:cNvPr id="27677" name="Rectangle 29"/>
          <p:cNvSpPr>
            <a:spLocks noChangeArrowheads="1"/>
          </p:cNvSpPr>
          <p:nvPr/>
        </p:nvSpPr>
        <p:spPr bwMode="auto">
          <a:xfrm>
            <a:off x="503238" y="3779838"/>
            <a:ext cx="2808287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</a:pPr>
            <a:r>
              <a:rPr lang="es-ES" sz="2000">
                <a:effectLst/>
              </a:rPr>
              <a:t>3) DISTORTION </a:t>
            </a:r>
          </a:p>
          <a:p>
            <a:pPr>
              <a:lnSpc>
                <a:spcPct val="93000"/>
              </a:lnSpc>
            </a:pPr>
            <a:r>
              <a:rPr lang="es-ES" sz="2000">
                <a:effectLst/>
              </a:rPr>
              <a:t>     ESTIMATORS</a:t>
            </a:r>
          </a:p>
        </p:txBody>
      </p:sp>
      <p:sp>
        <p:nvSpPr>
          <p:cNvPr id="27678" name="Rectangle 30"/>
          <p:cNvSpPr>
            <a:spLocks noChangeArrowheads="1"/>
          </p:cNvSpPr>
          <p:nvPr/>
        </p:nvSpPr>
        <p:spPr bwMode="auto">
          <a:xfrm>
            <a:off x="3600450" y="2987675"/>
            <a:ext cx="40322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</a:pPr>
            <a:r>
              <a:rPr lang="es-ES" sz="1800">
                <a:effectLst/>
              </a:rPr>
              <a:t>FAST COMPUTATION</a:t>
            </a:r>
          </a:p>
          <a:p>
            <a:pPr>
              <a:lnSpc>
                <a:spcPct val="93000"/>
              </a:lnSpc>
            </a:pPr>
            <a:r>
              <a:rPr lang="es-ES" sz="1800">
                <a:effectLst/>
              </a:rPr>
              <a:t>OF DISTORTION DECREASES</a:t>
            </a:r>
          </a:p>
        </p:txBody>
      </p:sp>
      <p:sp>
        <p:nvSpPr>
          <p:cNvPr id="27679" name="Rectangle 31"/>
          <p:cNvSpPr>
            <a:spLocks noChangeArrowheads="1"/>
          </p:cNvSpPr>
          <p:nvPr/>
        </p:nvSpPr>
        <p:spPr bwMode="auto">
          <a:xfrm>
            <a:off x="3600450" y="3760788"/>
            <a:ext cx="40322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</a:pPr>
            <a:r>
              <a:rPr lang="es-ES" sz="1800">
                <a:effectLst/>
              </a:rPr>
              <a:t>TRANSCODING OPERATIONS</a:t>
            </a:r>
          </a:p>
        </p:txBody>
      </p:sp>
      <p:sp>
        <p:nvSpPr>
          <p:cNvPr id="27680" name="Rectangle 32"/>
          <p:cNvSpPr>
            <a:spLocks noChangeArrowheads="1"/>
          </p:cNvSpPr>
          <p:nvPr/>
        </p:nvSpPr>
        <p:spPr bwMode="auto">
          <a:xfrm>
            <a:off x="3600450" y="4498975"/>
            <a:ext cx="40322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</a:pPr>
            <a:r>
              <a:rPr lang="es-ES" sz="1800">
                <a:effectLst/>
              </a:rPr>
              <a:t>DISTORTION ESTIMATION</a:t>
            </a:r>
          </a:p>
        </p:txBody>
      </p:sp>
      <p:sp>
        <p:nvSpPr>
          <p:cNvPr id="27681" name="Line 33"/>
          <p:cNvSpPr>
            <a:spLocks noChangeShapeType="1"/>
          </p:cNvSpPr>
          <p:nvPr/>
        </p:nvSpPr>
        <p:spPr bwMode="auto">
          <a:xfrm flipV="1">
            <a:off x="3095625" y="3348038"/>
            <a:ext cx="503238" cy="576262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7682" name="Line 34"/>
          <p:cNvSpPr>
            <a:spLocks noChangeShapeType="1"/>
          </p:cNvSpPr>
          <p:nvPr/>
        </p:nvSpPr>
        <p:spPr bwMode="auto">
          <a:xfrm>
            <a:off x="3095625" y="4283075"/>
            <a:ext cx="503238" cy="576263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7683" name="Line 35"/>
          <p:cNvSpPr>
            <a:spLocks noChangeShapeType="1"/>
          </p:cNvSpPr>
          <p:nvPr/>
        </p:nvSpPr>
        <p:spPr bwMode="auto">
          <a:xfrm>
            <a:off x="3095625" y="4121150"/>
            <a:ext cx="504825" cy="0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27684" name="Text Box 36"/>
          <p:cNvSpPr txBox="1">
            <a:spLocks noChangeArrowheads="1"/>
          </p:cNvSpPr>
          <p:nvPr/>
        </p:nvSpPr>
        <p:spPr bwMode="auto">
          <a:xfrm>
            <a:off x="287338" y="5292725"/>
            <a:ext cx="4608512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RESEARCH PURPOSE:</a:t>
            </a:r>
          </a:p>
        </p:txBody>
      </p:sp>
      <p:sp>
        <p:nvSpPr>
          <p:cNvPr id="27685" name="Rectangle 37"/>
          <p:cNvSpPr>
            <a:spLocks noChangeArrowheads="1"/>
          </p:cNvSpPr>
          <p:nvPr/>
        </p:nvSpPr>
        <p:spPr bwMode="auto">
          <a:xfrm>
            <a:off x="647700" y="5867400"/>
            <a:ext cx="72739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3000"/>
              </a:lnSpc>
            </a:pPr>
            <a:r>
              <a:rPr lang="es-ES" sz="2000">
                <a:solidFill>
                  <a:schemeClr val="tx1"/>
                </a:solidFill>
                <a:effectLst/>
              </a:rPr>
              <a:t>DETERMINATION OF DISTORTION ESTIMATORS</a:t>
            </a:r>
          </a:p>
          <a:p>
            <a:pPr>
              <a:lnSpc>
                <a:spcPct val="93000"/>
              </a:lnSpc>
            </a:pPr>
            <a:r>
              <a:rPr lang="es-ES" sz="2000">
                <a:solidFill>
                  <a:schemeClr val="tx1"/>
                </a:solidFill>
                <a:effectLst/>
              </a:rPr>
              <a:t>THAT BETTER CAPTURE THE SIGNAL’S NATURE</a:t>
            </a:r>
          </a:p>
        </p:txBody>
      </p:sp>
      <p:sp>
        <p:nvSpPr>
          <p:cNvPr id="27686" name="Text Box 38"/>
          <p:cNvSpPr txBox="1">
            <a:spLocks noChangeArrowheads="1"/>
          </p:cNvSpPr>
          <p:nvPr/>
        </p:nvSpPr>
        <p:spPr bwMode="auto">
          <a:xfrm>
            <a:off x="1511300" y="6588125"/>
            <a:ext cx="7056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00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Application to the PCRD process of JPEG2000</a:t>
            </a:r>
          </a:p>
        </p:txBody>
      </p:sp>
      <p:sp>
        <p:nvSpPr>
          <p:cNvPr id="27687" name="Line 39"/>
          <p:cNvSpPr>
            <a:spLocks noChangeShapeType="1"/>
          </p:cNvSpPr>
          <p:nvPr/>
        </p:nvSpPr>
        <p:spPr bwMode="auto">
          <a:xfrm flipV="1">
            <a:off x="1295400" y="6804025"/>
            <a:ext cx="215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6408738" y="6280150"/>
            <a:ext cx="3527425" cy="955675"/>
            <a:chOff x="4037" y="3956"/>
            <a:chExt cx="2222" cy="602"/>
          </a:xfrm>
        </p:grpSpPr>
        <p:sp>
          <p:nvSpPr>
            <p:cNvPr id="29699" name="Text Box 3"/>
            <p:cNvSpPr txBox="1">
              <a:spLocks noChangeArrowheads="1"/>
            </p:cNvSpPr>
            <p:nvPr/>
          </p:nvSpPr>
          <p:spPr bwMode="auto">
            <a:xfrm>
              <a:off x="4854" y="3956"/>
              <a:ext cx="1043" cy="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Distortion estimation</a:t>
              </a:r>
            </a:p>
            <a:p>
              <a:pPr eaLnBrk="1"/>
              <a:endParaRPr lang="en-GB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/>
              <a:r>
                <a:rPr lang="en-GB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Code-stream transcoding</a:t>
              </a:r>
            </a:p>
            <a:p>
              <a:pPr eaLnBrk="1"/>
              <a:endParaRPr lang="en-GB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/>
              <a:r>
                <a:rPr lang="en-GB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Interactive image and video transmission</a:t>
              </a:r>
            </a:p>
            <a:p>
              <a:pPr eaLnBrk="1"/>
              <a:endParaRPr lang="en-GB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29700" name="Text Box 4"/>
            <p:cNvSpPr txBox="1">
              <a:spLocks noChangeArrowheads="1"/>
            </p:cNvSpPr>
            <p:nvPr/>
          </p:nvSpPr>
          <p:spPr bwMode="auto">
            <a:xfrm>
              <a:off x="4064" y="4191"/>
              <a:ext cx="778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Applications</a:t>
              </a:r>
            </a:p>
          </p:txBody>
        </p:sp>
        <p:sp>
          <p:nvSpPr>
            <p:cNvPr id="29701" name="Line 5"/>
            <p:cNvSpPr>
              <a:spLocks noChangeShapeType="1"/>
            </p:cNvSpPr>
            <p:nvPr/>
          </p:nvSpPr>
          <p:spPr bwMode="auto">
            <a:xfrm flipV="1">
              <a:off x="4592" y="4015"/>
              <a:ext cx="281" cy="2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9702" name="Line 6"/>
            <p:cNvSpPr>
              <a:spLocks noChangeShapeType="1"/>
            </p:cNvSpPr>
            <p:nvPr/>
          </p:nvSpPr>
          <p:spPr bwMode="auto">
            <a:xfrm flipV="1">
              <a:off x="4592" y="4180"/>
              <a:ext cx="307" cy="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9703" name="Line 7"/>
            <p:cNvSpPr>
              <a:spLocks noChangeShapeType="1"/>
            </p:cNvSpPr>
            <p:nvPr/>
          </p:nvSpPr>
          <p:spPr bwMode="auto">
            <a:xfrm>
              <a:off x="4592" y="4259"/>
              <a:ext cx="281" cy="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29704" name="Group 8"/>
            <p:cNvGrpSpPr>
              <a:grpSpLocks/>
            </p:cNvGrpSpPr>
            <p:nvPr/>
          </p:nvGrpSpPr>
          <p:grpSpPr bwMode="auto">
            <a:xfrm>
              <a:off x="5002" y="4225"/>
              <a:ext cx="605" cy="22"/>
              <a:chOff x="3212" y="3636"/>
              <a:chExt cx="2730" cy="140"/>
            </a:xfrm>
          </p:grpSpPr>
          <p:sp>
            <p:nvSpPr>
              <p:cNvPr id="29705" name="AutoShape 9"/>
              <p:cNvSpPr>
                <a:spLocks/>
              </p:cNvSpPr>
              <p:nvPr/>
            </p:nvSpPr>
            <p:spPr bwMode="auto">
              <a:xfrm rot="-5400000">
                <a:off x="4507" y="2341"/>
                <a:ext cx="140" cy="2730"/>
              </a:xfrm>
              <a:prstGeom prst="leftBracket">
                <a:avLst>
                  <a:gd name="adj" fmla="val 3069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06" name="Rectangle 10"/>
              <p:cNvSpPr>
                <a:spLocks noChangeArrowheads="1"/>
              </p:cNvSpPr>
              <p:nvPr/>
            </p:nvSpPr>
            <p:spPr bwMode="auto">
              <a:xfrm>
                <a:off x="3266" y="3651"/>
                <a:ext cx="263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29707" name="Group 11"/>
            <p:cNvGrpSpPr>
              <a:grpSpLocks/>
            </p:cNvGrpSpPr>
            <p:nvPr/>
          </p:nvGrpSpPr>
          <p:grpSpPr bwMode="auto">
            <a:xfrm>
              <a:off x="5758" y="4259"/>
              <a:ext cx="475" cy="24"/>
              <a:chOff x="3311" y="4050"/>
              <a:chExt cx="2722" cy="140"/>
            </a:xfrm>
          </p:grpSpPr>
          <p:sp>
            <p:nvSpPr>
              <p:cNvPr id="29708" name="AutoShape 12"/>
              <p:cNvSpPr>
                <a:spLocks/>
              </p:cNvSpPr>
              <p:nvPr/>
            </p:nvSpPr>
            <p:spPr bwMode="auto">
              <a:xfrm rot="-5400000">
                <a:off x="4602" y="2759"/>
                <a:ext cx="140" cy="2722"/>
              </a:xfrm>
              <a:prstGeom prst="leftBracket">
                <a:avLst>
                  <a:gd name="adj" fmla="val 3060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09" name="Line 13"/>
              <p:cNvSpPr>
                <a:spLocks noChangeShapeType="1"/>
              </p:cNvSpPr>
              <p:nvPr/>
            </p:nvSpPr>
            <p:spPr bwMode="auto">
              <a:xfrm flipV="1">
                <a:off x="3538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10" name="Line 14"/>
              <p:cNvSpPr>
                <a:spLocks noChangeShapeType="1"/>
              </p:cNvSpPr>
              <p:nvPr/>
            </p:nvSpPr>
            <p:spPr bwMode="auto">
              <a:xfrm flipV="1">
                <a:off x="442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11" name="Rectangle 15"/>
              <p:cNvSpPr>
                <a:spLocks noChangeArrowheads="1"/>
              </p:cNvSpPr>
              <p:nvPr/>
            </p:nvSpPr>
            <p:spPr bwMode="auto">
              <a:xfrm>
                <a:off x="5174" y="4065"/>
                <a:ext cx="314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12" name="Line 16"/>
              <p:cNvSpPr>
                <a:spLocks noChangeShapeType="1"/>
              </p:cNvSpPr>
              <p:nvPr/>
            </p:nvSpPr>
            <p:spPr bwMode="auto">
              <a:xfrm flipV="1">
                <a:off x="5534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13" name="Rectangle 17"/>
              <p:cNvSpPr>
                <a:spLocks noChangeArrowheads="1"/>
              </p:cNvSpPr>
              <p:nvPr/>
            </p:nvSpPr>
            <p:spPr bwMode="auto">
              <a:xfrm>
                <a:off x="4128" y="4065"/>
                <a:ext cx="260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14" name="Rectangle 18"/>
              <p:cNvSpPr>
                <a:spLocks noChangeArrowheads="1"/>
              </p:cNvSpPr>
              <p:nvPr/>
            </p:nvSpPr>
            <p:spPr bwMode="auto">
              <a:xfrm>
                <a:off x="3810" y="4065"/>
                <a:ext cx="227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15" name="Rectangle 19"/>
              <p:cNvSpPr>
                <a:spLocks noChangeArrowheads="1"/>
              </p:cNvSpPr>
              <p:nvPr/>
            </p:nvSpPr>
            <p:spPr bwMode="auto">
              <a:xfrm>
                <a:off x="3382" y="4065"/>
                <a:ext cx="99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16" name="Rectangle 20"/>
              <p:cNvSpPr>
                <a:spLocks noChangeArrowheads="1"/>
              </p:cNvSpPr>
              <p:nvPr/>
            </p:nvSpPr>
            <p:spPr bwMode="auto">
              <a:xfrm>
                <a:off x="3583" y="4066"/>
                <a:ext cx="13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17" name="Line 21"/>
              <p:cNvSpPr>
                <a:spLocks noChangeShapeType="1"/>
              </p:cNvSpPr>
              <p:nvPr/>
            </p:nvSpPr>
            <p:spPr bwMode="auto">
              <a:xfrm flipV="1">
                <a:off x="376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18" name="Line 22"/>
              <p:cNvSpPr>
                <a:spLocks noChangeShapeType="1"/>
              </p:cNvSpPr>
              <p:nvPr/>
            </p:nvSpPr>
            <p:spPr bwMode="auto">
              <a:xfrm flipV="1">
                <a:off x="4082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19" name="Line 23"/>
              <p:cNvSpPr>
                <a:spLocks noChangeShapeType="1"/>
              </p:cNvSpPr>
              <p:nvPr/>
            </p:nvSpPr>
            <p:spPr bwMode="auto">
              <a:xfrm flipV="1">
                <a:off x="4763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20" name="Rectangle 24"/>
              <p:cNvSpPr>
                <a:spLocks noChangeArrowheads="1"/>
              </p:cNvSpPr>
              <p:nvPr/>
            </p:nvSpPr>
            <p:spPr bwMode="auto">
              <a:xfrm>
                <a:off x="4461" y="4065"/>
                <a:ext cx="26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21" name="Line 25"/>
              <p:cNvSpPr>
                <a:spLocks noChangeShapeType="1"/>
              </p:cNvSpPr>
              <p:nvPr/>
            </p:nvSpPr>
            <p:spPr bwMode="auto">
              <a:xfrm flipV="1">
                <a:off x="512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22" name="Rectangle 26"/>
              <p:cNvSpPr>
                <a:spLocks noChangeArrowheads="1"/>
              </p:cNvSpPr>
              <p:nvPr/>
            </p:nvSpPr>
            <p:spPr bwMode="auto">
              <a:xfrm>
                <a:off x="4808" y="4065"/>
                <a:ext cx="27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23" name="Rectangle 27"/>
              <p:cNvSpPr>
                <a:spLocks noChangeArrowheads="1"/>
              </p:cNvSpPr>
              <p:nvPr/>
            </p:nvSpPr>
            <p:spPr bwMode="auto">
              <a:xfrm>
                <a:off x="5583" y="4066"/>
                <a:ext cx="404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29724" name="Freeform 28"/>
            <p:cNvSpPr>
              <a:spLocks/>
            </p:cNvSpPr>
            <p:nvPr/>
          </p:nvSpPr>
          <p:spPr bwMode="auto">
            <a:xfrm>
              <a:off x="5521" y="4259"/>
              <a:ext cx="194" cy="27"/>
            </a:xfrm>
            <a:custGeom>
              <a:avLst/>
              <a:gdLst>
                <a:gd name="T0" fmla="*/ 0 w 408"/>
                <a:gd name="T1" fmla="*/ 0 h 105"/>
                <a:gd name="T2" fmla="*/ 181 w 408"/>
                <a:gd name="T3" fmla="*/ 90 h 105"/>
                <a:gd name="T4" fmla="*/ 408 w 408"/>
                <a:gd name="T5" fmla="*/ 9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8" h="105">
                  <a:moveTo>
                    <a:pt x="0" y="0"/>
                  </a:moveTo>
                  <a:cubicBezTo>
                    <a:pt x="56" y="37"/>
                    <a:pt x="113" y="75"/>
                    <a:pt x="181" y="90"/>
                  </a:cubicBezTo>
                  <a:cubicBezTo>
                    <a:pt x="249" y="105"/>
                    <a:pt x="328" y="97"/>
                    <a:pt x="408" y="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pic>
          <p:nvPicPr>
            <p:cNvPr id="29725" name="Picture 29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5" y="4003"/>
              <a:ext cx="172" cy="1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26" name="Picture 30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" y="4014"/>
              <a:ext cx="172" cy="1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27" name="Picture 31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9" y="4026"/>
              <a:ext cx="173" cy="1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28" name="Rectangle 32"/>
            <p:cNvSpPr>
              <a:spLocks noChangeArrowheads="1"/>
            </p:cNvSpPr>
            <p:nvPr/>
          </p:nvSpPr>
          <p:spPr bwMode="auto">
            <a:xfrm>
              <a:off x="4037" y="3956"/>
              <a:ext cx="2222" cy="544"/>
            </a:xfrm>
            <a:prstGeom prst="rect">
              <a:avLst/>
            </a:prstGeom>
            <a:solidFill>
              <a:srgbClr val="FFFFFF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49263">
                <a:lnSpc>
                  <a:spcPct val="93000"/>
                </a:lnSpc>
              </a:pPr>
              <a:endParaRPr lang="en-US" sz="1400" b="0" i="0" u="sng">
                <a:effectLst/>
                <a:latin typeface="Arial" charset="0"/>
              </a:endParaRPr>
            </a:p>
          </p:txBody>
        </p:sp>
      </p:grpSp>
      <p:grpSp>
        <p:nvGrpSpPr>
          <p:cNvPr id="29729" name="Group 33"/>
          <p:cNvGrpSpPr>
            <a:grpSpLocks/>
          </p:cNvGrpSpPr>
          <p:nvPr/>
        </p:nvGrpSpPr>
        <p:grpSpPr bwMode="auto">
          <a:xfrm>
            <a:off x="6192838" y="4787900"/>
            <a:ext cx="2447925" cy="936625"/>
            <a:chOff x="3901" y="3016"/>
            <a:chExt cx="1542" cy="590"/>
          </a:xfrm>
        </p:grpSpPr>
        <p:pic>
          <p:nvPicPr>
            <p:cNvPr id="29730" name="Picture 34" descr="n1_GRAY-CODPER-L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" y="3016"/>
              <a:ext cx="1497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31" name="Rectangle 35"/>
            <p:cNvSpPr>
              <a:spLocks noChangeArrowheads="1"/>
            </p:cNvSpPr>
            <p:nvPr/>
          </p:nvSpPr>
          <p:spPr bwMode="auto">
            <a:xfrm>
              <a:off x="3901" y="3016"/>
              <a:ext cx="1542" cy="59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29732" name="Group 36"/>
          <p:cNvGrpSpPr>
            <a:grpSpLocks/>
          </p:cNvGrpSpPr>
          <p:nvPr/>
        </p:nvGrpSpPr>
        <p:grpSpPr bwMode="auto">
          <a:xfrm>
            <a:off x="3671888" y="1403350"/>
            <a:ext cx="2447925" cy="793750"/>
            <a:chOff x="2676" y="930"/>
            <a:chExt cx="1451" cy="454"/>
          </a:xfrm>
        </p:grpSpPr>
        <p:sp>
          <p:nvSpPr>
            <p:cNvPr id="29733" name="AutoShape 37"/>
            <p:cNvSpPr>
              <a:spLocks noChangeArrowheads="1"/>
            </p:cNvSpPr>
            <p:nvPr/>
          </p:nvSpPr>
          <p:spPr bwMode="auto">
            <a:xfrm>
              <a:off x="2871" y="1275"/>
              <a:ext cx="56" cy="10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734" name="AutoShape 38"/>
            <p:cNvSpPr>
              <a:spLocks noChangeArrowheads="1"/>
            </p:cNvSpPr>
            <p:nvPr/>
          </p:nvSpPr>
          <p:spPr bwMode="auto">
            <a:xfrm>
              <a:off x="2955" y="946"/>
              <a:ext cx="56" cy="438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735" name="AutoShape 39"/>
            <p:cNvSpPr>
              <a:spLocks noChangeArrowheads="1"/>
            </p:cNvSpPr>
            <p:nvPr/>
          </p:nvSpPr>
          <p:spPr bwMode="auto">
            <a:xfrm>
              <a:off x="3038" y="1306"/>
              <a:ext cx="56" cy="78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736" name="AutoShape 40"/>
            <p:cNvSpPr>
              <a:spLocks noChangeArrowheads="1"/>
            </p:cNvSpPr>
            <p:nvPr/>
          </p:nvSpPr>
          <p:spPr bwMode="auto">
            <a:xfrm>
              <a:off x="3122" y="1337"/>
              <a:ext cx="56" cy="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737" name="AutoShape 41"/>
            <p:cNvSpPr>
              <a:spLocks noChangeArrowheads="1"/>
            </p:cNvSpPr>
            <p:nvPr/>
          </p:nvSpPr>
          <p:spPr bwMode="auto">
            <a:xfrm>
              <a:off x="3206" y="1181"/>
              <a:ext cx="56" cy="20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738" name="AutoShape 42"/>
            <p:cNvSpPr>
              <a:spLocks noChangeArrowheads="1"/>
            </p:cNvSpPr>
            <p:nvPr/>
          </p:nvSpPr>
          <p:spPr bwMode="auto">
            <a:xfrm>
              <a:off x="3289" y="1290"/>
              <a:ext cx="57" cy="9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739" name="AutoShape 43"/>
            <p:cNvSpPr>
              <a:spLocks noChangeArrowheads="1"/>
            </p:cNvSpPr>
            <p:nvPr/>
          </p:nvSpPr>
          <p:spPr bwMode="auto">
            <a:xfrm>
              <a:off x="3374" y="1122"/>
              <a:ext cx="55" cy="2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740" name="AutoShape 44"/>
            <p:cNvSpPr>
              <a:spLocks noChangeArrowheads="1"/>
            </p:cNvSpPr>
            <p:nvPr/>
          </p:nvSpPr>
          <p:spPr bwMode="auto">
            <a:xfrm>
              <a:off x="3457" y="1052"/>
              <a:ext cx="56" cy="33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741" name="AutoShape 45"/>
            <p:cNvSpPr>
              <a:spLocks noChangeArrowheads="1"/>
            </p:cNvSpPr>
            <p:nvPr/>
          </p:nvSpPr>
          <p:spPr bwMode="auto">
            <a:xfrm>
              <a:off x="3541" y="1337"/>
              <a:ext cx="56" cy="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742" name="AutoShape 46"/>
            <p:cNvSpPr>
              <a:spLocks noChangeArrowheads="1"/>
            </p:cNvSpPr>
            <p:nvPr/>
          </p:nvSpPr>
          <p:spPr bwMode="auto">
            <a:xfrm>
              <a:off x="3624" y="1290"/>
              <a:ext cx="56" cy="9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743" name="AutoShape 47"/>
            <p:cNvSpPr>
              <a:spLocks noChangeArrowheads="1"/>
            </p:cNvSpPr>
            <p:nvPr/>
          </p:nvSpPr>
          <p:spPr bwMode="auto">
            <a:xfrm>
              <a:off x="3708" y="1322"/>
              <a:ext cx="56" cy="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744" name="AutoShape 48"/>
            <p:cNvSpPr>
              <a:spLocks noChangeArrowheads="1"/>
            </p:cNvSpPr>
            <p:nvPr/>
          </p:nvSpPr>
          <p:spPr bwMode="auto">
            <a:xfrm>
              <a:off x="3792" y="1087"/>
              <a:ext cx="56" cy="29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745" name="AutoShape 49"/>
            <p:cNvSpPr>
              <a:spLocks noChangeArrowheads="1"/>
            </p:cNvSpPr>
            <p:nvPr/>
          </p:nvSpPr>
          <p:spPr bwMode="auto">
            <a:xfrm>
              <a:off x="3875" y="1290"/>
              <a:ext cx="56" cy="9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746" name="AutoShape 50"/>
            <p:cNvSpPr>
              <a:spLocks noChangeArrowheads="1"/>
            </p:cNvSpPr>
            <p:nvPr/>
          </p:nvSpPr>
          <p:spPr bwMode="auto">
            <a:xfrm>
              <a:off x="3959" y="1337"/>
              <a:ext cx="56" cy="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747" name="AutoShape 51"/>
            <p:cNvSpPr>
              <a:spLocks noChangeArrowheads="1"/>
            </p:cNvSpPr>
            <p:nvPr/>
          </p:nvSpPr>
          <p:spPr bwMode="auto">
            <a:xfrm>
              <a:off x="4043" y="1228"/>
              <a:ext cx="56" cy="15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748" name="AutoShape 52"/>
            <p:cNvSpPr>
              <a:spLocks noChangeArrowheads="1"/>
            </p:cNvSpPr>
            <p:nvPr/>
          </p:nvSpPr>
          <p:spPr bwMode="auto">
            <a:xfrm>
              <a:off x="2704" y="1212"/>
              <a:ext cx="56" cy="1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749" name="AutoShape 53"/>
            <p:cNvSpPr>
              <a:spLocks noChangeArrowheads="1"/>
            </p:cNvSpPr>
            <p:nvPr/>
          </p:nvSpPr>
          <p:spPr bwMode="auto">
            <a:xfrm>
              <a:off x="2787" y="1322"/>
              <a:ext cx="56" cy="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750" name="Line 54"/>
            <p:cNvSpPr>
              <a:spLocks noChangeShapeType="1"/>
            </p:cNvSpPr>
            <p:nvPr/>
          </p:nvSpPr>
          <p:spPr bwMode="auto">
            <a:xfrm>
              <a:off x="2676" y="1384"/>
              <a:ext cx="1451" cy="0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29751" name="Group 55"/>
            <p:cNvGrpSpPr>
              <a:grpSpLocks/>
            </p:cNvGrpSpPr>
            <p:nvPr/>
          </p:nvGrpSpPr>
          <p:grpSpPr bwMode="auto">
            <a:xfrm>
              <a:off x="2816" y="1292"/>
              <a:ext cx="1172" cy="92"/>
              <a:chOff x="2816" y="1368"/>
              <a:chExt cx="1172" cy="16"/>
            </a:xfrm>
          </p:grpSpPr>
          <p:sp>
            <p:nvSpPr>
              <p:cNvPr id="29752" name="Line 56"/>
              <p:cNvSpPr>
                <a:spLocks noChangeShapeType="1"/>
              </p:cNvSpPr>
              <p:nvPr/>
            </p:nvSpPr>
            <p:spPr bwMode="auto">
              <a:xfrm flipV="1">
                <a:off x="2816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53" name="Line 57"/>
              <p:cNvSpPr>
                <a:spLocks noChangeShapeType="1"/>
              </p:cNvSpPr>
              <p:nvPr/>
            </p:nvSpPr>
            <p:spPr bwMode="auto">
              <a:xfrm flipV="1">
                <a:off x="2900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54" name="Line 58"/>
              <p:cNvSpPr>
                <a:spLocks noChangeShapeType="1"/>
              </p:cNvSpPr>
              <p:nvPr/>
            </p:nvSpPr>
            <p:spPr bwMode="auto">
              <a:xfrm flipV="1">
                <a:off x="3067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55" name="Line 59"/>
              <p:cNvSpPr>
                <a:spLocks noChangeShapeType="1"/>
              </p:cNvSpPr>
              <p:nvPr/>
            </p:nvSpPr>
            <p:spPr bwMode="auto">
              <a:xfrm flipV="1">
                <a:off x="3151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56" name="Line 60"/>
              <p:cNvSpPr>
                <a:spLocks noChangeShapeType="1"/>
              </p:cNvSpPr>
              <p:nvPr/>
            </p:nvSpPr>
            <p:spPr bwMode="auto">
              <a:xfrm flipV="1">
                <a:off x="3318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57" name="Line 61"/>
              <p:cNvSpPr>
                <a:spLocks noChangeShapeType="1"/>
              </p:cNvSpPr>
              <p:nvPr/>
            </p:nvSpPr>
            <p:spPr bwMode="auto">
              <a:xfrm flipV="1">
                <a:off x="3569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58" name="Line 62"/>
              <p:cNvSpPr>
                <a:spLocks noChangeShapeType="1"/>
              </p:cNvSpPr>
              <p:nvPr/>
            </p:nvSpPr>
            <p:spPr bwMode="auto">
              <a:xfrm flipV="1">
                <a:off x="3653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59" name="Line 63"/>
              <p:cNvSpPr>
                <a:spLocks noChangeShapeType="1"/>
              </p:cNvSpPr>
              <p:nvPr/>
            </p:nvSpPr>
            <p:spPr bwMode="auto">
              <a:xfrm flipV="1">
                <a:off x="3736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60" name="Line 64"/>
              <p:cNvSpPr>
                <a:spLocks noChangeShapeType="1"/>
              </p:cNvSpPr>
              <p:nvPr/>
            </p:nvSpPr>
            <p:spPr bwMode="auto">
              <a:xfrm flipV="1">
                <a:off x="3904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61" name="Line 65"/>
              <p:cNvSpPr>
                <a:spLocks noChangeShapeType="1"/>
              </p:cNvSpPr>
              <p:nvPr/>
            </p:nvSpPr>
            <p:spPr bwMode="auto">
              <a:xfrm flipV="1">
                <a:off x="3988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29762" name="Group 66"/>
            <p:cNvGrpSpPr>
              <a:grpSpLocks/>
            </p:cNvGrpSpPr>
            <p:nvPr/>
          </p:nvGrpSpPr>
          <p:grpSpPr bwMode="auto">
            <a:xfrm>
              <a:off x="2732" y="930"/>
              <a:ext cx="1340" cy="454"/>
              <a:chOff x="2732" y="930"/>
              <a:chExt cx="1340" cy="454"/>
            </a:xfrm>
          </p:grpSpPr>
          <p:sp>
            <p:nvSpPr>
              <p:cNvPr id="29763" name="Line 67"/>
              <p:cNvSpPr>
                <a:spLocks noChangeShapeType="1"/>
              </p:cNvSpPr>
              <p:nvPr/>
            </p:nvSpPr>
            <p:spPr bwMode="auto">
              <a:xfrm flipV="1">
                <a:off x="2732" y="1196"/>
                <a:ext cx="0" cy="1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64" name="Line 68"/>
              <p:cNvSpPr>
                <a:spLocks noChangeShapeType="1"/>
              </p:cNvSpPr>
              <p:nvPr/>
            </p:nvSpPr>
            <p:spPr bwMode="auto">
              <a:xfrm flipV="1">
                <a:off x="3235" y="1196"/>
                <a:ext cx="0" cy="1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65" name="Line 69"/>
              <p:cNvSpPr>
                <a:spLocks noChangeShapeType="1"/>
              </p:cNvSpPr>
              <p:nvPr/>
            </p:nvSpPr>
            <p:spPr bwMode="auto">
              <a:xfrm flipV="1">
                <a:off x="4072" y="1196"/>
                <a:ext cx="0" cy="1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66" name="Line 70"/>
              <p:cNvSpPr>
                <a:spLocks noChangeShapeType="1"/>
              </p:cNvSpPr>
              <p:nvPr/>
            </p:nvSpPr>
            <p:spPr bwMode="auto">
              <a:xfrm flipV="1">
                <a:off x="2984" y="930"/>
                <a:ext cx="0" cy="4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67" name="Line 71"/>
              <p:cNvSpPr>
                <a:spLocks noChangeShapeType="1"/>
              </p:cNvSpPr>
              <p:nvPr/>
            </p:nvSpPr>
            <p:spPr bwMode="auto">
              <a:xfrm flipV="1">
                <a:off x="3402" y="1071"/>
                <a:ext cx="0" cy="3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68" name="Line 72"/>
              <p:cNvSpPr>
                <a:spLocks noChangeShapeType="1"/>
              </p:cNvSpPr>
              <p:nvPr/>
            </p:nvSpPr>
            <p:spPr bwMode="auto">
              <a:xfrm flipV="1">
                <a:off x="3485" y="1071"/>
                <a:ext cx="0" cy="3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29769" name="Line 73"/>
              <p:cNvSpPr>
                <a:spLocks noChangeShapeType="1"/>
              </p:cNvSpPr>
              <p:nvPr/>
            </p:nvSpPr>
            <p:spPr bwMode="auto">
              <a:xfrm flipV="1">
                <a:off x="3820" y="1071"/>
                <a:ext cx="0" cy="3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sp>
        <p:nvSpPr>
          <p:cNvPr id="29770" name="Text Box 74"/>
          <p:cNvSpPr txBox="1">
            <a:spLocks noChangeArrowheads="1"/>
          </p:cNvSpPr>
          <p:nvPr/>
        </p:nvSpPr>
        <p:spPr bwMode="auto">
          <a:xfrm>
            <a:off x="3311525" y="4311650"/>
            <a:ext cx="53276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3. EXPERIMENTS</a:t>
            </a:r>
          </a:p>
        </p:txBody>
      </p:sp>
      <p:sp>
        <p:nvSpPr>
          <p:cNvPr id="29771" name="Text Box 75"/>
          <p:cNvSpPr txBox="1">
            <a:spLocks noChangeArrowheads="1"/>
          </p:cNvSpPr>
          <p:nvPr/>
        </p:nvSpPr>
        <p:spPr bwMode="auto">
          <a:xfrm>
            <a:off x="5545138" y="5795963"/>
            <a:ext cx="38163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4. CONCLUSIONS</a:t>
            </a:r>
          </a:p>
        </p:txBody>
      </p:sp>
      <p:sp>
        <p:nvSpPr>
          <p:cNvPr id="29772" name="Text Box 76"/>
          <p:cNvSpPr txBox="1">
            <a:spLocks noChangeArrowheads="1"/>
          </p:cNvSpPr>
          <p:nvPr/>
        </p:nvSpPr>
        <p:spPr bwMode="auto">
          <a:xfrm>
            <a:off x="1511300" y="2771775"/>
            <a:ext cx="6985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2. PDF-BASED DISTORTION</a:t>
            </a:r>
          </a:p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               ESTIMATORS</a:t>
            </a:r>
          </a:p>
        </p:txBody>
      </p:sp>
      <p:sp>
        <p:nvSpPr>
          <p:cNvPr id="29773" name="Text Box 77"/>
          <p:cNvSpPr txBox="1">
            <a:spLocks noChangeArrowheads="1"/>
          </p:cNvSpPr>
          <p:nvPr/>
        </p:nvSpPr>
        <p:spPr bwMode="auto">
          <a:xfrm>
            <a:off x="431800" y="1403350"/>
            <a:ext cx="374491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1. INTRODUCTION</a:t>
            </a:r>
          </a:p>
        </p:txBody>
      </p:sp>
      <p:sp>
        <p:nvSpPr>
          <p:cNvPr id="29774" name="Rectangle 78"/>
          <p:cNvSpPr>
            <a:spLocks noChangeArrowheads="1"/>
          </p:cNvSpPr>
          <p:nvPr/>
        </p:nvSpPr>
        <p:spPr bwMode="auto">
          <a:xfrm>
            <a:off x="0" y="7164388"/>
            <a:ext cx="10080625" cy="395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9775" name="Text Box 79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TABLE OF CONTENTS</a:t>
            </a:r>
          </a:p>
        </p:txBody>
      </p:sp>
      <p:sp>
        <p:nvSpPr>
          <p:cNvPr id="29776" name="Rectangle 80"/>
          <p:cNvSpPr>
            <a:spLocks noChangeArrowheads="1"/>
          </p:cNvSpPr>
          <p:nvPr/>
        </p:nvSpPr>
        <p:spPr bwMode="auto">
          <a:xfrm>
            <a:off x="1008063" y="4211638"/>
            <a:ext cx="9072562" cy="29527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9777" name="Rectangle 81"/>
          <p:cNvSpPr>
            <a:spLocks noChangeArrowheads="1"/>
          </p:cNvSpPr>
          <p:nvPr/>
        </p:nvSpPr>
        <p:spPr bwMode="auto">
          <a:xfrm>
            <a:off x="431800" y="1258888"/>
            <a:ext cx="5832475" cy="108108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29778" name="Group 82"/>
          <p:cNvGrpSpPr>
            <a:grpSpLocks/>
          </p:cNvGrpSpPr>
          <p:nvPr/>
        </p:nvGrpSpPr>
        <p:grpSpPr bwMode="auto">
          <a:xfrm>
            <a:off x="7056438" y="2916238"/>
            <a:ext cx="2592387" cy="1295400"/>
            <a:chOff x="4445" y="1837"/>
            <a:chExt cx="1633" cy="816"/>
          </a:xfrm>
        </p:grpSpPr>
        <p:grpSp>
          <p:nvGrpSpPr>
            <p:cNvPr id="29779" name="Group 83"/>
            <p:cNvGrpSpPr>
              <a:grpSpLocks/>
            </p:cNvGrpSpPr>
            <p:nvPr/>
          </p:nvGrpSpPr>
          <p:grpSpPr bwMode="auto">
            <a:xfrm flipV="1">
              <a:off x="4680" y="2329"/>
              <a:ext cx="643" cy="324"/>
              <a:chOff x="3900" y="1247"/>
              <a:chExt cx="2359" cy="1315"/>
            </a:xfrm>
          </p:grpSpPr>
          <p:sp>
            <p:nvSpPr>
              <p:cNvPr id="29780" name="AutoShape 84"/>
              <p:cNvSpPr>
                <a:spLocks noChangeArrowheads="1"/>
              </p:cNvSpPr>
              <p:nvPr/>
            </p:nvSpPr>
            <p:spPr bwMode="auto">
              <a:xfrm>
                <a:off x="4899" y="2245"/>
                <a:ext cx="91" cy="317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81" name="AutoShape 85"/>
              <p:cNvSpPr>
                <a:spLocks noChangeArrowheads="1"/>
              </p:cNvSpPr>
              <p:nvPr/>
            </p:nvSpPr>
            <p:spPr bwMode="auto">
              <a:xfrm>
                <a:off x="3946" y="1247"/>
                <a:ext cx="91" cy="131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82" name="AutoShape 86"/>
              <p:cNvSpPr>
                <a:spLocks noChangeArrowheads="1"/>
              </p:cNvSpPr>
              <p:nvPr/>
            </p:nvSpPr>
            <p:spPr bwMode="auto">
              <a:xfrm>
                <a:off x="5443" y="2336"/>
                <a:ext cx="91" cy="22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83" name="AutoShape 87"/>
              <p:cNvSpPr>
                <a:spLocks noChangeArrowheads="1"/>
              </p:cNvSpPr>
              <p:nvPr/>
            </p:nvSpPr>
            <p:spPr bwMode="auto">
              <a:xfrm>
                <a:off x="6123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84" name="AutoShape 88"/>
              <p:cNvSpPr>
                <a:spLocks noChangeArrowheads="1"/>
              </p:cNvSpPr>
              <p:nvPr/>
            </p:nvSpPr>
            <p:spPr bwMode="auto">
              <a:xfrm>
                <a:off x="4490" y="1973"/>
                <a:ext cx="91" cy="589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 defTabSz="449263">
                  <a:lnSpc>
                    <a:spcPct val="93000"/>
                  </a:lnSpc>
                </a:pPr>
                <a:endParaRPr lang="en-US" sz="1800" b="0" i="0">
                  <a:effectLst/>
                  <a:latin typeface="Arial" charset="0"/>
                </a:endParaRPr>
              </a:p>
            </p:txBody>
          </p:sp>
          <p:sp>
            <p:nvSpPr>
              <p:cNvPr id="29785" name="AutoShape 89"/>
              <p:cNvSpPr>
                <a:spLocks noChangeArrowheads="1"/>
              </p:cNvSpPr>
              <p:nvPr/>
            </p:nvSpPr>
            <p:spPr bwMode="auto">
              <a:xfrm>
                <a:off x="5035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86" name="AutoShape 90"/>
              <p:cNvSpPr>
                <a:spLocks noChangeArrowheads="1"/>
              </p:cNvSpPr>
              <p:nvPr/>
            </p:nvSpPr>
            <p:spPr bwMode="auto">
              <a:xfrm>
                <a:off x="4354" y="1802"/>
                <a:ext cx="91" cy="76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87" name="AutoShape 91"/>
              <p:cNvSpPr>
                <a:spLocks noChangeArrowheads="1"/>
              </p:cNvSpPr>
              <p:nvPr/>
            </p:nvSpPr>
            <p:spPr bwMode="auto">
              <a:xfrm>
                <a:off x="4082" y="1601"/>
                <a:ext cx="91" cy="96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88" name="AutoShape 92"/>
              <p:cNvSpPr>
                <a:spLocks noChangeArrowheads="1"/>
              </p:cNvSpPr>
              <p:nvPr/>
            </p:nvSpPr>
            <p:spPr bwMode="auto">
              <a:xfrm>
                <a:off x="5851" y="2426"/>
                <a:ext cx="91" cy="13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89" name="AutoShape 93"/>
              <p:cNvSpPr>
                <a:spLocks noChangeArrowheads="1"/>
              </p:cNvSpPr>
              <p:nvPr/>
            </p:nvSpPr>
            <p:spPr bwMode="auto">
              <a:xfrm>
                <a:off x="5171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90" name="AutoShape 94"/>
              <p:cNvSpPr>
                <a:spLocks noChangeArrowheads="1"/>
              </p:cNvSpPr>
              <p:nvPr/>
            </p:nvSpPr>
            <p:spPr bwMode="auto">
              <a:xfrm>
                <a:off x="5715" y="2381"/>
                <a:ext cx="91" cy="18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91" name="AutoShape 95"/>
              <p:cNvSpPr>
                <a:spLocks noChangeArrowheads="1"/>
              </p:cNvSpPr>
              <p:nvPr/>
            </p:nvSpPr>
            <p:spPr bwMode="auto">
              <a:xfrm>
                <a:off x="4218" y="1701"/>
                <a:ext cx="91" cy="86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92" name="AutoShape 96"/>
              <p:cNvSpPr>
                <a:spLocks noChangeArrowheads="1"/>
              </p:cNvSpPr>
              <p:nvPr/>
            </p:nvSpPr>
            <p:spPr bwMode="auto">
              <a:xfrm>
                <a:off x="5307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93" name="AutoShape 97"/>
              <p:cNvSpPr>
                <a:spLocks noChangeArrowheads="1"/>
              </p:cNvSpPr>
              <p:nvPr/>
            </p:nvSpPr>
            <p:spPr bwMode="auto">
              <a:xfrm>
                <a:off x="5987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94" name="AutoShape 98"/>
              <p:cNvSpPr>
                <a:spLocks noChangeArrowheads="1"/>
              </p:cNvSpPr>
              <p:nvPr/>
            </p:nvSpPr>
            <p:spPr bwMode="auto">
              <a:xfrm>
                <a:off x="4763" y="2109"/>
                <a:ext cx="91" cy="453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95" name="AutoShape 99"/>
              <p:cNvSpPr>
                <a:spLocks noChangeArrowheads="1"/>
              </p:cNvSpPr>
              <p:nvPr/>
            </p:nvSpPr>
            <p:spPr bwMode="auto">
              <a:xfrm>
                <a:off x="4627" y="2063"/>
                <a:ext cx="91" cy="499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96" name="AutoShape 100"/>
              <p:cNvSpPr>
                <a:spLocks noChangeArrowheads="1"/>
              </p:cNvSpPr>
              <p:nvPr/>
            </p:nvSpPr>
            <p:spPr bwMode="auto">
              <a:xfrm>
                <a:off x="5579" y="2381"/>
                <a:ext cx="91" cy="18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797" name="Line 101"/>
              <p:cNvSpPr>
                <a:spLocks noChangeShapeType="1"/>
              </p:cNvSpPr>
              <p:nvPr/>
            </p:nvSpPr>
            <p:spPr bwMode="auto">
              <a:xfrm>
                <a:off x="3900" y="2562"/>
                <a:ext cx="2359" cy="0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29798" name="Group 102"/>
            <p:cNvGrpSpPr>
              <a:grpSpLocks/>
            </p:cNvGrpSpPr>
            <p:nvPr/>
          </p:nvGrpSpPr>
          <p:grpSpPr bwMode="auto">
            <a:xfrm flipH="1" flipV="1">
              <a:off x="5200" y="2329"/>
              <a:ext cx="643" cy="324"/>
              <a:chOff x="3900" y="1247"/>
              <a:chExt cx="2359" cy="1315"/>
            </a:xfrm>
          </p:grpSpPr>
          <p:sp>
            <p:nvSpPr>
              <p:cNvPr id="29799" name="AutoShape 103"/>
              <p:cNvSpPr>
                <a:spLocks noChangeArrowheads="1"/>
              </p:cNvSpPr>
              <p:nvPr/>
            </p:nvSpPr>
            <p:spPr bwMode="auto">
              <a:xfrm>
                <a:off x="4899" y="2245"/>
                <a:ext cx="91" cy="317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800" name="AutoShape 104"/>
              <p:cNvSpPr>
                <a:spLocks noChangeArrowheads="1"/>
              </p:cNvSpPr>
              <p:nvPr/>
            </p:nvSpPr>
            <p:spPr bwMode="auto">
              <a:xfrm>
                <a:off x="3946" y="1247"/>
                <a:ext cx="91" cy="131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801" name="AutoShape 105"/>
              <p:cNvSpPr>
                <a:spLocks noChangeArrowheads="1"/>
              </p:cNvSpPr>
              <p:nvPr/>
            </p:nvSpPr>
            <p:spPr bwMode="auto">
              <a:xfrm>
                <a:off x="5443" y="2336"/>
                <a:ext cx="91" cy="22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802" name="AutoShape 106"/>
              <p:cNvSpPr>
                <a:spLocks noChangeArrowheads="1"/>
              </p:cNvSpPr>
              <p:nvPr/>
            </p:nvSpPr>
            <p:spPr bwMode="auto">
              <a:xfrm>
                <a:off x="6123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803" name="AutoShape 107"/>
              <p:cNvSpPr>
                <a:spLocks noChangeArrowheads="1"/>
              </p:cNvSpPr>
              <p:nvPr/>
            </p:nvSpPr>
            <p:spPr bwMode="auto">
              <a:xfrm>
                <a:off x="4490" y="1973"/>
                <a:ext cx="91" cy="589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 defTabSz="449263">
                  <a:lnSpc>
                    <a:spcPct val="93000"/>
                  </a:lnSpc>
                </a:pPr>
                <a:endParaRPr lang="en-US" sz="1800" b="0" i="0">
                  <a:effectLst/>
                  <a:latin typeface="Arial" charset="0"/>
                </a:endParaRPr>
              </a:p>
            </p:txBody>
          </p:sp>
          <p:sp>
            <p:nvSpPr>
              <p:cNvPr id="29804" name="AutoShape 108"/>
              <p:cNvSpPr>
                <a:spLocks noChangeArrowheads="1"/>
              </p:cNvSpPr>
              <p:nvPr/>
            </p:nvSpPr>
            <p:spPr bwMode="auto">
              <a:xfrm>
                <a:off x="5035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805" name="AutoShape 109"/>
              <p:cNvSpPr>
                <a:spLocks noChangeArrowheads="1"/>
              </p:cNvSpPr>
              <p:nvPr/>
            </p:nvSpPr>
            <p:spPr bwMode="auto">
              <a:xfrm>
                <a:off x="4354" y="1802"/>
                <a:ext cx="91" cy="76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806" name="AutoShape 110"/>
              <p:cNvSpPr>
                <a:spLocks noChangeArrowheads="1"/>
              </p:cNvSpPr>
              <p:nvPr/>
            </p:nvSpPr>
            <p:spPr bwMode="auto">
              <a:xfrm>
                <a:off x="4082" y="1601"/>
                <a:ext cx="91" cy="96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807" name="AutoShape 111"/>
              <p:cNvSpPr>
                <a:spLocks noChangeArrowheads="1"/>
              </p:cNvSpPr>
              <p:nvPr/>
            </p:nvSpPr>
            <p:spPr bwMode="auto">
              <a:xfrm>
                <a:off x="5851" y="2426"/>
                <a:ext cx="91" cy="13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808" name="AutoShape 112"/>
              <p:cNvSpPr>
                <a:spLocks noChangeArrowheads="1"/>
              </p:cNvSpPr>
              <p:nvPr/>
            </p:nvSpPr>
            <p:spPr bwMode="auto">
              <a:xfrm>
                <a:off x="5171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809" name="AutoShape 113"/>
              <p:cNvSpPr>
                <a:spLocks noChangeArrowheads="1"/>
              </p:cNvSpPr>
              <p:nvPr/>
            </p:nvSpPr>
            <p:spPr bwMode="auto">
              <a:xfrm>
                <a:off x="5715" y="2381"/>
                <a:ext cx="91" cy="18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810" name="AutoShape 114"/>
              <p:cNvSpPr>
                <a:spLocks noChangeArrowheads="1"/>
              </p:cNvSpPr>
              <p:nvPr/>
            </p:nvSpPr>
            <p:spPr bwMode="auto">
              <a:xfrm>
                <a:off x="4218" y="1701"/>
                <a:ext cx="91" cy="86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811" name="AutoShape 115"/>
              <p:cNvSpPr>
                <a:spLocks noChangeArrowheads="1"/>
              </p:cNvSpPr>
              <p:nvPr/>
            </p:nvSpPr>
            <p:spPr bwMode="auto">
              <a:xfrm>
                <a:off x="5307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812" name="AutoShape 116"/>
              <p:cNvSpPr>
                <a:spLocks noChangeArrowheads="1"/>
              </p:cNvSpPr>
              <p:nvPr/>
            </p:nvSpPr>
            <p:spPr bwMode="auto">
              <a:xfrm>
                <a:off x="5987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813" name="AutoShape 117"/>
              <p:cNvSpPr>
                <a:spLocks noChangeArrowheads="1"/>
              </p:cNvSpPr>
              <p:nvPr/>
            </p:nvSpPr>
            <p:spPr bwMode="auto">
              <a:xfrm>
                <a:off x="4763" y="2109"/>
                <a:ext cx="91" cy="453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814" name="AutoShape 118"/>
              <p:cNvSpPr>
                <a:spLocks noChangeArrowheads="1"/>
              </p:cNvSpPr>
              <p:nvPr/>
            </p:nvSpPr>
            <p:spPr bwMode="auto">
              <a:xfrm>
                <a:off x="4627" y="2063"/>
                <a:ext cx="91" cy="499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815" name="AutoShape 119"/>
              <p:cNvSpPr>
                <a:spLocks noChangeArrowheads="1"/>
              </p:cNvSpPr>
              <p:nvPr/>
            </p:nvSpPr>
            <p:spPr bwMode="auto">
              <a:xfrm>
                <a:off x="5579" y="2381"/>
                <a:ext cx="91" cy="18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816" name="Line 120"/>
              <p:cNvSpPr>
                <a:spLocks noChangeShapeType="1"/>
              </p:cNvSpPr>
              <p:nvPr/>
            </p:nvSpPr>
            <p:spPr bwMode="auto">
              <a:xfrm>
                <a:off x="3900" y="2562"/>
                <a:ext cx="2359" cy="0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29817" name="Line 121"/>
            <p:cNvSpPr>
              <a:spLocks noChangeShapeType="1"/>
            </p:cNvSpPr>
            <p:nvPr/>
          </p:nvSpPr>
          <p:spPr bwMode="auto">
            <a:xfrm>
              <a:off x="4680" y="2330"/>
              <a:ext cx="11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9818" name="Line 122"/>
            <p:cNvSpPr>
              <a:spLocks noChangeShapeType="1"/>
            </p:cNvSpPr>
            <p:nvPr/>
          </p:nvSpPr>
          <p:spPr bwMode="auto">
            <a:xfrm>
              <a:off x="5262" y="1861"/>
              <a:ext cx="0" cy="4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29819" name="Arc 123"/>
            <p:cNvSpPr>
              <a:spLocks/>
            </p:cNvSpPr>
            <p:nvPr/>
          </p:nvSpPr>
          <p:spPr bwMode="auto">
            <a:xfrm rot="16019186" flipH="1">
              <a:off x="5427" y="1685"/>
              <a:ext cx="499" cy="80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820" name="Arc 124"/>
            <p:cNvSpPr>
              <a:spLocks/>
            </p:cNvSpPr>
            <p:nvPr/>
          </p:nvSpPr>
          <p:spPr bwMode="auto">
            <a:xfrm rot="5580814">
              <a:off x="4597" y="1685"/>
              <a:ext cx="500" cy="80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DETERMINATION OF THE ESTIMATORS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31749" name="Group 5"/>
          <p:cNvGrpSpPr>
            <a:grpSpLocks/>
          </p:cNvGrpSpPr>
          <p:nvPr/>
        </p:nvGrpSpPr>
        <p:grpSpPr bwMode="auto">
          <a:xfrm>
            <a:off x="139700" y="1677988"/>
            <a:ext cx="3963988" cy="1381125"/>
            <a:chOff x="88" y="1018"/>
            <a:chExt cx="5990" cy="2087"/>
          </a:xfrm>
        </p:grpSpPr>
        <p:sp>
          <p:nvSpPr>
            <p:cNvPr id="31750" name="Line 6"/>
            <p:cNvSpPr>
              <a:spLocks noChangeShapeType="1"/>
            </p:cNvSpPr>
            <p:nvPr/>
          </p:nvSpPr>
          <p:spPr bwMode="auto">
            <a:xfrm>
              <a:off x="951" y="3019"/>
              <a:ext cx="426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51" name="Line 7"/>
            <p:cNvSpPr>
              <a:spLocks noChangeShapeType="1"/>
            </p:cNvSpPr>
            <p:nvPr/>
          </p:nvSpPr>
          <p:spPr bwMode="auto">
            <a:xfrm>
              <a:off x="3083" y="1114"/>
              <a:ext cx="0" cy="1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52" name="Arc 8"/>
            <p:cNvSpPr>
              <a:spLocks/>
            </p:cNvSpPr>
            <p:nvPr/>
          </p:nvSpPr>
          <p:spPr bwMode="auto">
            <a:xfrm rot="16019186" flipH="1">
              <a:off x="3592" y="560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753" name="Arc 9"/>
            <p:cNvSpPr>
              <a:spLocks/>
            </p:cNvSpPr>
            <p:nvPr/>
          </p:nvSpPr>
          <p:spPr bwMode="auto">
            <a:xfrm rot="5580814">
              <a:off x="546" y="562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31754" name="Group 10"/>
          <p:cNvGrpSpPr>
            <a:grpSpLocks/>
          </p:cNvGrpSpPr>
          <p:nvPr/>
        </p:nvGrpSpPr>
        <p:grpSpPr bwMode="auto">
          <a:xfrm>
            <a:off x="2447925" y="2484438"/>
            <a:ext cx="1728788" cy="1104900"/>
            <a:chOff x="1542" y="1565"/>
            <a:chExt cx="1089" cy="696"/>
          </a:xfrm>
        </p:grpSpPr>
        <p:sp>
          <p:nvSpPr>
            <p:cNvPr id="31755" name="Line 11"/>
            <p:cNvSpPr>
              <a:spLocks noChangeShapeType="1"/>
            </p:cNvSpPr>
            <p:nvPr/>
          </p:nvSpPr>
          <p:spPr bwMode="auto">
            <a:xfrm flipH="1">
              <a:off x="1724" y="1565"/>
              <a:ext cx="0" cy="36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56" name="Line 12"/>
            <p:cNvSpPr>
              <a:spLocks noChangeShapeType="1"/>
            </p:cNvSpPr>
            <p:nvPr/>
          </p:nvSpPr>
          <p:spPr bwMode="auto">
            <a:xfrm>
              <a:off x="1950" y="1701"/>
              <a:ext cx="0" cy="22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57" name="Text Box 13"/>
            <p:cNvSpPr txBox="1">
              <a:spLocks noChangeArrowheads="1"/>
            </p:cNvSpPr>
            <p:nvPr/>
          </p:nvSpPr>
          <p:spPr bwMode="auto">
            <a:xfrm>
              <a:off x="1542" y="1973"/>
              <a:ext cx="4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n-GB" sz="2400" i="0">
                  <a:effectLst/>
                  <a:latin typeface="Times New Roman" pitchFamily="18" charset="0"/>
                </a:rPr>
                <a:t>2</a:t>
              </a:r>
              <a:r>
                <a:rPr lang="en-GB" sz="2400" i="0" baseline="30000">
                  <a:effectLst/>
                  <a:latin typeface="Times New Roman" pitchFamily="18" charset="0"/>
                </a:rPr>
                <a:t>P*</a:t>
              </a:r>
            </a:p>
          </p:txBody>
        </p:sp>
        <p:sp>
          <p:nvSpPr>
            <p:cNvPr id="31758" name="Line 14"/>
            <p:cNvSpPr>
              <a:spLocks noChangeShapeType="1"/>
            </p:cNvSpPr>
            <p:nvPr/>
          </p:nvSpPr>
          <p:spPr bwMode="auto">
            <a:xfrm flipH="1">
              <a:off x="2177" y="1565"/>
              <a:ext cx="0" cy="362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59" name="Text Box 15"/>
            <p:cNvSpPr txBox="1">
              <a:spLocks noChangeArrowheads="1"/>
            </p:cNvSpPr>
            <p:nvPr/>
          </p:nvSpPr>
          <p:spPr bwMode="auto">
            <a:xfrm>
              <a:off x="1996" y="1973"/>
              <a:ext cx="63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n-GB" sz="2400" i="0">
                  <a:effectLst/>
                  <a:latin typeface="Times New Roman" pitchFamily="18" charset="0"/>
                </a:rPr>
                <a:t>2</a:t>
              </a:r>
              <a:r>
                <a:rPr lang="en-GB" sz="2400" i="0" baseline="30000">
                  <a:effectLst/>
                  <a:latin typeface="Times New Roman" pitchFamily="18" charset="0"/>
                </a:rPr>
                <a:t>P*+1</a:t>
              </a:r>
            </a:p>
          </p:txBody>
        </p:sp>
      </p:grp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1655763" y="6042025"/>
            <a:ext cx="1728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l-GR" sz="2400" i="0">
                <a:effectLst/>
                <a:latin typeface="Lucida Calligraphy" pitchFamily="66" charset="0"/>
              </a:rPr>
              <a:t>Δ</a:t>
            </a:r>
            <a:r>
              <a:rPr lang="es-ES" sz="2400" i="0">
                <a:effectLst/>
                <a:latin typeface="Lucida Calligraphy" pitchFamily="66" charset="0"/>
              </a:rPr>
              <a:t>Dsig</a:t>
            </a:r>
            <a:r>
              <a:rPr lang="en-GB" sz="2400" i="0" baseline="-25000">
                <a:effectLst/>
                <a:latin typeface="Times New Roman" pitchFamily="18" charset="0"/>
              </a:rPr>
              <a:t>P* </a:t>
            </a:r>
            <a:r>
              <a:rPr lang="en-GB" sz="2400" i="0">
                <a:effectLst/>
                <a:latin typeface="Times New Roman" pitchFamily="18" charset="0"/>
              </a:rPr>
              <a:t>=</a:t>
            </a:r>
            <a:endParaRPr lang="en-GB" sz="2400" i="0" baseline="30000">
              <a:effectLst/>
              <a:latin typeface="Times New Roman" pitchFamily="18" charset="0"/>
            </a:endParaRP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5761038" y="5970588"/>
            <a:ext cx="244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s-ES" sz="2400" i="0">
                <a:effectLst/>
                <a:latin typeface="Times New Roman" pitchFamily="18" charset="0"/>
                <a:cs typeface="Times New Roman" pitchFamily="18" charset="0"/>
              </a:rPr>
              <a:t> ( 2</a:t>
            </a:r>
            <a:r>
              <a:rPr lang="es-ES" sz="2400" i="0" baseline="30000">
                <a:effectLst/>
                <a:latin typeface="Times New Roman" pitchFamily="18" charset="0"/>
                <a:cs typeface="Times New Roman" pitchFamily="18" charset="0"/>
              </a:rPr>
              <a:t>P*</a:t>
            </a:r>
            <a:r>
              <a:rPr lang="es-ES" sz="2400" i="0">
                <a:effectLst/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l-GR" sz="2400" i="0">
                <a:effectLst/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GB" sz="2400" i="0" baseline="-25000">
                <a:effectLst/>
                <a:latin typeface="Times New Roman" pitchFamily="18" charset="0"/>
              </a:rPr>
              <a:t>P*</a:t>
            </a:r>
            <a:r>
              <a:rPr lang="en-US" sz="2400" i="0">
                <a:effectLst/>
                <a:latin typeface="Times New Roman" pitchFamily="18" charset="0"/>
                <a:cs typeface="Times New Roman" pitchFamily="18" charset="0"/>
              </a:rPr>
              <a:t>· </a:t>
            </a:r>
            <a:r>
              <a:rPr lang="en-GB" sz="2400" i="0">
                <a:effectLst/>
                <a:latin typeface="Times New Roman" pitchFamily="18" charset="0"/>
              </a:rPr>
              <a:t>2</a:t>
            </a:r>
            <a:r>
              <a:rPr lang="en-GB" sz="2400" i="0" baseline="30000">
                <a:effectLst/>
                <a:latin typeface="Times New Roman" pitchFamily="18" charset="0"/>
              </a:rPr>
              <a:t>P* </a:t>
            </a:r>
            <a:r>
              <a:rPr lang="en-GB" sz="2400" i="0">
                <a:effectLst/>
                <a:latin typeface="Times New Roman" pitchFamily="18" charset="0"/>
              </a:rPr>
              <a:t>)</a:t>
            </a: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1655763" y="6732588"/>
            <a:ext cx="2736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l-GR" sz="2400" i="0">
                <a:effectLst/>
                <a:latin typeface="Lucida Calligraphy" pitchFamily="66" charset="0"/>
              </a:rPr>
              <a:t>Δ</a:t>
            </a:r>
            <a:r>
              <a:rPr lang="es-ES" sz="2400" i="0">
                <a:effectLst/>
                <a:latin typeface="Lucida Calligraphy" pitchFamily="66" charset="0"/>
              </a:rPr>
              <a:t>Dref</a:t>
            </a:r>
            <a:r>
              <a:rPr lang="en-GB" sz="2400" i="0" baseline="-25000">
                <a:effectLst/>
                <a:latin typeface="Times New Roman" pitchFamily="18" charset="0"/>
              </a:rPr>
              <a:t>P*</a:t>
            </a:r>
            <a:r>
              <a:rPr lang="en-GB" sz="2400" i="0">
                <a:effectLst/>
                <a:latin typeface="Times New Roman" pitchFamily="18" charset="0"/>
              </a:rPr>
              <a:t> =  …</a:t>
            </a:r>
          </a:p>
        </p:txBody>
      </p:sp>
      <p:grpSp>
        <p:nvGrpSpPr>
          <p:cNvPr id="31763" name="Group 19"/>
          <p:cNvGrpSpPr>
            <a:grpSpLocks/>
          </p:cNvGrpSpPr>
          <p:nvPr/>
        </p:nvGrpSpPr>
        <p:grpSpPr bwMode="auto">
          <a:xfrm>
            <a:off x="5316538" y="5897563"/>
            <a:ext cx="3194050" cy="585787"/>
            <a:chOff x="3349" y="3233"/>
            <a:chExt cx="2012" cy="369"/>
          </a:xfrm>
        </p:grpSpPr>
        <p:sp>
          <p:nvSpPr>
            <p:cNvPr id="31764" name="Text Box 20"/>
            <p:cNvSpPr txBox="1">
              <a:spLocks noChangeArrowheads="1"/>
            </p:cNvSpPr>
            <p:nvPr/>
          </p:nvSpPr>
          <p:spPr bwMode="auto">
            <a:xfrm>
              <a:off x="3447" y="3298"/>
              <a:ext cx="5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2400" i="0">
                  <a:effectLst/>
                  <a:latin typeface="Lucida Calligraphy" pitchFamily="66" charset="0"/>
                </a:rPr>
                <a:t>x -</a:t>
              </a:r>
              <a:endParaRPr lang="en-GB" sz="2400" i="0" baseline="30000">
                <a:effectLst/>
                <a:latin typeface="Lucida Calligraphy" pitchFamily="66" charset="0"/>
              </a:endParaRPr>
            </a:p>
          </p:txBody>
        </p:sp>
        <p:sp>
          <p:nvSpPr>
            <p:cNvPr id="31765" name="Text Box 21"/>
            <p:cNvSpPr txBox="1">
              <a:spLocks noChangeArrowheads="1"/>
            </p:cNvSpPr>
            <p:nvPr/>
          </p:nvSpPr>
          <p:spPr bwMode="auto">
            <a:xfrm>
              <a:off x="4998" y="3233"/>
              <a:ext cx="36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3200" b="0" i="0">
                  <a:effectLst/>
                  <a:latin typeface="Times New Roman" pitchFamily="18" charset="0"/>
                </a:rPr>
                <a:t>)</a:t>
              </a:r>
              <a:r>
                <a:rPr lang="en-GB" sz="2400" i="0" baseline="60000">
                  <a:effectLst/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31766" name="Text Box 22"/>
            <p:cNvSpPr txBox="1">
              <a:spLocks noChangeArrowheads="1"/>
            </p:cNvSpPr>
            <p:nvPr/>
          </p:nvSpPr>
          <p:spPr bwMode="auto">
            <a:xfrm>
              <a:off x="3349" y="3236"/>
              <a:ext cx="31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3200" b="0" i="0">
                  <a:effectLst/>
                  <a:latin typeface="Times New Roman" pitchFamily="18" charset="0"/>
                </a:rPr>
                <a:t>(</a:t>
              </a:r>
              <a:endParaRPr lang="en-GB" sz="3200" b="0" i="0" baseline="30000"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31767" name="Group 23"/>
          <p:cNvGrpSpPr>
            <a:grpSpLocks/>
          </p:cNvGrpSpPr>
          <p:nvPr/>
        </p:nvGrpSpPr>
        <p:grpSpPr bwMode="auto">
          <a:xfrm>
            <a:off x="4537075" y="5794375"/>
            <a:ext cx="4205288" cy="730250"/>
            <a:chOff x="2858" y="3168"/>
            <a:chExt cx="2649" cy="460"/>
          </a:xfrm>
        </p:grpSpPr>
        <p:sp>
          <p:nvSpPr>
            <p:cNvPr id="31768" name="Text Box 24"/>
            <p:cNvSpPr txBox="1">
              <a:spLocks noChangeArrowheads="1"/>
            </p:cNvSpPr>
            <p:nvPr/>
          </p:nvSpPr>
          <p:spPr bwMode="auto">
            <a:xfrm>
              <a:off x="2976" y="3300"/>
              <a:ext cx="63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2400" i="0">
                  <a:effectLst/>
                  <a:latin typeface="Lucida Calligraphy" pitchFamily="66" charset="0"/>
                </a:rPr>
                <a:t>x</a:t>
              </a:r>
              <a:r>
                <a:rPr lang="en-GB" sz="2400" i="0" baseline="30000">
                  <a:effectLst/>
                  <a:latin typeface="Times New Roman" pitchFamily="18" charset="0"/>
                </a:rPr>
                <a:t>2 </a:t>
              </a:r>
              <a:r>
                <a:rPr lang="en-GB" sz="2400" i="0">
                  <a:effectLst/>
                  <a:latin typeface="Lucida Calligraphy" pitchFamily="66" charset="0"/>
                </a:rPr>
                <a:t>-</a:t>
              </a:r>
            </a:p>
          </p:txBody>
        </p:sp>
        <p:sp>
          <p:nvSpPr>
            <p:cNvPr id="31769" name="Text Box 25"/>
            <p:cNvSpPr txBox="1">
              <a:spLocks noChangeArrowheads="1"/>
            </p:cNvSpPr>
            <p:nvPr/>
          </p:nvSpPr>
          <p:spPr bwMode="auto">
            <a:xfrm>
              <a:off x="2858" y="3184"/>
              <a:ext cx="317" cy="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4000" b="0" i="0">
                  <a:effectLst/>
                  <a:latin typeface="Times New Roman" pitchFamily="18" charset="0"/>
                </a:rPr>
                <a:t>[</a:t>
              </a:r>
              <a:endParaRPr lang="en-GB" sz="4000" b="0" i="0" baseline="30000">
                <a:effectLst/>
                <a:latin typeface="Times New Roman" pitchFamily="18" charset="0"/>
              </a:endParaRPr>
            </a:p>
          </p:txBody>
        </p:sp>
        <p:sp>
          <p:nvSpPr>
            <p:cNvPr id="31770" name="Text Box 26"/>
            <p:cNvSpPr txBox="1">
              <a:spLocks noChangeArrowheads="1"/>
            </p:cNvSpPr>
            <p:nvPr/>
          </p:nvSpPr>
          <p:spPr bwMode="auto">
            <a:xfrm>
              <a:off x="5190" y="3168"/>
              <a:ext cx="317" cy="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4000" b="0" i="0">
                  <a:effectLst/>
                  <a:latin typeface="Times New Roman" pitchFamily="18" charset="0"/>
                </a:rPr>
                <a:t>]</a:t>
              </a:r>
              <a:endParaRPr lang="en-GB" sz="4000" b="0" i="0" baseline="30000"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31771" name="Group 27"/>
          <p:cNvGrpSpPr>
            <a:grpSpLocks/>
          </p:cNvGrpSpPr>
          <p:nvPr/>
        </p:nvGrpSpPr>
        <p:grpSpPr bwMode="auto">
          <a:xfrm>
            <a:off x="3167063" y="5583238"/>
            <a:ext cx="6337300" cy="1533525"/>
            <a:chOff x="1995" y="3035"/>
            <a:chExt cx="3992" cy="966"/>
          </a:xfrm>
        </p:grpSpPr>
        <p:sp>
          <p:nvSpPr>
            <p:cNvPr id="31772" name="Text Box 28"/>
            <p:cNvSpPr txBox="1">
              <a:spLocks noChangeArrowheads="1"/>
            </p:cNvSpPr>
            <p:nvPr/>
          </p:nvSpPr>
          <p:spPr bwMode="auto">
            <a:xfrm>
              <a:off x="2413" y="3291"/>
              <a:ext cx="63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2400" i="0">
                  <a:effectLst/>
                  <a:latin typeface="Times New Roman" pitchFamily="18" charset="0"/>
                </a:rPr>
                <a:t>p(</a:t>
              </a:r>
              <a:r>
                <a:rPr lang="en-GB" sz="2400" i="0">
                  <a:effectLst/>
                  <a:latin typeface="Lucida Calligraphy" pitchFamily="66" charset="0"/>
                </a:rPr>
                <a:t>x</a:t>
              </a:r>
              <a:r>
                <a:rPr lang="en-GB" sz="2400" i="0">
                  <a:effectLst/>
                  <a:latin typeface="Times New Roman" pitchFamily="18" charset="0"/>
                </a:rPr>
                <a:t>)</a:t>
              </a:r>
              <a:endParaRPr lang="en-GB" sz="2400" i="0" baseline="30000">
                <a:effectLst/>
                <a:latin typeface="Times New Roman" pitchFamily="18" charset="0"/>
              </a:endParaRPr>
            </a:p>
          </p:txBody>
        </p:sp>
        <p:grpSp>
          <p:nvGrpSpPr>
            <p:cNvPr id="31773" name="Group 29"/>
            <p:cNvGrpSpPr>
              <a:grpSpLocks/>
            </p:cNvGrpSpPr>
            <p:nvPr/>
          </p:nvGrpSpPr>
          <p:grpSpPr bwMode="auto">
            <a:xfrm>
              <a:off x="1995" y="3035"/>
              <a:ext cx="3992" cy="966"/>
              <a:chOff x="1995" y="3035"/>
              <a:chExt cx="3992" cy="966"/>
            </a:xfrm>
          </p:grpSpPr>
          <p:grpSp>
            <p:nvGrpSpPr>
              <p:cNvPr id="31774" name="Group 30"/>
              <p:cNvGrpSpPr>
                <a:grpSpLocks/>
              </p:cNvGrpSpPr>
              <p:nvPr/>
            </p:nvGrpSpPr>
            <p:grpSpPr bwMode="auto">
              <a:xfrm>
                <a:off x="1995" y="3035"/>
                <a:ext cx="733" cy="966"/>
                <a:chOff x="1995" y="2899"/>
                <a:chExt cx="733" cy="966"/>
              </a:xfrm>
            </p:grpSpPr>
            <p:sp>
              <p:nvSpPr>
                <p:cNvPr id="31775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1995" y="3189"/>
                  <a:ext cx="544" cy="6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18000" bIns="0" anchor="ctr"/>
                <a:lstStyle>
                  <a:lvl1pPr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4318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6477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8636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10795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5367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19939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4511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29083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/>
                  <a:r>
                    <a:rPr lang="en-GB" sz="9600" b="0" i="0" baseline="30000">
                      <a:effectLst/>
                      <a:latin typeface="Times New Roman" pitchFamily="18" charset="0"/>
                    </a:rPr>
                    <a:t>∫</a:t>
                  </a:r>
                </a:p>
              </p:txBody>
            </p:sp>
            <p:sp>
              <p:nvSpPr>
                <p:cNvPr id="3177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043" y="3421"/>
                  <a:ext cx="40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4318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6477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8636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10795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5367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19939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4511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29083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/>
                  <a:r>
                    <a:rPr lang="en-GB" sz="2000" i="0">
                      <a:effectLst/>
                      <a:latin typeface="Times New Roman" pitchFamily="18" charset="0"/>
                    </a:rPr>
                    <a:t>2</a:t>
                  </a:r>
                  <a:r>
                    <a:rPr lang="en-GB" sz="2000" i="0" baseline="30000">
                      <a:effectLst/>
                      <a:latin typeface="Times New Roman" pitchFamily="18" charset="0"/>
                    </a:rPr>
                    <a:t>P*</a:t>
                  </a:r>
                </a:p>
              </p:txBody>
            </p:sp>
            <p:sp>
              <p:nvSpPr>
                <p:cNvPr id="31777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2139" y="2899"/>
                  <a:ext cx="589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4318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6477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8636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10795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5367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19939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4511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29083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/>
                  <a:r>
                    <a:rPr lang="en-GB" sz="2000" i="0">
                      <a:effectLst/>
                      <a:latin typeface="Times New Roman" pitchFamily="18" charset="0"/>
                    </a:rPr>
                    <a:t>2</a:t>
                  </a:r>
                  <a:r>
                    <a:rPr lang="en-GB" sz="2000" i="0" baseline="30000">
                      <a:effectLst/>
                      <a:latin typeface="Times New Roman" pitchFamily="18" charset="0"/>
                    </a:rPr>
                    <a:t>P*+1</a:t>
                  </a:r>
                </a:p>
              </p:txBody>
            </p:sp>
          </p:grpSp>
          <p:sp>
            <p:nvSpPr>
              <p:cNvPr id="31778" name="Text Box 34"/>
              <p:cNvSpPr txBox="1">
                <a:spLocks noChangeArrowheads="1"/>
              </p:cNvSpPr>
              <p:nvPr/>
            </p:nvSpPr>
            <p:spPr bwMode="auto">
              <a:xfrm>
                <a:off x="5352" y="3288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Times New Roman" pitchFamily="18" charset="0"/>
                  </a:rPr>
                  <a:t>d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endParaRPr lang="en-GB" sz="2400" i="0" baseline="30000">
                  <a:effectLst/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1779" name="Group 35"/>
          <p:cNvGrpSpPr>
            <a:grpSpLocks/>
          </p:cNvGrpSpPr>
          <p:nvPr/>
        </p:nvGrpSpPr>
        <p:grpSpPr bwMode="auto">
          <a:xfrm>
            <a:off x="3095625" y="3132138"/>
            <a:ext cx="4824413" cy="2909887"/>
            <a:chOff x="1950" y="1973"/>
            <a:chExt cx="3039" cy="1833"/>
          </a:xfrm>
        </p:grpSpPr>
        <p:sp>
          <p:nvSpPr>
            <p:cNvPr id="31780" name="AutoShape 36"/>
            <p:cNvSpPr>
              <a:spLocks/>
            </p:cNvSpPr>
            <p:nvPr/>
          </p:nvSpPr>
          <p:spPr bwMode="auto">
            <a:xfrm rot="5400000" flipV="1">
              <a:off x="4309" y="3126"/>
              <a:ext cx="181" cy="1179"/>
            </a:xfrm>
            <a:prstGeom prst="leftBrace">
              <a:avLst>
                <a:gd name="adj1" fmla="val 5428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31781" name="Group 37"/>
            <p:cNvGrpSpPr>
              <a:grpSpLocks/>
            </p:cNvGrpSpPr>
            <p:nvPr/>
          </p:nvGrpSpPr>
          <p:grpSpPr bwMode="auto">
            <a:xfrm>
              <a:off x="1950" y="1973"/>
              <a:ext cx="2450" cy="1633"/>
              <a:chOff x="1950" y="1973"/>
              <a:chExt cx="2450" cy="1134"/>
            </a:xfrm>
          </p:grpSpPr>
          <p:sp>
            <p:nvSpPr>
              <p:cNvPr id="31782" name="Line 38"/>
              <p:cNvSpPr>
                <a:spLocks noChangeShapeType="1"/>
              </p:cNvSpPr>
              <p:nvPr/>
            </p:nvSpPr>
            <p:spPr bwMode="auto">
              <a:xfrm>
                <a:off x="1950" y="1973"/>
                <a:ext cx="0" cy="8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783" name="Line 39"/>
              <p:cNvSpPr>
                <a:spLocks noChangeShapeType="1"/>
              </p:cNvSpPr>
              <p:nvPr/>
            </p:nvSpPr>
            <p:spPr bwMode="auto">
              <a:xfrm>
                <a:off x="1950" y="2835"/>
                <a:ext cx="245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784" name="Line 40"/>
              <p:cNvSpPr>
                <a:spLocks noChangeShapeType="1"/>
              </p:cNvSpPr>
              <p:nvPr/>
            </p:nvSpPr>
            <p:spPr bwMode="auto">
              <a:xfrm>
                <a:off x="4400" y="2835"/>
                <a:ext cx="0" cy="2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1785" name="Text Box 41"/>
              <p:cNvSpPr txBox="1">
                <a:spLocks noChangeArrowheads="1"/>
              </p:cNvSpPr>
              <p:nvPr/>
            </p:nvSpPr>
            <p:spPr bwMode="auto">
              <a:xfrm>
                <a:off x="2268" y="2547"/>
                <a:ext cx="1452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/>
                <a:r>
                  <a:rPr lang="el-GR" sz="2400" i="0">
                    <a:effectLst/>
                    <a:latin typeface="Times New Roman" pitchFamily="18" charset="0"/>
                    <a:cs typeface="Times New Roman" pitchFamily="18" charset="0"/>
                  </a:rPr>
                  <a:t>δ</a:t>
                </a:r>
                <a:r>
                  <a:rPr lang="en-GB" sz="2400" i="0" baseline="-25000">
                    <a:effectLst/>
                    <a:latin typeface="Times New Roman" pitchFamily="18" charset="0"/>
                  </a:rPr>
                  <a:t>P*</a:t>
                </a:r>
                <a:r>
                  <a:rPr lang="en-US" sz="2400" i="0">
                    <a:effectLst/>
                    <a:latin typeface="Times New Roman" pitchFamily="18" charset="0"/>
                    <a:cs typeface="Times New Roman" pitchFamily="18" charset="0"/>
                  </a:rPr>
                  <a:t>= </a:t>
                </a:r>
                <a:r>
                  <a:rPr lang="es-ES" sz="2400" i="0">
                    <a:effectLst/>
                    <a:latin typeface="Times New Roman" pitchFamily="18" charset="0"/>
                  </a:rPr>
                  <a:t>0.5</a:t>
                </a:r>
                <a:endParaRPr lang="en-GB" sz="2400" i="0" baseline="30000">
                  <a:effectLst/>
                  <a:latin typeface="Times New Roman" pitchFamily="18" charset="0"/>
                </a:endParaRPr>
              </a:p>
            </p:txBody>
          </p:sp>
        </p:grpSp>
      </p:grpSp>
      <p:grpSp>
        <p:nvGrpSpPr>
          <p:cNvPr id="31786" name="Group 42"/>
          <p:cNvGrpSpPr>
            <a:grpSpLocks/>
          </p:cNvGrpSpPr>
          <p:nvPr/>
        </p:nvGrpSpPr>
        <p:grpSpPr bwMode="auto">
          <a:xfrm>
            <a:off x="4319588" y="5337175"/>
            <a:ext cx="5976937" cy="647700"/>
            <a:chOff x="2721" y="3362"/>
            <a:chExt cx="3765" cy="408"/>
          </a:xfrm>
        </p:grpSpPr>
        <p:sp>
          <p:nvSpPr>
            <p:cNvPr id="31787" name="Text Box 43"/>
            <p:cNvSpPr txBox="1">
              <a:spLocks noChangeArrowheads="1"/>
            </p:cNvSpPr>
            <p:nvPr/>
          </p:nvSpPr>
          <p:spPr bwMode="auto">
            <a:xfrm>
              <a:off x="3130" y="3362"/>
              <a:ext cx="33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1800">
                  <a:solidFill>
                    <a:srgbClr val="333333"/>
                  </a:solidFill>
                  <a:effectLst/>
                  <a:latin typeface="Verdana" pitchFamily="34" charset="0"/>
                </a:rPr>
                <a:t>probability density function (pdf)</a:t>
              </a:r>
              <a:endParaRPr lang="en-GB" sz="1800">
                <a:solidFill>
                  <a:srgbClr val="333333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788" name="Line 44"/>
            <p:cNvSpPr>
              <a:spLocks noChangeShapeType="1"/>
            </p:cNvSpPr>
            <p:nvPr/>
          </p:nvSpPr>
          <p:spPr bwMode="auto">
            <a:xfrm flipV="1">
              <a:off x="2721" y="3498"/>
              <a:ext cx="363" cy="2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31789" name="Text Box 45"/>
          <p:cNvSpPr txBox="1">
            <a:spLocks noChangeArrowheads="1"/>
          </p:cNvSpPr>
          <p:nvPr/>
        </p:nvSpPr>
        <p:spPr bwMode="auto">
          <a:xfrm>
            <a:off x="212725" y="1547813"/>
            <a:ext cx="15144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coefficients</a:t>
            </a:r>
          </a:p>
          <a:p>
            <a:pPr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distribution </a:t>
            </a:r>
          </a:p>
          <a:p>
            <a:pPr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within a subband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0" grpId="0"/>
      <p:bldP spid="31761" grpId="0"/>
      <p:bldP spid="317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DETERMINATION OF THE ESTIMATORS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33797" name="Group 5"/>
          <p:cNvGrpSpPr>
            <a:grpSpLocks/>
          </p:cNvGrpSpPr>
          <p:nvPr/>
        </p:nvGrpSpPr>
        <p:grpSpPr bwMode="auto">
          <a:xfrm>
            <a:off x="139700" y="1677988"/>
            <a:ext cx="3963988" cy="1381125"/>
            <a:chOff x="88" y="1018"/>
            <a:chExt cx="5990" cy="2087"/>
          </a:xfrm>
        </p:grpSpPr>
        <p:sp>
          <p:nvSpPr>
            <p:cNvPr id="33798" name="Line 6"/>
            <p:cNvSpPr>
              <a:spLocks noChangeShapeType="1"/>
            </p:cNvSpPr>
            <p:nvPr/>
          </p:nvSpPr>
          <p:spPr bwMode="auto">
            <a:xfrm>
              <a:off x="951" y="3019"/>
              <a:ext cx="426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3799" name="Line 7"/>
            <p:cNvSpPr>
              <a:spLocks noChangeShapeType="1"/>
            </p:cNvSpPr>
            <p:nvPr/>
          </p:nvSpPr>
          <p:spPr bwMode="auto">
            <a:xfrm>
              <a:off x="3083" y="1114"/>
              <a:ext cx="0" cy="1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3800" name="Arc 8"/>
            <p:cNvSpPr>
              <a:spLocks/>
            </p:cNvSpPr>
            <p:nvPr/>
          </p:nvSpPr>
          <p:spPr bwMode="auto">
            <a:xfrm rot="16019186" flipH="1">
              <a:off x="3592" y="560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3801" name="Arc 9"/>
            <p:cNvSpPr>
              <a:spLocks/>
            </p:cNvSpPr>
            <p:nvPr/>
          </p:nvSpPr>
          <p:spPr bwMode="auto">
            <a:xfrm rot="5580814">
              <a:off x="546" y="562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3802" name="Line 10"/>
          <p:cNvSpPr>
            <a:spLocks noChangeShapeType="1"/>
          </p:cNvSpPr>
          <p:nvPr/>
        </p:nvSpPr>
        <p:spPr bwMode="auto">
          <a:xfrm flipH="1">
            <a:off x="2736850" y="248443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>
            <a:off x="3095625" y="2700338"/>
            <a:ext cx="0" cy="3603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 flipH="1">
            <a:off x="3455988" y="248443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 flipH="1">
            <a:off x="2808288" y="3132138"/>
            <a:ext cx="2873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5262563" y="3062288"/>
            <a:ext cx="2586037" cy="109378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3311525" y="1476375"/>
            <a:ext cx="6481763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to minimize the average distortion </a:t>
            </a:r>
          </a:p>
          <a:p>
            <a:pPr algn="ctr" eaLnBrk="1"/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coefficients have to be reconstructed as the </a:t>
            </a:r>
          </a:p>
          <a:p>
            <a:pPr algn="ctr" eaLnBrk="1"/>
            <a:r>
              <a:rPr lang="en-GB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centroid</a:t>
            </a:r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of the quantization interval</a:t>
            </a: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7993063" y="2627313"/>
            <a:ext cx="13684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b="0">
                <a:solidFill>
                  <a:srgbClr val="333333"/>
                </a:solidFill>
                <a:effectLst/>
                <a:latin typeface="Verdana" pitchFamily="34" charset="0"/>
              </a:rPr>
              <a:t>transmitted </a:t>
            </a:r>
          </a:p>
          <a:p>
            <a:pPr eaLnBrk="1"/>
            <a:r>
              <a:rPr lang="en-GB" sz="1400" b="0">
                <a:solidFill>
                  <a:srgbClr val="333333"/>
                </a:solidFill>
                <a:effectLst/>
                <a:latin typeface="Verdana" pitchFamily="34" charset="0"/>
              </a:rPr>
              <a:t>bitplane </a:t>
            </a:r>
            <a:r>
              <a:rPr lang="en-GB" sz="1400">
                <a:solidFill>
                  <a:srgbClr val="333333"/>
                </a:solidFill>
                <a:effectLst/>
                <a:latin typeface="Times New Roman" pitchFamily="18" charset="0"/>
              </a:rPr>
              <a:t>P*</a:t>
            </a:r>
          </a:p>
        </p:txBody>
      </p:sp>
      <p:grpSp>
        <p:nvGrpSpPr>
          <p:cNvPr id="33809" name="Group 17"/>
          <p:cNvGrpSpPr>
            <a:grpSpLocks/>
          </p:cNvGrpSpPr>
          <p:nvPr/>
        </p:nvGrpSpPr>
        <p:grpSpPr bwMode="auto">
          <a:xfrm>
            <a:off x="3744913" y="2339975"/>
            <a:ext cx="2016125" cy="2389188"/>
            <a:chOff x="2359" y="1474"/>
            <a:chExt cx="1270" cy="1505"/>
          </a:xfrm>
        </p:grpSpPr>
        <p:grpSp>
          <p:nvGrpSpPr>
            <p:cNvPr id="33810" name="Group 18"/>
            <p:cNvGrpSpPr>
              <a:grpSpLocks/>
            </p:cNvGrpSpPr>
            <p:nvPr/>
          </p:nvGrpSpPr>
          <p:grpSpPr bwMode="auto">
            <a:xfrm>
              <a:off x="2812" y="1474"/>
              <a:ext cx="408" cy="1059"/>
              <a:chOff x="2812" y="1474"/>
              <a:chExt cx="408" cy="1059"/>
            </a:xfrm>
          </p:grpSpPr>
          <p:sp>
            <p:nvSpPr>
              <p:cNvPr id="33811" name="Text Box 19"/>
              <p:cNvSpPr txBox="1">
                <a:spLocks noChangeArrowheads="1"/>
              </p:cNvSpPr>
              <p:nvPr/>
            </p:nvSpPr>
            <p:spPr bwMode="auto">
              <a:xfrm>
                <a:off x="2812" y="2245"/>
                <a:ext cx="4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/>
                <a:r>
                  <a:rPr lang="el-GR" sz="2400" i="0">
                    <a:effectLst/>
                    <a:latin typeface="Times New Roman" pitchFamily="18" charset="0"/>
                  </a:rPr>
                  <a:t>ζ</a:t>
                </a:r>
                <a:r>
                  <a:rPr lang="en-GB" sz="2400" i="0" baseline="-25000">
                    <a:effectLst/>
                    <a:latin typeface="Times New Roman" pitchFamily="18" charset="0"/>
                  </a:rPr>
                  <a:t>P*</a:t>
                </a:r>
              </a:p>
            </p:txBody>
          </p:sp>
          <p:sp>
            <p:nvSpPr>
              <p:cNvPr id="33812" name="Line 20"/>
              <p:cNvSpPr>
                <a:spLocks noChangeShapeType="1"/>
              </p:cNvSpPr>
              <p:nvPr/>
            </p:nvSpPr>
            <p:spPr bwMode="auto">
              <a:xfrm>
                <a:off x="2994" y="1474"/>
                <a:ext cx="0" cy="726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33813" name="Text Box 21"/>
            <p:cNvSpPr txBox="1">
              <a:spLocks noChangeArrowheads="1"/>
            </p:cNvSpPr>
            <p:nvPr/>
          </p:nvSpPr>
          <p:spPr bwMode="auto">
            <a:xfrm>
              <a:off x="2359" y="2653"/>
              <a:ext cx="127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n-GB" sz="1400" b="0">
                  <a:solidFill>
                    <a:srgbClr val="333333"/>
                  </a:solidFill>
                  <a:effectLst/>
                  <a:latin typeface="Verdana" pitchFamily="34" charset="0"/>
                </a:rPr>
                <a:t>mean of non-</a:t>
              </a:r>
            </a:p>
            <a:p>
              <a:pPr algn="ctr" eaLnBrk="1"/>
              <a:r>
                <a:rPr lang="en-GB" sz="1400" b="0">
                  <a:solidFill>
                    <a:srgbClr val="333333"/>
                  </a:solidFill>
                  <a:effectLst/>
                  <a:latin typeface="Verdana" pitchFamily="34" charset="0"/>
                </a:rPr>
                <a:t>transmitted bits</a:t>
              </a:r>
              <a:endParaRPr lang="en-GB" sz="1400">
                <a:solidFill>
                  <a:srgbClr val="333333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33814" name="Group 22"/>
          <p:cNvGrpSpPr>
            <a:grpSpLocks/>
          </p:cNvGrpSpPr>
          <p:nvPr/>
        </p:nvGrpSpPr>
        <p:grpSpPr bwMode="auto">
          <a:xfrm>
            <a:off x="5545138" y="4500563"/>
            <a:ext cx="3529012" cy="1511300"/>
            <a:chOff x="3493" y="2835"/>
            <a:chExt cx="2223" cy="952"/>
          </a:xfrm>
        </p:grpSpPr>
        <p:sp>
          <p:nvSpPr>
            <p:cNvPr id="33815" name="Freeform 23"/>
            <p:cNvSpPr>
              <a:spLocks/>
            </p:cNvSpPr>
            <p:nvPr/>
          </p:nvSpPr>
          <p:spPr bwMode="auto">
            <a:xfrm flipV="1">
              <a:off x="3493" y="2835"/>
              <a:ext cx="907" cy="952"/>
            </a:xfrm>
            <a:custGeom>
              <a:avLst/>
              <a:gdLst>
                <a:gd name="T0" fmla="*/ 0 w 2132"/>
                <a:gd name="T1" fmla="*/ 590 h 590"/>
                <a:gd name="T2" fmla="*/ 1543 w 2132"/>
                <a:gd name="T3" fmla="*/ 454 h 590"/>
                <a:gd name="T4" fmla="*/ 2132 w 2132"/>
                <a:gd name="T5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2" h="590">
                  <a:moveTo>
                    <a:pt x="0" y="590"/>
                  </a:moveTo>
                  <a:cubicBezTo>
                    <a:pt x="594" y="571"/>
                    <a:pt x="1188" y="552"/>
                    <a:pt x="1543" y="454"/>
                  </a:cubicBezTo>
                  <a:cubicBezTo>
                    <a:pt x="1898" y="356"/>
                    <a:pt x="2015" y="178"/>
                    <a:pt x="2132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3816" name="Text Box 24"/>
            <p:cNvSpPr txBox="1">
              <a:spLocks noChangeArrowheads="1"/>
            </p:cNvSpPr>
            <p:nvPr/>
          </p:nvSpPr>
          <p:spPr bwMode="auto">
            <a:xfrm>
              <a:off x="4264" y="3016"/>
              <a:ext cx="14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l-GR" sz="2400" i="0">
                  <a:effectLst/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</a:t>
              </a:r>
              <a:r>
                <a:rPr lang="en-US" sz="2400" i="0">
                  <a:effectLst/>
                  <a:latin typeface="Times New Roman" pitchFamily="18" charset="0"/>
                  <a:cs typeface="Times New Roman" pitchFamily="18" charset="0"/>
                </a:rPr>
                <a:t>= </a:t>
              </a:r>
              <a:r>
                <a:rPr lang="el-GR" sz="2400" i="0">
                  <a:effectLst/>
                  <a:latin typeface="Times New Roman" pitchFamily="18" charset="0"/>
                </a:rPr>
                <a:t>ζ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</a:t>
              </a:r>
              <a:r>
                <a:rPr lang="en-US" sz="2400" b="0" i="0">
                  <a:effectLst/>
                  <a:latin typeface="Times New Roman" pitchFamily="18" charset="0"/>
                </a:rPr>
                <a:t> / </a:t>
              </a:r>
              <a:r>
                <a:rPr lang="en-GB" sz="2400" i="0">
                  <a:effectLst/>
                  <a:latin typeface="Times New Roman" pitchFamily="18" charset="0"/>
                </a:rPr>
                <a:t>2</a:t>
              </a:r>
              <a:r>
                <a:rPr lang="en-GB" sz="2400" i="0" baseline="30000">
                  <a:effectLst/>
                  <a:latin typeface="Times New Roman" pitchFamily="18" charset="0"/>
                </a:rPr>
                <a:t>P*</a:t>
              </a:r>
            </a:p>
          </p:txBody>
        </p:sp>
      </p:grpSp>
      <p:grpSp>
        <p:nvGrpSpPr>
          <p:cNvPr id="33817" name="Group 25"/>
          <p:cNvGrpSpPr>
            <a:grpSpLocks/>
          </p:cNvGrpSpPr>
          <p:nvPr/>
        </p:nvGrpSpPr>
        <p:grpSpPr bwMode="auto">
          <a:xfrm>
            <a:off x="1655763" y="5583238"/>
            <a:ext cx="7848600" cy="1533525"/>
            <a:chOff x="1043" y="3517"/>
            <a:chExt cx="4944" cy="966"/>
          </a:xfrm>
        </p:grpSpPr>
        <p:sp>
          <p:nvSpPr>
            <p:cNvPr id="33818" name="Text Box 26"/>
            <p:cNvSpPr txBox="1">
              <a:spLocks noChangeArrowheads="1"/>
            </p:cNvSpPr>
            <p:nvPr/>
          </p:nvSpPr>
          <p:spPr bwMode="auto">
            <a:xfrm>
              <a:off x="1043" y="3806"/>
              <a:ext cx="10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l-GR" sz="2400" i="0">
                  <a:effectLst/>
                  <a:latin typeface="Lucida Calligraphy" pitchFamily="66" charset="0"/>
                </a:rPr>
                <a:t>Δ</a:t>
              </a:r>
              <a:r>
                <a:rPr lang="es-ES" sz="2400" i="0">
                  <a:effectLst/>
                  <a:latin typeface="Lucida Calligraphy" pitchFamily="66" charset="0"/>
                </a:rPr>
                <a:t>Dsig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=</a:t>
              </a:r>
              <a:endParaRPr lang="en-GB" sz="2400" i="0" baseline="30000">
                <a:effectLst/>
                <a:latin typeface="Times New Roman" pitchFamily="18" charset="0"/>
              </a:endParaRPr>
            </a:p>
          </p:txBody>
        </p:sp>
        <p:sp>
          <p:nvSpPr>
            <p:cNvPr id="33819" name="Text Box 27"/>
            <p:cNvSpPr txBox="1">
              <a:spLocks noChangeArrowheads="1"/>
            </p:cNvSpPr>
            <p:nvPr/>
          </p:nvSpPr>
          <p:spPr bwMode="auto">
            <a:xfrm>
              <a:off x="3629" y="3761"/>
              <a:ext cx="15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( 2</a:t>
              </a:r>
              <a:r>
                <a:rPr lang="es-ES" sz="2400" i="0" baseline="30000">
                  <a:effectLst/>
                  <a:latin typeface="Times New Roman" pitchFamily="18" charset="0"/>
                  <a:cs typeface="Times New Roman" pitchFamily="18" charset="0"/>
                </a:rPr>
                <a:t>P*</a:t>
              </a:r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l-GR" sz="2400" i="0">
                  <a:effectLst/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</a:t>
              </a:r>
              <a:r>
                <a:rPr lang="en-US" sz="2400" i="0">
                  <a:effectLst/>
                  <a:latin typeface="Times New Roman" pitchFamily="18" charset="0"/>
                  <a:cs typeface="Times New Roman" pitchFamily="18" charset="0"/>
                </a:rPr>
                <a:t>· </a:t>
              </a:r>
              <a:r>
                <a:rPr lang="en-GB" sz="2400" i="0">
                  <a:effectLst/>
                  <a:latin typeface="Times New Roman" pitchFamily="18" charset="0"/>
                </a:rPr>
                <a:t>2</a:t>
              </a:r>
              <a:r>
                <a:rPr lang="en-GB" sz="2400" i="0" baseline="30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)</a:t>
              </a:r>
            </a:p>
          </p:txBody>
        </p:sp>
        <p:grpSp>
          <p:nvGrpSpPr>
            <p:cNvPr id="33820" name="Group 28"/>
            <p:cNvGrpSpPr>
              <a:grpSpLocks/>
            </p:cNvGrpSpPr>
            <p:nvPr/>
          </p:nvGrpSpPr>
          <p:grpSpPr bwMode="auto">
            <a:xfrm>
              <a:off x="3349" y="3715"/>
              <a:ext cx="2012" cy="369"/>
              <a:chOff x="3349" y="3233"/>
              <a:chExt cx="2012" cy="369"/>
            </a:xfrm>
          </p:grpSpPr>
          <p:sp>
            <p:nvSpPr>
              <p:cNvPr id="33821" name="Text Box 29"/>
              <p:cNvSpPr txBox="1">
                <a:spLocks noChangeArrowheads="1"/>
              </p:cNvSpPr>
              <p:nvPr/>
            </p:nvSpPr>
            <p:spPr bwMode="auto">
              <a:xfrm>
                <a:off x="3447" y="3298"/>
                <a:ext cx="5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 -</a:t>
                </a:r>
                <a:endParaRPr lang="en-GB" sz="2400" i="0" baseline="30000">
                  <a:effectLst/>
                  <a:latin typeface="Lucida Calligraphy" pitchFamily="66" charset="0"/>
                </a:endParaRPr>
              </a:p>
            </p:txBody>
          </p:sp>
          <p:sp>
            <p:nvSpPr>
              <p:cNvPr id="33822" name="Text Box 30"/>
              <p:cNvSpPr txBox="1">
                <a:spLocks noChangeArrowheads="1"/>
              </p:cNvSpPr>
              <p:nvPr/>
            </p:nvSpPr>
            <p:spPr bwMode="auto">
              <a:xfrm>
                <a:off x="4998" y="3233"/>
                <a:ext cx="363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)</a:t>
                </a:r>
                <a:r>
                  <a:rPr lang="en-GB" sz="2400" i="0" baseline="60000">
                    <a:effectLst/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3823" name="Text Box 31"/>
              <p:cNvSpPr txBox="1">
                <a:spLocks noChangeArrowheads="1"/>
              </p:cNvSpPr>
              <p:nvPr/>
            </p:nvSpPr>
            <p:spPr bwMode="auto">
              <a:xfrm>
                <a:off x="3349" y="3236"/>
                <a:ext cx="317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(</a:t>
                </a:r>
                <a:endParaRPr lang="en-GB" sz="32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33824" name="Group 32"/>
            <p:cNvGrpSpPr>
              <a:grpSpLocks/>
            </p:cNvGrpSpPr>
            <p:nvPr/>
          </p:nvGrpSpPr>
          <p:grpSpPr bwMode="auto">
            <a:xfrm>
              <a:off x="2858" y="3650"/>
              <a:ext cx="2649" cy="460"/>
              <a:chOff x="2858" y="3168"/>
              <a:chExt cx="2649" cy="460"/>
            </a:xfrm>
          </p:grpSpPr>
          <p:sp>
            <p:nvSpPr>
              <p:cNvPr id="33825" name="Text Box 33"/>
              <p:cNvSpPr txBox="1">
                <a:spLocks noChangeArrowheads="1"/>
              </p:cNvSpPr>
              <p:nvPr/>
            </p:nvSpPr>
            <p:spPr bwMode="auto">
              <a:xfrm>
                <a:off x="2976" y="3300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 baseline="30000">
                    <a:effectLst/>
                    <a:latin typeface="Times New Roman" pitchFamily="18" charset="0"/>
                  </a:rPr>
                  <a:t>2 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-</a:t>
                </a:r>
              </a:p>
            </p:txBody>
          </p:sp>
          <p:sp>
            <p:nvSpPr>
              <p:cNvPr id="33826" name="Text Box 34"/>
              <p:cNvSpPr txBox="1">
                <a:spLocks noChangeArrowheads="1"/>
              </p:cNvSpPr>
              <p:nvPr/>
            </p:nvSpPr>
            <p:spPr bwMode="auto">
              <a:xfrm>
                <a:off x="2858" y="3184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[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3827" name="Text Box 35"/>
              <p:cNvSpPr txBox="1">
                <a:spLocks noChangeArrowheads="1"/>
              </p:cNvSpPr>
              <p:nvPr/>
            </p:nvSpPr>
            <p:spPr bwMode="auto">
              <a:xfrm>
                <a:off x="5190" y="3168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]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33828" name="Group 36"/>
            <p:cNvGrpSpPr>
              <a:grpSpLocks/>
            </p:cNvGrpSpPr>
            <p:nvPr/>
          </p:nvGrpSpPr>
          <p:grpSpPr bwMode="auto">
            <a:xfrm>
              <a:off x="1995" y="3517"/>
              <a:ext cx="3992" cy="966"/>
              <a:chOff x="1995" y="3035"/>
              <a:chExt cx="3992" cy="966"/>
            </a:xfrm>
          </p:grpSpPr>
          <p:sp>
            <p:nvSpPr>
              <p:cNvPr id="33829" name="Text Box 37"/>
              <p:cNvSpPr txBox="1">
                <a:spLocks noChangeArrowheads="1"/>
              </p:cNvSpPr>
              <p:nvPr/>
            </p:nvSpPr>
            <p:spPr bwMode="auto">
              <a:xfrm>
                <a:off x="2413" y="3291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Times New Roman" pitchFamily="18" charset="0"/>
                  </a:rPr>
                  <a:t>p(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>
                    <a:effectLst/>
                    <a:latin typeface="Times New Roman" pitchFamily="18" charset="0"/>
                  </a:rPr>
                  <a:t>)</a:t>
                </a:r>
                <a:endParaRPr lang="en-GB" sz="2400" i="0" baseline="30000"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33830" name="Group 38"/>
              <p:cNvGrpSpPr>
                <a:grpSpLocks/>
              </p:cNvGrpSpPr>
              <p:nvPr/>
            </p:nvGrpSpPr>
            <p:grpSpPr bwMode="auto">
              <a:xfrm>
                <a:off x="1995" y="3035"/>
                <a:ext cx="3992" cy="966"/>
                <a:chOff x="1995" y="3035"/>
                <a:chExt cx="3992" cy="966"/>
              </a:xfrm>
            </p:grpSpPr>
            <p:grpSp>
              <p:nvGrpSpPr>
                <p:cNvPr id="33831" name="Group 39"/>
                <p:cNvGrpSpPr>
                  <a:grpSpLocks/>
                </p:cNvGrpSpPr>
                <p:nvPr/>
              </p:nvGrpSpPr>
              <p:grpSpPr bwMode="auto">
                <a:xfrm>
                  <a:off x="1995" y="3035"/>
                  <a:ext cx="733" cy="966"/>
                  <a:chOff x="1995" y="2899"/>
                  <a:chExt cx="733" cy="966"/>
                </a:xfrm>
              </p:grpSpPr>
              <p:sp>
                <p:nvSpPr>
                  <p:cNvPr id="33832" name="Text 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95" y="3189"/>
                    <a:ext cx="544" cy="6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18000" bIns="0" anchor="ctr"/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/>
                    <a:r>
                      <a:rPr lang="en-GB" sz="9600" b="0" i="0" baseline="30000">
                        <a:effectLst/>
                        <a:latin typeface="Times New Roman" pitchFamily="18" charset="0"/>
                      </a:rPr>
                      <a:t>∫</a:t>
                    </a:r>
                  </a:p>
                </p:txBody>
              </p:sp>
              <p:sp>
                <p:nvSpPr>
                  <p:cNvPr id="33833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43" y="3421"/>
                    <a:ext cx="408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</a:t>
                    </a:r>
                  </a:p>
                </p:txBody>
              </p:sp>
              <p:sp>
                <p:nvSpPr>
                  <p:cNvPr id="33834" name="Text 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39" y="2899"/>
                    <a:ext cx="589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P*+1</a:t>
                    </a:r>
                  </a:p>
                </p:txBody>
              </p:sp>
            </p:grpSp>
            <p:sp>
              <p:nvSpPr>
                <p:cNvPr id="33835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352" y="3288"/>
                  <a:ext cx="63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4318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6477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8636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10795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5367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19939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4511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29083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/>
                  <a:r>
                    <a:rPr lang="en-GB" sz="2400" i="0">
                      <a:effectLst/>
                      <a:latin typeface="Times New Roman" pitchFamily="18" charset="0"/>
                    </a:rPr>
                    <a:t>d</a:t>
                  </a:r>
                  <a:r>
                    <a:rPr lang="en-GB" sz="2400" i="0">
                      <a:effectLst/>
                      <a:latin typeface="Lucida Calligraphy" pitchFamily="66" charset="0"/>
                    </a:rPr>
                    <a:t>x</a:t>
                  </a:r>
                  <a:endParaRPr lang="en-GB" sz="2400" i="0" baseline="30000">
                    <a:effectLst/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33836" name="Rectangle 44"/>
          <p:cNvSpPr>
            <a:spLocks noChangeArrowheads="1"/>
          </p:cNvSpPr>
          <p:nvPr/>
        </p:nvSpPr>
        <p:spPr bwMode="auto">
          <a:xfrm>
            <a:off x="5256213" y="2843213"/>
            <a:ext cx="2586037" cy="21431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33837" name="Group 45"/>
          <p:cNvGrpSpPr>
            <a:grpSpLocks/>
          </p:cNvGrpSpPr>
          <p:nvPr/>
        </p:nvGrpSpPr>
        <p:grpSpPr bwMode="auto">
          <a:xfrm>
            <a:off x="5256213" y="2844800"/>
            <a:ext cx="2592387" cy="1300163"/>
            <a:chOff x="3311" y="1792"/>
            <a:chExt cx="1633" cy="819"/>
          </a:xfrm>
        </p:grpSpPr>
        <p:grpSp>
          <p:nvGrpSpPr>
            <p:cNvPr id="33838" name="Group 46"/>
            <p:cNvGrpSpPr>
              <a:grpSpLocks/>
            </p:cNvGrpSpPr>
            <p:nvPr/>
          </p:nvGrpSpPr>
          <p:grpSpPr bwMode="auto">
            <a:xfrm>
              <a:off x="3356" y="1792"/>
              <a:ext cx="1542" cy="819"/>
              <a:chOff x="3356" y="1792"/>
              <a:chExt cx="1542" cy="819"/>
            </a:xfrm>
          </p:grpSpPr>
          <p:sp>
            <p:nvSpPr>
              <p:cNvPr id="33839" name="Rectangle 47"/>
              <p:cNvSpPr>
                <a:spLocks noChangeArrowheads="1"/>
              </p:cNvSpPr>
              <p:nvPr/>
            </p:nvSpPr>
            <p:spPr bwMode="auto">
              <a:xfrm>
                <a:off x="3356" y="1792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40" name="Rectangle 48"/>
              <p:cNvSpPr>
                <a:spLocks noChangeArrowheads="1"/>
              </p:cNvSpPr>
              <p:nvPr/>
            </p:nvSpPr>
            <p:spPr bwMode="auto">
              <a:xfrm>
                <a:off x="3357" y="1928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41" name="Rectangle 49"/>
              <p:cNvSpPr>
                <a:spLocks noChangeArrowheads="1"/>
              </p:cNvSpPr>
              <p:nvPr/>
            </p:nvSpPr>
            <p:spPr bwMode="auto">
              <a:xfrm>
                <a:off x="3357" y="2064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42" name="Rectangle 50"/>
              <p:cNvSpPr>
                <a:spLocks noChangeArrowheads="1"/>
              </p:cNvSpPr>
              <p:nvPr/>
            </p:nvSpPr>
            <p:spPr bwMode="auto">
              <a:xfrm>
                <a:off x="3357" y="2200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43" name="Rectangle 51"/>
              <p:cNvSpPr>
                <a:spLocks noChangeArrowheads="1"/>
              </p:cNvSpPr>
              <p:nvPr/>
            </p:nvSpPr>
            <p:spPr bwMode="auto">
              <a:xfrm>
                <a:off x="3357" y="2337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44" name="Rectangle 52"/>
              <p:cNvSpPr>
                <a:spLocks noChangeArrowheads="1"/>
              </p:cNvSpPr>
              <p:nvPr/>
            </p:nvSpPr>
            <p:spPr bwMode="auto">
              <a:xfrm>
                <a:off x="3357" y="2473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45" name="Rectangle 53"/>
              <p:cNvSpPr>
                <a:spLocks noChangeArrowheads="1"/>
              </p:cNvSpPr>
              <p:nvPr/>
            </p:nvSpPr>
            <p:spPr bwMode="auto">
              <a:xfrm>
                <a:off x="3538" y="1793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46" name="Rectangle 54"/>
              <p:cNvSpPr>
                <a:spLocks noChangeArrowheads="1"/>
              </p:cNvSpPr>
              <p:nvPr/>
            </p:nvSpPr>
            <p:spPr bwMode="auto">
              <a:xfrm>
                <a:off x="3539" y="1929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47" name="Rectangle 55"/>
              <p:cNvSpPr>
                <a:spLocks noChangeArrowheads="1"/>
              </p:cNvSpPr>
              <p:nvPr/>
            </p:nvSpPr>
            <p:spPr bwMode="auto">
              <a:xfrm>
                <a:off x="3539" y="2065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48" name="Rectangle 56"/>
              <p:cNvSpPr>
                <a:spLocks noChangeArrowheads="1"/>
              </p:cNvSpPr>
              <p:nvPr/>
            </p:nvSpPr>
            <p:spPr bwMode="auto">
              <a:xfrm>
                <a:off x="3539" y="2201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49" name="Rectangle 57"/>
              <p:cNvSpPr>
                <a:spLocks noChangeArrowheads="1"/>
              </p:cNvSpPr>
              <p:nvPr/>
            </p:nvSpPr>
            <p:spPr bwMode="auto">
              <a:xfrm>
                <a:off x="3539" y="2338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50" name="Rectangle 58"/>
              <p:cNvSpPr>
                <a:spLocks noChangeArrowheads="1"/>
              </p:cNvSpPr>
              <p:nvPr/>
            </p:nvSpPr>
            <p:spPr bwMode="auto">
              <a:xfrm>
                <a:off x="3539" y="2474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51" name="Rectangle 59"/>
              <p:cNvSpPr>
                <a:spLocks noChangeArrowheads="1"/>
              </p:cNvSpPr>
              <p:nvPr/>
            </p:nvSpPr>
            <p:spPr bwMode="auto">
              <a:xfrm>
                <a:off x="3720" y="1793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52" name="Rectangle 60"/>
              <p:cNvSpPr>
                <a:spLocks noChangeArrowheads="1"/>
              </p:cNvSpPr>
              <p:nvPr/>
            </p:nvSpPr>
            <p:spPr bwMode="auto">
              <a:xfrm>
                <a:off x="3720" y="1929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53" name="Rectangle 61"/>
              <p:cNvSpPr>
                <a:spLocks noChangeArrowheads="1"/>
              </p:cNvSpPr>
              <p:nvPr/>
            </p:nvSpPr>
            <p:spPr bwMode="auto">
              <a:xfrm>
                <a:off x="3720" y="2065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54" name="Rectangle 62"/>
              <p:cNvSpPr>
                <a:spLocks noChangeArrowheads="1"/>
              </p:cNvSpPr>
              <p:nvPr/>
            </p:nvSpPr>
            <p:spPr bwMode="auto">
              <a:xfrm>
                <a:off x="3720" y="2201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55" name="Rectangle 63"/>
              <p:cNvSpPr>
                <a:spLocks noChangeArrowheads="1"/>
              </p:cNvSpPr>
              <p:nvPr/>
            </p:nvSpPr>
            <p:spPr bwMode="auto">
              <a:xfrm>
                <a:off x="3720" y="2338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56" name="Rectangle 64"/>
              <p:cNvSpPr>
                <a:spLocks noChangeArrowheads="1"/>
              </p:cNvSpPr>
              <p:nvPr/>
            </p:nvSpPr>
            <p:spPr bwMode="auto">
              <a:xfrm>
                <a:off x="3720" y="2474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57" name="Rectangle 65"/>
              <p:cNvSpPr>
                <a:spLocks noChangeArrowheads="1"/>
              </p:cNvSpPr>
              <p:nvPr/>
            </p:nvSpPr>
            <p:spPr bwMode="auto">
              <a:xfrm>
                <a:off x="3902" y="1793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58" name="Rectangle 66"/>
              <p:cNvSpPr>
                <a:spLocks noChangeArrowheads="1"/>
              </p:cNvSpPr>
              <p:nvPr/>
            </p:nvSpPr>
            <p:spPr bwMode="auto">
              <a:xfrm>
                <a:off x="3902" y="1929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59" name="Rectangle 67"/>
              <p:cNvSpPr>
                <a:spLocks noChangeArrowheads="1"/>
              </p:cNvSpPr>
              <p:nvPr/>
            </p:nvSpPr>
            <p:spPr bwMode="auto">
              <a:xfrm>
                <a:off x="3902" y="2065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60" name="Rectangle 68"/>
              <p:cNvSpPr>
                <a:spLocks noChangeArrowheads="1"/>
              </p:cNvSpPr>
              <p:nvPr/>
            </p:nvSpPr>
            <p:spPr bwMode="auto">
              <a:xfrm>
                <a:off x="3902" y="2201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61" name="Rectangle 69"/>
              <p:cNvSpPr>
                <a:spLocks noChangeArrowheads="1"/>
              </p:cNvSpPr>
              <p:nvPr/>
            </p:nvSpPr>
            <p:spPr bwMode="auto">
              <a:xfrm>
                <a:off x="3902" y="2338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62" name="Rectangle 70"/>
              <p:cNvSpPr>
                <a:spLocks noChangeArrowheads="1"/>
              </p:cNvSpPr>
              <p:nvPr/>
            </p:nvSpPr>
            <p:spPr bwMode="auto">
              <a:xfrm>
                <a:off x="3902" y="2474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63" name="Rectangle 71"/>
              <p:cNvSpPr>
                <a:spLocks noChangeArrowheads="1"/>
              </p:cNvSpPr>
              <p:nvPr/>
            </p:nvSpPr>
            <p:spPr bwMode="auto">
              <a:xfrm>
                <a:off x="4083" y="1793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64" name="Rectangle 72"/>
              <p:cNvSpPr>
                <a:spLocks noChangeArrowheads="1"/>
              </p:cNvSpPr>
              <p:nvPr/>
            </p:nvSpPr>
            <p:spPr bwMode="auto">
              <a:xfrm>
                <a:off x="4083" y="1929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65" name="Rectangle 73"/>
              <p:cNvSpPr>
                <a:spLocks noChangeArrowheads="1"/>
              </p:cNvSpPr>
              <p:nvPr/>
            </p:nvSpPr>
            <p:spPr bwMode="auto">
              <a:xfrm>
                <a:off x="4083" y="2065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66" name="Rectangle 74"/>
              <p:cNvSpPr>
                <a:spLocks noChangeArrowheads="1"/>
              </p:cNvSpPr>
              <p:nvPr/>
            </p:nvSpPr>
            <p:spPr bwMode="auto">
              <a:xfrm>
                <a:off x="4083" y="2201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67" name="Rectangle 75"/>
              <p:cNvSpPr>
                <a:spLocks noChangeArrowheads="1"/>
              </p:cNvSpPr>
              <p:nvPr/>
            </p:nvSpPr>
            <p:spPr bwMode="auto">
              <a:xfrm>
                <a:off x="4083" y="2338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68" name="Rectangle 76"/>
              <p:cNvSpPr>
                <a:spLocks noChangeArrowheads="1"/>
              </p:cNvSpPr>
              <p:nvPr/>
            </p:nvSpPr>
            <p:spPr bwMode="auto">
              <a:xfrm>
                <a:off x="4083" y="2474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69" name="Rectangle 77"/>
              <p:cNvSpPr>
                <a:spLocks noChangeArrowheads="1"/>
              </p:cNvSpPr>
              <p:nvPr/>
            </p:nvSpPr>
            <p:spPr bwMode="auto">
              <a:xfrm>
                <a:off x="4265" y="1794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70" name="Rectangle 78"/>
              <p:cNvSpPr>
                <a:spLocks noChangeArrowheads="1"/>
              </p:cNvSpPr>
              <p:nvPr/>
            </p:nvSpPr>
            <p:spPr bwMode="auto">
              <a:xfrm>
                <a:off x="4265" y="1930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71" name="Rectangle 79"/>
              <p:cNvSpPr>
                <a:spLocks noChangeArrowheads="1"/>
              </p:cNvSpPr>
              <p:nvPr/>
            </p:nvSpPr>
            <p:spPr bwMode="auto">
              <a:xfrm>
                <a:off x="4265" y="2066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72" name="Rectangle 80"/>
              <p:cNvSpPr>
                <a:spLocks noChangeArrowheads="1"/>
              </p:cNvSpPr>
              <p:nvPr/>
            </p:nvSpPr>
            <p:spPr bwMode="auto">
              <a:xfrm>
                <a:off x="4265" y="2202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73" name="Rectangle 81"/>
              <p:cNvSpPr>
                <a:spLocks noChangeArrowheads="1"/>
              </p:cNvSpPr>
              <p:nvPr/>
            </p:nvSpPr>
            <p:spPr bwMode="auto">
              <a:xfrm>
                <a:off x="4265" y="2339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74" name="Rectangle 82"/>
              <p:cNvSpPr>
                <a:spLocks noChangeArrowheads="1"/>
              </p:cNvSpPr>
              <p:nvPr/>
            </p:nvSpPr>
            <p:spPr bwMode="auto">
              <a:xfrm>
                <a:off x="4265" y="2475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75" name="Rectangle 83"/>
              <p:cNvSpPr>
                <a:spLocks noChangeArrowheads="1"/>
              </p:cNvSpPr>
              <p:nvPr/>
            </p:nvSpPr>
            <p:spPr bwMode="auto">
              <a:xfrm>
                <a:off x="4446" y="1794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76" name="Rectangle 84"/>
              <p:cNvSpPr>
                <a:spLocks noChangeArrowheads="1"/>
              </p:cNvSpPr>
              <p:nvPr/>
            </p:nvSpPr>
            <p:spPr bwMode="auto">
              <a:xfrm>
                <a:off x="4446" y="1930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77" name="Rectangle 85"/>
              <p:cNvSpPr>
                <a:spLocks noChangeArrowheads="1"/>
              </p:cNvSpPr>
              <p:nvPr/>
            </p:nvSpPr>
            <p:spPr bwMode="auto">
              <a:xfrm>
                <a:off x="4446" y="2066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78" name="Rectangle 86"/>
              <p:cNvSpPr>
                <a:spLocks noChangeArrowheads="1"/>
              </p:cNvSpPr>
              <p:nvPr/>
            </p:nvSpPr>
            <p:spPr bwMode="auto">
              <a:xfrm>
                <a:off x="4446" y="2202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79" name="Rectangle 87"/>
              <p:cNvSpPr>
                <a:spLocks noChangeArrowheads="1"/>
              </p:cNvSpPr>
              <p:nvPr/>
            </p:nvSpPr>
            <p:spPr bwMode="auto">
              <a:xfrm>
                <a:off x="4446" y="2339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80" name="Rectangle 88"/>
              <p:cNvSpPr>
                <a:spLocks noChangeArrowheads="1"/>
              </p:cNvSpPr>
              <p:nvPr/>
            </p:nvSpPr>
            <p:spPr bwMode="auto">
              <a:xfrm>
                <a:off x="4446" y="2475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81" name="Rectangle 89"/>
              <p:cNvSpPr>
                <a:spLocks noChangeArrowheads="1"/>
              </p:cNvSpPr>
              <p:nvPr/>
            </p:nvSpPr>
            <p:spPr bwMode="auto">
              <a:xfrm>
                <a:off x="4628" y="1794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82" name="Rectangle 90"/>
              <p:cNvSpPr>
                <a:spLocks noChangeArrowheads="1"/>
              </p:cNvSpPr>
              <p:nvPr/>
            </p:nvSpPr>
            <p:spPr bwMode="auto">
              <a:xfrm>
                <a:off x="4628" y="1930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83" name="Rectangle 91"/>
              <p:cNvSpPr>
                <a:spLocks noChangeArrowheads="1"/>
              </p:cNvSpPr>
              <p:nvPr/>
            </p:nvSpPr>
            <p:spPr bwMode="auto">
              <a:xfrm>
                <a:off x="4628" y="2066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84" name="Rectangle 92"/>
              <p:cNvSpPr>
                <a:spLocks noChangeArrowheads="1"/>
              </p:cNvSpPr>
              <p:nvPr/>
            </p:nvSpPr>
            <p:spPr bwMode="auto">
              <a:xfrm>
                <a:off x="4628" y="2202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85" name="Rectangle 93"/>
              <p:cNvSpPr>
                <a:spLocks noChangeArrowheads="1"/>
              </p:cNvSpPr>
              <p:nvPr/>
            </p:nvSpPr>
            <p:spPr bwMode="auto">
              <a:xfrm>
                <a:off x="4628" y="2339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86" name="Rectangle 94"/>
              <p:cNvSpPr>
                <a:spLocks noChangeArrowheads="1"/>
              </p:cNvSpPr>
              <p:nvPr/>
            </p:nvSpPr>
            <p:spPr bwMode="auto">
              <a:xfrm>
                <a:off x="4628" y="2475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87" name="Rectangle 95"/>
              <p:cNvSpPr>
                <a:spLocks noChangeArrowheads="1"/>
              </p:cNvSpPr>
              <p:nvPr/>
            </p:nvSpPr>
            <p:spPr bwMode="auto">
              <a:xfrm>
                <a:off x="4808" y="1793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88" name="Rectangle 96"/>
              <p:cNvSpPr>
                <a:spLocks noChangeArrowheads="1"/>
              </p:cNvSpPr>
              <p:nvPr/>
            </p:nvSpPr>
            <p:spPr bwMode="auto">
              <a:xfrm>
                <a:off x="4808" y="1929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89" name="Rectangle 97"/>
              <p:cNvSpPr>
                <a:spLocks noChangeArrowheads="1"/>
              </p:cNvSpPr>
              <p:nvPr/>
            </p:nvSpPr>
            <p:spPr bwMode="auto">
              <a:xfrm>
                <a:off x="4808" y="2065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90" name="Rectangle 98"/>
              <p:cNvSpPr>
                <a:spLocks noChangeArrowheads="1"/>
              </p:cNvSpPr>
              <p:nvPr/>
            </p:nvSpPr>
            <p:spPr bwMode="auto">
              <a:xfrm>
                <a:off x="4808" y="2201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  <p:sp>
            <p:nvSpPr>
              <p:cNvPr id="33891" name="Rectangle 99"/>
              <p:cNvSpPr>
                <a:spLocks noChangeArrowheads="1"/>
              </p:cNvSpPr>
              <p:nvPr/>
            </p:nvSpPr>
            <p:spPr bwMode="auto">
              <a:xfrm>
                <a:off x="4808" y="2338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1</a:t>
                </a:r>
              </a:p>
            </p:txBody>
          </p:sp>
          <p:sp>
            <p:nvSpPr>
              <p:cNvPr id="33892" name="Rectangle 100"/>
              <p:cNvSpPr>
                <a:spLocks noChangeArrowheads="1"/>
              </p:cNvSpPr>
              <p:nvPr/>
            </p:nvSpPr>
            <p:spPr bwMode="auto">
              <a:xfrm>
                <a:off x="4808" y="2474"/>
                <a:ext cx="90" cy="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49263">
                  <a:lnSpc>
                    <a:spcPct val="93000"/>
                  </a:lnSpc>
                </a:pPr>
                <a:r>
                  <a:rPr lang="ca-ES" sz="1400" b="0" i="0">
                    <a:effectLst/>
                    <a:latin typeface="Arial" charset="0"/>
                  </a:rPr>
                  <a:t>0</a:t>
                </a:r>
              </a:p>
            </p:txBody>
          </p:sp>
        </p:grpSp>
        <p:sp>
          <p:nvSpPr>
            <p:cNvPr id="33893" name="Line 101"/>
            <p:cNvSpPr>
              <a:spLocks noChangeShapeType="1"/>
            </p:cNvSpPr>
            <p:nvPr/>
          </p:nvSpPr>
          <p:spPr bwMode="auto">
            <a:xfrm>
              <a:off x="3311" y="2608"/>
              <a:ext cx="16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5" grpId="0" animBg="1"/>
      <p:bldP spid="33805" grpId="1" animBg="1"/>
      <p:bldP spid="33806" grpId="0" animBg="1"/>
      <p:bldP spid="33807" grpId="0"/>
      <p:bldP spid="33808" grpId="0"/>
      <p:bldP spid="33836" grpId="0" animBg="1"/>
      <p:bldP spid="338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2663825" y="2339975"/>
            <a:ext cx="7129463" cy="2808288"/>
            <a:chOff x="1678" y="1474"/>
            <a:chExt cx="4491" cy="1769"/>
          </a:xfrm>
        </p:grpSpPr>
        <p:sp>
          <p:nvSpPr>
            <p:cNvPr id="35843" name="Rectangle 3"/>
            <p:cNvSpPr>
              <a:spLocks noChangeArrowheads="1"/>
            </p:cNvSpPr>
            <p:nvPr/>
          </p:nvSpPr>
          <p:spPr bwMode="auto">
            <a:xfrm>
              <a:off x="1678" y="1474"/>
              <a:ext cx="544" cy="4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44" name="Line 4"/>
            <p:cNvSpPr>
              <a:spLocks noChangeShapeType="1"/>
            </p:cNvSpPr>
            <p:nvPr/>
          </p:nvSpPr>
          <p:spPr bwMode="auto">
            <a:xfrm>
              <a:off x="2222" y="1474"/>
              <a:ext cx="3947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845" name="Line 5"/>
            <p:cNvSpPr>
              <a:spLocks noChangeShapeType="1"/>
            </p:cNvSpPr>
            <p:nvPr/>
          </p:nvSpPr>
          <p:spPr bwMode="auto">
            <a:xfrm>
              <a:off x="1678" y="1474"/>
              <a:ext cx="1270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846" name="Line 6"/>
            <p:cNvSpPr>
              <a:spLocks noChangeShapeType="1"/>
            </p:cNvSpPr>
            <p:nvPr/>
          </p:nvSpPr>
          <p:spPr bwMode="auto">
            <a:xfrm>
              <a:off x="1678" y="1973"/>
              <a:ext cx="1270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847" name="Line 7"/>
            <p:cNvSpPr>
              <a:spLocks noChangeShapeType="1"/>
            </p:cNvSpPr>
            <p:nvPr/>
          </p:nvSpPr>
          <p:spPr bwMode="auto">
            <a:xfrm>
              <a:off x="2222" y="1973"/>
              <a:ext cx="3947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848" name="Rectangle 8"/>
            <p:cNvSpPr>
              <a:spLocks noChangeArrowheads="1"/>
            </p:cNvSpPr>
            <p:nvPr/>
          </p:nvSpPr>
          <p:spPr bwMode="auto">
            <a:xfrm>
              <a:off x="2948" y="1791"/>
              <a:ext cx="3221" cy="14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DETERMINATION OF THE ESTIMATORS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35852" name="Group 12"/>
          <p:cNvGrpSpPr>
            <a:grpSpLocks/>
          </p:cNvGrpSpPr>
          <p:nvPr/>
        </p:nvGrpSpPr>
        <p:grpSpPr bwMode="auto">
          <a:xfrm>
            <a:off x="139700" y="1677988"/>
            <a:ext cx="3963988" cy="1381125"/>
            <a:chOff x="88" y="1018"/>
            <a:chExt cx="5990" cy="2087"/>
          </a:xfrm>
        </p:grpSpPr>
        <p:sp>
          <p:nvSpPr>
            <p:cNvPr id="35853" name="Line 13"/>
            <p:cNvSpPr>
              <a:spLocks noChangeShapeType="1"/>
            </p:cNvSpPr>
            <p:nvPr/>
          </p:nvSpPr>
          <p:spPr bwMode="auto">
            <a:xfrm>
              <a:off x="951" y="3019"/>
              <a:ext cx="426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854" name="Line 14"/>
            <p:cNvSpPr>
              <a:spLocks noChangeShapeType="1"/>
            </p:cNvSpPr>
            <p:nvPr/>
          </p:nvSpPr>
          <p:spPr bwMode="auto">
            <a:xfrm>
              <a:off x="3083" y="1114"/>
              <a:ext cx="0" cy="1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5855" name="Arc 15"/>
            <p:cNvSpPr>
              <a:spLocks/>
            </p:cNvSpPr>
            <p:nvPr/>
          </p:nvSpPr>
          <p:spPr bwMode="auto">
            <a:xfrm rot="16019186" flipH="1">
              <a:off x="3592" y="560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5856" name="Arc 16"/>
            <p:cNvSpPr>
              <a:spLocks/>
            </p:cNvSpPr>
            <p:nvPr/>
          </p:nvSpPr>
          <p:spPr bwMode="auto">
            <a:xfrm rot="5580814">
              <a:off x="546" y="562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5857" name="Line 17"/>
          <p:cNvSpPr>
            <a:spLocks noChangeShapeType="1"/>
          </p:cNvSpPr>
          <p:nvPr/>
        </p:nvSpPr>
        <p:spPr bwMode="auto">
          <a:xfrm flipH="1">
            <a:off x="2736850" y="248443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flipH="1">
            <a:off x="3455988" y="248443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3095625" y="2700338"/>
            <a:ext cx="0" cy="3603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3311525" y="1476375"/>
            <a:ext cx="6481763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to minimize the average distortion </a:t>
            </a:r>
          </a:p>
          <a:p>
            <a:pPr algn="ctr" eaLnBrk="1"/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coefficients have to be reconstructed as the </a:t>
            </a:r>
          </a:p>
          <a:p>
            <a:pPr algn="ctr" eaLnBrk="1"/>
            <a:r>
              <a:rPr lang="en-GB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centroid</a:t>
            </a:r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of the quantization interval</a:t>
            </a:r>
          </a:p>
        </p:txBody>
      </p:sp>
      <p:grpSp>
        <p:nvGrpSpPr>
          <p:cNvPr id="35861" name="Group 21"/>
          <p:cNvGrpSpPr>
            <a:grpSpLocks/>
          </p:cNvGrpSpPr>
          <p:nvPr/>
        </p:nvGrpSpPr>
        <p:grpSpPr bwMode="auto">
          <a:xfrm>
            <a:off x="1655763" y="5583238"/>
            <a:ext cx="7848600" cy="1533525"/>
            <a:chOff x="1043" y="3517"/>
            <a:chExt cx="4944" cy="966"/>
          </a:xfrm>
        </p:grpSpPr>
        <p:sp>
          <p:nvSpPr>
            <p:cNvPr id="35862" name="Text Box 22"/>
            <p:cNvSpPr txBox="1">
              <a:spLocks noChangeArrowheads="1"/>
            </p:cNvSpPr>
            <p:nvPr/>
          </p:nvSpPr>
          <p:spPr bwMode="auto">
            <a:xfrm>
              <a:off x="1043" y="3806"/>
              <a:ext cx="10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l-GR" sz="2400" i="0">
                  <a:effectLst/>
                  <a:latin typeface="Lucida Calligraphy" pitchFamily="66" charset="0"/>
                </a:rPr>
                <a:t>Δ</a:t>
              </a:r>
              <a:r>
                <a:rPr lang="es-ES" sz="2400" i="0">
                  <a:effectLst/>
                  <a:latin typeface="Lucida Calligraphy" pitchFamily="66" charset="0"/>
                </a:rPr>
                <a:t>Dsig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=</a:t>
              </a:r>
              <a:endParaRPr lang="en-GB" sz="2400" i="0" baseline="30000">
                <a:effectLst/>
                <a:latin typeface="Times New Roman" pitchFamily="18" charset="0"/>
              </a:endParaRPr>
            </a:p>
          </p:txBody>
        </p:sp>
        <p:sp>
          <p:nvSpPr>
            <p:cNvPr id="35863" name="Text Box 23"/>
            <p:cNvSpPr txBox="1">
              <a:spLocks noChangeArrowheads="1"/>
            </p:cNvSpPr>
            <p:nvPr/>
          </p:nvSpPr>
          <p:spPr bwMode="auto">
            <a:xfrm>
              <a:off x="3629" y="3761"/>
              <a:ext cx="15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( 2</a:t>
              </a:r>
              <a:r>
                <a:rPr lang="es-ES" sz="2400" i="0" baseline="30000">
                  <a:effectLst/>
                  <a:latin typeface="Times New Roman" pitchFamily="18" charset="0"/>
                  <a:cs typeface="Times New Roman" pitchFamily="18" charset="0"/>
                </a:rPr>
                <a:t>P*</a:t>
              </a:r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l-GR" sz="2400" i="0">
                  <a:effectLst/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</a:t>
              </a:r>
              <a:r>
                <a:rPr lang="en-US" sz="2400" i="0">
                  <a:effectLst/>
                  <a:latin typeface="Times New Roman" pitchFamily="18" charset="0"/>
                  <a:cs typeface="Times New Roman" pitchFamily="18" charset="0"/>
                </a:rPr>
                <a:t>· </a:t>
              </a:r>
              <a:r>
                <a:rPr lang="en-GB" sz="2400" i="0">
                  <a:effectLst/>
                  <a:latin typeface="Times New Roman" pitchFamily="18" charset="0"/>
                </a:rPr>
                <a:t>2</a:t>
              </a:r>
              <a:r>
                <a:rPr lang="en-GB" sz="2400" i="0" baseline="30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)</a:t>
              </a:r>
            </a:p>
          </p:txBody>
        </p:sp>
        <p:grpSp>
          <p:nvGrpSpPr>
            <p:cNvPr id="35864" name="Group 24"/>
            <p:cNvGrpSpPr>
              <a:grpSpLocks/>
            </p:cNvGrpSpPr>
            <p:nvPr/>
          </p:nvGrpSpPr>
          <p:grpSpPr bwMode="auto">
            <a:xfrm>
              <a:off x="3349" y="3715"/>
              <a:ext cx="2012" cy="369"/>
              <a:chOff x="3349" y="3233"/>
              <a:chExt cx="2012" cy="369"/>
            </a:xfrm>
          </p:grpSpPr>
          <p:sp>
            <p:nvSpPr>
              <p:cNvPr id="35865" name="Text Box 25"/>
              <p:cNvSpPr txBox="1">
                <a:spLocks noChangeArrowheads="1"/>
              </p:cNvSpPr>
              <p:nvPr/>
            </p:nvSpPr>
            <p:spPr bwMode="auto">
              <a:xfrm>
                <a:off x="3447" y="3298"/>
                <a:ext cx="5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 -</a:t>
                </a:r>
                <a:endParaRPr lang="en-GB" sz="2400" i="0" baseline="30000">
                  <a:effectLst/>
                  <a:latin typeface="Lucida Calligraphy" pitchFamily="66" charset="0"/>
                </a:endParaRPr>
              </a:p>
            </p:txBody>
          </p:sp>
          <p:sp>
            <p:nvSpPr>
              <p:cNvPr id="35866" name="Text Box 26"/>
              <p:cNvSpPr txBox="1">
                <a:spLocks noChangeArrowheads="1"/>
              </p:cNvSpPr>
              <p:nvPr/>
            </p:nvSpPr>
            <p:spPr bwMode="auto">
              <a:xfrm>
                <a:off x="4998" y="3233"/>
                <a:ext cx="363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)</a:t>
                </a:r>
                <a:r>
                  <a:rPr lang="en-GB" sz="2400" i="0" baseline="60000">
                    <a:effectLst/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67" name="Text Box 27"/>
              <p:cNvSpPr txBox="1">
                <a:spLocks noChangeArrowheads="1"/>
              </p:cNvSpPr>
              <p:nvPr/>
            </p:nvSpPr>
            <p:spPr bwMode="auto">
              <a:xfrm>
                <a:off x="3349" y="3236"/>
                <a:ext cx="317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(</a:t>
                </a:r>
                <a:endParaRPr lang="en-GB" sz="32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35868" name="Group 28"/>
            <p:cNvGrpSpPr>
              <a:grpSpLocks/>
            </p:cNvGrpSpPr>
            <p:nvPr/>
          </p:nvGrpSpPr>
          <p:grpSpPr bwMode="auto">
            <a:xfrm>
              <a:off x="2858" y="3650"/>
              <a:ext cx="2649" cy="460"/>
              <a:chOff x="2858" y="3168"/>
              <a:chExt cx="2649" cy="460"/>
            </a:xfrm>
          </p:grpSpPr>
          <p:sp>
            <p:nvSpPr>
              <p:cNvPr id="35869" name="Text Box 29"/>
              <p:cNvSpPr txBox="1">
                <a:spLocks noChangeArrowheads="1"/>
              </p:cNvSpPr>
              <p:nvPr/>
            </p:nvSpPr>
            <p:spPr bwMode="auto">
              <a:xfrm>
                <a:off x="2976" y="3300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 baseline="30000">
                    <a:effectLst/>
                    <a:latin typeface="Times New Roman" pitchFamily="18" charset="0"/>
                  </a:rPr>
                  <a:t>2 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-</a:t>
                </a:r>
              </a:p>
            </p:txBody>
          </p:sp>
          <p:sp>
            <p:nvSpPr>
              <p:cNvPr id="35870" name="Text Box 30"/>
              <p:cNvSpPr txBox="1">
                <a:spLocks noChangeArrowheads="1"/>
              </p:cNvSpPr>
              <p:nvPr/>
            </p:nvSpPr>
            <p:spPr bwMode="auto">
              <a:xfrm>
                <a:off x="2858" y="3184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[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5871" name="Text Box 31"/>
              <p:cNvSpPr txBox="1">
                <a:spLocks noChangeArrowheads="1"/>
              </p:cNvSpPr>
              <p:nvPr/>
            </p:nvSpPr>
            <p:spPr bwMode="auto">
              <a:xfrm>
                <a:off x="5190" y="3168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]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35872" name="Group 32"/>
            <p:cNvGrpSpPr>
              <a:grpSpLocks/>
            </p:cNvGrpSpPr>
            <p:nvPr/>
          </p:nvGrpSpPr>
          <p:grpSpPr bwMode="auto">
            <a:xfrm>
              <a:off x="1995" y="3517"/>
              <a:ext cx="3992" cy="966"/>
              <a:chOff x="1995" y="3035"/>
              <a:chExt cx="3992" cy="966"/>
            </a:xfrm>
          </p:grpSpPr>
          <p:sp>
            <p:nvSpPr>
              <p:cNvPr id="35873" name="Text Box 33"/>
              <p:cNvSpPr txBox="1">
                <a:spLocks noChangeArrowheads="1"/>
              </p:cNvSpPr>
              <p:nvPr/>
            </p:nvSpPr>
            <p:spPr bwMode="auto">
              <a:xfrm>
                <a:off x="2413" y="3291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Times New Roman" pitchFamily="18" charset="0"/>
                  </a:rPr>
                  <a:t>p(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>
                    <a:effectLst/>
                    <a:latin typeface="Times New Roman" pitchFamily="18" charset="0"/>
                  </a:rPr>
                  <a:t>)</a:t>
                </a:r>
                <a:endParaRPr lang="en-GB" sz="2400" i="0" baseline="30000"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35874" name="Group 34"/>
              <p:cNvGrpSpPr>
                <a:grpSpLocks/>
              </p:cNvGrpSpPr>
              <p:nvPr/>
            </p:nvGrpSpPr>
            <p:grpSpPr bwMode="auto">
              <a:xfrm>
                <a:off x="1995" y="3035"/>
                <a:ext cx="3992" cy="966"/>
                <a:chOff x="1995" y="3035"/>
                <a:chExt cx="3992" cy="966"/>
              </a:xfrm>
            </p:grpSpPr>
            <p:grpSp>
              <p:nvGrpSpPr>
                <p:cNvPr id="35875" name="Group 35"/>
                <p:cNvGrpSpPr>
                  <a:grpSpLocks/>
                </p:cNvGrpSpPr>
                <p:nvPr/>
              </p:nvGrpSpPr>
              <p:grpSpPr bwMode="auto">
                <a:xfrm>
                  <a:off x="1995" y="3035"/>
                  <a:ext cx="733" cy="966"/>
                  <a:chOff x="1995" y="2899"/>
                  <a:chExt cx="733" cy="966"/>
                </a:xfrm>
              </p:grpSpPr>
              <p:sp>
                <p:nvSpPr>
                  <p:cNvPr id="35876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95" y="3189"/>
                    <a:ext cx="544" cy="6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18000" bIns="0" anchor="ctr"/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/>
                    <a:r>
                      <a:rPr lang="en-GB" sz="9600" b="0" i="0" baseline="30000">
                        <a:effectLst/>
                        <a:latin typeface="Times New Roman" pitchFamily="18" charset="0"/>
                      </a:rPr>
                      <a:t>∫</a:t>
                    </a:r>
                  </a:p>
                </p:txBody>
              </p:sp>
              <p:sp>
                <p:nvSpPr>
                  <p:cNvPr id="35877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43" y="3421"/>
                    <a:ext cx="408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</a:t>
                    </a:r>
                  </a:p>
                </p:txBody>
              </p:sp>
              <p:sp>
                <p:nvSpPr>
                  <p:cNvPr id="35878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39" y="2899"/>
                    <a:ext cx="589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P*+1</a:t>
                    </a:r>
                  </a:p>
                </p:txBody>
              </p:sp>
            </p:grpSp>
            <p:sp>
              <p:nvSpPr>
                <p:cNvPr id="35879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5352" y="3288"/>
                  <a:ext cx="63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4318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6477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8636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10795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5367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19939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4511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29083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/>
                  <a:r>
                    <a:rPr lang="en-GB" sz="2400" i="0">
                      <a:effectLst/>
                      <a:latin typeface="Times New Roman" pitchFamily="18" charset="0"/>
                    </a:rPr>
                    <a:t>d</a:t>
                  </a:r>
                  <a:r>
                    <a:rPr lang="en-GB" sz="2400" i="0">
                      <a:effectLst/>
                      <a:latin typeface="Lucida Calligraphy" pitchFamily="66" charset="0"/>
                    </a:rPr>
                    <a:t>x</a:t>
                  </a:r>
                  <a:endParaRPr lang="en-GB" sz="2400" i="0" baseline="30000">
                    <a:effectLst/>
                    <a:latin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35880" name="Group 40"/>
          <p:cNvGrpSpPr>
            <a:grpSpLocks/>
          </p:cNvGrpSpPr>
          <p:nvPr/>
        </p:nvGrpSpPr>
        <p:grpSpPr bwMode="auto">
          <a:xfrm>
            <a:off x="4752975" y="2740025"/>
            <a:ext cx="5183188" cy="2344738"/>
            <a:chOff x="2994" y="1737"/>
            <a:chExt cx="3265" cy="1477"/>
          </a:xfrm>
        </p:grpSpPr>
        <p:grpSp>
          <p:nvGrpSpPr>
            <p:cNvPr id="35881" name="Group 41"/>
            <p:cNvGrpSpPr>
              <a:grpSpLocks/>
            </p:cNvGrpSpPr>
            <p:nvPr/>
          </p:nvGrpSpPr>
          <p:grpSpPr bwMode="auto">
            <a:xfrm>
              <a:off x="2994" y="1882"/>
              <a:ext cx="3265" cy="1332"/>
              <a:chOff x="2994" y="1882"/>
              <a:chExt cx="3265" cy="1332"/>
            </a:xfrm>
          </p:grpSpPr>
          <p:sp>
            <p:nvSpPr>
              <p:cNvPr id="35882" name="Line 42"/>
              <p:cNvSpPr>
                <a:spLocks noChangeShapeType="1"/>
              </p:cNvSpPr>
              <p:nvPr/>
            </p:nvSpPr>
            <p:spPr bwMode="auto">
              <a:xfrm>
                <a:off x="3175" y="2926"/>
                <a:ext cx="263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5883" name="Line 43"/>
              <p:cNvSpPr>
                <a:spLocks noChangeShapeType="1"/>
              </p:cNvSpPr>
              <p:nvPr/>
            </p:nvSpPr>
            <p:spPr bwMode="auto">
              <a:xfrm flipH="1">
                <a:off x="3175" y="1882"/>
                <a:ext cx="0" cy="1044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5884" name="Line 44"/>
              <p:cNvSpPr>
                <a:spLocks noChangeShapeType="1"/>
              </p:cNvSpPr>
              <p:nvPr/>
            </p:nvSpPr>
            <p:spPr bwMode="auto">
              <a:xfrm flipH="1">
                <a:off x="5806" y="1882"/>
                <a:ext cx="0" cy="1044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35885" name="Text Box 45"/>
              <p:cNvSpPr txBox="1">
                <a:spLocks noChangeArrowheads="1"/>
              </p:cNvSpPr>
              <p:nvPr/>
            </p:nvSpPr>
            <p:spPr bwMode="auto">
              <a:xfrm>
                <a:off x="2994" y="2926"/>
                <a:ext cx="4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/>
                <a:r>
                  <a:rPr lang="en-GB" sz="2400" i="0">
                    <a:effectLst/>
                    <a:latin typeface="Times New Roman" pitchFamily="18" charset="0"/>
                  </a:rPr>
                  <a:t>2</a:t>
                </a:r>
                <a:r>
                  <a:rPr lang="en-GB" sz="2400" i="0" baseline="30000">
                    <a:effectLst/>
                    <a:latin typeface="Times New Roman" pitchFamily="18" charset="0"/>
                  </a:rPr>
                  <a:t>P*</a:t>
                </a:r>
              </a:p>
            </p:txBody>
          </p:sp>
          <p:sp>
            <p:nvSpPr>
              <p:cNvPr id="35886" name="Text Box 46"/>
              <p:cNvSpPr txBox="1">
                <a:spLocks noChangeArrowheads="1"/>
              </p:cNvSpPr>
              <p:nvPr/>
            </p:nvSpPr>
            <p:spPr bwMode="auto">
              <a:xfrm>
                <a:off x="5624" y="2926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/>
                <a:r>
                  <a:rPr lang="en-GB" sz="2400" i="0">
                    <a:effectLst/>
                    <a:latin typeface="Times New Roman" pitchFamily="18" charset="0"/>
                  </a:rPr>
                  <a:t>2</a:t>
                </a:r>
                <a:r>
                  <a:rPr lang="en-GB" sz="2400" i="0" baseline="30000">
                    <a:effectLst/>
                    <a:latin typeface="Times New Roman" pitchFamily="18" charset="0"/>
                  </a:rPr>
                  <a:t>P*+1</a:t>
                </a:r>
              </a:p>
            </p:txBody>
          </p:sp>
        </p:grpSp>
        <p:sp>
          <p:nvSpPr>
            <p:cNvPr id="35887" name="Text Box 47"/>
            <p:cNvSpPr txBox="1">
              <a:spLocks noChangeArrowheads="1"/>
            </p:cNvSpPr>
            <p:nvPr/>
          </p:nvSpPr>
          <p:spPr bwMode="auto">
            <a:xfrm>
              <a:off x="4173" y="1737"/>
              <a:ext cx="63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2400" i="0">
                  <a:effectLst/>
                  <a:latin typeface="Times New Roman" pitchFamily="18" charset="0"/>
                </a:rPr>
                <a:t>p(</a:t>
              </a:r>
              <a:r>
                <a:rPr lang="en-GB" sz="2400" i="0">
                  <a:effectLst/>
                  <a:latin typeface="Lucida Calligraphy" pitchFamily="66" charset="0"/>
                </a:rPr>
                <a:t>x</a:t>
              </a:r>
              <a:r>
                <a:rPr lang="en-GB" sz="2400" i="0">
                  <a:effectLst/>
                  <a:latin typeface="Times New Roman" pitchFamily="18" charset="0"/>
                </a:rPr>
                <a:t>)</a:t>
              </a:r>
              <a:endParaRPr lang="en-GB" sz="2400" i="0" baseline="30000"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DETERMINATION OF THE ESTIMATORS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139700" y="1677988"/>
            <a:ext cx="3963988" cy="1381125"/>
            <a:chOff x="88" y="1018"/>
            <a:chExt cx="5990" cy="2087"/>
          </a:xfrm>
        </p:grpSpPr>
        <p:sp>
          <p:nvSpPr>
            <p:cNvPr id="37894" name="Line 6"/>
            <p:cNvSpPr>
              <a:spLocks noChangeShapeType="1"/>
            </p:cNvSpPr>
            <p:nvPr/>
          </p:nvSpPr>
          <p:spPr bwMode="auto">
            <a:xfrm>
              <a:off x="951" y="3019"/>
              <a:ext cx="426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895" name="Line 7"/>
            <p:cNvSpPr>
              <a:spLocks noChangeShapeType="1"/>
            </p:cNvSpPr>
            <p:nvPr/>
          </p:nvSpPr>
          <p:spPr bwMode="auto">
            <a:xfrm>
              <a:off x="3083" y="1114"/>
              <a:ext cx="0" cy="1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896" name="Arc 8"/>
            <p:cNvSpPr>
              <a:spLocks/>
            </p:cNvSpPr>
            <p:nvPr/>
          </p:nvSpPr>
          <p:spPr bwMode="auto">
            <a:xfrm rot="16019186" flipH="1">
              <a:off x="3592" y="560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7897" name="Arc 9"/>
            <p:cNvSpPr>
              <a:spLocks/>
            </p:cNvSpPr>
            <p:nvPr/>
          </p:nvSpPr>
          <p:spPr bwMode="auto">
            <a:xfrm rot="5580814">
              <a:off x="546" y="562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7898" name="Line 10"/>
          <p:cNvSpPr>
            <a:spLocks noChangeShapeType="1"/>
          </p:cNvSpPr>
          <p:nvPr/>
        </p:nvSpPr>
        <p:spPr bwMode="auto">
          <a:xfrm flipH="1">
            <a:off x="2736850" y="248443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 flipH="1">
            <a:off x="3455988" y="248443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37900" name="Group 12"/>
          <p:cNvGrpSpPr>
            <a:grpSpLocks/>
          </p:cNvGrpSpPr>
          <p:nvPr/>
        </p:nvGrpSpPr>
        <p:grpSpPr bwMode="auto">
          <a:xfrm>
            <a:off x="5040313" y="5197475"/>
            <a:ext cx="3384550" cy="336550"/>
            <a:chOff x="3175" y="3274"/>
            <a:chExt cx="2132" cy="212"/>
          </a:xfrm>
        </p:grpSpPr>
        <p:sp>
          <p:nvSpPr>
            <p:cNvPr id="37901" name="Line 13"/>
            <p:cNvSpPr>
              <a:spLocks noChangeShapeType="1"/>
            </p:cNvSpPr>
            <p:nvPr/>
          </p:nvSpPr>
          <p:spPr bwMode="auto">
            <a:xfrm>
              <a:off x="3220" y="3274"/>
              <a:ext cx="12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902" name="Text Box 14"/>
            <p:cNvSpPr txBox="1">
              <a:spLocks noChangeArrowheads="1"/>
            </p:cNvSpPr>
            <p:nvPr/>
          </p:nvSpPr>
          <p:spPr bwMode="auto">
            <a:xfrm>
              <a:off x="3175" y="3274"/>
              <a:ext cx="213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1600" b="0">
                  <a:solidFill>
                    <a:srgbClr val="333333"/>
                  </a:solidFill>
                  <a:effectLst/>
                  <a:latin typeface="Verdana" pitchFamily="34" charset="0"/>
                </a:rPr>
                <a:t>accumulated probability = 0.5</a:t>
              </a:r>
            </a:p>
          </p:txBody>
        </p:sp>
      </p:grpSp>
      <p:sp>
        <p:nvSpPr>
          <p:cNvPr id="37903" name="Line 15"/>
          <p:cNvSpPr>
            <a:spLocks noChangeShapeType="1"/>
          </p:cNvSpPr>
          <p:nvPr/>
        </p:nvSpPr>
        <p:spPr bwMode="auto">
          <a:xfrm>
            <a:off x="3095625" y="2700338"/>
            <a:ext cx="0" cy="3603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3311525" y="1476375"/>
            <a:ext cx="6481763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to minimize the average distortion </a:t>
            </a:r>
          </a:p>
          <a:p>
            <a:pPr algn="ctr" eaLnBrk="1"/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coefficients have to be reconstructed as the </a:t>
            </a:r>
          </a:p>
          <a:p>
            <a:pPr algn="ctr" eaLnBrk="1"/>
            <a:r>
              <a:rPr lang="en-GB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centroid</a:t>
            </a:r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of the quantization interval</a:t>
            </a:r>
          </a:p>
        </p:txBody>
      </p:sp>
      <p:grpSp>
        <p:nvGrpSpPr>
          <p:cNvPr id="37905" name="Group 17"/>
          <p:cNvGrpSpPr>
            <a:grpSpLocks/>
          </p:cNvGrpSpPr>
          <p:nvPr/>
        </p:nvGrpSpPr>
        <p:grpSpPr bwMode="auto">
          <a:xfrm>
            <a:off x="1655763" y="5583238"/>
            <a:ext cx="7848600" cy="1533525"/>
            <a:chOff x="1043" y="3517"/>
            <a:chExt cx="4944" cy="966"/>
          </a:xfrm>
        </p:grpSpPr>
        <p:sp>
          <p:nvSpPr>
            <p:cNvPr id="37906" name="Text Box 18"/>
            <p:cNvSpPr txBox="1">
              <a:spLocks noChangeArrowheads="1"/>
            </p:cNvSpPr>
            <p:nvPr/>
          </p:nvSpPr>
          <p:spPr bwMode="auto">
            <a:xfrm>
              <a:off x="1043" y="3806"/>
              <a:ext cx="10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l-GR" sz="2400" i="0">
                  <a:effectLst/>
                  <a:latin typeface="Lucida Calligraphy" pitchFamily="66" charset="0"/>
                </a:rPr>
                <a:t>Δ</a:t>
              </a:r>
              <a:r>
                <a:rPr lang="es-ES" sz="2400" i="0">
                  <a:effectLst/>
                  <a:latin typeface="Lucida Calligraphy" pitchFamily="66" charset="0"/>
                </a:rPr>
                <a:t>Dsig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=</a:t>
              </a:r>
              <a:endParaRPr lang="en-GB" sz="2400" i="0" baseline="30000">
                <a:effectLst/>
                <a:latin typeface="Times New Roman" pitchFamily="18" charset="0"/>
              </a:endParaRPr>
            </a:p>
          </p:txBody>
        </p:sp>
        <p:sp>
          <p:nvSpPr>
            <p:cNvPr id="37907" name="Text Box 19"/>
            <p:cNvSpPr txBox="1">
              <a:spLocks noChangeArrowheads="1"/>
            </p:cNvSpPr>
            <p:nvPr/>
          </p:nvSpPr>
          <p:spPr bwMode="auto">
            <a:xfrm>
              <a:off x="3629" y="3761"/>
              <a:ext cx="15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( 2</a:t>
              </a:r>
              <a:r>
                <a:rPr lang="es-ES" sz="2400" i="0" baseline="30000">
                  <a:effectLst/>
                  <a:latin typeface="Times New Roman" pitchFamily="18" charset="0"/>
                  <a:cs typeface="Times New Roman" pitchFamily="18" charset="0"/>
                </a:rPr>
                <a:t>P*</a:t>
              </a:r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l-GR" sz="2400" i="0">
                  <a:effectLst/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</a:t>
              </a:r>
              <a:r>
                <a:rPr lang="en-US" sz="2400" i="0">
                  <a:effectLst/>
                  <a:latin typeface="Times New Roman" pitchFamily="18" charset="0"/>
                  <a:cs typeface="Times New Roman" pitchFamily="18" charset="0"/>
                </a:rPr>
                <a:t>· </a:t>
              </a:r>
              <a:r>
                <a:rPr lang="en-GB" sz="2400" i="0">
                  <a:effectLst/>
                  <a:latin typeface="Times New Roman" pitchFamily="18" charset="0"/>
                </a:rPr>
                <a:t>2</a:t>
              </a:r>
              <a:r>
                <a:rPr lang="en-GB" sz="2400" i="0" baseline="30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)</a:t>
              </a:r>
            </a:p>
          </p:txBody>
        </p:sp>
        <p:grpSp>
          <p:nvGrpSpPr>
            <p:cNvPr id="37908" name="Group 20"/>
            <p:cNvGrpSpPr>
              <a:grpSpLocks/>
            </p:cNvGrpSpPr>
            <p:nvPr/>
          </p:nvGrpSpPr>
          <p:grpSpPr bwMode="auto">
            <a:xfrm>
              <a:off x="3349" y="3715"/>
              <a:ext cx="2012" cy="369"/>
              <a:chOff x="3349" y="3233"/>
              <a:chExt cx="2012" cy="369"/>
            </a:xfrm>
          </p:grpSpPr>
          <p:sp>
            <p:nvSpPr>
              <p:cNvPr id="37909" name="Text Box 21"/>
              <p:cNvSpPr txBox="1">
                <a:spLocks noChangeArrowheads="1"/>
              </p:cNvSpPr>
              <p:nvPr/>
            </p:nvSpPr>
            <p:spPr bwMode="auto">
              <a:xfrm>
                <a:off x="3447" y="3298"/>
                <a:ext cx="5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 -</a:t>
                </a:r>
                <a:endParaRPr lang="en-GB" sz="2400" i="0" baseline="30000">
                  <a:effectLst/>
                  <a:latin typeface="Lucida Calligraphy" pitchFamily="66" charset="0"/>
                </a:endParaRPr>
              </a:p>
            </p:txBody>
          </p:sp>
          <p:sp>
            <p:nvSpPr>
              <p:cNvPr id="37910" name="Text Box 22"/>
              <p:cNvSpPr txBox="1">
                <a:spLocks noChangeArrowheads="1"/>
              </p:cNvSpPr>
              <p:nvPr/>
            </p:nvSpPr>
            <p:spPr bwMode="auto">
              <a:xfrm>
                <a:off x="4998" y="3233"/>
                <a:ext cx="363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)</a:t>
                </a:r>
                <a:r>
                  <a:rPr lang="en-GB" sz="2400" i="0" baseline="60000">
                    <a:effectLst/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7911" name="Text Box 23"/>
              <p:cNvSpPr txBox="1">
                <a:spLocks noChangeArrowheads="1"/>
              </p:cNvSpPr>
              <p:nvPr/>
            </p:nvSpPr>
            <p:spPr bwMode="auto">
              <a:xfrm>
                <a:off x="3349" y="3236"/>
                <a:ext cx="317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(</a:t>
                </a:r>
                <a:endParaRPr lang="en-GB" sz="32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37912" name="Group 24"/>
            <p:cNvGrpSpPr>
              <a:grpSpLocks/>
            </p:cNvGrpSpPr>
            <p:nvPr/>
          </p:nvGrpSpPr>
          <p:grpSpPr bwMode="auto">
            <a:xfrm>
              <a:off x="2858" y="3650"/>
              <a:ext cx="2649" cy="460"/>
              <a:chOff x="2858" y="3168"/>
              <a:chExt cx="2649" cy="460"/>
            </a:xfrm>
          </p:grpSpPr>
          <p:sp>
            <p:nvSpPr>
              <p:cNvPr id="37913" name="Text Box 25"/>
              <p:cNvSpPr txBox="1">
                <a:spLocks noChangeArrowheads="1"/>
              </p:cNvSpPr>
              <p:nvPr/>
            </p:nvSpPr>
            <p:spPr bwMode="auto">
              <a:xfrm>
                <a:off x="2976" y="3300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 baseline="30000">
                    <a:effectLst/>
                    <a:latin typeface="Times New Roman" pitchFamily="18" charset="0"/>
                  </a:rPr>
                  <a:t>2 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-</a:t>
                </a:r>
              </a:p>
            </p:txBody>
          </p:sp>
          <p:sp>
            <p:nvSpPr>
              <p:cNvPr id="37914" name="Text Box 26"/>
              <p:cNvSpPr txBox="1">
                <a:spLocks noChangeArrowheads="1"/>
              </p:cNvSpPr>
              <p:nvPr/>
            </p:nvSpPr>
            <p:spPr bwMode="auto">
              <a:xfrm>
                <a:off x="2858" y="3184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[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7915" name="Text Box 27"/>
              <p:cNvSpPr txBox="1">
                <a:spLocks noChangeArrowheads="1"/>
              </p:cNvSpPr>
              <p:nvPr/>
            </p:nvSpPr>
            <p:spPr bwMode="auto">
              <a:xfrm>
                <a:off x="5190" y="3168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]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37916" name="Group 28"/>
            <p:cNvGrpSpPr>
              <a:grpSpLocks/>
            </p:cNvGrpSpPr>
            <p:nvPr/>
          </p:nvGrpSpPr>
          <p:grpSpPr bwMode="auto">
            <a:xfrm>
              <a:off x="1995" y="3517"/>
              <a:ext cx="3992" cy="966"/>
              <a:chOff x="1995" y="3035"/>
              <a:chExt cx="3992" cy="966"/>
            </a:xfrm>
          </p:grpSpPr>
          <p:sp>
            <p:nvSpPr>
              <p:cNvPr id="37917" name="Text Box 29"/>
              <p:cNvSpPr txBox="1">
                <a:spLocks noChangeArrowheads="1"/>
              </p:cNvSpPr>
              <p:nvPr/>
            </p:nvSpPr>
            <p:spPr bwMode="auto">
              <a:xfrm>
                <a:off x="2413" y="3291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Times New Roman" pitchFamily="18" charset="0"/>
                  </a:rPr>
                  <a:t>p(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>
                    <a:effectLst/>
                    <a:latin typeface="Times New Roman" pitchFamily="18" charset="0"/>
                  </a:rPr>
                  <a:t>)</a:t>
                </a:r>
                <a:endParaRPr lang="en-GB" sz="2400" i="0" baseline="30000"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37918" name="Group 30"/>
              <p:cNvGrpSpPr>
                <a:grpSpLocks/>
              </p:cNvGrpSpPr>
              <p:nvPr/>
            </p:nvGrpSpPr>
            <p:grpSpPr bwMode="auto">
              <a:xfrm>
                <a:off x="1995" y="3035"/>
                <a:ext cx="3992" cy="966"/>
                <a:chOff x="1995" y="3035"/>
                <a:chExt cx="3992" cy="966"/>
              </a:xfrm>
            </p:grpSpPr>
            <p:grpSp>
              <p:nvGrpSpPr>
                <p:cNvPr id="37919" name="Group 31"/>
                <p:cNvGrpSpPr>
                  <a:grpSpLocks/>
                </p:cNvGrpSpPr>
                <p:nvPr/>
              </p:nvGrpSpPr>
              <p:grpSpPr bwMode="auto">
                <a:xfrm>
                  <a:off x="1995" y="3035"/>
                  <a:ext cx="733" cy="966"/>
                  <a:chOff x="1995" y="2899"/>
                  <a:chExt cx="733" cy="966"/>
                </a:xfrm>
              </p:grpSpPr>
              <p:sp>
                <p:nvSpPr>
                  <p:cNvPr id="37920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95" y="3189"/>
                    <a:ext cx="544" cy="6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18000" bIns="0" anchor="ctr"/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/>
                    <a:r>
                      <a:rPr lang="en-GB" sz="9600" b="0" i="0" baseline="30000">
                        <a:effectLst/>
                        <a:latin typeface="Times New Roman" pitchFamily="18" charset="0"/>
                      </a:rPr>
                      <a:t>∫</a:t>
                    </a:r>
                  </a:p>
                </p:txBody>
              </p:sp>
              <p:sp>
                <p:nvSpPr>
                  <p:cNvPr id="37921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43" y="3421"/>
                    <a:ext cx="408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</a:t>
                    </a:r>
                  </a:p>
                </p:txBody>
              </p:sp>
              <p:sp>
                <p:nvSpPr>
                  <p:cNvPr id="37922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39" y="2899"/>
                    <a:ext cx="589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P*+1</a:t>
                    </a:r>
                  </a:p>
                </p:txBody>
              </p:sp>
            </p:grpSp>
            <p:sp>
              <p:nvSpPr>
                <p:cNvPr id="37923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5352" y="3288"/>
                  <a:ext cx="63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4318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6477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8636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10795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5367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19939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4511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29083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/>
                  <a:r>
                    <a:rPr lang="en-GB" sz="2400" i="0">
                      <a:effectLst/>
                      <a:latin typeface="Times New Roman" pitchFamily="18" charset="0"/>
                    </a:rPr>
                    <a:t>d</a:t>
                  </a:r>
                  <a:r>
                    <a:rPr lang="en-GB" sz="2400" i="0">
                      <a:effectLst/>
                      <a:latin typeface="Lucida Calligraphy" pitchFamily="66" charset="0"/>
                    </a:rPr>
                    <a:t>x</a:t>
                  </a:r>
                  <a:endParaRPr lang="en-GB" sz="2400" i="0" baseline="30000">
                    <a:effectLst/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37924" name="Line 36"/>
          <p:cNvSpPr>
            <a:spLocks noChangeShapeType="1"/>
          </p:cNvSpPr>
          <p:nvPr/>
        </p:nvSpPr>
        <p:spPr bwMode="auto">
          <a:xfrm>
            <a:off x="5040313" y="4619625"/>
            <a:ext cx="4176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925" name="Line 37"/>
          <p:cNvSpPr>
            <a:spLocks noChangeShapeType="1"/>
          </p:cNvSpPr>
          <p:nvPr/>
        </p:nvSpPr>
        <p:spPr bwMode="auto">
          <a:xfrm flipH="1">
            <a:off x="5040313" y="2962275"/>
            <a:ext cx="0" cy="165735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926" name="Line 38"/>
          <p:cNvSpPr>
            <a:spLocks noChangeShapeType="1"/>
          </p:cNvSpPr>
          <p:nvPr/>
        </p:nvSpPr>
        <p:spPr bwMode="auto">
          <a:xfrm flipH="1">
            <a:off x="9217025" y="2962275"/>
            <a:ext cx="0" cy="165735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927" name="Text Box 39"/>
          <p:cNvSpPr txBox="1">
            <a:spLocks noChangeArrowheads="1"/>
          </p:cNvSpPr>
          <p:nvPr/>
        </p:nvSpPr>
        <p:spPr bwMode="auto">
          <a:xfrm>
            <a:off x="4752975" y="461962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400" i="0">
                <a:effectLst/>
                <a:latin typeface="Times New Roman" pitchFamily="18" charset="0"/>
              </a:rPr>
              <a:t>2</a:t>
            </a:r>
            <a:r>
              <a:rPr lang="en-GB" sz="2400" i="0" baseline="30000">
                <a:effectLst/>
                <a:latin typeface="Times New Roman" pitchFamily="18" charset="0"/>
              </a:rPr>
              <a:t>P*</a:t>
            </a:r>
          </a:p>
        </p:txBody>
      </p:sp>
      <p:sp>
        <p:nvSpPr>
          <p:cNvPr id="37928" name="Text Box 40"/>
          <p:cNvSpPr txBox="1">
            <a:spLocks noChangeArrowheads="1"/>
          </p:cNvSpPr>
          <p:nvPr/>
        </p:nvSpPr>
        <p:spPr bwMode="auto">
          <a:xfrm>
            <a:off x="8928100" y="4619625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400" i="0">
                <a:effectLst/>
                <a:latin typeface="Times New Roman" pitchFamily="18" charset="0"/>
              </a:rPr>
              <a:t>2</a:t>
            </a:r>
            <a:r>
              <a:rPr lang="en-GB" sz="2400" i="0" baseline="30000">
                <a:effectLst/>
                <a:latin typeface="Times New Roman" pitchFamily="18" charset="0"/>
              </a:rPr>
              <a:t>P*+1</a:t>
            </a:r>
          </a:p>
        </p:txBody>
      </p:sp>
      <p:sp>
        <p:nvSpPr>
          <p:cNvPr id="37932" name="Line 44"/>
          <p:cNvSpPr>
            <a:spLocks noChangeShapeType="1"/>
          </p:cNvSpPr>
          <p:nvPr/>
        </p:nvSpPr>
        <p:spPr bwMode="auto">
          <a:xfrm flipH="1" flipV="1">
            <a:off x="5040313" y="4067175"/>
            <a:ext cx="4176712" cy="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7933" name="Text Box 45"/>
          <p:cNvSpPr txBox="1">
            <a:spLocks noChangeArrowheads="1"/>
          </p:cNvSpPr>
          <p:nvPr/>
        </p:nvSpPr>
        <p:spPr bwMode="auto">
          <a:xfrm>
            <a:off x="6624638" y="2747963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400" i="0">
                <a:effectLst/>
                <a:latin typeface="Times New Roman" pitchFamily="18" charset="0"/>
              </a:rPr>
              <a:t>p(</a:t>
            </a:r>
            <a:r>
              <a:rPr lang="en-GB" sz="2400" i="0">
                <a:effectLst/>
                <a:latin typeface="Lucida Calligraphy" pitchFamily="66" charset="0"/>
              </a:rPr>
              <a:t>x</a:t>
            </a:r>
            <a:r>
              <a:rPr lang="en-GB" sz="2400" i="0">
                <a:effectLst/>
                <a:latin typeface="Times New Roman" pitchFamily="18" charset="0"/>
              </a:rPr>
              <a:t>)</a:t>
            </a:r>
            <a:endParaRPr lang="en-GB" sz="2400" i="0" baseline="30000">
              <a:effectLst/>
              <a:latin typeface="Times New Roman" pitchFamily="18" charset="0"/>
            </a:endParaRPr>
          </a:p>
        </p:txBody>
      </p:sp>
      <p:grpSp>
        <p:nvGrpSpPr>
          <p:cNvPr id="37940" name="Group 52"/>
          <p:cNvGrpSpPr>
            <a:grpSpLocks/>
          </p:cNvGrpSpPr>
          <p:nvPr/>
        </p:nvGrpSpPr>
        <p:grpSpPr bwMode="auto">
          <a:xfrm>
            <a:off x="6911975" y="4067175"/>
            <a:ext cx="647700" cy="1152525"/>
            <a:chOff x="4354" y="2562"/>
            <a:chExt cx="408" cy="726"/>
          </a:xfrm>
        </p:grpSpPr>
        <p:sp>
          <p:nvSpPr>
            <p:cNvPr id="37930" name="Line 42"/>
            <p:cNvSpPr>
              <a:spLocks noChangeShapeType="1"/>
            </p:cNvSpPr>
            <p:nvPr/>
          </p:nvSpPr>
          <p:spPr bwMode="auto">
            <a:xfrm>
              <a:off x="4490" y="2562"/>
              <a:ext cx="1" cy="43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937" name="Text Box 49"/>
            <p:cNvSpPr txBox="1">
              <a:spLocks noChangeArrowheads="1"/>
            </p:cNvSpPr>
            <p:nvPr/>
          </p:nvSpPr>
          <p:spPr bwMode="auto">
            <a:xfrm>
              <a:off x="4354" y="3000"/>
              <a:ext cx="4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l-GR" sz="2400" i="0">
                  <a:effectLst/>
                  <a:latin typeface="Times New Roman" pitchFamily="18" charset="0"/>
                </a:rPr>
                <a:t>ζ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DETERMINATION OF THE ESTIMATORS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39940" name="Group 4"/>
          <p:cNvGrpSpPr>
            <a:grpSpLocks/>
          </p:cNvGrpSpPr>
          <p:nvPr/>
        </p:nvGrpSpPr>
        <p:grpSpPr bwMode="auto">
          <a:xfrm>
            <a:off x="139700" y="1677988"/>
            <a:ext cx="3963988" cy="1381125"/>
            <a:chOff x="88" y="1018"/>
            <a:chExt cx="5990" cy="2087"/>
          </a:xfrm>
        </p:grpSpPr>
        <p:sp>
          <p:nvSpPr>
            <p:cNvPr id="39941" name="Line 5"/>
            <p:cNvSpPr>
              <a:spLocks noChangeShapeType="1"/>
            </p:cNvSpPr>
            <p:nvPr/>
          </p:nvSpPr>
          <p:spPr bwMode="auto">
            <a:xfrm>
              <a:off x="951" y="3019"/>
              <a:ext cx="426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942" name="Line 6"/>
            <p:cNvSpPr>
              <a:spLocks noChangeShapeType="1"/>
            </p:cNvSpPr>
            <p:nvPr/>
          </p:nvSpPr>
          <p:spPr bwMode="auto">
            <a:xfrm>
              <a:off x="3083" y="1114"/>
              <a:ext cx="0" cy="1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9943" name="Arc 7"/>
            <p:cNvSpPr>
              <a:spLocks/>
            </p:cNvSpPr>
            <p:nvPr/>
          </p:nvSpPr>
          <p:spPr bwMode="auto">
            <a:xfrm rot="16019186" flipH="1">
              <a:off x="3592" y="560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9944" name="Arc 8"/>
            <p:cNvSpPr>
              <a:spLocks/>
            </p:cNvSpPr>
            <p:nvPr/>
          </p:nvSpPr>
          <p:spPr bwMode="auto">
            <a:xfrm rot="5580814">
              <a:off x="546" y="562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39945" name="Line 9"/>
          <p:cNvSpPr>
            <a:spLocks noChangeShapeType="1"/>
          </p:cNvSpPr>
          <p:nvPr/>
        </p:nvSpPr>
        <p:spPr bwMode="auto">
          <a:xfrm flipH="1">
            <a:off x="2736850" y="248443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 flipH="1">
            <a:off x="3455988" y="248443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>
            <a:off x="5040313" y="4619625"/>
            <a:ext cx="4176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 flipH="1">
            <a:off x="5040313" y="2962275"/>
            <a:ext cx="0" cy="165735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 flipH="1">
            <a:off x="9217025" y="2962275"/>
            <a:ext cx="0" cy="165735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4752975" y="461962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400" i="0">
                <a:effectLst/>
                <a:latin typeface="Times New Roman" pitchFamily="18" charset="0"/>
              </a:rPr>
              <a:t>2</a:t>
            </a:r>
            <a:r>
              <a:rPr lang="en-GB" sz="2400" i="0" baseline="30000">
                <a:effectLst/>
                <a:latin typeface="Times New Roman" pitchFamily="18" charset="0"/>
              </a:rPr>
              <a:t>P*</a:t>
            </a: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8928100" y="4619625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400" i="0">
                <a:effectLst/>
                <a:latin typeface="Times New Roman" pitchFamily="18" charset="0"/>
              </a:rPr>
              <a:t>2</a:t>
            </a:r>
            <a:r>
              <a:rPr lang="en-GB" sz="2400" i="0" baseline="30000">
                <a:effectLst/>
                <a:latin typeface="Times New Roman" pitchFamily="18" charset="0"/>
              </a:rPr>
              <a:t>P*+1</a:t>
            </a:r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 flipH="1">
            <a:off x="6911975" y="4043363"/>
            <a:ext cx="0" cy="7191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 flipH="1" flipV="1">
            <a:off x="5040313" y="3754438"/>
            <a:ext cx="4176712" cy="576262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3095625" y="2700338"/>
            <a:ext cx="0" cy="3603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3311525" y="1476375"/>
            <a:ext cx="6481763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to minimize the average distortion </a:t>
            </a:r>
          </a:p>
          <a:p>
            <a:pPr algn="ctr" eaLnBrk="1"/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coefficients have to be reconstructed as the </a:t>
            </a:r>
          </a:p>
          <a:p>
            <a:pPr algn="ctr" eaLnBrk="1"/>
            <a:r>
              <a:rPr lang="en-GB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centroid</a:t>
            </a:r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of the quantization interval</a:t>
            </a:r>
          </a:p>
        </p:txBody>
      </p:sp>
      <p:sp>
        <p:nvSpPr>
          <p:cNvPr id="39957" name="Text Box 21"/>
          <p:cNvSpPr txBox="1">
            <a:spLocks noChangeArrowheads="1"/>
          </p:cNvSpPr>
          <p:nvPr/>
        </p:nvSpPr>
        <p:spPr bwMode="auto">
          <a:xfrm>
            <a:off x="6624638" y="2747963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400" i="0">
                <a:effectLst/>
                <a:latin typeface="Times New Roman" pitchFamily="18" charset="0"/>
              </a:rPr>
              <a:t>p(</a:t>
            </a:r>
            <a:r>
              <a:rPr lang="en-GB" sz="2400" i="0">
                <a:effectLst/>
                <a:latin typeface="Lucida Calligraphy" pitchFamily="66" charset="0"/>
              </a:rPr>
              <a:t>x</a:t>
            </a:r>
            <a:r>
              <a:rPr lang="en-GB" sz="2400" i="0">
                <a:effectLst/>
                <a:latin typeface="Times New Roman" pitchFamily="18" charset="0"/>
              </a:rPr>
              <a:t>)</a:t>
            </a:r>
            <a:endParaRPr lang="en-GB" sz="2400" i="0" baseline="30000">
              <a:effectLst/>
              <a:latin typeface="Times New Roman" pitchFamily="18" charset="0"/>
            </a:endParaRPr>
          </a:p>
        </p:txBody>
      </p:sp>
      <p:grpSp>
        <p:nvGrpSpPr>
          <p:cNvPr id="39958" name="Group 22"/>
          <p:cNvGrpSpPr>
            <a:grpSpLocks/>
          </p:cNvGrpSpPr>
          <p:nvPr/>
        </p:nvGrpSpPr>
        <p:grpSpPr bwMode="auto">
          <a:xfrm>
            <a:off x="1655763" y="5583238"/>
            <a:ext cx="7848600" cy="1533525"/>
            <a:chOff x="1043" y="3517"/>
            <a:chExt cx="4944" cy="966"/>
          </a:xfrm>
        </p:grpSpPr>
        <p:sp>
          <p:nvSpPr>
            <p:cNvPr id="39959" name="Text Box 23"/>
            <p:cNvSpPr txBox="1">
              <a:spLocks noChangeArrowheads="1"/>
            </p:cNvSpPr>
            <p:nvPr/>
          </p:nvSpPr>
          <p:spPr bwMode="auto">
            <a:xfrm>
              <a:off x="1043" y="3806"/>
              <a:ext cx="10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l-GR" sz="2400" i="0">
                  <a:effectLst/>
                  <a:latin typeface="Lucida Calligraphy" pitchFamily="66" charset="0"/>
                </a:rPr>
                <a:t>Δ</a:t>
              </a:r>
              <a:r>
                <a:rPr lang="es-ES" sz="2400" i="0">
                  <a:effectLst/>
                  <a:latin typeface="Lucida Calligraphy" pitchFamily="66" charset="0"/>
                </a:rPr>
                <a:t>Dsig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=</a:t>
              </a:r>
              <a:endParaRPr lang="en-GB" sz="2400" i="0" baseline="30000">
                <a:effectLst/>
                <a:latin typeface="Times New Roman" pitchFamily="18" charset="0"/>
              </a:endParaRPr>
            </a:p>
          </p:txBody>
        </p:sp>
        <p:sp>
          <p:nvSpPr>
            <p:cNvPr id="39960" name="Text Box 24"/>
            <p:cNvSpPr txBox="1">
              <a:spLocks noChangeArrowheads="1"/>
            </p:cNvSpPr>
            <p:nvPr/>
          </p:nvSpPr>
          <p:spPr bwMode="auto">
            <a:xfrm>
              <a:off x="3629" y="3761"/>
              <a:ext cx="15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( 2</a:t>
              </a:r>
              <a:r>
                <a:rPr lang="es-ES" sz="2400" i="0" baseline="30000">
                  <a:effectLst/>
                  <a:latin typeface="Times New Roman" pitchFamily="18" charset="0"/>
                  <a:cs typeface="Times New Roman" pitchFamily="18" charset="0"/>
                </a:rPr>
                <a:t>P*</a:t>
              </a:r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l-GR" sz="2400" i="0">
                  <a:effectLst/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</a:t>
              </a:r>
              <a:r>
                <a:rPr lang="en-US" sz="2400" i="0">
                  <a:effectLst/>
                  <a:latin typeface="Times New Roman" pitchFamily="18" charset="0"/>
                  <a:cs typeface="Times New Roman" pitchFamily="18" charset="0"/>
                </a:rPr>
                <a:t>· </a:t>
              </a:r>
              <a:r>
                <a:rPr lang="en-GB" sz="2400" i="0">
                  <a:effectLst/>
                  <a:latin typeface="Times New Roman" pitchFamily="18" charset="0"/>
                </a:rPr>
                <a:t>2</a:t>
              </a:r>
              <a:r>
                <a:rPr lang="en-GB" sz="2400" i="0" baseline="30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)</a:t>
              </a:r>
            </a:p>
          </p:txBody>
        </p:sp>
        <p:grpSp>
          <p:nvGrpSpPr>
            <p:cNvPr id="39961" name="Group 25"/>
            <p:cNvGrpSpPr>
              <a:grpSpLocks/>
            </p:cNvGrpSpPr>
            <p:nvPr/>
          </p:nvGrpSpPr>
          <p:grpSpPr bwMode="auto">
            <a:xfrm>
              <a:off x="3349" y="3715"/>
              <a:ext cx="2012" cy="369"/>
              <a:chOff x="3349" y="3233"/>
              <a:chExt cx="2012" cy="369"/>
            </a:xfrm>
          </p:grpSpPr>
          <p:sp>
            <p:nvSpPr>
              <p:cNvPr id="39962" name="Text Box 26"/>
              <p:cNvSpPr txBox="1">
                <a:spLocks noChangeArrowheads="1"/>
              </p:cNvSpPr>
              <p:nvPr/>
            </p:nvSpPr>
            <p:spPr bwMode="auto">
              <a:xfrm>
                <a:off x="3447" y="3298"/>
                <a:ext cx="5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 -</a:t>
                </a:r>
                <a:endParaRPr lang="en-GB" sz="2400" i="0" baseline="30000">
                  <a:effectLst/>
                  <a:latin typeface="Lucida Calligraphy" pitchFamily="66" charset="0"/>
                </a:endParaRPr>
              </a:p>
            </p:txBody>
          </p:sp>
          <p:sp>
            <p:nvSpPr>
              <p:cNvPr id="39963" name="Text Box 27"/>
              <p:cNvSpPr txBox="1">
                <a:spLocks noChangeArrowheads="1"/>
              </p:cNvSpPr>
              <p:nvPr/>
            </p:nvSpPr>
            <p:spPr bwMode="auto">
              <a:xfrm>
                <a:off x="4998" y="3233"/>
                <a:ext cx="363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)</a:t>
                </a:r>
                <a:r>
                  <a:rPr lang="en-GB" sz="2400" i="0" baseline="60000">
                    <a:effectLst/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9964" name="Text Box 28"/>
              <p:cNvSpPr txBox="1">
                <a:spLocks noChangeArrowheads="1"/>
              </p:cNvSpPr>
              <p:nvPr/>
            </p:nvSpPr>
            <p:spPr bwMode="auto">
              <a:xfrm>
                <a:off x="3349" y="3236"/>
                <a:ext cx="317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(</a:t>
                </a:r>
                <a:endParaRPr lang="en-GB" sz="32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39965" name="Group 29"/>
            <p:cNvGrpSpPr>
              <a:grpSpLocks/>
            </p:cNvGrpSpPr>
            <p:nvPr/>
          </p:nvGrpSpPr>
          <p:grpSpPr bwMode="auto">
            <a:xfrm>
              <a:off x="2858" y="3650"/>
              <a:ext cx="2649" cy="460"/>
              <a:chOff x="2858" y="3168"/>
              <a:chExt cx="2649" cy="460"/>
            </a:xfrm>
          </p:grpSpPr>
          <p:sp>
            <p:nvSpPr>
              <p:cNvPr id="39966" name="Text Box 30"/>
              <p:cNvSpPr txBox="1">
                <a:spLocks noChangeArrowheads="1"/>
              </p:cNvSpPr>
              <p:nvPr/>
            </p:nvSpPr>
            <p:spPr bwMode="auto">
              <a:xfrm>
                <a:off x="2976" y="3300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 baseline="30000">
                    <a:effectLst/>
                    <a:latin typeface="Times New Roman" pitchFamily="18" charset="0"/>
                  </a:rPr>
                  <a:t>2 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-</a:t>
                </a:r>
              </a:p>
            </p:txBody>
          </p:sp>
          <p:sp>
            <p:nvSpPr>
              <p:cNvPr id="39967" name="Text Box 31"/>
              <p:cNvSpPr txBox="1">
                <a:spLocks noChangeArrowheads="1"/>
              </p:cNvSpPr>
              <p:nvPr/>
            </p:nvSpPr>
            <p:spPr bwMode="auto">
              <a:xfrm>
                <a:off x="2858" y="3184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[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9968" name="Text Box 32"/>
              <p:cNvSpPr txBox="1">
                <a:spLocks noChangeArrowheads="1"/>
              </p:cNvSpPr>
              <p:nvPr/>
            </p:nvSpPr>
            <p:spPr bwMode="auto">
              <a:xfrm>
                <a:off x="5190" y="3168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]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39969" name="Group 33"/>
            <p:cNvGrpSpPr>
              <a:grpSpLocks/>
            </p:cNvGrpSpPr>
            <p:nvPr/>
          </p:nvGrpSpPr>
          <p:grpSpPr bwMode="auto">
            <a:xfrm>
              <a:off x="1995" y="3517"/>
              <a:ext cx="3992" cy="966"/>
              <a:chOff x="1995" y="3035"/>
              <a:chExt cx="3992" cy="966"/>
            </a:xfrm>
          </p:grpSpPr>
          <p:sp>
            <p:nvSpPr>
              <p:cNvPr id="39970" name="Text Box 34"/>
              <p:cNvSpPr txBox="1">
                <a:spLocks noChangeArrowheads="1"/>
              </p:cNvSpPr>
              <p:nvPr/>
            </p:nvSpPr>
            <p:spPr bwMode="auto">
              <a:xfrm>
                <a:off x="2413" y="3291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Times New Roman" pitchFamily="18" charset="0"/>
                  </a:rPr>
                  <a:t>p(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>
                    <a:effectLst/>
                    <a:latin typeface="Times New Roman" pitchFamily="18" charset="0"/>
                  </a:rPr>
                  <a:t>)</a:t>
                </a:r>
                <a:endParaRPr lang="en-GB" sz="2400" i="0" baseline="30000"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39971" name="Group 35"/>
              <p:cNvGrpSpPr>
                <a:grpSpLocks/>
              </p:cNvGrpSpPr>
              <p:nvPr/>
            </p:nvGrpSpPr>
            <p:grpSpPr bwMode="auto">
              <a:xfrm>
                <a:off x="1995" y="3035"/>
                <a:ext cx="3992" cy="966"/>
                <a:chOff x="1995" y="3035"/>
                <a:chExt cx="3992" cy="966"/>
              </a:xfrm>
            </p:grpSpPr>
            <p:grpSp>
              <p:nvGrpSpPr>
                <p:cNvPr id="39972" name="Group 36"/>
                <p:cNvGrpSpPr>
                  <a:grpSpLocks/>
                </p:cNvGrpSpPr>
                <p:nvPr/>
              </p:nvGrpSpPr>
              <p:grpSpPr bwMode="auto">
                <a:xfrm>
                  <a:off x="1995" y="3035"/>
                  <a:ext cx="733" cy="966"/>
                  <a:chOff x="1995" y="2899"/>
                  <a:chExt cx="733" cy="966"/>
                </a:xfrm>
              </p:grpSpPr>
              <p:sp>
                <p:nvSpPr>
                  <p:cNvPr id="39973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95" y="3189"/>
                    <a:ext cx="544" cy="6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18000" bIns="0" anchor="ctr"/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/>
                    <a:r>
                      <a:rPr lang="en-GB" sz="9600" b="0" i="0" baseline="30000">
                        <a:effectLst/>
                        <a:latin typeface="Times New Roman" pitchFamily="18" charset="0"/>
                      </a:rPr>
                      <a:t>∫</a:t>
                    </a:r>
                  </a:p>
                </p:txBody>
              </p:sp>
              <p:sp>
                <p:nvSpPr>
                  <p:cNvPr id="39974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43" y="3421"/>
                    <a:ext cx="408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</a:t>
                    </a:r>
                  </a:p>
                </p:txBody>
              </p:sp>
              <p:sp>
                <p:nvSpPr>
                  <p:cNvPr id="39975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39" y="2899"/>
                    <a:ext cx="589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P*+1</a:t>
                    </a:r>
                  </a:p>
                </p:txBody>
              </p:sp>
            </p:grpSp>
            <p:sp>
              <p:nvSpPr>
                <p:cNvPr id="39976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5352" y="3288"/>
                  <a:ext cx="63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4318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6477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8636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10795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5367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19939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4511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29083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/>
                  <a:r>
                    <a:rPr lang="en-GB" sz="2400" i="0">
                      <a:effectLst/>
                      <a:latin typeface="Times New Roman" pitchFamily="18" charset="0"/>
                    </a:rPr>
                    <a:t>d</a:t>
                  </a:r>
                  <a:r>
                    <a:rPr lang="en-GB" sz="2400" i="0">
                      <a:effectLst/>
                      <a:latin typeface="Lucida Calligraphy" pitchFamily="66" charset="0"/>
                    </a:rPr>
                    <a:t>x</a:t>
                  </a:r>
                  <a:endParaRPr lang="en-GB" sz="2400" i="0" baseline="30000">
                    <a:effectLst/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6696075" y="4762500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l-GR" sz="2400" i="0">
                <a:effectLst/>
                <a:latin typeface="Times New Roman" pitchFamily="18" charset="0"/>
              </a:rPr>
              <a:t>ζ</a:t>
            </a:r>
            <a:r>
              <a:rPr lang="en-GB" sz="2400" i="0" baseline="-25000">
                <a:effectLst/>
                <a:latin typeface="Times New Roman" pitchFamily="18" charset="0"/>
              </a:rPr>
              <a:t>P*</a:t>
            </a:r>
          </a:p>
        </p:txBody>
      </p:sp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7164388"/>
            <a:ext cx="10080625" cy="395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TABLE OF CONTENTS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311525" y="4311650"/>
            <a:ext cx="53276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3. EXPERIMENTS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545138" y="5795963"/>
            <a:ext cx="38163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4. CONCLUSIONS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511300" y="2771775"/>
            <a:ext cx="6985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2. PDF-BASED DISTORTION</a:t>
            </a:r>
          </a:p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               ESTIMATORS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31800" y="1403350"/>
            <a:ext cx="374491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1. INTRODUCTION</a:t>
            </a:r>
          </a:p>
        </p:txBody>
      </p:sp>
      <p:grpSp>
        <p:nvGrpSpPr>
          <p:cNvPr id="5128" name="Group 8"/>
          <p:cNvGrpSpPr>
            <a:grpSpLocks/>
          </p:cNvGrpSpPr>
          <p:nvPr/>
        </p:nvGrpSpPr>
        <p:grpSpPr bwMode="auto">
          <a:xfrm>
            <a:off x="3671888" y="1403350"/>
            <a:ext cx="2447925" cy="793750"/>
            <a:chOff x="2676" y="930"/>
            <a:chExt cx="1451" cy="454"/>
          </a:xfrm>
        </p:grpSpPr>
        <p:sp>
          <p:nvSpPr>
            <p:cNvPr id="5129" name="AutoShape 9"/>
            <p:cNvSpPr>
              <a:spLocks noChangeArrowheads="1"/>
            </p:cNvSpPr>
            <p:nvPr/>
          </p:nvSpPr>
          <p:spPr bwMode="auto">
            <a:xfrm>
              <a:off x="2871" y="1275"/>
              <a:ext cx="56" cy="10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30" name="AutoShape 10"/>
            <p:cNvSpPr>
              <a:spLocks noChangeArrowheads="1"/>
            </p:cNvSpPr>
            <p:nvPr/>
          </p:nvSpPr>
          <p:spPr bwMode="auto">
            <a:xfrm>
              <a:off x="2955" y="946"/>
              <a:ext cx="56" cy="438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31" name="AutoShape 11"/>
            <p:cNvSpPr>
              <a:spLocks noChangeArrowheads="1"/>
            </p:cNvSpPr>
            <p:nvPr/>
          </p:nvSpPr>
          <p:spPr bwMode="auto">
            <a:xfrm>
              <a:off x="3038" y="1306"/>
              <a:ext cx="56" cy="78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32" name="AutoShape 12"/>
            <p:cNvSpPr>
              <a:spLocks noChangeArrowheads="1"/>
            </p:cNvSpPr>
            <p:nvPr/>
          </p:nvSpPr>
          <p:spPr bwMode="auto">
            <a:xfrm>
              <a:off x="3122" y="1337"/>
              <a:ext cx="56" cy="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33" name="AutoShape 13"/>
            <p:cNvSpPr>
              <a:spLocks noChangeArrowheads="1"/>
            </p:cNvSpPr>
            <p:nvPr/>
          </p:nvSpPr>
          <p:spPr bwMode="auto">
            <a:xfrm>
              <a:off x="3206" y="1181"/>
              <a:ext cx="56" cy="20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34" name="AutoShape 14"/>
            <p:cNvSpPr>
              <a:spLocks noChangeArrowheads="1"/>
            </p:cNvSpPr>
            <p:nvPr/>
          </p:nvSpPr>
          <p:spPr bwMode="auto">
            <a:xfrm>
              <a:off x="3289" y="1290"/>
              <a:ext cx="57" cy="9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35" name="AutoShape 15"/>
            <p:cNvSpPr>
              <a:spLocks noChangeArrowheads="1"/>
            </p:cNvSpPr>
            <p:nvPr/>
          </p:nvSpPr>
          <p:spPr bwMode="auto">
            <a:xfrm>
              <a:off x="3374" y="1122"/>
              <a:ext cx="55" cy="2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36" name="AutoShape 16"/>
            <p:cNvSpPr>
              <a:spLocks noChangeArrowheads="1"/>
            </p:cNvSpPr>
            <p:nvPr/>
          </p:nvSpPr>
          <p:spPr bwMode="auto">
            <a:xfrm>
              <a:off x="3457" y="1052"/>
              <a:ext cx="56" cy="33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37" name="AutoShape 17"/>
            <p:cNvSpPr>
              <a:spLocks noChangeArrowheads="1"/>
            </p:cNvSpPr>
            <p:nvPr/>
          </p:nvSpPr>
          <p:spPr bwMode="auto">
            <a:xfrm>
              <a:off x="3541" y="1337"/>
              <a:ext cx="56" cy="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38" name="AutoShape 18"/>
            <p:cNvSpPr>
              <a:spLocks noChangeArrowheads="1"/>
            </p:cNvSpPr>
            <p:nvPr/>
          </p:nvSpPr>
          <p:spPr bwMode="auto">
            <a:xfrm>
              <a:off x="3624" y="1290"/>
              <a:ext cx="56" cy="9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39" name="AutoShape 19"/>
            <p:cNvSpPr>
              <a:spLocks noChangeArrowheads="1"/>
            </p:cNvSpPr>
            <p:nvPr/>
          </p:nvSpPr>
          <p:spPr bwMode="auto">
            <a:xfrm>
              <a:off x="3708" y="1322"/>
              <a:ext cx="56" cy="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40" name="AutoShape 20"/>
            <p:cNvSpPr>
              <a:spLocks noChangeArrowheads="1"/>
            </p:cNvSpPr>
            <p:nvPr/>
          </p:nvSpPr>
          <p:spPr bwMode="auto">
            <a:xfrm>
              <a:off x="3792" y="1087"/>
              <a:ext cx="56" cy="29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41" name="AutoShape 21"/>
            <p:cNvSpPr>
              <a:spLocks noChangeArrowheads="1"/>
            </p:cNvSpPr>
            <p:nvPr/>
          </p:nvSpPr>
          <p:spPr bwMode="auto">
            <a:xfrm>
              <a:off x="3875" y="1290"/>
              <a:ext cx="56" cy="9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42" name="AutoShape 22"/>
            <p:cNvSpPr>
              <a:spLocks noChangeArrowheads="1"/>
            </p:cNvSpPr>
            <p:nvPr/>
          </p:nvSpPr>
          <p:spPr bwMode="auto">
            <a:xfrm>
              <a:off x="3959" y="1337"/>
              <a:ext cx="56" cy="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43" name="AutoShape 23"/>
            <p:cNvSpPr>
              <a:spLocks noChangeArrowheads="1"/>
            </p:cNvSpPr>
            <p:nvPr/>
          </p:nvSpPr>
          <p:spPr bwMode="auto">
            <a:xfrm>
              <a:off x="4043" y="1228"/>
              <a:ext cx="56" cy="15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44" name="AutoShape 24"/>
            <p:cNvSpPr>
              <a:spLocks noChangeArrowheads="1"/>
            </p:cNvSpPr>
            <p:nvPr/>
          </p:nvSpPr>
          <p:spPr bwMode="auto">
            <a:xfrm>
              <a:off x="2704" y="1212"/>
              <a:ext cx="56" cy="1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45" name="AutoShape 25"/>
            <p:cNvSpPr>
              <a:spLocks noChangeArrowheads="1"/>
            </p:cNvSpPr>
            <p:nvPr/>
          </p:nvSpPr>
          <p:spPr bwMode="auto">
            <a:xfrm>
              <a:off x="2787" y="1322"/>
              <a:ext cx="56" cy="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146" name="Line 26"/>
            <p:cNvSpPr>
              <a:spLocks noChangeShapeType="1"/>
            </p:cNvSpPr>
            <p:nvPr/>
          </p:nvSpPr>
          <p:spPr bwMode="auto">
            <a:xfrm>
              <a:off x="2676" y="1384"/>
              <a:ext cx="1451" cy="0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5147" name="Group 27"/>
            <p:cNvGrpSpPr>
              <a:grpSpLocks/>
            </p:cNvGrpSpPr>
            <p:nvPr/>
          </p:nvGrpSpPr>
          <p:grpSpPr bwMode="auto">
            <a:xfrm>
              <a:off x="2816" y="1292"/>
              <a:ext cx="1172" cy="92"/>
              <a:chOff x="2816" y="1368"/>
              <a:chExt cx="1172" cy="16"/>
            </a:xfrm>
          </p:grpSpPr>
          <p:sp>
            <p:nvSpPr>
              <p:cNvPr id="5148" name="Line 28"/>
              <p:cNvSpPr>
                <a:spLocks noChangeShapeType="1"/>
              </p:cNvSpPr>
              <p:nvPr/>
            </p:nvSpPr>
            <p:spPr bwMode="auto">
              <a:xfrm flipV="1">
                <a:off x="2816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49" name="Line 29"/>
              <p:cNvSpPr>
                <a:spLocks noChangeShapeType="1"/>
              </p:cNvSpPr>
              <p:nvPr/>
            </p:nvSpPr>
            <p:spPr bwMode="auto">
              <a:xfrm flipV="1">
                <a:off x="2900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50" name="Line 30"/>
              <p:cNvSpPr>
                <a:spLocks noChangeShapeType="1"/>
              </p:cNvSpPr>
              <p:nvPr/>
            </p:nvSpPr>
            <p:spPr bwMode="auto">
              <a:xfrm flipV="1">
                <a:off x="3067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51" name="Line 31"/>
              <p:cNvSpPr>
                <a:spLocks noChangeShapeType="1"/>
              </p:cNvSpPr>
              <p:nvPr/>
            </p:nvSpPr>
            <p:spPr bwMode="auto">
              <a:xfrm flipV="1">
                <a:off x="3151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52" name="Line 32"/>
              <p:cNvSpPr>
                <a:spLocks noChangeShapeType="1"/>
              </p:cNvSpPr>
              <p:nvPr/>
            </p:nvSpPr>
            <p:spPr bwMode="auto">
              <a:xfrm flipV="1">
                <a:off x="3318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53" name="Line 33"/>
              <p:cNvSpPr>
                <a:spLocks noChangeShapeType="1"/>
              </p:cNvSpPr>
              <p:nvPr/>
            </p:nvSpPr>
            <p:spPr bwMode="auto">
              <a:xfrm flipV="1">
                <a:off x="3569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54" name="Line 34"/>
              <p:cNvSpPr>
                <a:spLocks noChangeShapeType="1"/>
              </p:cNvSpPr>
              <p:nvPr/>
            </p:nvSpPr>
            <p:spPr bwMode="auto">
              <a:xfrm flipV="1">
                <a:off x="3653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55" name="Line 35"/>
              <p:cNvSpPr>
                <a:spLocks noChangeShapeType="1"/>
              </p:cNvSpPr>
              <p:nvPr/>
            </p:nvSpPr>
            <p:spPr bwMode="auto">
              <a:xfrm flipV="1">
                <a:off x="3736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56" name="Line 36"/>
              <p:cNvSpPr>
                <a:spLocks noChangeShapeType="1"/>
              </p:cNvSpPr>
              <p:nvPr/>
            </p:nvSpPr>
            <p:spPr bwMode="auto">
              <a:xfrm flipV="1">
                <a:off x="3904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57" name="Line 37"/>
              <p:cNvSpPr>
                <a:spLocks noChangeShapeType="1"/>
              </p:cNvSpPr>
              <p:nvPr/>
            </p:nvSpPr>
            <p:spPr bwMode="auto">
              <a:xfrm flipV="1">
                <a:off x="3988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5158" name="Group 38"/>
            <p:cNvGrpSpPr>
              <a:grpSpLocks/>
            </p:cNvGrpSpPr>
            <p:nvPr/>
          </p:nvGrpSpPr>
          <p:grpSpPr bwMode="auto">
            <a:xfrm>
              <a:off x="2732" y="930"/>
              <a:ext cx="1340" cy="454"/>
              <a:chOff x="2732" y="930"/>
              <a:chExt cx="1340" cy="454"/>
            </a:xfrm>
          </p:grpSpPr>
          <p:sp>
            <p:nvSpPr>
              <p:cNvPr id="5159" name="Line 39"/>
              <p:cNvSpPr>
                <a:spLocks noChangeShapeType="1"/>
              </p:cNvSpPr>
              <p:nvPr/>
            </p:nvSpPr>
            <p:spPr bwMode="auto">
              <a:xfrm flipV="1">
                <a:off x="2732" y="1196"/>
                <a:ext cx="0" cy="1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60" name="Line 40"/>
              <p:cNvSpPr>
                <a:spLocks noChangeShapeType="1"/>
              </p:cNvSpPr>
              <p:nvPr/>
            </p:nvSpPr>
            <p:spPr bwMode="auto">
              <a:xfrm flipV="1">
                <a:off x="3235" y="1196"/>
                <a:ext cx="0" cy="1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61" name="Line 41"/>
              <p:cNvSpPr>
                <a:spLocks noChangeShapeType="1"/>
              </p:cNvSpPr>
              <p:nvPr/>
            </p:nvSpPr>
            <p:spPr bwMode="auto">
              <a:xfrm flipV="1">
                <a:off x="4072" y="1196"/>
                <a:ext cx="0" cy="1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62" name="Line 42"/>
              <p:cNvSpPr>
                <a:spLocks noChangeShapeType="1"/>
              </p:cNvSpPr>
              <p:nvPr/>
            </p:nvSpPr>
            <p:spPr bwMode="auto">
              <a:xfrm flipV="1">
                <a:off x="2984" y="930"/>
                <a:ext cx="0" cy="4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63" name="Line 43"/>
              <p:cNvSpPr>
                <a:spLocks noChangeShapeType="1"/>
              </p:cNvSpPr>
              <p:nvPr/>
            </p:nvSpPr>
            <p:spPr bwMode="auto">
              <a:xfrm flipV="1">
                <a:off x="3402" y="1071"/>
                <a:ext cx="0" cy="3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64" name="Line 44"/>
              <p:cNvSpPr>
                <a:spLocks noChangeShapeType="1"/>
              </p:cNvSpPr>
              <p:nvPr/>
            </p:nvSpPr>
            <p:spPr bwMode="auto">
              <a:xfrm flipV="1">
                <a:off x="3485" y="1071"/>
                <a:ext cx="0" cy="3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165" name="Line 45"/>
              <p:cNvSpPr>
                <a:spLocks noChangeShapeType="1"/>
              </p:cNvSpPr>
              <p:nvPr/>
            </p:nvSpPr>
            <p:spPr bwMode="auto">
              <a:xfrm flipV="1">
                <a:off x="3820" y="1071"/>
                <a:ext cx="0" cy="3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grpSp>
        <p:nvGrpSpPr>
          <p:cNvPr id="5166" name="Group 46"/>
          <p:cNvGrpSpPr>
            <a:grpSpLocks/>
          </p:cNvGrpSpPr>
          <p:nvPr/>
        </p:nvGrpSpPr>
        <p:grpSpPr bwMode="auto">
          <a:xfrm>
            <a:off x="7056438" y="2916238"/>
            <a:ext cx="2592387" cy="1295400"/>
            <a:chOff x="4445" y="1837"/>
            <a:chExt cx="1633" cy="816"/>
          </a:xfrm>
        </p:grpSpPr>
        <p:grpSp>
          <p:nvGrpSpPr>
            <p:cNvPr id="5167" name="Group 47"/>
            <p:cNvGrpSpPr>
              <a:grpSpLocks/>
            </p:cNvGrpSpPr>
            <p:nvPr/>
          </p:nvGrpSpPr>
          <p:grpSpPr bwMode="auto">
            <a:xfrm flipV="1">
              <a:off x="4680" y="2329"/>
              <a:ext cx="643" cy="324"/>
              <a:chOff x="3900" y="1247"/>
              <a:chExt cx="2359" cy="1315"/>
            </a:xfrm>
          </p:grpSpPr>
          <p:sp>
            <p:nvSpPr>
              <p:cNvPr id="5168" name="AutoShape 48"/>
              <p:cNvSpPr>
                <a:spLocks noChangeArrowheads="1"/>
              </p:cNvSpPr>
              <p:nvPr/>
            </p:nvSpPr>
            <p:spPr bwMode="auto">
              <a:xfrm>
                <a:off x="4899" y="2245"/>
                <a:ext cx="91" cy="317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69" name="AutoShape 49"/>
              <p:cNvSpPr>
                <a:spLocks noChangeArrowheads="1"/>
              </p:cNvSpPr>
              <p:nvPr/>
            </p:nvSpPr>
            <p:spPr bwMode="auto">
              <a:xfrm>
                <a:off x="3946" y="1247"/>
                <a:ext cx="91" cy="131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70" name="AutoShape 50"/>
              <p:cNvSpPr>
                <a:spLocks noChangeArrowheads="1"/>
              </p:cNvSpPr>
              <p:nvPr/>
            </p:nvSpPr>
            <p:spPr bwMode="auto">
              <a:xfrm>
                <a:off x="5443" y="2336"/>
                <a:ext cx="91" cy="22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71" name="AutoShape 51"/>
              <p:cNvSpPr>
                <a:spLocks noChangeArrowheads="1"/>
              </p:cNvSpPr>
              <p:nvPr/>
            </p:nvSpPr>
            <p:spPr bwMode="auto">
              <a:xfrm>
                <a:off x="6123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72" name="AutoShape 52"/>
              <p:cNvSpPr>
                <a:spLocks noChangeArrowheads="1"/>
              </p:cNvSpPr>
              <p:nvPr/>
            </p:nvSpPr>
            <p:spPr bwMode="auto">
              <a:xfrm>
                <a:off x="4490" y="1973"/>
                <a:ext cx="91" cy="589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 defTabSz="449263">
                  <a:lnSpc>
                    <a:spcPct val="93000"/>
                  </a:lnSpc>
                </a:pPr>
                <a:endParaRPr lang="en-US" sz="1800" b="0" i="0">
                  <a:effectLst/>
                  <a:latin typeface="Arial" charset="0"/>
                </a:endParaRPr>
              </a:p>
            </p:txBody>
          </p:sp>
          <p:sp>
            <p:nvSpPr>
              <p:cNvPr id="5173" name="AutoShape 53"/>
              <p:cNvSpPr>
                <a:spLocks noChangeArrowheads="1"/>
              </p:cNvSpPr>
              <p:nvPr/>
            </p:nvSpPr>
            <p:spPr bwMode="auto">
              <a:xfrm>
                <a:off x="5035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74" name="AutoShape 54"/>
              <p:cNvSpPr>
                <a:spLocks noChangeArrowheads="1"/>
              </p:cNvSpPr>
              <p:nvPr/>
            </p:nvSpPr>
            <p:spPr bwMode="auto">
              <a:xfrm>
                <a:off x="4354" y="1802"/>
                <a:ext cx="91" cy="76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75" name="AutoShape 55"/>
              <p:cNvSpPr>
                <a:spLocks noChangeArrowheads="1"/>
              </p:cNvSpPr>
              <p:nvPr/>
            </p:nvSpPr>
            <p:spPr bwMode="auto">
              <a:xfrm>
                <a:off x="4082" y="1601"/>
                <a:ext cx="91" cy="96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76" name="AutoShape 56"/>
              <p:cNvSpPr>
                <a:spLocks noChangeArrowheads="1"/>
              </p:cNvSpPr>
              <p:nvPr/>
            </p:nvSpPr>
            <p:spPr bwMode="auto">
              <a:xfrm>
                <a:off x="5851" y="2426"/>
                <a:ext cx="91" cy="13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77" name="AutoShape 57"/>
              <p:cNvSpPr>
                <a:spLocks noChangeArrowheads="1"/>
              </p:cNvSpPr>
              <p:nvPr/>
            </p:nvSpPr>
            <p:spPr bwMode="auto">
              <a:xfrm>
                <a:off x="5171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78" name="AutoShape 58"/>
              <p:cNvSpPr>
                <a:spLocks noChangeArrowheads="1"/>
              </p:cNvSpPr>
              <p:nvPr/>
            </p:nvSpPr>
            <p:spPr bwMode="auto">
              <a:xfrm>
                <a:off x="5715" y="2381"/>
                <a:ext cx="91" cy="18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79" name="AutoShape 59"/>
              <p:cNvSpPr>
                <a:spLocks noChangeArrowheads="1"/>
              </p:cNvSpPr>
              <p:nvPr/>
            </p:nvSpPr>
            <p:spPr bwMode="auto">
              <a:xfrm>
                <a:off x="4218" y="1701"/>
                <a:ext cx="91" cy="86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80" name="AutoShape 60"/>
              <p:cNvSpPr>
                <a:spLocks noChangeArrowheads="1"/>
              </p:cNvSpPr>
              <p:nvPr/>
            </p:nvSpPr>
            <p:spPr bwMode="auto">
              <a:xfrm>
                <a:off x="5307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81" name="AutoShape 61"/>
              <p:cNvSpPr>
                <a:spLocks noChangeArrowheads="1"/>
              </p:cNvSpPr>
              <p:nvPr/>
            </p:nvSpPr>
            <p:spPr bwMode="auto">
              <a:xfrm>
                <a:off x="5987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82" name="AutoShape 62"/>
              <p:cNvSpPr>
                <a:spLocks noChangeArrowheads="1"/>
              </p:cNvSpPr>
              <p:nvPr/>
            </p:nvSpPr>
            <p:spPr bwMode="auto">
              <a:xfrm>
                <a:off x="4763" y="2109"/>
                <a:ext cx="91" cy="453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83" name="AutoShape 63"/>
              <p:cNvSpPr>
                <a:spLocks noChangeArrowheads="1"/>
              </p:cNvSpPr>
              <p:nvPr/>
            </p:nvSpPr>
            <p:spPr bwMode="auto">
              <a:xfrm>
                <a:off x="4627" y="2063"/>
                <a:ext cx="91" cy="499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84" name="AutoShape 64"/>
              <p:cNvSpPr>
                <a:spLocks noChangeArrowheads="1"/>
              </p:cNvSpPr>
              <p:nvPr/>
            </p:nvSpPr>
            <p:spPr bwMode="auto">
              <a:xfrm>
                <a:off x="5579" y="2381"/>
                <a:ext cx="91" cy="18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85" name="Line 65"/>
              <p:cNvSpPr>
                <a:spLocks noChangeShapeType="1"/>
              </p:cNvSpPr>
              <p:nvPr/>
            </p:nvSpPr>
            <p:spPr bwMode="auto">
              <a:xfrm>
                <a:off x="3900" y="2562"/>
                <a:ext cx="2359" cy="0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5186" name="Group 66"/>
            <p:cNvGrpSpPr>
              <a:grpSpLocks/>
            </p:cNvGrpSpPr>
            <p:nvPr/>
          </p:nvGrpSpPr>
          <p:grpSpPr bwMode="auto">
            <a:xfrm flipH="1" flipV="1">
              <a:off x="5200" y="2329"/>
              <a:ext cx="643" cy="324"/>
              <a:chOff x="3900" y="1247"/>
              <a:chExt cx="2359" cy="1315"/>
            </a:xfrm>
          </p:grpSpPr>
          <p:sp>
            <p:nvSpPr>
              <p:cNvPr id="5187" name="AutoShape 67"/>
              <p:cNvSpPr>
                <a:spLocks noChangeArrowheads="1"/>
              </p:cNvSpPr>
              <p:nvPr/>
            </p:nvSpPr>
            <p:spPr bwMode="auto">
              <a:xfrm>
                <a:off x="4899" y="2245"/>
                <a:ext cx="91" cy="317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88" name="AutoShape 68"/>
              <p:cNvSpPr>
                <a:spLocks noChangeArrowheads="1"/>
              </p:cNvSpPr>
              <p:nvPr/>
            </p:nvSpPr>
            <p:spPr bwMode="auto">
              <a:xfrm>
                <a:off x="3946" y="1247"/>
                <a:ext cx="91" cy="131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89" name="AutoShape 69"/>
              <p:cNvSpPr>
                <a:spLocks noChangeArrowheads="1"/>
              </p:cNvSpPr>
              <p:nvPr/>
            </p:nvSpPr>
            <p:spPr bwMode="auto">
              <a:xfrm>
                <a:off x="5443" y="2336"/>
                <a:ext cx="91" cy="22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90" name="AutoShape 70"/>
              <p:cNvSpPr>
                <a:spLocks noChangeArrowheads="1"/>
              </p:cNvSpPr>
              <p:nvPr/>
            </p:nvSpPr>
            <p:spPr bwMode="auto">
              <a:xfrm>
                <a:off x="6123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91" name="AutoShape 71"/>
              <p:cNvSpPr>
                <a:spLocks noChangeArrowheads="1"/>
              </p:cNvSpPr>
              <p:nvPr/>
            </p:nvSpPr>
            <p:spPr bwMode="auto">
              <a:xfrm>
                <a:off x="4490" y="1973"/>
                <a:ext cx="91" cy="589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 defTabSz="449263">
                  <a:lnSpc>
                    <a:spcPct val="93000"/>
                  </a:lnSpc>
                </a:pPr>
                <a:endParaRPr lang="en-US" sz="1800" b="0" i="0">
                  <a:effectLst/>
                  <a:latin typeface="Arial" charset="0"/>
                </a:endParaRPr>
              </a:p>
            </p:txBody>
          </p:sp>
          <p:sp>
            <p:nvSpPr>
              <p:cNvPr id="5192" name="AutoShape 72"/>
              <p:cNvSpPr>
                <a:spLocks noChangeArrowheads="1"/>
              </p:cNvSpPr>
              <p:nvPr/>
            </p:nvSpPr>
            <p:spPr bwMode="auto">
              <a:xfrm>
                <a:off x="5035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93" name="AutoShape 73"/>
              <p:cNvSpPr>
                <a:spLocks noChangeArrowheads="1"/>
              </p:cNvSpPr>
              <p:nvPr/>
            </p:nvSpPr>
            <p:spPr bwMode="auto">
              <a:xfrm>
                <a:off x="4354" y="1802"/>
                <a:ext cx="91" cy="76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94" name="AutoShape 74"/>
              <p:cNvSpPr>
                <a:spLocks noChangeArrowheads="1"/>
              </p:cNvSpPr>
              <p:nvPr/>
            </p:nvSpPr>
            <p:spPr bwMode="auto">
              <a:xfrm>
                <a:off x="4082" y="1601"/>
                <a:ext cx="91" cy="96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95" name="AutoShape 75"/>
              <p:cNvSpPr>
                <a:spLocks noChangeArrowheads="1"/>
              </p:cNvSpPr>
              <p:nvPr/>
            </p:nvSpPr>
            <p:spPr bwMode="auto">
              <a:xfrm>
                <a:off x="5851" y="2426"/>
                <a:ext cx="91" cy="13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96" name="AutoShape 76"/>
              <p:cNvSpPr>
                <a:spLocks noChangeArrowheads="1"/>
              </p:cNvSpPr>
              <p:nvPr/>
            </p:nvSpPr>
            <p:spPr bwMode="auto">
              <a:xfrm>
                <a:off x="5171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97" name="AutoShape 77"/>
              <p:cNvSpPr>
                <a:spLocks noChangeArrowheads="1"/>
              </p:cNvSpPr>
              <p:nvPr/>
            </p:nvSpPr>
            <p:spPr bwMode="auto">
              <a:xfrm>
                <a:off x="5715" y="2381"/>
                <a:ext cx="91" cy="18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98" name="AutoShape 78"/>
              <p:cNvSpPr>
                <a:spLocks noChangeArrowheads="1"/>
              </p:cNvSpPr>
              <p:nvPr/>
            </p:nvSpPr>
            <p:spPr bwMode="auto">
              <a:xfrm>
                <a:off x="4218" y="1701"/>
                <a:ext cx="91" cy="86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99" name="AutoShape 79"/>
              <p:cNvSpPr>
                <a:spLocks noChangeArrowheads="1"/>
              </p:cNvSpPr>
              <p:nvPr/>
            </p:nvSpPr>
            <p:spPr bwMode="auto">
              <a:xfrm>
                <a:off x="5307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00" name="AutoShape 80"/>
              <p:cNvSpPr>
                <a:spLocks noChangeArrowheads="1"/>
              </p:cNvSpPr>
              <p:nvPr/>
            </p:nvSpPr>
            <p:spPr bwMode="auto">
              <a:xfrm>
                <a:off x="5987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01" name="AutoShape 81"/>
              <p:cNvSpPr>
                <a:spLocks noChangeArrowheads="1"/>
              </p:cNvSpPr>
              <p:nvPr/>
            </p:nvSpPr>
            <p:spPr bwMode="auto">
              <a:xfrm>
                <a:off x="4763" y="2109"/>
                <a:ext cx="91" cy="453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02" name="AutoShape 82"/>
              <p:cNvSpPr>
                <a:spLocks noChangeArrowheads="1"/>
              </p:cNvSpPr>
              <p:nvPr/>
            </p:nvSpPr>
            <p:spPr bwMode="auto">
              <a:xfrm>
                <a:off x="4627" y="2063"/>
                <a:ext cx="91" cy="499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03" name="AutoShape 83"/>
              <p:cNvSpPr>
                <a:spLocks noChangeArrowheads="1"/>
              </p:cNvSpPr>
              <p:nvPr/>
            </p:nvSpPr>
            <p:spPr bwMode="auto">
              <a:xfrm>
                <a:off x="5579" y="2381"/>
                <a:ext cx="91" cy="18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04" name="Line 84"/>
              <p:cNvSpPr>
                <a:spLocks noChangeShapeType="1"/>
              </p:cNvSpPr>
              <p:nvPr/>
            </p:nvSpPr>
            <p:spPr bwMode="auto">
              <a:xfrm>
                <a:off x="3900" y="2562"/>
                <a:ext cx="2359" cy="0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5205" name="Line 85"/>
            <p:cNvSpPr>
              <a:spLocks noChangeShapeType="1"/>
            </p:cNvSpPr>
            <p:nvPr/>
          </p:nvSpPr>
          <p:spPr bwMode="auto">
            <a:xfrm>
              <a:off x="4680" y="2330"/>
              <a:ext cx="11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206" name="Line 86"/>
            <p:cNvSpPr>
              <a:spLocks noChangeShapeType="1"/>
            </p:cNvSpPr>
            <p:nvPr/>
          </p:nvSpPr>
          <p:spPr bwMode="auto">
            <a:xfrm>
              <a:off x="5262" y="1861"/>
              <a:ext cx="0" cy="4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207" name="Arc 87"/>
            <p:cNvSpPr>
              <a:spLocks/>
            </p:cNvSpPr>
            <p:nvPr/>
          </p:nvSpPr>
          <p:spPr bwMode="auto">
            <a:xfrm rot="16019186" flipH="1">
              <a:off x="5427" y="1685"/>
              <a:ext cx="499" cy="80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5208" name="Arc 88"/>
            <p:cNvSpPr>
              <a:spLocks/>
            </p:cNvSpPr>
            <p:nvPr/>
          </p:nvSpPr>
          <p:spPr bwMode="auto">
            <a:xfrm rot="5580814">
              <a:off x="4597" y="1685"/>
              <a:ext cx="500" cy="80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209" name="Group 89"/>
          <p:cNvGrpSpPr>
            <a:grpSpLocks/>
          </p:cNvGrpSpPr>
          <p:nvPr/>
        </p:nvGrpSpPr>
        <p:grpSpPr bwMode="auto">
          <a:xfrm>
            <a:off x="6192838" y="4787900"/>
            <a:ext cx="2447925" cy="936625"/>
            <a:chOff x="3901" y="3016"/>
            <a:chExt cx="1542" cy="590"/>
          </a:xfrm>
        </p:grpSpPr>
        <p:pic>
          <p:nvPicPr>
            <p:cNvPr id="5210" name="Picture 90" descr="n1_GRAY-CODPER-L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" y="3016"/>
              <a:ext cx="1497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11" name="Rectangle 91"/>
            <p:cNvSpPr>
              <a:spLocks noChangeArrowheads="1"/>
            </p:cNvSpPr>
            <p:nvPr/>
          </p:nvSpPr>
          <p:spPr bwMode="auto">
            <a:xfrm>
              <a:off x="3901" y="3016"/>
              <a:ext cx="1542" cy="59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5212" name="Group 92"/>
          <p:cNvGrpSpPr>
            <a:grpSpLocks/>
          </p:cNvGrpSpPr>
          <p:nvPr/>
        </p:nvGrpSpPr>
        <p:grpSpPr bwMode="auto">
          <a:xfrm>
            <a:off x="6408738" y="6280150"/>
            <a:ext cx="3527425" cy="955675"/>
            <a:chOff x="4037" y="3956"/>
            <a:chExt cx="2222" cy="602"/>
          </a:xfrm>
        </p:grpSpPr>
        <p:sp>
          <p:nvSpPr>
            <p:cNvPr id="5213" name="Text Box 93"/>
            <p:cNvSpPr txBox="1">
              <a:spLocks noChangeArrowheads="1"/>
            </p:cNvSpPr>
            <p:nvPr/>
          </p:nvSpPr>
          <p:spPr bwMode="auto">
            <a:xfrm>
              <a:off x="4854" y="3956"/>
              <a:ext cx="1043" cy="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Distortion estimation</a:t>
              </a:r>
            </a:p>
            <a:p>
              <a:pPr eaLnBrk="1"/>
              <a:endParaRPr lang="en-GB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/>
              <a:r>
                <a:rPr lang="en-GB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Code-stream transcoding</a:t>
              </a:r>
            </a:p>
            <a:p>
              <a:pPr eaLnBrk="1"/>
              <a:endParaRPr lang="en-GB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/>
              <a:r>
                <a:rPr lang="en-GB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Interactive image and video transmission</a:t>
              </a:r>
            </a:p>
            <a:p>
              <a:pPr eaLnBrk="1"/>
              <a:endParaRPr lang="en-GB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5214" name="Text Box 94"/>
            <p:cNvSpPr txBox="1">
              <a:spLocks noChangeArrowheads="1"/>
            </p:cNvSpPr>
            <p:nvPr/>
          </p:nvSpPr>
          <p:spPr bwMode="auto">
            <a:xfrm>
              <a:off x="4064" y="4191"/>
              <a:ext cx="778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Applications</a:t>
              </a:r>
            </a:p>
          </p:txBody>
        </p:sp>
        <p:sp>
          <p:nvSpPr>
            <p:cNvPr id="5215" name="Line 95"/>
            <p:cNvSpPr>
              <a:spLocks noChangeShapeType="1"/>
            </p:cNvSpPr>
            <p:nvPr/>
          </p:nvSpPr>
          <p:spPr bwMode="auto">
            <a:xfrm flipV="1">
              <a:off x="4592" y="4015"/>
              <a:ext cx="281" cy="2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216" name="Line 96"/>
            <p:cNvSpPr>
              <a:spLocks noChangeShapeType="1"/>
            </p:cNvSpPr>
            <p:nvPr/>
          </p:nvSpPr>
          <p:spPr bwMode="auto">
            <a:xfrm flipV="1">
              <a:off x="4592" y="4180"/>
              <a:ext cx="307" cy="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217" name="Line 97"/>
            <p:cNvSpPr>
              <a:spLocks noChangeShapeType="1"/>
            </p:cNvSpPr>
            <p:nvPr/>
          </p:nvSpPr>
          <p:spPr bwMode="auto">
            <a:xfrm>
              <a:off x="4592" y="4259"/>
              <a:ext cx="281" cy="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5218" name="Group 98"/>
            <p:cNvGrpSpPr>
              <a:grpSpLocks/>
            </p:cNvGrpSpPr>
            <p:nvPr/>
          </p:nvGrpSpPr>
          <p:grpSpPr bwMode="auto">
            <a:xfrm>
              <a:off x="5002" y="4225"/>
              <a:ext cx="605" cy="22"/>
              <a:chOff x="3212" y="3636"/>
              <a:chExt cx="2730" cy="140"/>
            </a:xfrm>
          </p:grpSpPr>
          <p:sp>
            <p:nvSpPr>
              <p:cNvPr id="5219" name="AutoShape 99"/>
              <p:cNvSpPr>
                <a:spLocks/>
              </p:cNvSpPr>
              <p:nvPr/>
            </p:nvSpPr>
            <p:spPr bwMode="auto">
              <a:xfrm rot="-5400000">
                <a:off x="4507" y="2341"/>
                <a:ext cx="140" cy="2730"/>
              </a:xfrm>
              <a:prstGeom prst="leftBracket">
                <a:avLst>
                  <a:gd name="adj" fmla="val 3069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20" name="Rectangle 100"/>
              <p:cNvSpPr>
                <a:spLocks noChangeArrowheads="1"/>
              </p:cNvSpPr>
              <p:nvPr/>
            </p:nvSpPr>
            <p:spPr bwMode="auto">
              <a:xfrm>
                <a:off x="3266" y="3651"/>
                <a:ext cx="263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5221" name="Group 101"/>
            <p:cNvGrpSpPr>
              <a:grpSpLocks/>
            </p:cNvGrpSpPr>
            <p:nvPr/>
          </p:nvGrpSpPr>
          <p:grpSpPr bwMode="auto">
            <a:xfrm>
              <a:off x="5758" y="4259"/>
              <a:ext cx="475" cy="24"/>
              <a:chOff x="3311" y="4050"/>
              <a:chExt cx="2722" cy="140"/>
            </a:xfrm>
          </p:grpSpPr>
          <p:sp>
            <p:nvSpPr>
              <p:cNvPr id="5222" name="AutoShape 102"/>
              <p:cNvSpPr>
                <a:spLocks/>
              </p:cNvSpPr>
              <p:nvPr/>
            </p:nvSpPr>
            <p:spPr bwMode="auto">
              <a:xfrm rot="-5400000">
                <a:off x="4602" y="2759"/>
                <a:ext cx="140" cy="2722"/>
              </a:xfrm>
              <a:prstGeom prst="leftBracket">
                <a:avLst>
                  <a:gd name="adj" fmla="val 3060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23" name="Line 103"/>
              <p:cNvSpPr>
                <a:spLocks noChangeShapeType="1"/>
              </p:cNvSpPr>
              <p:nvPr/>
            </p:nvSpPr>
            <p:spPr bwMode="auto">
              <a:xfrm flipV="1">
                <a:off x="3538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224" name="Line 104"/>
              <p:cNvSpPr>
                <a:spLocks noChangeShapeType="1"/>
              </p:cNvSpPr>
              <p:nvPr/>
            </p:nvSpPr>
            <p:spPr bwMode="auto">
              <a:xfrm flipV="1">
                <a:off x="442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225" name="Rectangle 105"/>
              <p:cNvSpPr>
                <a:spLocks noChangeArrowheads="1"/>
              </p:cNvSpPr>
              <p:nvPr/>
            </p:nvSpPr>
            <p:spPr bwMode="auto">
              <a:xfrm>
                <a:off x="5174" y="4065"/>
                <a:ext cx="314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26" name="Line 106"/>
              <p:cNvSpPr>
                <a:spLocks noChangeShapeType="1"/>
              </p:cNvSpPr>
              <p:nvPr/>
            </p:nvSpPr>
            <p:spPr bwMode="auto">
              <a:xfrm flipV="1">
                <a:off x="5534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227" name="Rectangle 107"/>
              <p:cNvSpPr>
                <a:spLocks noChangeArrowheads="1"/>
              </p:cNvSpPr>
              <p:nvPr/>
            </p:nvSpPr>
            <p:spPr bwMode="auto">
              <a:xfrm>
                <a:off x="4128" y="4065"/>
                <a:ext cx="260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28" name="Rectangle 108"/>
              <p:cNvSpPr>
                <a:spLocks noChangeArrowheads="1"/>
              </p:cNvSpPr>
              <p:nvPr/>
            </p:nvSpPr>
            <p:spPr bwMode="auto">
              <a:xfrm>
                <a:off x="3810" y="4065"/>
                <a:ext cx="227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29" name="Rectangle 109"/>
              <p:cNvSpPr>
                <a:spLocks noChangeArrowheads="1"/>
              </p:cNvSpPr>
              <p:nvPr/>
            </p:nvSpPr>
            <p:spPr bwMode="auto">
              <a:xfrm>
                <a:off x="3382" y="4065"/>
                <a:ext cx="99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30" name="Rectangle 110"/>
              <p:cNvSpPr>
                <a:spLocks noChangeArrowheads="1"/>
              </p:cNvSpPr>
              <p:nvPr/>
            </p:nvSpPr>
            <p:spPr bwMode="auto">
              <a:xfrm>
                <a:off x="3583" y="4066"/>
                <a:ext cx="13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31" name="Line 111"/>
              <p:cNvSpPr>
                <a:spLocks noChangeShapeType="1"/>
              </p:cNvSpPr>
              <p:nvPr/>
            </p:nvSpPr>
            <p:spPr bwMode="auto">
              <a:xfrm flipV="1">
                <a:off x="376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232" name="Line 112"/>
              <p:cNvSpPr>
                <a:spLocks noChangeShapeType="1"/>
              </p:cNvSpPr>
              <p:nvPr/>
            </p:nvSpPr>
            <p:spPr bwMode="auto">
              <a:xfrm flipV="1">
                <a:off x="4082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233" name="Line 113"/>
              <p:cNvSpPr>
                <a:spLocks noChangeShapeType="1"/>
              </p:cNvSpPr>
              <p:nvPr/>
            </p:nvSpPr>
            <p:spPr bwMode="auto">
              <a:xfrm flipV="1">
                <a:off x="4763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234" name="Rectangle 114"/>
              <p:cNvSpPr>
                <a:spLocks noChangeArrowheads="1"/>
              </p:cNvSpPr>
              <p:nvPr/>
            </p:nvSpPr>
            <p:spPr bwMode="auto">
              <a:xfrm>
                <a:off x="4461" y="4065"/>
                <a:ext cx="26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35" name="Line 115"/>
              <p:cNvSpPr>
                <a:spLocks noChangeShapeType="1"/>
              </p:cNvSpPr>
              <p:nvPr/>
            </p:nvSpPr>
            <p:spPr bwMode="auto">
              <a:xfrm flipV="1">
                <a:off x="512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5236" name="Rectangle 116"/>
              <p:cNvSpPr>
                <a:spLocks noChangeArrowheads="1"/>
              </p:cNvSpPr>
              <p:nvPr/>
            </p:nvSpPr>
            <p:spPr bwMode="auto">
              <a:xfrm>
                <a:off x="4808" y="4065"/>
                <a:ext cx="27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37" name="Rectangle 117"/>
              <p:cNvSpPr>
                <a:spLocks noChangeArrowheads="1"/>
              </p:cNvSpPr>
              <p:nvPr/>
            </p:nvSpPr>
            <p:spPr bwMode="auto">
              <a:xfrm>
                <a:off x="5583" y="4066"/>
                <a:ext cx="404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5238" name="Freeform 118"/>
            <p:cNvSpPr>
              <a:spLocks/>
            </p:cNvSpPr>
            <p:nvPr/>
          </p:nvSpPr>
          <p:spPr bwMode="auto">
            <a:xfrm>
              <a:off x="5521" y="4259"/>
              <a:ext cx="194" cy="27"/>
            </a:xfrm>
            <a:custGeom>
              <a:avLst/>
              <a:gdLst>
                <a:gd name="T0" fmla="*/ 0 w 408"/>
                <a:gd name="T1" fmla="*/ 0 h 105"/>
                <a:gd name="T2" fmla="*/ 181 w 408"/>
                <a:gd name="T3" fmla="*/ 90 h 105"/>
                <a:gd name="T4" fmla="*/ 408 w 408"/>
                <a:gd name="T5" fmla="*/ 9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8" h="105">
                  <a:moveTo>
                    <a:pt x="0" y="0"/>
                  </a:moveTo>
                  <a:cubicBezTo>
                    <a:pt x="56" y="37"/>
                    <a:pt x="113" y="75"/>
                    <a:pt x="181" y="90"/>
                  </a:cubicBezTo>
                  <a:cubicBezTo>
                    <a:pt x="249" y="105"/>
                    <a:pt x="328" y="97"/>
                    <a:pt x="408" y="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pic>
          <p:nvPicPr>
            <p:cNvPr id="5239" name="Picture 119" descr="n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5" y="4003"/>
              <a:ext cx="172" cy="1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40" name="Picture 120" descr="n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" y="4014"/>
              <a:ext cx="172" cy="1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41" name="Picture 121" descr="n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9" y="4026"/>
              <a:ext cx="173" cy="1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42" name="Rectangle 122"/>
            <p:cNvSpPr>
              <a:spLocks noChangeArrowheads="1"/>
            </p:cNvSpPr>
            <p:nvPr/>
          </p:nvSpPr>
          <p:spPr bwMode="auto">
            <a:xfrm>
              <a:off x="4037" y="3956"/>
              <a:ext cx="2222" cy="544"/>
            </a:xfrm>
            <a:prstGeom prst="rect">
              <a:avLst/>
            </a:prstGeom>
            <a:solidFill>
              <a:srgbClr val="FFFFFF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49263">
                <a:lnSpc>
                  <a:spcPct val="93000"/>
                </a:lnSpc>
              </a:pPr>
              <a:endParaRPr lang="en-US" sz="1400" b="0" i="0" u="sng"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DETERMINATION OF THE ESTIMATORS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139700" y="1677988"/>
            <a:ext cx="3963988" cy="1381125"/>
            <a:chOff x="88" y="1018"/>
            <a:chExt cx="5990" cy="2087"/>
          </a:xfrm>
        </p:grpSpPr>
        <p:sp>
          <p:nvSpPr>
            <p:cNvPr id="41989" name="Line 5"/>
            <p:cNvSpPr>
              <a:spLocks noChangeShapeType="1"/>
            </p:cNvSpPr>
            <p:nvPr/>
          </p:nvSpPr>
          <p:spPr bwMode="auto">
            <a:xfrm>
              <a:off x="951" y="3019"/>
              <a:ext cx="426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1990" name="Line 6"/>
            <p:cNvSpPr>
              <a:spLocks noChangeShapeType="1"/>
            </p:cNvSpPr>
            <p:nvPr/>
          </p:nvSpPr>
          <p:spPr bwMode="auto">
            <a:xfrm>
              <a:off x="3083" y="1114"/>
              <a:ext cx="0" cy="1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1991" name="Arc 7"/>
            <p:cNvSpPr>
              <a:spLocks/>
            </p:cNvSpPr>
            <p:nvPr/>
          </p:nvSpPr>
          <p:spPr bwMode="auto">
            <a:xfrm rot="16019186" flipH="1">
              <a:off x="3592" y="560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1992" name="Arc 8"/>
            <p:cNvSpPr>
              <a:spLocks/>
            </p:cNvSpPr>
            <p:nvPr/>
          </p:nvSpPr>
          <p:spPr bwMode="auto">
            <a:xfrm rot="5580814">
              <a:off x="546" y="562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2736850" y="248443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 flipH="1">
            <a:off x="3455988" y="248443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5040313" y="4619625"/>
            <a:ext cx="4176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>
            <a:off x="5040313" y="2962275"/>
            <a:ext cx="0" cy="165735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flipH="1">
            <a:off x="9217025" y="2962275"/>
            <a:ext cx="0" cy="165735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4752975" y="461962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400" i="0">
                <a:effectLst/>
                <a:latin typeface="Times New Roman" pitchFamily="18" charset="0"/>
              </a:rPr>
              <a:t>2</a:t>
            </a:r>
            <a:r>
              <a:rPr lang="en-GB" sz="2400" i="0" baseline="30000">
                <a:effectLst/>
                <a:latin typeface="Times New Roman" pitchFamily="18" charset="0"/>
              </a:rPr>
              <a:t>P*</a:t>
            </a: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8928100" y="4619625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400" i="0">
                <a:effectLst/>
                <a:latin typeface="Times New Roman" pitchFamily="18" charset="0"/>
              </a:rPr>
              <a:t>2</a:t>
            </a:r>
            <a:r>
              <a:rPr lang="en-GB" sz="2400" i="0" baseline="30000">
                <a:effectLst/>
                <a:latin typeface="Times New Roman" pitchFamily="18" charset="0"/>
              </a:rPr>
              <a:t>P*+1</a:t>
            </a:r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 flipH="1">
            <a:off x="6696075" y="4043363"/>
            <a:ext cx="0" cy="7191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5040313" y="3609975"/>
            <a:ext cx="4103687" cy="100965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3095625" y="2700338"/>
            <a:ext cx="0" cy="3603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2004" name="Text Box 20"/>
          <p:cNvSpPr txBox="1">
            <a:spLocks noChangeArrowheads="1"/>
          </p:cNvSpPr>
          <p:nvPr/>
        </p:nvSpPr>
        <p:spPr bwMode="auto">
          <a:xfrm>
            <a:off x="3311525" y="1476375"/>
            <a:ext cx="6481763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to minimize the average distortion </a:t>
            </a:r>
          </a:p>
          <a:p>
            <a:pPr algn="ctr" eaLnBrk="1"/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coefficients have to be reconstructed as the </a:t>
            </a:r>
          </a:p>
          <a:p>
            <a:pPr algn="ctr" eaLnBrk="1"/>
            <a:r>
              <a:rPr lang="en-GB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centroid</a:t>
            </a:r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of the quantization interval</a:t>
            </a: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6624638" y="2747963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400" i="0">
                <a:effectLst/>
                <a:latin typeface="Times New Roman" pitchFamily="18" charset="0"/>
              </a:rPr>
              <a:t>p(</a:t>
            </a:r>
            <a:r>
              <a:rPr lang="en-GB" sz="2400" i="0">
                <a:effectLst/>
                <a:latin typeface="Lucida Calligraphy" pitchFamily="66" charset="0"/>
              </a:rPr>
              <a:t>x</a:t>
            </a:r>
            <a:r>
              <a:rPr lang="en-GB" sz="2400" i="0">
                <a:effectLst/>
                <a:latin typeface="Times New Roman" pitchFamily="18" charset="0"/>
              </a:rPr>
              <a:t>)</a:t>
            </a:r>
            <a:endParaRPr lang="en-GB" sz="2400" i="0" baseline="30000">
              <a:effectLst/>
              <a:latin typeface="Times New Roman" pitchFamily="18" charset="0"/>
            </a:endParaRPr>
          </a:p>
        </p:txBody>
      </p:sp>
      <p:grpSp>
        <p:nvGrpSpPr>
          <p:cNvPr id="42006" name="Group 22"/>
          <p:cNvGrpSpPr>
            <a:grpSpLocks/>
          </p:cNvGrpSpPr>
          <p:nvPr/>
        </p:nvGrpSpPr>
        <p:grpSpPr bwMode="auto">
          <a:xfrm>
            <a:off x="1655763" y="5583238"/>
            <a:ext cx="7848600" cy="1533525"/>
            <a:chOff x="1043" y="3517"/>
            <a:chExt cx="4944" cy="966"/>
          </a:xfrm>
        </p:grpSpPr>
        <p:sp>
          <p:nvSpPr>
            <p:cNvPr id="42007" name="Text Box 23"/>
            <p:cNvSpPr txBox="1">
              <a:spLocks noChangeArrowheads="1"/>
            </p:cNvSpPr>
            <p:nvPr/>
          </p:nvSpPr>
          <p:spPr bwMode="auto">
            <a:xfrm>
              <a:off x="1043" y="3806"/>
              <a:ext cx="10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l-GR" sz="2400" i="0">
                  <a:effectLst/>
                  <a:latin typeface="Lucida Calligraphy" pitchFamily="66" charset="0"/>
                </a:rPr>
                <a:t>Δ</a:t>
              </a:r>
              <a:r>
                <a:rPr lang="es-ES" sz="2400" i="0">
                  <a:effectLst/>
                  <a:latin typeface="Lucida Calligraphy" pitchFamily="66" charset="0"/>
                </a:rPr>
                <a:t>Dsig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=</a:t>
              </a:r>
              <a:endParaRPr lang="en-GB" sz="2400" i="0" baseline="30000">
                <a:effectLst/>
                <a:latin typeface="Times New Roman" pitchFamily="18" charset="0"/>
              </a:endParaRPr>
            </a:p>
          </p:txBody>
        </p:sp>
        <p:sp>
          <p:nvSpPr>
            <p:cNvPr id="42008" name="Text Box 24"/>
            <p:cNvSpPr txBox="1">
              <a:spLocks noChangeArrowheads="1"/>
            </p:cNvSpPr>
            <p:nvPr/>
          </p:nvSpPr>
          <p:spPr bwMode="auto">
            <a:xfrm>
              <a:off x="3629" y="3761"/>
              <a:ext cx="15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( 2</a:t>
              </a:r>
              <a:r>
                <a:rPr lang="es-ES" sz="2400" i="0" baseline="30000">
                  <a:effectLst/>
                  <a:latin typeface="Times New Roman" pitchFamily="18" charset="0"/>
                  <a:cs typeface="Times New Roman" pitchFamily="18" charset="0"/>
                </a:rPr>
                <a:t>P*</a:t>
              </a:r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l-GR" sz="2400" i="0">
                  <a:effectLst/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</a:t>
              </a:r>
              <a:r>
                <a:rPr lang="en-US" sz="2400" i="0">
                  <a:effectLst/>
                  <a:latin typeface="Times New Roman" pitchFamily="18" charset="0"/>
                  <a:cs typeface="Times New Roman" pitchFamily="18" charset="0"/>
                </a:rPr>
                <a:t>· </a:t>
              </a:r>
              <a:r>
                <a:rPr lang="en-GB" sz="2400" i="0">
                  <a:effectLst/>
                  <a:latin typeface="Times New Roman" pitchFamily="18" charset="0"/>
                </a:rPr>
                <a:t>2</a:t>
              </a:r>
              <a:r>
                <a:rPr lang="en-GB" sz="2400" i="0" baseline="30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)</a:t>
              </a:r>
            </a:p>
          </p:txBody>
        </p:sp>
        <p:grpSp>
          <p:nvGrpSpPr>
            <p:cNvPr id="42009" name="Group 25"/>
            <p:cNvGrpSpPr>
              <a:grpSpLocks/>
            </p:cNvGrpSpPr>
            <p:nvPr/>
          </p:nvGrpSpPr>
          <p:grpSpPr bwMode="auto">
            <a:xfrm>
              <a:off x="3349" y="3715"/>
              <a:ext cx="2012" cy="369"/>
              <a:chOff x="3349" y="3233"/>
              <a:chExt cx="2012" cy="369"/>
            </a:xfrm>
          </p:grpSpPr>
          <p:sp>
            <p:nvSpPr>
              <p:cNvPr id="42010" name="Text Box 26"/>
              <p:cNvSpPr txBox="1">
                <a:spLocks noChangeArrowheads="1"/>
              </p:cNvSpPr>
              <p:nvPr/>
            </p:nvSpPr>
            <p:spPr bwMode="auto">
              <a:xfrm>
                <a:off x="3447" y="3298"/>
                <a:ext cx="5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 -</a:t>
                </a:r>
                <a:endParaRPr lang="en-GB" sz="2400" i="0" baseline="30000">
                  <a:effectLst/>
                  <a:latin typeface="Lucida Calligraphy" pitchFamily="66" charset="0"/>
                </a:endParaRPr>
              </a:p>
            </p:txBody>
          </p:sp>
          <p:sp>
            <p:nvSpPr>
              <p:cNvPr id="42011" name="Text Box 27"/>
              <p:cNvSpPr txBox="1">
                <a:spLocks noChangeArrowheads="1"/>
              </p:cNvSpPr>
              <p:nvPr/>
            </p:nvSpPr>
            <p:spPr bwMode="auto">
              <a:xfrm>
                <a:off x="4998" y="3233"/>
                <a:ext cx="363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)</a:t>
                </a:r>
                <a:r>
                  <a:rPr lang="en-GB" sz="2400" i="0" baseline="60000">
                    <a:effectLst/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42012" name="Text Box 28"/>
              <p:cNvSpPr txBox="1">
                <a:spLocks noChangeArrowheads="1"/>
              </p:cNvSpPr>
              <p:nvPr/>
            </p:nvSpPr>
            <p:spPr bwMode="auto">
              <a:xfrm>
                <a:off x="3349" y="3236"/>
                <a:ext cx="317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(</a:t>
                </a:r>
                <a:endParaRPr lang="en-GB" sz="32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42013" name="Group 29"/>
            <p:cNvGrpSpPr>
              <a:grpSpLocks/>
            </p:cNvGrpSpPr>
            <p:nvPr/>
          </p:nvGrpSpPr>
          <p:grpSpPr bwMode="auto">
            <a:xfrm>
              <a:off x="2858" y="3650"/>
              <a:ext cx="2649" cy="460"/>
              <a:chOff x="2858" y="3168"/>
              <a:chExt cx="2649" cy="460"/>
            </a:xfrm>
          </p:grpSpPr>
          <p:sp>
            <p:nvSpPr>
              <p:cNvPr id="42014" name="Text Box 30"/>
              <p:cNvSpPr txBox="1">
                <a:spLocks noChangeArrowheads="1"/>
              </p:cNvSpPr>
              <p:nvPr/>
            </p:nvSpPr>
            <p:spPr bwMode="auto">
              <a:xfrm>
                <a:off x="2976" y="3300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 baseline="30000">
                    <a:effectLst/>
                    <a:latin typeface="Times New Roman" pitchFamily="18" charset="0"/>
                  </a:rPr>
                  <a:t>2 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-</a:t>
                </a:r>
              </a:p>
            </p:txBody>
          </p:sp>
          <p:sp>
            <p:nvSpPr>
              <p:cNvPr id="42015" name="Text Box 31"/>
              <p:cNvSpPr txBox="1">
                <a:spLocks noChangeArrowheads="1"/>
              </p:cNvSpPr>
              <p:nvPr/>
            </p:nvSpPr>
            <p:spPr bwMode="auto">
              <a:xfrm>
                <a:off x="2858" y="3184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[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2016" name="Text Box 32"/>
              <p:cNvSpPr txBox="1">
                <a:spLocks noChangeArrowheads="1"/>
              </p:cNvSpPr>
              <p:nvPr/>
            </p:nvSpPr>
            <p:spPr bwMode="auto">
              <a:xfrm>
                <a:off x="5190" y="3168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]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42017" name="Group 33"/>
            <p:cNvGrpSpPr>
              <a:grpSpLocks/>
            </p:cNvGrpSpPr>
            <p:nvPr/>
          </p:nvGrpSpPr>
          <p:grpSpPr bwMode="auto">
            <a:xfrm>
              <a:off x="1995" y="3517"/>
              <a:ext cx="3992" cy="966"/>
              <a:chOff x="1995" y="3035"/>
              <a:chExt cx="3992" cy="966"/>
            </a:xfrm>
          </p:grpSpPr>
          <p:sp>
            <p:nvSpPr>
              <p:cNvPr id="42018" name="Text Box 34"/>
              <p:cNvSpPr txBox="1">
                <a:spLocks noChangeArrowheads="1"/>
              </p:cNvSpPr>
              <p:nvPr/>
            </p:nvSpPr>
            <p:spPr bwMode="auto">
              <a:xfrm>
                <a:off x="2413" y="3291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Times New Roman" pitchFamily="18" charset="0"/>
                  </a:rPr>
                  <a:t>p(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>
                    <a:effectLst/>
                    <a:latin typeface="Times New Roman" pitchFamily="18" charset="0"/>
                  </a:rPr>
                  <a:t>)</a:t>
                </a:r>
                <a:endParaRPr lang="en-GB" sz="2400" i="0" baseline="30000"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42019" name="Group 35"/>
              <p:cNvGrpSpPr>
                <a:grpSpLocks/>
              </p:cNvGrpSpPr>
              <p:nvPr/>
            </p:nvGrpSpPr>
            <p:grpSpPr bwMode="auto">
              <a:xfrm>
                <a:off x="1995" y="3035"/>
                <a:ext cx="3992" cy="966"/>
                <a:chOff x="1995" y="3035"/>
                <a:chExt cx="3992" cy="966"/>
              </a:xfrm>
            </p:grpSpPr>
            <p:grpSp>
              <p:nvGrpSpPr>
                <p:cNvPr id="42020" name="Group 36"/>
                <p:cNvGrpSpPr>
                  <a:grpSpLocks/>
                </p:cNvGrpSpPr>
                <p:nvPr/>
              </p:nvGrpSpPr>
              <p:grpSpPr bwMode="auto">
                <a:xfrm>
                  <a:off x="1995" y="3035"/>
                  <a:ext cx="733" cy="966"/>
                  <a:chOff x="1995" y="2899"/>
                  <a:chExt cx="733" cy="966"/>
                </a:xfrm>
              </p:grpSpPr>
              <p:sp>
                <p:nvSpPr>
                  <p:cNvPr id="42021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95" y="3189"/>
                    <a:ext cx="544" cy="6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18000" bIns="0" anchor="ctr"/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/>
                    <a:r>
                      <a:rPr lang="en-GB" sz="9600" b="0" i="0" baseline="30000">
                        <a:effectLst/>
                        <a:latin typeface="Times New Roman" pitchFamily="18" charset="0"/>
                      </a:rPr>
                      <a:t>∫</a:t>
                    </a:r>
                  </a:p>
                </p:txBody>
              </p:sp>
              <p:sp>
                <p:nvSpPr>
                  <p:cNvPr id="42022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43" y="3421"/>
                    <a:ext cx="408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</a:t>
                    </a:r>
                  </a:p>
                </p:txBody>
              </p:sp>
              <p:sp>
                <p:nvSpPr>
                  <p:cNvPr id="42023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39" y="2899"/>
                    <a:ext cx="589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P*+1</a:t>
                    </a:r>
                  </a:p>
                </p:txBody>
              </p:sp>
            </p:grpSp>
            <p:sp>
              <p:nvSpPr>
                <p:cNvPr id="42024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5352" y="3288"/>
                  <a:ext cx="63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4318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6477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8636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10795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5367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19939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4511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29083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/>
                  <a:r>
                    <a:rPr lang="en-GB" sz="2400" i="0">
                      <a:effectLst/>
                      <a:latin typeface="Times New Roman" pitchFamily="18" charset="0"/>
                    </a:rPr>
                    <a:t>d</a:t>
                  </a:r>
                  <a:r>
                    <a:rPr lang="en-GB" sz="2400" i="0">
                      <a:effectLst/>
                      <a:latin typeface="Lucida Calligraphy" pitchFamily="66" charset="0"/>
                    </a:rPr>
                    <a:t>x</a:t>
                  </a:r>
                  <a:endParaRPr lang="en-GB" sz="2400" i="0" baseline="30000">
                    <a:effectLst/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6480175" y="4762500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l-GR" sz="2400" i="0">
                <a:effectLst/>
                <a:latin typeface="Times New Roman" pitchFamily="18" charset="0"/>
              </a:rPr>
              <a:t>ζ</a:t>
            </a:r>
            <a:r>
              <a:rPr lang="en-GB" sz="2400" i="0" baseline="-25000">
                <a:effectLst/>
                <a:latin typeface="Times New Roman" pitchFamily="18" charset="0"/>
              </a:rPr>
              <a:t>P*</a:t>
            </a:r>
          </a:p>
        </p:txBody>
      </p:sp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DETERMINATION OF THE ESTIMATORS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139700" y="1677988"/>
            <a:ext cx="3963988" cy="1381125"/>
            <a:chOff x="88" y="1018"/>
            <a:chExt cx="5990" cy="2087"/>
          </a:xfrm>
        </p:grpSpPr>
        <p:sp>
          <p:nvSpPr>
            <p:cNvPr id="44037" name="Line 5"/>
            <p:cNvSpPr>
              <a:spLocks noChangeShapeType="1"/>
            </p:cNvSpPr>
            <p:nvPr/>
          </p:nvSpPr>
          <p:spPr bwMode="auto">
            <a:xfrm>
              <a:off x="951" y="3019"/>
              <a:ext cx="426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038" name="Line 6"/>
            <p:cNvSpPr>
              <a:spLocks noChangeShapeType="1"/>
            </p:cNvSpPr>
            <p:nvPr/>
          </p:nvSpPr>
          <p:spPr bwMode="auto">
            <a:xfrm>
              <a:off x="3083" y="1114"/>
              <a:ext cx="0" cy="1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4039" name="Arc 7"/>
            <p:cNvSpPr>
              <a:spLocks/>
            </p:cNvSpPr>
            <p:nvPr/>
          </p:nvSpPr>
          <p:spPr bwMode="auto">
            <a:xfrm rot="16019186" flipH="1">
              <a:off x="3592" y="560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4040" name="Arc 8"/>
            <p:cNvSpPr>
              <a:spLocks/>
            </p:cNvSpPr>
            <p:nvPr/>
          </p:nvSpPr>
          <p:spPr bwMode="auto">
            <a:xfrm rot="5580814">
              <a:off x="546" y="562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44041" name="Line 9"/>
          <p:cNvSpPr>
            <a:spLocks noChangeShapeType="1"/>
          </p:cNvSpPr>
          <p:nvPr/>
        </p:nvSpPr>
        <p:spPr bwMode="auto">
          <a:xfrm flipH="1">
            <a:off x="2736850" y="248443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>
            <a:off x="3455988" y="248443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5040313" y="4619625"/>
            <a:ext cx="4176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H="1">
            <a:off x="5040313" y="2962275"/>
            <a:ext cx="0" cy="165735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>
            <a:off x="9217025" y="2962275"/>
            <a:ext cx="0" cy="165735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4752975" y="461962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400" i="0">
                <a:effectLst/>
                <a:latin typeface="Times New Roman" pitchFamily="18" charset="0"/>
              </a:rPr>
              <a:t>2</a:t>
            </a:r>
            <a:r>
              <a:rPr lang="en-GB" sz="2400" i="0" baseline="30000">
                <a:effectLst/>
                <a:latin typeface="Times New Roman" pitchFamily="18" charset="0"/>
              </a:rPr>
              <a:t>P*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8928100" y="4619625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400" i="0">
                <a:effectLst/>
                <a:latin typeface="Times New Roman" pitchFamily="18" charset="0"/>
              </a:rPr>
              <a:t>2</a:t>
            </a:r>
            <a:r>
              <a:rPr lang="en-GB" sz="2400" i="0" baseline="30000">
                <a:effectLst/>
                <a:latin typeface="Times New Roman" pitchFamily="18" charset="0"/>
              </a:rPr>
              <a:t>P*+1</a:t>
            </a:r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 flipH="1">
            <a:off x="6480175" y="3924300"/>
            <a:ext cx="0" cy="838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 flipH="1" flipV="1">
            <a:off x="5040313" y="3467100"/>
            <a:ext cx="3600450" cy="1152525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3095625" y="2700338"/>
            <a:ext cx="0" cy="3603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3311525" y="1476375"/>
            <a:ext cx="6481763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to minimize the average distortion </a:t>
            </a:r>
          </a:p>
          <a:p>
            <a:pPr algn="ctr" eaLnBrk="1"/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coefficients have to be reconstructed as the </a:t>
            </a:r>
          </a:p>
          <a:p>
            <a:pPr algn="ctr" eaLnBrk="1"/>
            <a:r>
              <a:rPr lang="en-GB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centroid</a:t>
            </a:r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of the quantization interval</a:t>
            </a:r>
          </a:p>
        </p:txBody>
      </p:sp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6624638" y="2747963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400" i="0">
                <a:effectLst/>
                <a:latin typeface="Times New Roman" pitchFamily="18" charset="0"/>
              </a:rPr>
              <a:t>p(</a:t>
            </a:r>
            <a:r>
              <a:rPr lang="en-GB" sz="2400" i="0">
                <a:effectLst/>
                <a:latin typeface="Lucida Calligraphy" pitchFamily="66" charset="0"/>
              </a:rPr>
              <a:t>x</a:t>
            </a:r>
            <a:r>
              <a:rPr lang="en-GB" sz="2400" i="0">
                <a:effectLst/>
                <a:latin typeface="Times New Roman" pitchFamily="18" charset="0"/>
              </a:rPr>
              <a:t>)</a:t>
            </a:r>
            <a:endParaRPr lang="en-GB" sz="2400" i="0" baseline="30000">
              <a:effectLst/>
              <a:latin typeface="Times New Roman" pitchFamily="18" charset="0"/>
            </a:endParaRPr>
          </a:p>
        </p:txBody>
      </p:sp>
      <p:grpSp>
        <p:nvGrpSpPr>
          <p:cNvPr id="44054" name="Group 22"/>
          <p:cNvGrpSpPr>
            <a:grpSpLocks/>
          </p:cNvGrpSpPr>
          <p:nvPr/>
        </p:nvGrpSpPr>
        <p:grpSpPr bwMode="auto">
          <a:xfrm>
            <a:off x="1655763" y="5583238"/>
            <a:ext cx="7848600" cy="1533525"/>
            <a:chOff x="1043" y="3517"/>
            <a:chExt cx="4944" cy="966"/>
          </a:xfrm>
        </p:grpSpPr>
        <p:sp>
          <p:nvSpPr>
            <p:cNvPr id="44055" name="Text Box 23"/>
            <p:cNvSpPr txBox="1">
              <a:spLocks noChangeArrowheads="1"/>
            </p:cNvSpPr>
            <p:nvPr/>
          </p:nvSpPr>
          <p:spPr bwMode="auto">
            <a:xfrm>
              <a:off x="1043" y="3806"/>
              <a:ext cx="10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l-GR" sz="2400" i="0">
                  <a:effectLst/>
                  <a:latin typeface="Lucida Calligraphy" pitchFamily="66" charset="0"/>
                </a:rPr>
                <a:t>Δ</a:t>
              </a:r>
              <a:r>
                <a:rPr lang="es-ES" sz="2400" i="0">
                  <a:effectLst/>
                  <a:latin typeface="Lucida Calligraphy" pitchFamily="66" charset="0"/>
                </a:rPr>
                <a:t>Dsig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=</a:t>
              </a:r>
              <a:endParaRPr lang="en-GB" sz="2400" i="0" baseline="30000">
                <a:effectLst/>
                <a:latin typeface="Times New Roman" pitchFamily="18" charset="0"/>
              </a:endParaRPr>
            </a:p>
          </p:txBody>
        </p:sp>
        <p:sp>
          <p:nvSpPr>
            <p:cNvPr id="44056" name="Text Box 24"/>
            <p:cNvSpPr txBox="1">
              <a:spLocks noChangeArrowheads="1"/>
            </p:cNvSpPr>
            <p:nvPr/>
          </p:nvSpPr>
          <p:spPr bwMode="auto">
            <a:xfrm>
              <a:off x="3629" y="3761"/>
              <a:ext cx="15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( 2</a:t>
              </a:r>
              <a:r>
                <a:rPr lang="es-ES" sz="2400" i="0" baseline="30000">
                  <a:effectLst/>
                  <a:latin typeface="Times New Roman" pitchFamily="18" charset="0"/>
                  <a:cs typeface="Times New Roman" pitchFamily="18" charset="0"/>
                </a:rPr>
                <a:t>P*</a:t>
              </a:r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l-GR" sz="2400" i="0">
                  <a:effectLst/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</a:t>
              </a:r>
              <a:r>
                <a:rPr lang="en-US" sz="2400" i="0">
                  <a:effectLst/>
                  <a:latin typeface="Times New Roman" pitchFamily="18" charset="0"/>
                  <a:cs typeface="Times New Roman" pitchFamily="18" charset="0"/>
                </a:rPr>
                <a:t>· </a:t>
              </a:r>
              <a:r>
                <a:rPr lang="en-GB" sz="2400" i="0">
                  <a:effectLst/>
                  <a:latin typeface="Times New Roman" pitchFamily="18" charset="0"/>
                </a:rPr>
                <a:t>2</a:t>
              </a:r>
              <a:r>
                <a:rPr lang="en-GB" sz="2400" i="0" baseline="30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)</a:t>
              </a:r>
            </a:p>
          </p:txBody>
        </p:sp>
        <p:grpSp>
          <p:nvGrpSpPr>
            <p:cNvPr id="44057" name="Group 25"/>
            <p:cNvGrpSpPr>
              <a:grpSpLocks/>
            </p:cNvGrpSpPr>
            <p:nvPr/>
          </p:nvGrpSpPr>
          <p:grpSpPr bwMode="auto">
            <a:xfrm>
              <a:off x="3349" y="3715"/>
              <a:ext cx="2012" cy="369"/>
              <a:chOff x="3349" y="3233"/>
              <a:chExt cx="2012" cy="369"/>
            </a:xfrm>
          </p:grpSpPr>
          <p:sp>
            <p:nvSpPr>
              <p:cNvPr id="44058" name="Text Box 26"/>
              <p:cNvSpPr txBox="1">
                <a:spLocks noChangeArrowheads="1"/>
              </p:cNvSpPr>
              <p:nvPr/>
            </p:nvSpPr>
            <p:spPr bwMode="auto">
              <a:xfrm>
                <a:off x="3447" y="3298"/>
                <a:ext cx="5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 -</a:t>
                </a:r>
                <a:endParaRPr lang="en-GB" sz="2400" i="0" baseline="30000">
                  <a:effectLst/>
                  <a:latin typeface="Lucida Calligraphy" pitchFamily="66" charset="0"/>
                </a:endParaRPr>
              </a:p>
            </p:txBody>
          </p:sp>
          <p:sp>
            <p:nvSpPr>
              <p:cNvPr id="44059" name="Text Box 27"/>
              <p:cNvSpPr txBox="1">
                <a:spLocks noChangeArrowheads="1"/>
              </p:cNvSpPr>
              <p:nvPr/>
            </p:nvSpPr>
            <p:spPr bwMode="auto">
              <a:xfrm>
                <a:off x="4998" y="3233"/>
                <a:ext cx="363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)</a:t>
                </a:r>
                <a:r>
                  <a:rPr lang="en-GB" sz="2400" i="0" baseline="60000">
                    <a:effectLst/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44060" name="Text Box 28"/>
              <p:cNvSpPr txBox="1">
                <a:spLocks noChangeArrowheads="1"/>
              </p:cNvSpPr>
              <p:nvPr/>
            </p:nvSpPr>
            <p:spPr bwMode="auto">
              <a:xfrm>
                <a:off x="3349" y="3236"/>
                <a:ext cx="317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(</a:t>
                </a:r>
                <a:endParaRPr lang="en-GB" sz="32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44061" name="Group 29"/>
            <p:cNvGrpSpPr>
              <a:grpSpLocks/>
            </p:cNvGrpSpPr>
            <p:nvPr/>
          </p:nvGrpSpPr>
          <p:grpSpPr bwMode="auto">
            <a:xfrm>
              <a:off x="2858" y="3650"/>
              <a:ext cx="2649" cy="460"/>
              <a:chOff x="2858" y="3168"/>
              <a:chExt cx="2649" cy="460"/>
            </a:xfrm>
          </p:grpSpPr>
          <p:sp>
            <p:nvSpPr>
              <p:cNvPr id="44062" name="Text Box 30"/>
              <p:cNvSpPr txBox="1">
                <a:spLocks noChangeArrowheads="1"/>
              </p:cNvSpPr>
              <p:nvPr/>
            </p:nvSpPr>
            <p:spPr bwMode="auto">
              <a:xfrm>
                <a:off x="2976" y="3300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 baseline="30000">
                    <a:effectLst/>
                    <a:latin typeface="Times New Roman" pitchFamily="18" charset="0"/>
                  </a:rPr>
                  <a:t>2 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-</a:t>
                </a:r>
              </a:p>
            </p:txBody>
          </p:sp>
          <p:sp>
            <p:nvSpPr>
              <p:cNvPr id="44063" name="Text Box 31"/>
              <p:cNvSpPr txBox="1">
                <a:spLocks noChangeArrowheads="1"/>
              </p:cNvSpPr>
              <p:nvPr/>
            </p:nvSpPr>
            <p:spPr bwMode="auto">
              <a:xfrm>
                <a:off x="2858" y="3184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[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4064" name="Text Box 32"/>
              <p:cNvSpPr txBox="1">
                <a:spLocks noChangeArrowheads="1"/>
              </p:cNvSpPr>
              <p:nvPr/>
            </p:nvSpPr>
            <p:spPr bwMode="auto">
              <a:xfrm>
                <a:off x="5190" y="3168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]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44065" name="Group 33"/>
            <p:cNvGrpSpPr>
              <a:grpSpLocks/>
            </p:cNvGrpSpPr>
            <p:nvPr/>
          </p:nvGrpSpPr>
          <p:grpSpPr bwMode="auto">
            <a:xfrm>
              <a:off x="1995" y="3517"/>
              <a:ext cx="3992" cy="966"/>
              <a:chOff x="1995" y="3035"/>
              <a:chExt cx="3992" cy="966"/>
            </a:xfrm>
          </p:grpSpPr>
          <p:sp>
            <p:nvSpPr>
              <p:cNvPr id="44066" name="Text Box 34"/>
              <p:cNvSpPr txBox="1">
                <a:spLocks noChangeArrowheads="1"/>
              </p:cNvSpPr>
              <p:nvPr/>
            </p:nvSpPr>
            <p:spPr bwMode="auto">
              <a:xfrm>
                <a:off x="2413" y="3291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Times New Roman" pitchFamily="18" charset="0"/>
                  </a:rPr>
                  <a:t>p(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>
                    <a:effectLst/>
                    <a:latin typeface="Times New Roman" pitchFamily="18" charset="0"/>
                  </a:rPr>
                  <a:t>)</a:t>
                </a:r>
                <a:endParaRPr lang="en-GB" sz="2400" i="0" baseline="30000"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44067" name="Group 35"/>
              <p:cNvGrpSpPr>
                <a:grpSpLocks/>
              </p:cNvGrpSpPr>
              <p:nvPr/>
            </p:nvGrpSpPr>
            <p:grpSpPr bwMode="auto">
              <a:xfrm>
                <a:off x="1995" y="3035"/>
                <a:ext cx="3992" cy="966"/>
                <a:chOff x="1995" y="3035"/>
                <a:chExt cx="3992" cy="966"/>
              </a:xfrm>
            </p:grpSpPr>
            <p:grpSp>
              <p:nvGrpSpPr>
                <p:cNvPr id="44068" name="Group 36"/>
                <p:cNvGrpSpPr>
                  <a:grpSpLocks/>
                </p:cNvGrpSpPr>
                <p:nvPr/>
              </p:nvGrpSpPr>
              <p:grpSpPr bwMode="auto">
                <a:xfrm>
                  <a:off x="1995" y="3035"/>
                  <a:ext cx="733" cy="966"/>
                  <a:chOff x="1995" y="2899"/>
                  <a:chExt cx="733" cy="966"/>
                </a:xfrm>
              </p:grpSpPr>
              <p:sp>
                <p:nvSpPr>
                  <p:cNvPr id="44069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95" y="3189"/>
                    <a:ext cx="544" cy="6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18000" bIns="0" anchor="ctr"/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/>
                    <a:r>
                      <a:rPr lang="en-GB" sz="9600" b="0" i="0" baseline="30000">
                        <a:effectLst/>
                        <a:latin typeface="Times New Roman" pitchFamily="18" charset="0"/>
                      </a:rPr>
                      <a:t>∫</a:t>
                    </a:r>
                  </a:p>
                </p:txBody>
              </p:sp>
              <p:sp>
                <p:nvSpPr>
                  <p:cNvPr id="44070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43" y="3421"/>
                    <a:ext cx="408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</a:t>
                    </a:r>
                  </a:p>
                </p:txBody>
              </p:sp>
              <p:sp>
                <p:nvSpPr>
                  <p:cNvPr id="44071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39" y="2899"/>
                    <a:ext cx="589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P*+1</a:t>
                    </a:r>
                  </a:p>
                </p:txBody>
              </p:sp>
            </p:grpSp>
            <p:sp>
              <p:nvSpPr>
                <p:cNvPr id="44072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5352" y="3288"/>
                  <a:ext cx="63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4318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6477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8636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10795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5367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19939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4511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29083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/>
                  <a:r>
                    <a:rPr lang="en-GB" sz="2400" i="0">
                      <a:effectLst/>
                      <a:latin typeface="Times New Roman" pitchFamily="18" charset="0"/>
                    </a:rPr>
                    <a:t>d</a:t>
                  </a:r>
                  <a:r>
                    <a:rPr lang="en-GB" sz="2400" i="0">
                      <a:effectLst/>
                      <a:latin typeface="Lucida Calligraphy" pitchFamily="66" charset="0"/>
                    </a:rPr>
                    <a:t>x</a:t>
                  </a:r>
                  <a:endParaRPr lang="en-GB" sz="2400" i="0" baseline="30000">
                    <a:effectLst/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44075" name="Text Box 43"/>
          <p:cNvSpPr txBox="1">
            <a:spLocks noChangeArrowheads="1"/>
          </p:cNvSpPr>
          <p:nvPr/>
        </p:nvSpPr>
        <p:spPr bwMode="auto">
          <a:xfrm>
            <a:off x="6264275" y="4762500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l-GR" sz="2400" i="0">
                <a:effectLst/>
                <a:latin typeface="Times New Roman" pitchFamily="18" charset="0"/>
              </a:rPr>
              <a:t>ζ</a:t>
            </a:r>
            <a:r>
              <a:rPr lang="en-GB" sz="2400" i="0" baseline="-25000">
                <a:effectLst/>
                <a:latin typeface="Times New Roman" pitchFamily="18" charset="0"/>
              </a:rPr>
              <a:t>P*</a:t>
            </a:r>
          </a:p>
        </p:txBody>
      </p:sp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DETERMINATION OF THE ESTIMATORS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46084" name="Group 4"/>
          <p:cNvGrpSpPr>
            <a:grpSpLocks/>
          </p:cNvGrpSpPr>
          <p:nvPr/>
        </p:nvGrpSpPr>
        <p:grpSpPr bwMode="auto">
          <a:xfrm>
            <a:off x="139700" y="1677988"/>
            <a:ext cx="3963988" cy="1381125"/>
            <a:chOff x="88" y="1018"/>
            <a:chExt cx="5990" cy="2087"/>
          </a:xfrm>
        </p:grpSpPr>
        <p:sp>
          <p:nvSpPr>
            <p:cNvPr id="46085" name="Line 5"/>
            <p:cNvSpPr>
              <a:spLocks noChangeShapeType="1"/>
            </p:cNvSpPr>
            <p:nvPr/>
          </p:nvSpPr>
          <p:spPr bwMode="auto">
            <a:xfrm>
              <a:off x="951" y="3019"/>
              <a:ext cx="426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086" name="Line 6"/>
            <p:cNvSpPr>
              <a:spLocks noChangeShapeType="1"/>
            </p:cNvSpPr>
            <p:nvPr/>
          </p:nvSpPr>
          <p:spPr bwMode="auto">
            <a:xfrm>
              <a:off x="3083" y="1114"/>
              <a:ext cx="0" cy="1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6087" name="Arc 7"/>
            <p:cNvSpPr>
              <a:spLocks/>
            </p:cNvSpPr>
            <p:nvPr/>
          </p:nvSpPr>
          <p:spPr bwMode="auto">
            <a:xfrm rot="16019186" flipH="1">
              <a:off x="3592" y="560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6088" name="Arc 8"/>
            <p:cNvSpPr>
              <a:spLocks/>
            </p:cNvSpPr>
            <p:nvPr/>
          </p:nvSpPr>
          <p:spPr bwMode="auto">
            <a:xfrm rot="5580814">
              <a:off x="546" y="562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46089" name="Line 9"/>
          <p:cNvSpPr>
            <a:spLocks noChangeShapeType="1"/>
          </p:cNvSpPr>
          <p:nvPr/>
        </p:nvSpPr>
        <p:spPr bwMode="auto">
          <a:xfrm flipH="1">
            <a:off x="2736850" y="248443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flipH="1">
            <a:off x="3455988" y="248443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>
            <a:off x="5040313" y="4619625"/>
            <a:ext cx="4176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6092" name="Line 12"/>
          <p:cNvSpPr>
            <a:spLocks noChangeShapeType="1"/>
          </p:cNvSpPr>
          <p:nvPr/>
        </p:nvSpPr>
        <p:spPr bwMode="auto">
          <a:xfrm flipH="1">
            <a:off x="5040313" y="2962275"/>
            <a:ext cx="0" cy="165735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6093" name="Line 13"/>
          <p:cNvSpPr>
            <a:spLocks noChangeShapeType="1"/>
          </p:cNvSpPr>
          <p:nvPr/>
        </p:nvSpPr>
        <p:spPr bwMode="auto">
          <a:xfrm flipH="1">
            <a:off x="9217025" y="2962275"/>
            <a:ext cx="0" cy="165735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4752975" y="461962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400" i="0">
                <a:effectLst/>
                <a:latin typeface="Times New Roman" pitchFamily="18" charset="0"/>
              </a:rPr>
              <a:t>2</a:t>
            </a:r>
            <a:r>
              <a:rPr lang="en-GB" sz="2400" i="0" baseline="30000">
                <a:effectLst/>
                <a:latin typeface="Times New Roman" pitchFamily="18" charset="0"/>
              </a:rPr>
              <a:t>P*</a:t>
            </a:r>
          </a:p>
        </p:txBody>
      </p: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8928100" y="4619625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400" i="0">
                <a:effectLst/>
                <a:latin typeface="Times New Roman" pitchFamily="18" charset="0"/>
              </a:rPr>
              <a:t>2</a:t>
            </a:r>
            <a:r>
              <a:rPr lang="en-GB" sz="2400" i="0" baseline="30000">
                <a:effectLst/>
                <a:latin typeface="Times New Roman" pitchFamily="18" charset="0"/>
              </a:rPr>
              <a:t>P*+1</a:t>
            </a:r>
          </a:p>
        </p:txBody>
      </p:sp>
      <p:sp>
        <p:nvSpPr>
          <p:cNvPr id="46096" name="Line 16"/>
          <p:cNvSpPr>
            <a:spLocks noChangeShapeType="1"/>
          </p:cNvSpPr>
          <p:nvPr/>
        </p:nvSpPr>
        <p:spPr bwMode="auto">
          <a:xfrm flipH="1">
            <a:off x="6264275" y="3754438"/>
            <a:ext cx="0" cy="10080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 flipH="1" flipV="1">
            <a:off x="5040313" y="3251200"/>
            <a:ext cx="3313112" cy="1368425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6099" name="Line 19"/>
          <p:cNvSpPr>
            <a:spLocks noChangeShapeType="1"/>
          </p:cNvSpPr>
          <p:nvPr/>
        </p:nvSpPr>
        <p:spPr bwMode="auto">
          <a:xfrm>
            <a:off x="3095625" y="2700338"/>
            <a:ext cx="0" cy="3603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6100" name="Text Box 20"/>
          <p:cNvSpPr txBox="1">
            <a:spLocks noChangeArrowheads="1"/>
          </p:cNvSpPr>
          <p:nvPr/>
        </p:nvSpPr>
        <p:spPr bwMode="auto">
          <a:xfrm>
            <a:off x="3311525" y="1476375"/>
            <a:ext cx="6481763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to minimize the average distortion </a:t>
            </a:r>
          </a:p>
          <a:p>
            <a:pPr algn="ctr" eaLnBrk="1"/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coefficients have to be reconstructed as the </a:t>
            </a:r>
          </a:p>
          <a:p>
            <a:pPr algn="ctr" eaLnBrk="1"/>
            <a:r>
              <a:rPr lang="en-GB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centroid</a:t>
            </a:r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of the quantization interval</a:t>
            </a:r>
          </a:p>
        </p:txBody>
      </p:sp>
      <p:sp>
        <p:nvSpPr>
          <p:cNvPr id="46101" name="Text Box 21"/>
          <p:cNvSpPr txBox="1">
            <a:spLocks noChangeArrowheads="1"/>
          </p:cNvSpPr>
          <p:nvPr/>
        </p:nvSpPr>
        <p:spPr bwMode="auto">
          <a:xfrm>
            <a:off x="6624638" y="2747963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400" i="0">
                <a:effectLst/>
                <a:latin typeface="Times New Roman" pitchFamily="18" charset="0"/>
              </a:rPr>
              <a:t>p(</a:t>
            </a:r>
            <a:r>
              <a:rPr lang="en-GB" sz="2400" i="0">
                <a:effectLst/>
                <a:latin typeface="Lucida Calligraphy" pitchFamily="66" charset="0"/>
              </a:rPr>
              <a:t>x</a:t>
            </a:r>
            <a:r>
              <a:rPr lang="en-GB" sz="2400" i="0">
                <a:effectLst/>
                <a:latin typeface="Times New Roman" pitchFamily="18" charset="0"/>
              </a:rPr>
              <a:t>)</a:t>
            </a:r>
            <a:endParaRPr lang="en-GB" sz="2400" i="0" baseline="30000">
              <a:effectLst/>
              <a:latin typeface="Times New Roman" pitchFamily="18" charset="0"/>
            </a:endParaRPr>
          </a:p>
        </p:txBody>
      </p: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655763" y="5583238"/>
            <a:ext cx="7848600" cy="1533525"/>
            <a:chOff x="1043" y="3517"/>
            <a:chExt cx="4944" cy="966"/>
          </a:xfrm>
        </p:grpSpPr>
        <p:sp>
          <p:nvSpPr>
            <p:cNvPr id="46103" name="Text Box 23"/>
            <p:cNvSpPr txBox="1">
              <a:spLocks noChangeArrowheads="1"/>
            </p:cNvSpPr>
            <p:nvPr/>
          </p:nvSpPr>
          <p:spPr bwMode="auto">
            <a:xfrm>
              <a:off x="1043" y="3806"/>
              <a:ext cx="10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l-GR" sz="2400" i="0">
                  <a:effectLst/>
                  <a:latin typeface="Lucida Calligraphy" pitchFamily="66" charset="0"/>
                </a:rPr>
                <a:t>Δ</a:t>
              </a:r>
              <a:r>
                <a:rPr lang="es-ES" sz="2400" i="0">
                  <a:effectLst/>
                  <a:latin typeface="Lucida Calligraphy" pitchFamily="66" charset="0"/>
                </a:rPr>
                <a:t>Dsig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=</a:t>
              </a:r>
              <a:endParaRPr lang="en-GB" sz="2400" i="0" baseline="30000">
                <a:effectLst/>
                <a:latin typeface="Times New Roman" pitchFamily="18" charset="0"/>
              </a:endParaRPr>
            </a:p>
          </p:txBody>
        </p:sp>
        <p:sp>
          <p:nvSpPr>
            <p:cNvPr id="46104" name="Text Box 24"/>
            <p:cNvSpPr txBox="1">
              <a:spLocks noChangeArrowheads="1"/>
            </p:cNvSpPr>
            <p:nvPr/>
          </p:nvSpPr>
          <p:spPr bwMode="auto">
            <a:xfrm>
              <a:off x="3629" y="3761"/>
              <a:ext cx="15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( 2</a:t>
              </a:r>
              <a:r>
                <a:rPr lang="es-ES" sz="2400" i="0" baseline="30000">
                  <a:effectLst/>
                  <a:latin typeface="Times New Roman" pitchFamily="18" charset="0"/>
                  <a:cs typeface="Times New Roman" pitchFamily="18" charset="0"/>
                </a:rPr>
                <a:t>P*</a:t>
              </a:r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l-GR" sz="2400" i="0">
                  <a:effectLst/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</a:t>
              </a:r>
              <a:r>
                <a:rPr lang="en-US" sz="2400" i="0">
                  <a:effectLst/>
                  <a:latin typeface="Times New Roman" pitchFamily="18" charset="0"/>
                  <a:cs typeface="Times New Roman" pitchFamily="18" charset="0"/>
                </a:rPr>
                <a:t>· </a:t>
              </a:r>
              <a:r>
                <a:rPr lang="en-GB" sz="2400" i="0">
                  <a:effectLst/>
                  <a:latin typeface="Times New Roman" pitchFamily="18" charset="0"/>
                </a:rPr>
                <a:t>2</a:t>
              </a:r>
              <a:r>
                <a:rPr lang="en-GB" sz="2400" i="0" baseline="30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)</a:t>
              </a:r>
            </a:p>
          </p:txBody>
        </p:sp>
        <p:grpSp>
          <p:nvGrpSpPr>
            <p:cNvPr id="46105" name="Group 25"/>
            <p:cNvGrpSpPr>
              <a:grpSpLocks/>
            </p:cNvGrpSpPr>
            <p:nvPr/>
          </p:nvGrpSpPr>
          <p:grpSpPr bwMode="auto">
            <a:xfrm>
              <a:off x="3349" y="3715"/>
              <a:ext cx="2012" cy="369"/>
              <a:chOff x="3349" y="3233"/>
              <a:chExt cx="2012" cy="369"/>
            </a:xfrm>
          </p:grpSpPr>
          <p:sp>
            <p:nvSpPr>
              <p:cNvPr id="46106" name="Text Box 26"/>
              <p:cNvSpPr txBox="1">
                <a:spLocks noChangeArrowheads="1"/>
              </p:cNvSpPr>
              <p:nvPr/>
            </p:nvSpPr>
            <p:spPr bwMode="auto">
              <a:xfrm>
                <a:off x="3447" y="3298"/>
                <a:ext cx="5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 -</a:t>
                </a:r>
                <a:endParaRPr lang="en-GB" sz="2400" i="0" baseline="30000">
                  <a:effectLst/>
                  <a:latin typeface="Lucida Calligraphy" pitchFamily="66" charset="0"/>
                </a:endParaRPr>
              </a:p>
            </p:txBody>
          </p:sp>
          <p:sp>
            <p:nvSpPr>
              <p:cNvPr id="46107" name="Text Box 27"/>
              <p:cNvSpPr txBox="1">
                <a:spLocks noChangeArrowheads="1"/>
              </p:cNvSpPr>
              <p:nvPr/>
            </p:nvSpPr>
            <p:spPr bwMode="auto">
              <a:xfrm>
                <a:off x="4998" y="3233"/>
                <a:ext cx="363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)</a:t>
                </a:r>
                <a:r>
                  <a:rPr lang="en-GB" sz="2400" i="0" baseline="60000">
                    <a:effectLst/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46108" name="Text Box 28"/>
              <p:cNvSpPr txBox="1">
                <a:spLocks noChangeArrowheads="1"/>
              </p:cNvSpPr>
              <p:nvPr/>
            </p:nvSpPr>
            <p:spPr bwMode="auto">
              <a:xfrm>
                <a:off x="3349" y="3236"/>
                <a:ext cx="317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(</a:t>
                </a:r>
                <a:endParaRPr lang="en-GB" sz="32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46109" name="Group 29"/>
            <p:cNvGrpSpPr>
              <a:grpSpLocks/>
            </p:cNvGrpSpPr>
            <p:nvPr/>
          </p:nvGrpSpPr>
          <p:grpSpPr bwMode="auto">
            <a:xfrm>
              <a:off x="2858" y="3650"/>
              <a:ext cx="2649" cy="460"/>
              <a:chOff x="2858" y="3168"/>
              <a:chExt cx="2649" cy="460"/>
            </a:xfrm>
          </p:grpSpPr>
          <p:sp>
            <p:nvSpPr>
              <p:cNvPr id="46110" name="Text Box 30"/>
              <p:cNvSpPr txBox="1">
                <a:spLocks noChangeArrowheads="1"/>
              </p:cNvSpPr>
              <p:nvPr/>
            </p:nvSpPr>
            <p:spPr bwMode="auto">
              <a:xfrm>
                <a:off x="2976" y="3300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 baseline="30000">
                    <a:effectLst/>
                    <a:latin typeface="Times New Roman" pitchFamily="18" charset="0"/>
                  </a:rPr>
                  <a:t>2 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-</a:t>
                </a:r>
              </a:p>
            </p:txBody>
          </p:sp>
          <p:sp>
            <p:nvSpPr>
              <p:cNvPr id="46111" name="Text Box 31"/>
              <p:cNvSpPr txBox="1">
                <a:spLocks noChangeArrowheads="1"/>
              </p:cNvSpPr>
              <p:nvPr/>
            </p:nvSpPr>
            <p:spPr bwMode="auto">
              <a:xfrm>
                <a:off x="2858" y="3184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[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6112" name="Text Box 32"/>
              <p:cNvSpPr txBox="1">
                <a:spLocks noChangeArrowheads="1"/>
              </p:cNvSpPr>
              <p:nvPr/>
            </p:nvSpPr>
            <p:spPr bwMode="auto">
              <a:xfrm>
                <a:off x="5190" y="3168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]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46113" name="Group 33"/>
            <p:cNvGrpSpPr>
              <a:grpSpLocks/>
            </p:cNvGrpSpPr>
            <p:nvPr/>
          </p:nvGrpSpPr>
          <p:grpSpPr bwMode="auto">
            <a:xfrm>
              <a:off x="1995" y="3517"/>
              <a:ext cx="3992" cy="966"/>
              <a:chOff x="1995" y="3035"/>
              <a:chExt cx="3992" cy="966"/>
            </a:xfrm>
          </p:grpSpPr>
          <p:sp>
            <p:nvSpPr>
              <p:cNvPr id="46114" name="Text Box 34"/>
              <p:cNvSpPr txBox="1">
                <a:spLocks noChangeArrowheads="1"/>
              </p:cNvSpPr>
              <p:nvPr/>
            </p:nvSpPr>
            <p:spPr bwMode="auto">
              <a:xfrm>
                <a:off x="2413" y="3291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Times New Roman" pitchFamily="18" charset="0"/>
                  </a:rPr>
                  <a:t>p(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>
                    <a:effectLst/>
                    <a:latin typeface="Times New Roman" pitchFamily="18" charset="0"/>
                  </a:rPr>
                  <a:t>)</a:t>
                </a:r>
                <a:endParaRPr lang="en-GB" sz="2400" i="0" baseline="30000"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46115" name="Group 35"/>
              <p:cNvGrpSpPr>
                <a:grpSpLocks/>
              </p:cNvGrpSpPr>
              <p:nvPr/>
            </p:nvGrpSpPr>
            <p:grpSpPr bwMode="auto">
              <a:xfrm>
                <a:off x="1995" y="3035"/>
                <a:ext cx="3992" cy="966"/>
                <a:chOff x="1995" y="3035"/>
                <a:chExt cx="3992" cy="966"/>
              </a:xfrm>
            </p:grpSpPr>
            <p:grpSp>
              <p:nvGrpSpPr>
                <p:cNvPr id="46116" name="Group 36"/>
                <p:cNvGrpSpPr>
                  <a:grpSpLocks/>
                </p:cNvGrpSpPr>
                <p:nvPr/>
              </p:nvGrpSpPr>
              <p:grpSpPr bwMode="auto">
                <a:xfrm>
                  <a:off x="1995" y="3035"/>
                  <a:ext cx="733" cy="966"/>
                  <a:chOff x="1995" y="2899"/>
                  <a:chExt cx="733" cy="966"/>
                </a:xfrm>
              </p:grpSpPr>
              <p:sp>
                <p:nvSpPr>
                  <p:cNvPr id="46117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95" y="3189"/>
                    <a:ext cx="544" cy="6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18000" bIns="0" anchor="ctr"/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/>
                    <a:r>
                      <a:rPr lang="en-GB" sz="9600" b="0" i="0" baseline="30000">
                        <a:effectLst/>
                        <a:latin typeface="Times New Roman" pitchFamily="18" charset="0"/>
                      </a:rPr>
                      <a:t>∫</a:t>
                    </a:r>
                  </a:p>
                </p:txBody>
              </p:sp>
              <p:sp>
                <p:nvSpPr>
                  <p:cNvPr id="46118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43" y="3421"/>
                    <a:ext cx="408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</a:t>
                    </a:r>
                  </a:p>
                </p:txBody>
              </p:sp>
              <p:sp>
                <p:nvSpPr>
                  <p:cNvPr id="46119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39" y="2899"/>
                    <a:ext cx="589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P*+1</a:t>
                    </a:r>
                  </a:p>
                </p:txBody>
              </p:sp>
            </p:grpSp>
            <p:sp>
              <p:nvSpPr>
                <p:cNvPr id="4612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5352" y="3288"/>
                  <a:ext cx="63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4318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6477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8636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10795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5367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19939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4511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29083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/>
                  <a:r>
                    <a:rPr lang="en-GB" sz="2400" i="0">
                      <a:effectLst/>
                      <a:latin typeface="Times New Roman" pitchFamily="18" charset="0"/>
                    </a:rPr>
                    <a:t>d</a:t>
                  </a:r>
                  <a:r>
                    <a:rPr lang="en-GB" sz="2400" i="0">
                      <a:effectLst/>
                      <a:latin typeface="Lucida Calligraphy" pitchFamily="66" charset="0"/>
                    </a:rPr>
                    <a:t>x</a:t>
                  </a:r>
                  <a:endParaRPr lang="en-GB" sz="2400" i="0" baseline="30000">
                    <a:effectLst/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46123" name="Text Box 43"/>
          <p:cNvSpPr txBox="1">
            <a:spLocks noChangeArrowheads="1"/>
          </p:cNvSpPr>
          <p:nvPr/>
        </p:nvSpPr>
        <p:spPr bwMode="auto">
          <a:xfrm>
            <a:off x="6048375" y="4762500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l-GR" sz="2400" i="0">
                <a:effectLst/>
                <a:latin typeface="Times New Roman" pitchFamily="18" charset="0"/>
              </a:rPr>
              <a:t>ζ</a:t>
            </a:r>
            <a:r>
              <a:rPr lang="en-GB" sz="2400" i="0" baseline="-25000">
                <a:effectLst/>
                <a:latin typeface="Times New Roman" pitchFamily="18" charset="0"/>
              </a:rPr>
              <a:t>P*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74" name="Text Box 46"/>
          <p:cNvSpPr txBox="1">
            <a:spLocks noChangeArrowheads="1"/>
          </p:cNvSpPr>
          <p:nvPr/>
        </p:nvSpPr>
        <p:spPr bwMode="auto">
          <a:xfrm>
            <a:off x="6048375" y="4762500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l-GR" sz="2400" i="0">
                <a:effectLst/>
                <a:latin typeface="Times New Roman" pitchFamily="18" charset="0"/>
              </a:rPr>
              <a:t>ζ</a:t>
            </a:r>
            <a:r>
              <a:rPr lang="en-GB" sz="2400" i="0" baseline="-25000">
                <a:effectLst/>
                <a:latin typeface="Times New Roman" pitchFamily="18" charset="0"/>
              </a:rPr>
              <a:t>P*</a:t>
            </a:r>
          </a:p>
        </p:txBody>
      </p:sp>
      <p:sp>
        <p:nvSpPr>
          <p:cNvPr id="48130" name="Line 2"/>
          <p:cNvSpPr>
            <a:spLocks noChangeShapeType="1"/>
          </p:cNvSpPr>
          <p:nvPr/>
        </p:nvSpPr>
        <p:spPr bwMode="auto">
          <a:xfrm>
            <a:off x="5040313" y="4619625"/>
            <a:ext cx="4176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8131" name="Line 3"/>
          <p:cNvSpPr>
            <a:spLocks noChangeShapeType="1"/>
          </p:cNvSpPr>
          <p:nvPr/>
        </p:nvSpPr>
        <p:spPr bwMode="auto">
          <a:xfrm flipH="1">
            <a:off x="5040313" y="2962275"/>
            <a:ext cx="0" cy="165735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 flipH="1">
            <a:off x="9217025" y="2962275"/>
            <a:ext cx="0" cy="165735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4752975" y="461962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400" i="0">
                <a:effectLst/>
                <a:latin typeface="Times New Roman" pitchFamily="18" charset="0"/>
              </a:rPr>
              <a:t>2</a:t>
            </a:r>
            <a:r>
              <a:rPr lang="en-GB" sz="2400" i="0" baseline="30000">
                <a:effectLst/>
                <a:latin typeface="Times New Roman" pitchFamily="18" charset="0"/>
              </a:rPr>
              <a:t>P*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8928100" y="4619625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400" i="0">
                <a:effectLst/>
                <a:latin typeface="Times New Roman" pitchFamily="18" charset="0"/>
              </a:rPr>
              <a:t>2</a:t>
            </a:r>
            <a:r>
              <a:rPr lang="en-GB" sz="2400" i="0" baseline="30000">
                <a:effectLst/>
                <a:latin typeface="Times New Roman" pitchFamily="18" charset="0"/>
              </a:rPr>
              <a:t>P*+1</a:t>
            </a:r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H="1">
            <a:off x="6264275" y="3754438"/>
            <a:ext cx="0" cy="10080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flipH="1" flipV="1">
            <a:off x="5040313" y="3251200"/>
            <a:ext cx="3313112" cy="1368425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6624638" y="2747963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400" i="0">
                <a:effectLst/>
                <a:latin typeface="Times New Roman" pitchFamily="18" charset="0"/>
              </a:rPr>
              <a:t>p(</a:t>
            </a:r>
            <a:r>
              <a:rPr lang="en-GB" sz="2400" i="0">
                <a:effectLst/>
                <a:latin typeface="Lucida Calligraphy" pitchFamily="66" charset="0"/>
              </a:rPr>
              <a:t>x</a:t>
            </a:r>
            <a:r>
              <a:rPr lang="en-GB" sz="2400" i="0">
                <a:effectLst/>
                <a:latin typeface="Times New Roman" pitchFamily="18" charset="0"/>
              </a:rPr>
              <a:t>)</a:t>
            </a:r>
            <a:endParaRPr lang="en-GB" sz="2400" i="0" baseline="30000">
              <a:effectLst/>
              <a:latin typeface="Times New Roman" pitchFamily="18" charset="0"/>
            </a:endParaRP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DETERMINATION OF THE ESTIMATORS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48141" name="Group 13"/>
          <p:cNvGrpSpPr>
            <a:grpSpLocks/>
          </p:cNvGrpSpPr>
          <p:nvPr/>
        </p:nvGrpSpPr>
        <p:grpSpPr bwMode="auto">
          <a:xfrm>
            <a:off x="139700" y="1677988"/>
            <a:ext cx="3963988" cy="1381125"/>
            <a:chOff x="88" y="1018"/>
            <a:chExt cx="5990" cy="2087"/>
          </a:xfrm>
        </p:grpSpPr>
        <p:sp>
          <p:nvSpPr>
            <p:cNvPr id="48142" name="Line 14"/>
            <p:cNvSpPr>
              <a:spLocks noChangeShapeType="1"/>
            </p:cNvSpPr>
            <p:nvPr/>
          </p:nvSpPr>
          <p:spPr bwMode="auto">
            <a:xfrm>
              <a:off x="951" y="3019"/>
              <a:ext cx="426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143" name="Line 15"/>
            <p:cNvSpPr>
              <a:spLocks noChangeShapeType="1"/>
            </p:cNvSpPr>
            <p:nvPr/>
          </p:nvSpPr>
          <p:spPr bwMode="auto">
            <a:xfrm>
              <a:off x="3083" y="1114"/>
              <a:ext cx="0" cy="1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48144" name="Arc 16"/>
            <p:cNvSpPr>
              <a:spLocks/>
            </p:cNvSpPr>
            <p:nvPr/>
          </p:nvSpPr>
          <p:spPr bwMode="auto">
            <a:xfrm rot="16019186" flipH="1">
              <a:off x="3592" y="560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48145" name="Arc 17"/>
            <p:cNvSpPr>
              <a:spLocks/>
            </p:cNvSpPr>
            <p:nvPr/>
          </p:nvSpPr>
          <p:spPr bwMode="auto">
            <a:xfrm rot="5580814">
              <a:off x="546" y="562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48146" name="Line 18"/>
          <p:cNvSpPr>
            <a:spLocks noChangeShapeType="1"/>
          </p:cNvSpPr>
          <p:nvPr/>
        </p:nvSpPr>
        <p:spPr bwMode="auto">
          <a:xfrm flipH="1">
            <a:off x="2736850" y="248443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8147" name="Line 19"/>
          <p:cNvSpPr>
            <a:spLocks noChangeShapeType="1"/>
          </p:cNvSpPr>
          <p:nvPr/>
        </p:nvSpPr>
        <p:spPr bwMode="auto">
          <a:xfrm flipH="1">
            <a:off x="3455988" y="248443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8148" name="Line 20"/>
          <p:cNvSpPr>
            <a:spLocks noChangeShapeType="1"/>
          </p:cNvSpPr>
          <p:nvPr/>
        </p:nvSpPr>
        <p:spPr bwMode="auto">
          <a:xfrm>
            <a:off x="3095625" y="2700338"/>
            <a:ext cx="0" cy="3603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3311525" y="1476375"/>
            <a:ext cx="6481763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to minimize the average distortion </a:t>
            </a:r>
          </a:p>
          <a:p>
            <a:pPr algn="ctr" eaLnBrk="1"/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coefficients have to be reconstructed as the </a:t>
            </a:r>
          </a:p>
          <a:p>
            <a:pPr algn="ctr" eaLnBrk="1"/>
            <a:r>
              <a:rPr lang="en-GB" sz="1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centroid</a:t>
            </a:r>
            <a:r>
              <a:rPr lang="en-GB" sz="18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of the quantization interval</a:t>
            </a:r>
          </a:p>
        </p:txBody>
      </p:sp>
      <p:grpSp>
        <p:nvGrpSpPr>
          <p:cNvPr id="48150" name="Group 22"/>
          <p:cNvGrpSpPr>
            <a:grpSpLocks/>
          </p:cNvGrpSpPr>
          <p:nvPr/>
        </p:nvGrpSpPr>
        <p:grpSpPr bwMode="auto">
          <a:xfrm>
            <a:off x="1655763" y="5583238"/>
            <a:ext cx="7848600" cy="1533525"/>
            <a:chOff x="1043" y="3517"/>
            <a:chExt cx="4944" cy="966"/>
          </a:xfrm>
        </p:grpSpPr>
        <p:sp>
          <p:nvSpPr>
            <p:cNvPr id="48151" name="Text Box 23"/>
            <p:cNvSpPr txBox="1">
              <a:spLocks noChangeArrowheads="1"/>
            </p:cNvSpPr>
            <p:nvPr/>
          </p:nvSpPr>
          <p:spPr bwMode="auto">
            <a:xfrm>
              <a:off x="1043" y="3806"/>
              <a:ext cx="10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l-GR" sz="2400" i="0">
                  <a:effectLst/>
                  <a:latin typeface="Lucida Calligraphy" pitchFamily="66" charset="0"/>
                </a:rPr>
                <a:t>Δ</a:t>
              </a:r>
              <a:r>
                <a:rPr lang="es-ES" sz="2400" i="0">
                  <a:effectLst/>
                  <a:latin typeface="Lucida Calligraphy" pitchFamily="66" charset="0"/>
                </a:rPr>
                <a:t>Dsig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=</a:t>
              </a:r>
              <a:endParaRPr lang="en-GB" sz="2400" i="0" baseline="30000">
                <a:effectLst/>
                <a:latin typeface="Times New Roman" pitchFamily="18" charset="0"/>
              </a:endParaRPr>
            </a:p>
          </p:txBody>
        </p:sp>
        <p:sp>
          <p:nvSpPr>
            <p:cNvPr id="48152" name="Text Box 24"/>
            <p:cNvSpPr txBox="1">
              <a:spLocks noChangeArrowheads="1"/>
            </p:cNvSpPr>
            <p:nvPr/>
          </p:nvSpPr>
          <p:spPr bwMode="auto">
            <a:xfrm>
              <a:off x="3629" y="3761"/>
              <a:ext cx="15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( 2</a:t>
              </a:r>
              <a:r>
                <a:rPr lang="es-ES" sz="2400" i="0" baseline="30000">
                  <a:effectLst/>
                  <a:latin typeface="Times New Roman" pitchFamily="18" charset="0"/>
                  <a:cs typeface="Times New Roman" pitchFamily="18" charset="0"/>
                </a:rPr>
                <a:t>P*</a:t>
              </a:r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l-GR" sz="2400" i="0">
                  <a:effectLst/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</a:t>
              </a:r>
              <a:r>
                <a:rPr lang="en-US" sz="2400" i="0">
                  <a:effectLst/>
                  <a:latin typeface="Times New Roman" pitchFamily="18" charset="0"/>
                  <a:cs typeface="Times New Roman" pitchFamily="18" charset="0"/>
                </a:rPr>
                <a:t>· </a:t>
              </a:r>
              <a:r>
                <a:rPr lang="en-GB" sz="2400" i="0">
                  <a:effectLst/>
                  <a:latin typeface="Times New Roman" pitchFamily="18" charset="0"/>
                </a:rPr>
                <a:t>2</a:t>
              </a:r>
              <a:r>
                <a:rPr lang="en-GB" sz="2400" i="0" baseline="30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)</a:t>
              </a:r>
            </a:p>
          </p:txBody>
        </p:sp>
        <p:grpSp>
          <p:nvGrpSpPr>
            <p:cNvPr id="48153" name="Group 25"/>
            <p:cNvGrpSpPr>
              <a:grpSpLocks/>
            </p:cNvGrpSpPr>
            <p:nvPr/>
          </p:nvGrpSpPr>
          <p:grpSpPr bwMode="auto">
            <a:xfrm>
              <a:off x="3349" y="3715"/>
              <a:ext cx="2012" cy="369"/>
              <a:chOff x="3349" y="3233"/>
              <a:chExt cx="2012" cy="369"/>
            </a:xfrm>
          </p:grpSpPr>
          <p:sp>
            <p:nvSpPr>
              <p:cNvPr id="48154" name="Text Box 26"/>
              <p:cNvSpPr txBox="1">
                <a:spLocks noChangeArrowheads="1"/>
              </p:cNvSpPr>
              <p:nvPr/>
            </p:nvSpPr>
            <p:spPr bwMode="auto">
              <a:xfrm>
                <a:off x="3447" y="3298"/>
                <a:ext cx="5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 -</a:t>
                </a:r>
                <a:endParaRPr lang="en-GB" sz="2400" i="0" baseline="30000">
                  <a:effectLst/>
                  <a:latin typeface="Lucida Calligraphy" pitchFamily="66" charset="0"/>
                </a:endParaRPr>
              </a:p>
            </p:txBody>
          </p:sp>
          <p:sp>
            <p:nvSpPr>
              <p:cNvPr id="48155" name="Text Box 27"/>
              <p:cNvSpPr txBox="1">
                <a:spLocks noChangeArrowheads="1"/>
              </p:cNvSpPr>
              <p:nvPr/>
            </p:nvSpPr>
            <p:spPr bwMode="auto">
              <a:xfrm>
                <a:off x="4998" y="3233"/>
                <a:ext cx="363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)</a:t>
                </a:r>
                <a:r>
                  <a:rPr lang="en-GB" sz="2400" i="0" baseline="60000">
                    <a:effectLst/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48156" name="Text Box 28"/>
              <p:cNvSpPr txBox="1">
                <a:spLocks noChangeArrowheads="1"/>
              </p:cNvSpPr>
              <p:nvPr/>
            </p:nvSpPr>
            <p:spPr bwMode="auto">
              <a:xfrm>
                <a:off x="3349" y="3236"/>
                <a:ext cx="317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(</a:t>
                </a:r>
                <a:endParaRPr lang="en-GB" sz="32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48157" name="Group 29"/>
            <p:cNvGrpSpPr>
              <a:grpSpLocks/>
            </p:cNvGrpSpPr>
            <p:nvPr/>
          </p:nvGrpSpPr>
          <p:grpSpPr bwMode="auto">
            <a:xfrm>
              <a:off x="2858" y="3650"/>
              <a:ext cx="2649" cy="460"/>
              <a:chOff x="2858" y="3168"/>
              <a:chExt cx="2649" cy="460"/>
            </a:xfrm>
          </p:grpSpPr>
          <p:sp>
            <p:nvSpPr>
              <p:cNvPr id="48158" name="Text Box 30"/>
              <p:cNvSpPr txBox="1">
                <a:spLocks noChangeArrowheads="1"/>
              </p:cNvSpPr>
              <p:nvPr/>
            </p:nvSpPr>
            <p:spPr bwMode="auto">
              <a:xfrm>
                <a:off x="2976" y="3300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 baseline="30000">
                    <a:effectLst/>
                    <a:latin typeface="Times New Roman" pitchFamily="18" charset="0"/>
                  </a:rPr>
                  <a:t>2 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-</a:t>
                </a:r>
              </a:p>
            </p:txBody>
          </p:sp>
          <p:sp>
            <p:nvSpPr>
              <p:cNvPr id="48159" name="Text Box 31"/>
              <p:cNvSpPr txBox="1">
                <a:spLocks noChangeArrowheads="1"/>
              </p:cNvSpPr>
              <p:nvPr/>
            </p:nvSpPr>
            <p:spPr bwMode="auto">
              <a:xfrm>
                <a:off x="2858" y="3184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[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8160" name="Text Box 32"/>
              <p:cNvSpPr txBox="1">
                <a:spLocks noChangeArrowheads="1"/>
              </p:cNvSpPr>
              <p:nvPr/>
            </p:nvSpPr>
            <p:spPr bwMode="auto">
              <a:xfrm>
                <a:off x="5190" y="3168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]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48161" name="Group 33"/>
            <p:cNvGrpSpPr>
              <a:grpSpLocks/>
            </p:cNvGrpSpPr>
            <p:nvPr/>
          </p:nvGrpSpPr>
          <p:grpSpPr bwMode="auto">
            <a:xfrm>
              <a:off x="1995" y="3517"/>
              <a:ext cx="3992" cy="966"/>
              <a:chOff x="1995" y="3035"/>
              <a:chExt cx="3992" cy="966"/>
            </a:xfrm>
          </p:grpSpPr>
          <p:sp>
            <p:nvSpPr>
              <p:cNvPr id="48162" name="Text Box 34"/>
              <p:cNvSpPr txBox="1">
                <a:spLocks noChangeArrowheads="1"/>
              </p:cNvSpPr>
              <p:nvPr/>
            </p:nvSpPr>
            <p:spPr bwMode="auto">
              <a:xfrm>
                <a:off x="2413" y="3291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Times New Roman" pitchFamily="18" charset="0"/>
                  </a:rPr>
                  <a:t>p(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>
                    <a:effectLst/>
                    <a:latin typeface="Times New Roman" pitchFamily="18" charset="0"/>
                  </a:rPr>
                  <a:t>)</a:t>
                </a:r>
                <a:endParaRPr lang="en-GB" sz="2400" i="0" baseline="30000"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48163" name="Group 35"/>
              <p:cNvGrpSpPr>
                <a:grpSpLocks/>
              </p:cNvGrpSpPr>
              <p:nvPr/>
            </p:nvGrpSpPr>
            <p:grpSpPr bwMode="auto">
              <a:xfrm>
                <a:off x="1995" y="3035"/>
                <a:ext cx="3992" cy="966"/>
                <a:chOff x="1995" y="3035"/>
                <a:chExt cx="3992" cy="966"/>
              </a:xfrm>
            </p:grpSpPr>
            <p:grpSp>
              <p:nvGrpSpPr>
                <p:cNvPr id="48164" name="Group 36"/>
                <p:cNvGrpSpPr>
                  <a:grpSpLocks/>
                </p:cNvGrpSpPr>
                <p:nvPr/>
              </p:nvGrpSpPr>
              <p:grpSpPr bwMode="auto">
                <a:xfrm>
                  <a:off x="1995" y="3035"/>
                  <a:ext cx="733" cy="966"/>
                  <a:chOff x="1995" y="2899"/>
                  <a:chExt cx="733" cy="966"/>
                </a:xfrm>
              </p:grpSpPr>
              <p:sp>
                <p:nvSpPr>
                  <p:cNvPr id="48165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95" y="3189"/>
                    <a:ext cx="544" cy="6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18000" bIns="0" anchor="ctr"/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/>
                    <a:r>
                      <a:rPr lang="en-GB" sz="9600" b="0" i="0" baseline="30000">
                        <a:effectLst/>
                        <a:latin typeface="Times New Roman" pitchFamily="18" charset="0"/>
                      </a:rPr>
                      <a:t>∫</a:t>
                    </a:r>
                  </a:p>
                </p:txBody>
              </p:sp>
              <p:sp>
                <p:nvSpPr>
                  <p:cNvPr id="48166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43" y="3421"/>
                    <a:ext cx="408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</a:t>
                    </a:r>
                  </a:p>
                </p:txBody>
              </p:sp>
              <p:sp>
                <p:nvSpPr>
                  <p:cNvPr id="48167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39" y="2899"/>
                    <a:ext cx="589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P*+1</a:t>
                    </a:r>
                  </a:p>
                </p:txBody>
              </p:sp>
            </p:grpSp>
            <p:sp>
              <p:nvSpPr>
                <p:cNvPr id="4816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5352" y="3288"/>
                  <a:ext cx="63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4318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6477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8636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10795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5367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19939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4511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29083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/>
                  <a:r>
                    <a:rPr lang="en-GB" sz="2400" i="0">
                      <a:effectLst/>
                      <a:latin typeface="Times New Roman" pitchFamily="18" charset="0"/>
                    </a:rPr>
                    <a:t>d</a:t>
                  </a:r>
                  <a:r>
                    <a:rPr lang="en-GB" sz="2400" i="0">
                      <a:effectLst/>
                      <a:latin typeface="Lucida Calligraphy" pitchFamily="66" charset="0"/>
                    </a:rPr>
                    <a:t>x</a:t>
                  </a:r>
                  <a:endParaRPr lang="en-GB" sz="2400" i="0" baseline="30000">
                    <a:effectLst/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48169" name="Rectangle 41"/>
          <p:cNvSpPr>
            <a:spLocks noChangeArrowheads="1"/>
          </p:cNvSpPr>
          <p:nvPr/>
        </p:nvSpPr>
        <p:spPr bwMode="auto">
          <a:xfrm>
            <a:off x="503238" y="1331913"/>
            <a:ext cx="9290050" cy="576103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48170" name="Rectangle 42"/>
          <p:cNvSpPr>
            <a:spLocks noChangeArrowheads="1"/>
          </p:cNvSpPr>
          <p:nvPr/>
        </p:nvSpPr>
        <p:spPr bwMode="auto">
          <a:xfrm>
            <a:off x="647700" y="3419475"/>
            <a:ext cx="900112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</a:pPr>
            <a:r>
              <a:rPr lang="es-ES" sz="2400" i="0">
                <a:solidFill>
                  <a:srgbClr val="FF0000"/>
                </a:solidFill>
                <a:effectLst/>
              </a:rPr>
              <a:t>CENTROIDS ARE NOT COMMONLY </a:t>
            </a:r>
          </a:p>
          <a:p>
            <a:pPr algn="ctr">
              <a:lnSpc>
                <a:spcPct val="93000"/>
              </a:lnSpc>
            </a:pPr>
            <a:r>
              <a:rPr lang="es-ES" sz="2400" i="0">
                <a:solidFill>
                  <a:srgbClr val="FF0000"/>
                </a:solidFill>
                <a:effectLst/>
              </a:rPr>
              <a:t>AVAILABLE IN PRACTICE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7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CENTROIDS ESTIMATION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50180" name="Group 4"/>
          <p:cNvGrpSpPr>
            <a:grpSpLocks/>
          </p:cNvGrpSpPr>
          <p:nvPr/>
        </p:nvGrpSpPr>
        <p:grpSpPr bwMode="auto">
          <a:xfrm>
            <a:off x="896938" y="1941513"/>
            <a:ext cx="1878012" cy="1878012"/>
            <a:chOff x="1088" y="1383"/>
            <a:chExt cx="2541" cy="2541"/>
          </a:xfrm>
        </p:grpSpPr>
        <p:pic>
          <p:nvPicPr>
            <p:cNvPr id="50181" name="Picture 5" descr="n2a_RGB-C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2541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182" name="Rectangle 6"/>
            <p:cNvSpPr>
              <a:spLocks noChangeArrowheads="1"/>
            </p:cNvSpPr>
            <p:nvPr/>
          </p:nvSpPr>
          <p:spPr bwMode="auto">
            <a:xfrm>
              <a:off x="1089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863600" y="1908175"/>
            <a:ext cx="1944688" cy="1944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pic>
        <p:nvPicPr>
          <p:cNvPr id="50184" name="Picture 8" descr="n2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238375"/>
            <a:ext cx="2489200" cy="247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504825" y="1539875"/>
            <a:ext cx="24479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dyadic wavelet decomposition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CENTROIDS ESTIMATION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52228" name="Group 4"/>
          <p:cNvGrpSpPr>
            <a:grpSpLocks/>
          </p:cNvGrpSpPr>
          <p:nvPr/>
        </p:nvGrpSpPr>
        <p:grpSpPr bwMode="auto">
          <a:xfrm>
            <a:off x="547688" y="2239963"/>
            <a:ext cx="2503487" cy="2503487"/>
            <a:chOff x="1088" y="1383"/>
            <a:chExt cx="2541" cy="2541"/>
          </a:xfrm>
        </p:grpSpPr>
        <p:pic>
          <p:nvPicPr>
            <p:cNvPr id="52229" name="Picture 5" descr="n2a_RGB-C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2541" cy="2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230" name="Rectangle 6"/>
            <p:cNvSpPr>
              <a:spLocks noChangeArrowheads="1"/>
            </p:cNvSpPr>
            <p:nvPr/>
          </p:nvSpPr>
          <p:spPr bwMode="auto">
            <a:xfrm>
              <a:off x="1089" y="1383"/>
              <a:ext cx="2540" cy="254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503238" y="2195513"/>
            <a:ext cx="2592387" cy="2592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pic>
        <p:nvPicPr>
          <p:cNvPr id="52232" name="Picture 8" descr="HH"/>
          <p:cNvPicPr>
            <a:picLocks noChangeAspect="1" noChangeArrowheads="1"/>
          </p:cNvPicPr>
          <p:nvPr/>
        </p:nvPicPr>
        <p:blipFill>
          <a:blip r:embed="rId4" cstate="print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3581400"/>
            <a:ext cx="11620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3" name="Picture 9" descr="HL"/>
          <p:cNvPicPr>
            <a:picLocks noChangeAspect="1" noChangeArrowheads="1"/>
          </p:cNvPicPr>
          <p:nvPr/>
        </p:nvPicPr>
        <p:blipFill>
          <a:blip r:embed="rId5" cstate="print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2239963"/>
            <a:ext cx="11620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4" name="Picture 10" descr="LH"/>
          <p:cNvPicPr>
            <a:picLocks noChangeAspect="1" noChangeArrowheads="1"/>
          </p:cNvPicPr>
          <p:nvPr/>
        </p:nvPicPr>
        <p:blipFill>
          <a:blip r:embed="rId6" cstate="print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3581400"/>
            <a:ext cx="11620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Picture 11" descr="n2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2239963"/>
            <a:ext cx="1204912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1846263" y="3937000"/>
            <a:ext cx="1249362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600" i="0">
                <a:solidFill>
                  <a:schemeClr val="bg1"/>
                </a:solidFill>
                <a:effectLst/>
                <a:latin typeface="Verdana" pitchFamily="34" charset="0"/>
              </a:rPr>
              <a:t>HH</a:t>
            </a:r>
            <a:r>
              <a:rPr lang="en-GB" sz="26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52237" name="Text Box 13"/>
          <p:cNvSpPr txBox="1">
            <a:spLocks noChangeArrowheads="1"/>
          </p:cNvSpPr>
          <p:nvPr/>
        </p:nvSpPr>
        <p:spPr bwMode="auto">
          <a:xfrm>
            <a:off x="1846263" y="2592388"/>
            <a:ext cx="124936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600" i="0">
                <a:solidFill>
                  <a:schemeClr val="bg1"/>
                </a:solidFill>
                <a:effectLst/>
                <a:latin typeface="Verdana" pitchFamily="34" charset="0"/>
              </a:rPr>
              <a:t>HL</a:t>
            </a:r>
            <a:r>
              <a:rPr lang="en-GB" sz="26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52238" name="Text Box 14"/>
          <p:cNvSpPr txBox="1">
            <a:spLocks noChangeArrowheads="1"/>
          </p:cNvSpPr>
          <p:nvPr/>
        </p:nvSpPr>
        <p:spPr bwMode="auto">
          <a:xfrm>
            <a:off x="503238" y="3937000"/>
            <a:ext cx="1249362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600" i="0">
                <a:solidFill>
                  <a:schemeClr val="bg1"/>
                </a:solidFill>
                <a:effectLst/>
                <a:latin typeface="Verdana" pitchFamily="34" charset="0"/>
              </a:rPr>
              <a:t>LH</a:t>
            </a:r>
            <a:r>
              <a:rPr lang="en-GB" sz="26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504825" y="1539875"/>
            <a:ext cx="24479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dyadic wavelet decomposition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CENTROIDS ESTIMATION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54276" name="Group 4"/>
          <p:cNvGrpSpPr>
            <a:grpSpLocks/>
          </p:cNvGrpSpPr>
          <p:nvPr/>
        </p:nvGrpSpPr>
        <p:grpSpPr bwMode="auto">
          <a:xfrm>
            <a:off x="504825" y="2190750"/>
            <a:ext cx="2590800" cy="2589213"/>
            <a:chOff x="1043" y="1338"/>
            <a:chExt cx="2631" cy="2631"/>
          </a:xfrm>
        </p:grpSpPr>
        <p:grpSp>
          <p:nvGrpSpPr>
            <p:cNvPr id="54277" name="Group 5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54278" name="Picture 6" descr="n2a_RGB-C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2541" cy="2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279" name="Rectangle 7"/>
              <p:cNvSpPr>
                <a:spLocks noChangeArrowheads="1"/>
              </p:cNvSpPr>
              <p:nvPr/>
            </p:nvSpPr>
            <p:spPr bwMode="auto">
              <a:xfrm>
                <a:off x="1089" y="1383"/>
                <a:ext cx="2540" cy="254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54280" name="Rectangle 8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pic>
          <p:nvPicPr>
            <p:cNvPr id="54281" name="Picture 9" descr="HH"/>
            <p:cNvPicPr>
              <a:picLocks noChangeAspect="1" noChangeArrowheads="1"/>
            </p:cNvPicPr>
            <p:nvPr/>
          </p:nvPicPr>
          <p:blipFill>
            <a:blip r:embed="rId4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" y="2744"/>
              <a:ext cx="1180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82" name="Picture 10" descr="HL"/>
            <p:cNvPicPr>
              <a:picLocks noChangeAspect="1" noChangeArrowheads="1"/>
            </p:cNvPicPr>
            <p:nvPr/>
          </p:nvPicPr>
          <p:blipFill>
            <a:blip r:embed="rId5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" y="1383"/>
              <a:ext cx="1180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83" name="Picture 11" descr="LH"/>
            <p:cNvPicPr>
              <a:picLocks noChangeAspect="1" noChangeArrowheads="1"/>
            </p:cNvPicPr>
            <p:nvPr/>
          </p:nvPicPr>
          <p:blipFill>
            <a:blip r:embed="rId6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2744"/>
              <a:ext cx="1179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84" name="Picture 12" descr="HL"/>
            <p:cNvPicPr>
              <a:picLocks noChangeAspect="1" noChangeArrowheads="1"/>
            </p:cNvPicPr>
            <p:nvPr/>
          </p:nvPicPr>
          <p:blipFill>
            <a:blip r:embed="rId5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" y="1383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85" name="Picture 13" descr="HH"/>
            <p:cNvPicPr>
              <a:picLocks noChangeAspect="1" noChangeArrowheads="1"/>
            </p:cNvPicPr>
            <p:nvPr/>
          </p:nvPicPr>
          <p:blipFill>
            <a:blip r:embed="rId4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" y="2064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86" name="Picture 14" descr="LH"/>
            <p:cNvPicPr>
              <a:picLocks noChangeAspect="1" noChangeArrowheads="1"/>
            </p:cNvPicPr>
            <p:nvPr/>
          </p:nvPicPr>
          <p:blipFill>
            <a:blip r:embed="rId6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2064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87" name="Picture 15" descr="n2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545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288" name="Text Box 16"/>
          <p:cNvSpPr txBox="1">
            <a:spLocks noChangeArrowheads="1"/>
          </p:cNvSpPr>
          <p:nvPr/>
        </p:nvSpPr>
        <p:spPr bwMode="auto">
          <a:xfrm>
            <a:off x="1847850" y="3938588"/>
            <a:ext cx="12477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600" i="0">
                <a:solidFill>
                  <a:schemeClr val="bg1"/>
                </a:solidFill>
                <a:effectLst/>
                <a:latin typeface="Verdana" pitchFamily="34" charset="0"/>
              </a:rPr>
              <a:t>HH</a:t>
            </a:r>
            <a:r>
              <a:rPr lang="en-GB" sz="26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54289" name="Text Box 17"/>
          <p:cNvSpPr txBox="1">
            <a:spLocks noChangeArrowheads="1"/>
          </p:cNvSpPr>
          <p:nvPr/>
        </p:nvSpPr>
        <p:spPr bwMode="auto">
          <a:xfrm>
            <a:off x="1847850" y="2595563"/>
            <a:ext cx="124777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600" i="0">
                <a:solidFill>
                  <a:schemeClr val="bg1"/>
                </a:solidFill>
                <a:effectLst/>
                <a:latin typeface="Verdana" pitchFamily="34" charset="0"/>
              </a:rPr>
              <a:t>HL</a:t>
            </a:r>
            <a:r>
              <a:rPr lang="en-GB" sz="26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54290" name="Text Box 18"/>
          <p:cNvSpPr txBox="1">
            <a:spLocks noChangeArrowheads="1"/>
          </p:cNvSpPr>
          <p:nvPr/>
        </p:nvSpPr>
        <p:spPr bwMode="auto">
          <a:xfrm>
            <a:off x="504825" y="3938588"/>
            <a:ext cx="12477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600" i="0">
                <a:solidFill>
                  <a:schemeClr val="bg1"/>
                </a:solidFill>
                <a:effectLst/>
                <a:latin typeface="Verdana" pitchFamily="34" charset="0"/>
              </a:rPr>
              <a:t>LH</a:t>
            </a:r>
            <a:r>
              <a:rPr lang="en-GB" sz="26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54291" name="Text Box 19"/>
          <p:cNvSpPr txBox="1">
            <a:spLocks noChangeArrowheads="1"/>
          </p:cNvSpPr>
          <p:nvPr/>
        </p:nvSpPr>
        <p:spPr bwMode="auto">
          <a:xfrm>
            <a:off x="889000" y="2339975"/>
            <a:ext cx="1246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i="0">
                <a:solidFill>
                  <a:schemeClr val="bg1"/>
                </a:solidFill>
                <a:effectLst/>
                <a:latin typeface="Verdana" pitchFamily="34" charset="0"/>
              </a:rPr>
              <a:t>HL</a:t>
            </a:r>
            <a:r>
              <a:rPr lang="en-GB" sz="14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2</a:t>
            </a:r>
          </a:p>
        </p:txBody>
      </p:sp>
      <p:sp>
        <p:nvSpPr>
          <p:cNvPr id="54292" name="Text Box 20"/>
          <p:cNvSpPr txBox="1">
            <a:spLocks noChangeArrowheads="1"/>
          </p:cNvSpPr>
          <p:nvPr/>
        </p:nvSpPr>
        <p:spPr bwMode="auto">
          <a:xfrm>
            <a:off x="217488" y="2990850"/>
            <a:ext cx="12477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i="0">
                <a:solidFill>
                  <a:schemeClr val="bg1"/>
                </a:solidFill>
                <a:effectLst/>
                <a:latin typeface="Verdana" pitchFamily="34" charset="0"/>
              </a:rPr>
              <a:t>LH</a:t>
            </a:r>
            <a:r>
              <a:rPr lang="en-GB" sz="14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2</a:t>
            </a:r>
          </a:p>
        </p:txBody>
      </p:sp>
      <p:sp>
        <p:nvSpPr>
          <p:cNvPr id="54293" name="Text Box 21"/>
          <p:cNvSpPr txBox="1">
            <a:spLocks noChangeArrowheads="1"/>
          </p:cNvSpPr>
          <p:nvPr/>
        </p:nvSpPr>
        <p:spPr bwMode="auto">
          <a:xfrm>
            <a:off x="865188" y="2995613"/>
            <a:ext cx="12477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i="0">
                <a:solidFill>
                  <a:schemeClr val="bg1"/>
                </a:solidFill>
                <a:effectLst/>
                <a:latin typeface="Verdana" pitchFamily="34" charset="0"/>
              </a:rPr>
              <a:t>HH</a:t>
            </a:r>
            <a:r>
              <a:rPr lang="en-GB" sz="14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2</a:t>
            </a:r>
          </a:p>
        </p:txBody>
      </p:sp>
      <p:sp>
        <p:nvSpPr>
          <p:cNvPr id="54294" name="Text Box 22"/>
          <p:cNvSpPr txBox="1">
            <a:spLocks noChangeArrowheads="1"/>
          </p:cNvSpPr>
          <p:nvPr/>
        </p:nvSpPr>
        <p:spPr bwMode="auto">
          <a:xfrm>
            <a:off x="215900" y="2339975"/>
            <a:ext cx="1247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i="0">
                <a:solidFill>
                  <a:schemeClr val="bg1"/>
                </a:solidFill>
                <a:effectLst/>
                <a:latin typeface="Verdana" pitchFamily="34" charset="0"/>
              </a:rPr>
              <a:t>LL</a:t>
            </a:r>
            <a:r>
              <a:rPr lang="en-GB" sz="14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2</a:t>
            </a:r>
          </a:p>
        </p:txBody>
      </p:sp>
      <p:grpSp>
        <p:nvGrpSpPr>
          <p:cNvPr id="54295" name="Group 23"/>
          <p:cNvGrpSpPr>
            <a:grpSpLocks/>
          </p:cNvGrpSpPr>
          <p:nvPr/>
        </p:nvGrpSpPr>
        <p:grpSpPr bwMode="auto">
          <a:xfrm>
            <a:off x="3600450" y="1571625"/>
            <a:ext cx="6121400" cy="4556125"/>
            <a:chOff x="2268" y="990"/>
            <a:chExt cx="3856" cy="2870"/>
          </a:xfrm>
        </p:grpSpPr>
        <p:pic>
          <p:nvPicPr>
            <p:cNvPr id="54296" name="Picture 24" descr="n1-SIGRE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" y="1156"/>
              <a:ext cx="3856" cy="2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97" name="Text Box 25"/>
            <p:cNvSpPr txBox="1">
              <a:spLocks noChangeArrowheads="1"/>
            </p:cNvSpPr>
            <p:nvPr/>
          </p:nvSpPr>
          <p:spPr bwMode="auto">
            <a:xfrm>
              <a:off x="2721" y="990"/>
              <a:ext cx="340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n-GB" sz="1600">
                  <a:solidFill>
                    <a:srgbClr val="333333"/>
                  </a:solidFill>
                  <a:effectLst/>
                  <a:latin typeface="Verdana" pitchFamily="34" charset="0"/>
                </a:rPr>
                <a:t>Portrait image - 5 wavelet levels (9/7 DWT)</a:t>
              </a:r>
              <a:endParaRPr lang="en-GB" sz="1600">
                <a:solidFill>
                  <a:srgbClr val="333333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54298" name="Text Box 26"/>
          <p:cNvSpPr txBox="1">
            <a:spLocks noChangeArrowheads="1"/>
          </p:cNvSpPr>
          <p:nvPr/>
        </p:nvSpPr>
        <p:spPr bwMode="auto">
          <a:xfrm>
            <a:off x="504825" y="1539875"/>
            <a:ext cx="24479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dyadic wavelet decomposition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CENTROIDS ESTIMATION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56324" name="Group 4"/>
          <p:cNvGrpSpPr>
            <a:grpSpLocks/>
          </p:cNvGrpSpPr>
          <p:nvPr/>
        </p:nvGrpSpPr>
        <p:grpSpPr bwMode="auto">
          <a:xfrm>
            <a:off x="504825" y="2190750"/>
            <a:ext cx="2590800" cy="2589213"/>
            <a:chOff x="1043" y="1338"/>
            <a:chExt cx="2631" cy="2631"/>
          </a:xfrm>
        </p:grpSpPr>
        <p:grpSp>
          <p:nvGrpSpPr>
            <p:cNvPr id="56325" name="Group 5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56326" name="Picture 6" descr="n2a_RGB-C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2541" cy="2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327" name="Rectangle 7"/>
              <p:cNvSpPr>
                <a:spLocks noChangeArrowheads="1"/>
              </p:cNvSpPr>
              <p:nvPr/>
            </p:nvSpPr>
            <p:spPr bwMode="auto">
              <a:xfrm>
                <a:off x="1089" y="1383"/>
                <a:ext cx="2540" cy="254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56328" name="Rectangle 8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pic>
          <p:nvPicPr>
            <p:cNvPr id="56329" name="Picture 9" descr="HH"/>
            <p:cNvPicPr>
              <a:picLocks noChangeAspect="1" noChangeArrowheads="1"/>
            </p:cNvPicPr>
            <p:nvPr/>
          </p:nvPicPr>
          <p:blipFill>
            <a:blip r:embed="rId4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" y="2744"/>
              <a:ext cx="1180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30" name="Picture 10" descr="HL"/>
            <p:cNvPicPr>
              <a:picLocks noChangeAspect="1" noChangeArrowheads="1"/>
            </p:cNvPicPr>
            <p:nvPr/>
          </p:nvPicPr>
          <p:blipFill>
            <a:blip r:embed="rId5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" y="1383"/>
              <a:ext cx="1180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31" name="Picture 11" descr="LH"/>
            <p:cNvPicPr>
              <a:picLocks noChangeAspect="1" noChangeArrowheads="1"/>
            </p:cNvPicPr>
            <p:nvPr/>
          </p:nvPicPr>
          <p:blipFill>
            <a:blip r:embed="rId6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2744"/>
              <a:ext cx="1179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32" name="Picture 12" descr="HL"/>
            <p:cNvPicPr>
              <a:picLocks noChangeAspect="1" noChangeArrowheads="1"/>
            </p:cNvPicPr>
            <p:nvPr/>
          </p:nvPicPr>
          <p:blipFill>
            <a:blip r:embed="rId5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" y="1383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33" name="Picture 13" descr="HH"/>
            <p:cNvPicPr>
              <a:picLocks noChangeAspect="1" noChangeArrowheads="1"/>
            </p:cNvPicPr>
            <p:nvPr/>
          </p:nvPicPr>
          <p:blipFill>
            <a:blip r:embed="rId4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" y="2064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34" name="Picture 14" descr="LH"/>
            <p:cNvPicPr>
              <a:picLocks noChangeAspect="1" noChangeArrowheads="1"/>
            </p:cNvPicPr>
            <p:nvPr/>
          </p:nvPicPr>
          <p:blipFill>
            <a:blip r:embed="rId6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2064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35" name="Picture 15" descr="n2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545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1847850" y="3938588"/>
            <a:ext cx="12477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600" i="0">
                <a:solidFill>
                  <a:schemeClr val="bg1"/>
                </a:solidFill>
                <a:effectLst/>
                <a:latin typeface="Verdana" pitchFamily="34" charset="0"/>
              </a:rPr>
              <a:t>HH</a:t>
            </a:r>
            <a:r>
              <a:rPr lang="en-GB" sz="26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1847850" y="2595563"/>
            <a:ext cx="124777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600" i="0">
                <a:solidFill>
                  <a:schemeClr val="bg1"/>
                </a:solidFill>
                <a:effectLst/>
                <a:latin typeface="Verdana" pitchFamily="34" charset="0"/>
              </a:rPr>
              <a:t>HL</a:t>
            </a:r>
            <a:r>
              <a:rPr lang="en-GB" sz="26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504825" y="3938588"/>
            <a:ext cx="12477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600" i="0">
                <a:solidFill>
                  <a:schemeClr val="bg1"/>
                </a:solidFill>
                <a:effectLst/>
                <a:latin typeface="Verdana" pitchFamily="34" charset="0"/>
              </a:rPr>
              <a:t>LH</a:t>
            </a:r>
            <a:r>
              <a:rPr lang="en-GB" sz="26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889000" y="2339975"/>
            <a:ext cx="1246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i="0">
                <a:solidFill>
                  <a:schemeClr val="bg1"/>
                </a:solidFill>
                <a:effectLst/>
                <a:latin typeface="Verdana" pitchFamily="34" charset="0"/>
              </a:rPr>
              <a:t>HL</a:t>
            </a:r>
            <a:r>
              <a:rPr lang="en-GB" sz="14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2</a:t>
            </a:r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217488" y="2990850"/>
            <a:ext cx="12477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i="0">
                <a:solidFill>
                  <a:schemeClr val="bg1"/>
                </a:solidFill>
                <a:effectLst/>
                <a:latin typeface="Verdana" pitchFamily="34" charset="0"/>
              </a:rPr>
              <a:t>LH</a:t>
            </a:r>
            <a:r>
              <a:rPr lang="en-GB" sz="14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2</a:t>
            </a:r>
          </a:p>
        </p:txBody>
      </p:sp>
      <p:sp>
        <p:nvSpPr>
          <p:cNvPr id="56341" name="Text Box 21"/>
          <p:cNvSpPr txBox="1">
            <a:spLocks noChangeArrowheads="1"/>
          </p:cNvSpPr>
          <p:nvPr/>
        </p:nvSpPr>
        <p:spPr bwMode="auto">
          <a:xfrm>
            <a:off x="865188" y="2995613"/>
            <a:ext cx="12477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i="0">
                <a:solidFill>
                  <a:schemeClr val="bg1"/>
                </a:solidFill>
                <a:effectLst/>
                <a:latin typeface="Verdana" pitchFamily="34" charset="0"/>
              </a:rPr>
              <a:t>HH</a:t>
            </a:r>
            <a:r>
              <a:rPr lang="en-GB" sz="14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2</a:t>
            </a:r>
          </a:p>
        </p:txBody>
      </p:sp>
      <p:sp>
        <p:nvSpPr>
          <p:cNvPr id="56342" name="Text Box 22"/>
          <p:cNvSpPr txBox="1">
            <a:spLocks noChangeArrowheads="1"/>
          </p:cNvSpPr>
          <p:nvPr/>
        </p:nvSpPr>
        <p:spPr bwMode="auto">
          <a:xfrm>
            <a:off x="215900" y="2339975"/>
            <a:ext cx="1247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i="0">
                <a:solidFill>
                  <a:schemeClr val="bg1"/>
                </a:solidFill>
                <a:effectLst/>
                <a:latin typeface="Verdana" pitchFamily="34" charset="0"/>
              </a:rPr>
              <a:t>LL</a:t>
            </a:r>
            <a:r>
              <a:rPr lang="en-GB" sz="14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2</a:t>
            </a:r>
          </a:p>
        </p:txBody>
      </p:sp>
      <p:pic>
        <p:nvPicPr>
          <p:cNvPr id="56343" name="Picture 23" descr="n1-SIGRE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835150"/>
            <a:ext cx="61214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4" name="Text Box 24"/>
          <p:cNvSpPr txBox="1">
            <a:spLocks noChangeArrowheads="1"/>
          </p:cNvSpPr>
          <p:nvPr/>
        </p:nvSpPr>
        <p:spPr bwMode="auto">
          <a:xfrm>
            <a:off x="4319588" y="1571625"/>
            <a:ext cx="540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Portrait image - 5 wavelet levels (9/7 DWT)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  <p:sp>
        <p:nvSpPr>
          <p:cNvPr id="56345" name="Text Box 25"/>
          <p:cNvSpPr txBox="1">
            <a:spLocks noChangeArrowheads="1"/>
          </p:cNvSpPr>
          <p:nvPr/>
        </p:nvSpPr>
        <p:spPr bwMode="auto">
          <a:xfrm>
            <a:off x="504825" y="1539875"/>
            <a:ext cx="24479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dyadic wavelet decomposition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  <p:sp>
        <p:nvSpPr>
          <p:cNvPr id="56346" name="Rectangle 26"/>
          <p:cNvSpPr>
            <a:spLocks noChangeArrowheads="1"/>
          </p:cNvSpPr>
          <p:nvPr/>
        </p:nvSpPr>
        <p:spPr bwMode="auto">
          <a:xfrm>
            <a:off x="4497388" y="2047875"/>
            <a:ext cx="4940300" cy="3546475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6347" name="Freeform 27"/>
          <p:cNvSpPr>
            <a:spLocks/>
          </p:cNvSpPr>
          <p:nvPr/>
        </p:nvSpPr>
        <p:spPr bwMode="auto">
          <a:xfrm>
            <a:off x="4476750" y="2076450"/>
            <a:ext cx="4914900" cy="3524250"/>
          </a:xfrm>
          <a:custGeom>
            <a:avLst/>
            <a:gdLst>
              <a:gd name="T0" fmla="*/ 0 w 3096"/>
              <a:gd name="T1" fmla="*/ 2220 h 2220"/>
              <a:gd name="T2" fmla="*/ 1218 w 3096"/>
              <a:gd name="T3" fmla="*/ 750 h 2220"/>
              <a:gd name="T4" fmla="*/ 3096 w 3096"/>
              <a:gd name="T5" fmla="*/ 0 h 2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96" h="2220">
                <a:moveTo>
                  <a:pt x="0" y="2220"/>
                </a:moveTo>
                <a:cubicBezTo>
                  <a:pt x="203" y="1975"/>
                  <a:pt x="702" y="1120"/>
                  <a:pt x="1218" y="750"/>
                </a:cubicBezTo>
                <a:cubicBezTo>
                  <a:pt x="1734" y="380"/>
                  <a:pt x="2705" y="156"/>
                  <a:pt x="3096" y="0"/>
                </a:cubicBezTo>
              </a:path>
            </a:pathLst>
          </a:custGeom>
          <a:noFill/>
          <a:ln w="1524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CENTROIDS ESTIMATION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58372" name="Group 4"/>
          <p:cNvGrpSpPr>
            <a:grpSpLocks/>
          </p:cNvGrpSpPr>
          <p:nvPr/>
        </p:nvGrpSpPr>
        <p:grpSpPr bwMode="auto">
          <a:xfrm>
            <a:off x="504825" y="2190750"/>
            <a:ext cx="2590800" cy="2589213"/>
            <a:chOff x="1043" y="1338"/>
            <a:chExt cx="2631" cy="2631"/>
          </a:xfrm>
        </p:grpSpPr>
        <p:grpSp>
          <p:nvGrpSpPr>
            <p:cNvPr id="58373" name="Group 5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58374" name="Picture 6" descr="n2a_RGB-C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2541" cy="2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375" name="Rectangle 7"/>
              <p:cNvSpPr>
                <a:spLocks noChangeArrowheads="1"/>
              </p:cNvSpPr>
              <p:nvPr/>
            </p:nvSpPr>
            <p:spPr bwMode="auto">
              <a:xfrm>
                <a:off x="1089" y="1383"/>
                <a:ext cx="2540" cy="254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58376" name="Rectangle 8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pic>
          <p:nvPicPr>
            <p:cNvPr id="58377" name="Picture 9" descr="HH"/>
            <p:cNvPicPr>
              <a:picLocks noChangeAspect="1" noChangeArrowheads="1"/>
            </p:cNvPicPr>
            <p:nvPr/>
          </p:nvPicPr>
          <p:blipFill>
            <a:blip r:embed="rId4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" y="2744"/>
              <a:ext cx="1180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78" name="Picture 10" descr="HL"/>
            <p:cNvPicPr>
              <a:picLocks noChangeAspect="1" noChangeArrowheads="1"/>
            </p:cNvPicPr>
            <p:nvPr/>
          </p:nvPicPr>
          <p:blipFill>
            <a:blip r:embed="rId5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" y="1383"/>
              <a:ext cx="1180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79" name="Picture 11" descr="LH"/>
            <p:cNvPicPr>
              <a:picLocks noChangeAspect="1" noChangeArrowheads="1"/>
            </p:cNvPicPr>
            <p:nvPr/>
          </p:nvPicPr>
          <p:blipFill>
            <a:blip r:embed="rId6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2744"/>
              <a:ext cx="1179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80" name="Picture 12" descr="HL"/>
            <p:cNvPicPr>
              <a:picLocks noChangeAspect="1" noChangeArrowheads="1"/>
            </p:cNvPicPr>
            <p:nvPr/>
          </p:nvPicPr>
          <p:blipFill>
            <a:blip r:embed="rId5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" y="1383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81" name="Picture 13" descr="HH"/>
            <p:cNvPicPr>
              <a:picLocks noChangeAspect="1" noChangeArrowheads="1"/>
            </p:cNvPicPr>
            <p:nvPr/>
          </p:nvPicPr>
          <p:blipFill>
            <a:blip r:embed="rId4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" y="2064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82" name="Picture 14" descr="LH"/>
            <p:cNvPicPr>
              <a:picLocks noChangeAspect="1" noChangeArrowheads="1"/>
            </p:cNvPicPr>
            <p:nvPr/>
          </p:nvPicPr>
          <p:blipFill>
            <a:blip r:embed="rId6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2064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83" name="Picture 15" descr="n2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545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8384" name="Text Box 16"/>
          <p:cNvSpPr txBox="1">
            <a:spLocks noChangeArrowheads="1"/>
          </p:cNvSpPr>
          <p:nvPr/>
        </p:nvSpPr>
        <p:spPr bwMode="auto">
          <a:xfrm>
            <a:off x="1847850" y="3938588"/>
            <a:ext cx="12477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600" i="0">
                <a:solidFill>
                  <a:schemeClr val="bg1"/>
                </a:solidFill>
                <a:effectLst/>
                <a:latin typeface="Verdana" pitchFamily="34" charset="0"/>
              </a:rPr>
              <a:t>HH</a:t>
            </a:r>
            <a:r>
              <a:rPr lang="en-GB" sz="26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58385" name="Text Box 17"/>
          <p:cNvSpPr txBox="1">
            <a:spLocks noChangeArrowheads="1"/>
          </p:cNvSpPr>
          <p:nvPr/>
        </p:nvSpPr>
        <p:spPr bwMode="auto">
          <a:xfrm>
            <a:off x="1847850" y="2595563"/>
            <a:ext cx="124777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600" i="0">
                <a:solidFill>
                  <a:schemeClr val="bg1"/>
                </a:solidFill>
                <a:effectLst/>
                <a:latin typeface="Verdana" pitchFamily="34" charset="0"/>
              </a:rPr>
              <a:t>HL</a:t>
            </a:r>
            <a:r>
              <a:rPr lang="en-GB" sz="26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504825" y="3938588"/>
            <a:ext cx="12477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600" i="0">
                <a:solidFill>
                  <a:schemeClr val="bg1"/>
                </a:solidFill>
                <a:effectLst/>
                <a:latin typeface="Verdana" pitchFamily="34" charset="0"/>
              </a:rPr>
              <a:t>LH</a:t>
            </a:r>
            <a:r>
              <a:rPr lang="en-GB" sz="26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889000" y="2339975"/>
            <a:ext cx="1246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i="0">
                <a:solidFill>
                  <a:schemeClr val="bg1"/>
                </a:solidFill>
                <a:effectLst/>
                <a:latin typeface="Verdana" pitchFamily="34" charset="0"/>
              </a:rPr>
              <a:t>HL</a:t>
            </a:r>
            <a:r>
              <a:rPr lang="en-GB" sz="14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2</a:t>
            </a:r>
          </a:p>
        </p:txBody>
      </p:sp>
      <p:sp>
        <p:nvSpPr>
          <p:cNvPr id="58388" name="Text Box 20"/>
          <p:cNvSpPr txBox="1">
            <a:spLocks noChangeArrowheads="1"/>
          </p:cNvSpPr>
          <p:nvPr/>
        </p:nvSpPr>
        <p:spPr bwMode="auto">
          <a:xfrm>
            <a:off x="217488" y="2990850"/>
            <a:ext cx="12477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i="0">
                <a:solidFill>
                  <a:schemeClr val="bg1"/>
                </a:solidFill>
                <a:effectLst/>
                <a:latin typeface="Verdana" pitchFamily="34" charset="0"/>
              </a:rPr>
              <a:t>LH</a:t>
            </a:r>
            <a:r>
              <a:rPr lang="en-GB" sz="14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2</a:t>
            </a:r>
          </a:p>
        </p:txBody>
      </p:sp>
      <p:sp>
        <p:nvSpPr>
          <p:cNvPr id="58389" name="Text Box 21"/>
          <p:cNvSpPr txBox="1">
            <a:spLocks noChangeArrowheads="1"/>
          </p:cNvSpPr>
          <p:nvPr/>
        </p:nvSpPr>
        <p:spPr bwMode="auto">
          <a:xfrm>
            <a:off x="865188" y="2995613"/>
            <a:ext cx="12477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i="0">
                <a:solidFill>
                  <a:schemeClr val="bg1"/>
                </a:solidFill>
                <a:effectLst/>
                <a:latin typeface="Verdana" pitchFamily="34" charset="0"/>
              </a:rPr>
              <a:t>HH</a:t>
            </a:r>
            <a:r>
              <a:rPr lang="en-GB" sz="14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2</a:t>
            </a:r>
          </a:p>
        </p:txBody>
      </p:sp>
      <p:sp>
        <p:nvSpPr>
          <p:cNvPr id="58390" name="Text Box 22"/>
          <p:cNvSpPr txBox="1">
            <a:spLocks noChangeArrowheads="1"/>
          </p:cNvSpPr>
          <p:nvPr/>
        </p:nvSpPr>
        <p:spPr bwMode="auto">
          <a:xfrm>
            <a:off x="215900" y="2339975"/>
            <a:ext cx="1247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i="0">
                <a:solidFill>
                  <a:schemeClr val="bg1"/>
                </a:solidFill>
                <a:effectLst/>
                <a:latin typeface="Verdana" pitchFamily="34" charset="0"/>
              </a:rPr>
              <a:t>LL</a:t>
            </a:r>
            <a:r>
              <a:rPr lang="en-GB" sz="14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2</a:t>
            </a:r>
          </a:p>
        </p:txBody>
      </p:sp>
      <p:pic>
        <p:nvPicPr>
          <p:cNvPr id="58391" name="Picture 23" descr="n1-SIGRE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835150"/>
            <a:ext cx="61214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92" name="Text Box 24"/>
          <p:cNvSpPr txBox="1">
            <a:spLocks noChangeArrowheads="1"/>
          </p:cNvSpPr>
          <p:nvPr/>
        </p:nvSpPr>
        <p:spPr bwMode="auto">
          <a:xfrm>
            <a:off x="4319588" y="1571625"/>
            <a:ext cx="540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Portrait image - 5 wavelet levels (9/7 DWT)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504825" y="1539875"/>
            <a:ext cx="24479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dyadic wavelet decomposition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  <p:sp>
        <p:nvSpPr>
          <p:cNvPr id="58394" name="Rectangle 26"/>
          <p:cNvSpPr>
            <a:spLocks noChangeArrowheads="1"/>
          </p:cNvSpPr>
          <p:nvPr/>
        </p:nvSpPr>
        <p:spPr bwMode="auto">
          <a:xfrm>
            <a:off x="4497388" y="2047875"/>
            <a:ext cx="4940300" cy="3546475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8395" name="Freeform 27"/>
          <p:cNvSpPr>
            <a:spLocks/>
          </p:cNvSpPr>
          <p:nvPr/>
        </p:nvSpPr>
        <p:spPr bwMode="auto">
          <a:xfrm>
            <a:off x="4476750" y="2076450"/>
            <a:ext cx="4914900" cy="3524250"/>
          </a:xfrm>
          <a:custGeom>
            <a:avLst/>
            <a:gdLst>
              <a:gd name="T0" fmla="*/ 0 w 3096"/>
              <a:gd name="T1" fmla="*/ 2220 h 2220"/>
              <a:gd name="T2" fmla="*/ 1044 w 3096"/>
              <a:gd name="T3" fmla="*/ 588 h 2220"/>
              <a:gd name="T4" fmla="*/ 3096 w 3096"/>
              <a:gd name="T5" fmla="*/ 0 h 2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96" h="2220">
                <a:moveTo>
                  <a:pt x="0" y="2220"/>
                </a:moveTo>
                <a:cubicBezTo>
                  <a:pt x="174" y="1948"/>
                  <a:pt x="528" y="958"/>
                  <a:pt x="1044" y="588"/>
                </a:cubicBezTo>
                <a:cubicBezTo>
                  <a:pt x="1560" y="218"/>
                  <a:pt x="2669" y="122"/>
                  <a:pt x="3096" y="0"/>
                </a:cubicBezTo>
              </a:path>
            </a:pathLst>
          </a:custGeom>
          <a:noFill/>
          <a:ln w="1524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CENTROIDS ESTIMATION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60420" name="Group 4"/>
          <p:cNvGrpSpPr>
            <a:grpSpLocks/>
          </p:cNvGrpSpPr>
          <p:nvPr/>
        </p:nvGrpSpPr>
        <p:grpSpPr bwMode="auto">
          <a:xfrm>
            <a:off x="504825" y="2190750"/>
            <a:ext cx="2590800" cy="2589213"/>
            <a:chOff x="1043" y="1338"/>
            <a:chExt cx="2631" cy="2631"/>
          </a:xfrm>
        </p:grpSpPr>
        <p:grpSp>
          <p:nvGrpSpPr>
            <p:cNvPr id="60421" name="Group 5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60422" name="Picture 6" descr="n2a_RGB-C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2541" cy="2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423" name="Rectangle 7"/>
              <p:cNvSpPr>
                <a:spLocks noChangeArrowheads="1"/>
              </p:cNvSpPr>
              <p:nvPr/>
            </p:nvSpPr>
            <p:spPr bwMode="auto">
              <a:xfrm>
                <a:off x="1089" y="1383"/>
                <a:ext cx="2540" cy="254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60424" name="Rectangle 8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pic>
          <p:nvPicPr>
            <p:cNvPr id="60425" name="Picture 9" descr="HH"/>
            <p:cNvPicPr>
              <a:picLocks noChangeAspect="1" noChangeArrowheads="1"/>
            </p:cNvPicPr>
            <p:nvPr/>
          </p:nvPicPr>
          <p:blipFill>
            <a:blip r:embed="rId4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" y="2744"/>
              <a:ext cx="1180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6" name="Picture 10" descr="HL"/>
            <p:cNvPicPr>
              <a:picLocks noChangeAspect="1" noChangeArrowheads="1"/>
            </p:cNvPicPr>
            <p:nvPr/>
          </p:nvPicPr>
          <p:blipFill>
            <a:blip r:embed="rId5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" y="1383"/>
              <a:ext cx="1180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7" name="Picture 11" descr="LH"/>
            <p:cNvPicPr>
              <a:picLocks noChangeAspect="1" noChangeArrowheads="1"/>
            </p:cNvPicPr>
            <p:nvPr/>
          </p:nvPicPr>
          <p:blipFill>
            <a:blip r:embed="rId6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2744"/>
              <a:ext cx="1179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8" name="Picture 12" descr="HL"/>
            <p:cNvPicPr>
              <a:picLocks noChangeAspect="1" noChangeArrowheads="1"/>
            </p:cNvPicPr>
            <p:nvPr/>
          </p:nvPicPr>
          <p:blipFill>
            <a:blip r:embed="rId5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" y="1383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9" name="Picture 13" descr="HH"/>
            <p:cNvPicPr>
              <a:picLocks noChangeAspect="1" noChangeArrowheads="1"/>
            </p:cNvPicPr>
            <p:nvPr/>
          </p:nvPicPr>
          <p:blipFill>
            <a:blip r:embed="rId4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" y="2064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30" name="Picture 14" descr="LH"/>
            <p:cNvPicPr>
              <a:picLocks noChangeAspect="1" noChangeArrowheads="1"/>
            </p:cNvPicPr>
            <p:nvPr/>
          </p:nvPicPr>
          <p:blipFill>
            <a:blip r:embed="rId6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2064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31" name="Picture 15" descr="n2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545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1847850" y="3938588"/>
            <a:ext cx="12477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600" i="0">
                <a:solidFill>
                  <a:schemeClr val="bg1"/>
                </a:solidFill>
                <a:effectLst/>
                <a:latin typeface="Verdana" pitchFamily="34" charset="0"/>
              </a:rPr>
              <a:t>HH</a:t>
            </a:r>
            <a:r>
              <a:rPr lang="en-GB" sz="26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60433" name="Text Box 17"/>
          <p:cNvSpPr txBox="1">
            <a:spLocks noChangeArrowheads="1"/>
          </p:cNvSpPr>
          <p:nvPr/>
        </p:nvSpPr>
        <p:spPr bwMode="auto">
          <a:xfrm>
            <a:off x="1847850" y="2595563"/>
            <a:ext cx="124777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600" i="0">
                <a:solidFill>
                  <a:schemeClr val="bg1"/>
                </a:solidFill>
                <a:effectLst/>
                <a:latin typeface="Verdana" pitchFamily="34" charset="0"/>
              </a:rPr>
              <a:t>HL</a:t>
            </a:r>
            <a:r>
              <a:rPr lang="en-GB" sz="26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504825" y="3938588"/>
            <a:ext cx="12477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600" i="0">
                <a:solidFill>
                  <a:schemeClr val="bg1"/>
                </a:solidFill>
                <a:effectLst/>
                <a:latin typeface="Verdana" pitchFamily="34" charset="0"/>
              </a:rPr>
              <a:t>LH</a:t>
            </a:r>
            <a:r>
              <a:rPr lang="en-GB" sz="26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60435" name="Text Box 19"/>
          <p:cNvSpPr txBox="1">
            <a:spLocks noChangeArrowheads="1"/>
          </p:cNvSpPr>
          <p:nvPr/>
        </p:nvSpPr>
        <p:spPr bwMode="auto">
          <a:xfrm>
            <a:off x="889000" y="2339975"/>
            <a:ext cx="1246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i="0">
                <a:solidFill>
                  <a:schemeClr val="bg1"/>
                </a:solidFill>
                <a:effectLst/>
                <a:latin typeface="Verdana" pitchFamily="34" charset="0"/>
              </a:rPr>
              <a:t>HL</a:t>
            </a:r>
            <a:r>
              <a:rPr lang="en-GB" sz="14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2</a:t>
            </a:r>
          </a:p>
        </p:txBody>
      </p:sp>
      <p:sp>
        <p:nvSpPr>
          <p:cNvPr id="60436" name="Text Box 20"/>
          <p:cNvSpPr txBox="1">
            <a:spLocks noChangeArrowheads="1"/>
          </p:cNvSpPr>
          <p:nvPr/>
        </p:nvSpPr>
        <p:spPr bwMode="auto">
          <a:xfrm>
            <a:off x="217488" y="2990850"/>
            <a:ext cx="12477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i="0">
                <a:solidFill>
                  <a:schemeClr val="bg1"/>
                </a:solidFill>
                <a:effectLst/>
                <a:latin typeface="Verdana" pitchFamily="34" charset="0"/>
              </a:rPr>
              <a:t>LH</a:t>
            </a:r>
            <a:r>
              <a:rPr lang="en-GB" sz="14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2</a:t>
            </a:r>
          </a:p>
        </p:txBody>
      </p:sp>
      <p:sp>
        <p:nvSpPr>
          <p:cNvPr id="60437" name="Text Box 21"/>
          <p:cNvSpPr txBox="1">
            <a:spLocks noChangeArrowheads="1"/>
          </p:cNvSpPr>
          <p:nvPr/>
        </p:nvSpPr>
        <p:spPr bwMode="auto">
          <a:xfrm>
            <a:off x="865188" y="2995613"/>
            <a:ext cx="12477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i="0">
                <a:solidFill>
                  <a:schemeClr val="bg1"/>
                </a:solidFill>
                <a:effectLst/>
                <a:latin typeface="Verdana" pitchFamily="34" charset="0"/>
              </a:rPr>
              <a:t>HH</a:t>
            </a:r>
            <a:r>
              <a:rPr lang="en-GB" sz="14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2</a:t>
            </a:r>
          </a:p>
        </p:txBody>
      </p:sp>
      <p:sp>
        <p:nvSpPr>
          <p:cNvPr id="60438" name="Text Box 22"/>
          <p:cNvSpPr txBox="1">
            <a:spLocks noChangeArrowheads="1"/>
          </p:cNvSpPr>
          <p:nvPr/>
        </p:nvSpPr>
        <p:spPr bwMode="auto">
          <a:xfrm>
            <a:off x="215900" y="2339975"/>
            <a:ext cx="1247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i="0">
                <a:solidFill>
                  <a:schemeClr val="bg1"/>
                </a:solidFill>
                <a:effectLst/>
                <a:latin typeface="Verdana" pitchFamily="34" charset="0"/>
              </a:rPr>
              <a:t>LL</a:t>
            </a:r>
            <a:r>
              <a:rPr lang="en-GB" sz="1400" i="0" baseline="-25000">
                <a:solidFill>
                  <a:schemeClr val="bg1"/>
                </a:solidFill>
                <a:effectLst/>
                <a:latin typeface="Verdana" pitchFamily="34" charset="0"/>
              </a:rPr>
              <a:t>2</a:t>
            </a:r>
          </a:p>
        </p:txBody>
      </p:sp>
      <p:pic>
        <p:nvPicPr>
          <p:cNvPr id="60439" name="Picture 23" descr="n1-SIGRE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835150"/>
            <a:ext cx="61214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40" name="Text Box 24"/>
          <p:cNvSpPr txBox="1">
            <a:spLocks noChangeArrowheads="1"/>
          </p:cNvSpPr>
          <p:nvPr/>
        </p:nvSpPr>
        <p:spPr bwMode="auto">
          <a:xfrm>
            <a:off x="4319588" y="1571625"/>
            <a:ext cx="540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Portrait image - 5 wavelet levels (9/7 DWT)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  <p:sp>
        <p:nvSpPr>
          <p:cNvPr id="60441" name="Text Box 25"/>
          <p:cNvSpPr txBox="1">
            <a:spLocks noChangeArrowheads="1"/>
          </p:cNvSpPr>
          <p:nvPr/>
        </p:nvSpPr>
        <p:spPr bwMode="auto">
          <a:xfrm>
            <a:off x="504825" y="1539875"/>
            <a:ext cx="24479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dyadic wavelet decomposition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  <p:sp>
        <p:nvSpPr>
          <p:cNvPr id="60442" name="Rectangle 26"/>
          <p:cNvSpPr>
            <a:spLocks noChangeArrowheads="1"/>
          </p:cNvSpPr>
          <p:nvPr/>
        </p:nvSpPr>
        <p:spPr bwMode="auto">
          <a:xfrm>
            <a:off x="4497388" y="2047875"/>
            <a:ext cx="4940300" cy="3546475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0443" name="Freeform 27"/>
          <p:cNvSpPr>
            <a:spLocks/>
          </p:cNvSpPr>
          <p:nvPr/>
        </p:nvSpPr>
        <p:spPr bwMode="auto">
          <a:xfrm>
            <a:off x="4476750" y="2076450"/>
            <a:ext cx="4914900" cy="3524250"/>
          </a:xfrm>
          <a:custGeom>
            <a:avLst/>
            <a:gdLst>
              <a:gd name="T0" fmla="*/ 0 w 3096"/>
              <a:gd name="T1" fmla="*/ 2220 h 2220"/>
              <a:gd name="T2" fmla="*/ 924 w 3096"/>
              <a:gd name="T3" fmla="*/ 492 h 2220"/>
              <a:gd name="T4" fmla="*/ 3096 w 3096"/>
              <a:gd name="T5" fmla="*/ 0 h 2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96" h="2220">
                <a:moveTo>
                  <a:pt x="0" y="2220"/>
                </a:moveTo>
                <a:cubicBezTo>
                  <a:pt x="154" y="1932"/>
                  <a:pt x="408" y="862"/>
                  <a:pt x="924" y="492"/>
                </a:cubicBezTo>
                <a:cubicBezTo>
                  <a:pt x="1440" y="122"/>
                  <a:pt x="2644" y="102"/>
                  <a:pt x="3096" y="0"/>
                </a:cubicBezTo>
              </a:path>
            </a:pathLst>
          </a:custGeom>
          <a:noFill/>
          <a:ln w="1524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60444" name="Group 28"/>
          <p:cNvGrpSpPr>
            <a:grpSpLocks/>
          </p:cNvGrpSpPr>
          <p:nvPr/>
        </p:nvGrpSpPr>
        <p:grpSpPr bwMode="auto">
          <a:xfrm>
            <a:off x="0" y="5651500"/>
            <a:ext cx="4319588" cy="1296988"/>
            <a:chOff x="0" y="3560"/>
            <a:chExt cx="2721" cy="817"/>
          </a:xfrm>
        </p:grpSpPr>
        <p:sp>
          <p:nvSpPr>
            <p:cNvPr id="60445" name="Text Box 29"/>
            <p:cNvSpPr txBox="1">
              <a:spLocks noChangeArrowheads="1"/>
            </p:cNvSpPr>
            <p:nvPr/>
          </p:nvSpPr>
          <p:spPr bwMode="auto">
            <a:xfrm>
              <a:off x="0" y="3907"/>
              <a:ext cx="77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l-GR" sz="2400" i="0">
                  <a:effectLst/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P,b </a:t>
              </a:r>
              <a:r>
                <a:rPr lang="en-GB" sz="2400" i="0">
                  <a:effectLst/>
                  <a:latin typeface="Times New Roman" pitchFamily="18" charset="0"/>
                </a:rPr>
                <a:t>=</a:t>
              </a:r>
            </a:p>
          </p:txBody>
        </p:sp>
        <p:sp>
          <p:nvSpPr>
            <p:cNvPr id="60446" name="Text Box 30"/>
            <p:cNvSpPr txBox="1">
              <a:spLocks noChangeArrowheads="1"/>
            </p:cNvSpPr>
            <p:nvPr/>
          </p:nvSpPr>
          <p:spPr bwMode="auto">
            <a:xfrm>
              <a:off x="953" y="4045"/>
              <a:ext cx="58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n-GB" sz="2000" i="0">
                  <a:effectLst/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60447" name="Text Box 31"/>
            <p:cNvSpPr txBox="1">
              <a:spLocks noChangeArrowheads="1"/>
            </p:cNvSpPr>
            <p:nvPr/>
          </p:nvSpPr>
          <p:spPr bwMode="auto">
            <a:xfrm>
              <a:off x="1860" y="3931"/>
              <a:ext cx="86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n-GB" sz="2000" i="0">
                  <a:effectLst/>
                  <a:latin typeface="Times New Roman" pitchFamily="18" charset="0"/>
                </a:rPr>
                <a:t>+ 0.475</a:t>
              </a:r>
            </a:p>
          </p:txBody>
        </p:sp>
        <p:sp>
          <p:nvSpPr>
            <p:cNvPr id="60448" name="Line 32"/>
            <p:cNvSpPr>
              <a:spLocks noChangeShapeType="1"/>
            </p:cNvSpPr>
            <p:nvPr/>
          </p:nvSpPr>
          <p:spPr bwMode="auto">
            <a:xfrm>
              <a:off x="680" y="4060"/>
              <a:ext cx="127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60449" name="Group 33"/>
            <p:cNvGrpSpPr>
              <a:grpSpLocks/>
            </p:cNvGrpSpPr>
            <p:nvPr/>
          </p:nvGrpSpPr>
          <p:grpSpPr bwMode="auto">
            <a:xfrm>
              <a:off x="641" y="3562"/>
              <a:ext cx="1457" cy="485"/>
              <a:chOff x="726" y="3492"/>
              <a:chExt cx="1457" cy="485"/>
            </a:xfrm>
          </p:grpSpPr>
          <p:sp>
            <p:nvSpPr>
              <p:cNvPr id="60450" name="Text Box 34"/>
              <p:cNvSpPr txBox="1">
                <a:spLocks noChangeArrowheads="1"/>
              </p:cNvSpPr>
              <p:nvPr/>
            </p:nvSpPr>
            <p:spPr bwMode="auto">
              <a:xfrm>
                <a:off x="726" y="3591"/>
                <a:ext cx="14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s-ES" sz="2400" i="0">
                    <a:effectLst/>
                    <a:latin typeface="Times New Roman" pitchFamily="18" charset="0"/>
                    <a:cs typeface="Times New Roman" pitchFamily="18" charset="0"/>
                  </a:rPr>
                  <a:t>log</a:t>
                </a:r>
                <a:r>
                  <a:rPr lang="en-GB" sz="2400" i="0" baseline="-25000">
                    <a:effectLst/>
                    <a:latin typeface="Times New Roman" pitchFamily="18" charset="0"/>
                  </a:rPr>
                  <a:t>10</a:t>
                </a:r>
                <a:endParaRPr lang="en-GB" sz="2400" i="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0451" name="Text Box 35"/>
              <p:cNvSpPr txBox="1">
                <a:spLocks noChangeArrowheads="1"/>
              </p:cNvSpPr>
              <p:nvPr/>
            </p:nvSpPr>
            <p:spPr bwMode="auto">
              <a:xfrm>
                <a:off x="998" y="3500"/>
                <a:ext cx="499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/>
                <a:r>
                  <a:rPr lang="en-GB" sz="4000" b="0" i="0" baseline="-25000">
                    <a:effectLst/>
                    <a:latin typeface="Times New Roman" pitchFamily="18" charset="0"/>
                  </a:rPr>
                  <a:t> </a:t>
                </a:r>
                <a:r>
                  <a:rPr lang="en-GB" sz="4000" b="0" i="0">
                    <a:effectLst/>
                    <a:latin typeface="Times New Roman" pitchFamily="18" charset="0"/>
                  </a:rPr>
                  <a:t>(</a:t>
                </a:r>
              </a:p>
            </p:txBody>
          </p:sp>
          <p:sp>
            <p:nvSpPr>
              <p:cNvPr id="60452" name="Text Box 36"/>
              <p:cNvSpPr txBox="1">
                <a:spLocks noChangeArrowheads="1"/>
              </p:cNvSpPr>
              <p:nvPr/>
            </p:nvSpPr>
            <p:spPr bwMode="auto">
              <a:xfrm>
                <a:off x="1179" y="3500"/>
                <a:ext cx="90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/>
                <a:r>
                  <a:rPr lang="en-GB" sz="2000" i="0">
                    <a:effectLst/>
                    <a:latin typeface="Times New Roman" pitchFamily="18" charset="0"/>
                  </a:rPr>
                  <a:t>K</a:t>
                </a:r>
                <a:r>
                  <a:rPr lang="en-GB" sz="2000" i="0" baseline="-25000">
                    <a:effectLst/>
                    <a:latin typeface="Times New Roman" pitchFamily="18" charset="0"/>
                  </a:rPr>
                  <a:t>b</a:t>
                </a:r>
                <a:r>
                  <a:rPr lang="en-GB" sz="2000" i="0">
                    <a:effectLst/>
                    <a:latin typeface="Times New Roman" pitchFamily="18" charset="0"/>
                  </a:rPr>
                  <a:t> – P</a:t>
                </a:r>
              </a:p>
            </p:txBody>
          </p:sp>
          <p:sp>
            <p:nvSpPr>
              <p:cNvPr id="60453" name="Text Box 37"/>
              <p:cNvSpPr txBox="1">
                <a:spLocks noChangeArrowheads="1"/>
              </p:cNvSpPr>
              <p:nvPr/>
            </p:nvSpPr>
            <p:spPr bwMode="auto">
              <a:xfrm>
                <a:off x="1315" y="3727"/>
                <a:ext cx="58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/>
                <a:r>
                  <a:rPr lang="en-GB" sz="2000" i="0">
                    <a:effectLst/>
                    <a:latin typeface="Times New Roman" pitchFamily="18" charset="0"/>
                  </a:rPr>
                  <a:t>K</a:t>
                </a:r>
                <a:r>
                  <a:rPr lang="en-GB" sz="2000" i="0" baseline="-25000">
                    <a:effectLst/>
                    <a:latin typeface="Times New Roman" pitchFamily="18" charset="0"/>
                  </a:rPr>
                  <a:t>b</a:t>
                </a:r>
                <a:endParaRPr lang="en-GB" sz="2000" i="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0454" name="Text Box 38"/>
              <p:cNvSpPr txBox="1">
                <a:spLocks noChangeArrowheads="1"/>
              </p:cNvSpPr>
              <p:nvPr/>
            </p:nvSpPr>
            <p:spPr bwMode="auto">
              <a:xfrm>
                <a:off x="1684" y="3492"/>
                <a:ext cx="499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/>
                <a:r>
                  <a:rPr lang="en-GB" sz="4000" b="0" i="0" baseline="-25000">
                    <a:effectLst/>
                    <a:latin typeface="Times New Roman" pitchFamily="18" charset="0"/>
                  </a:rPr>
                  <a:t> </a:t>
                </a:r>
                <a:r>
                  <a:rPr lang="en-GB" sz="4000" b="0" i="0">
                    <a:effectLst/>
                    <a:latin typeface="Times New Roman" pitchFamily="18" charset="0"/>
                  </a:rPr>
                  <a:t>)</a:t>
                </a:r>
              </a:p>
            </p:txBody>
          </p:sp>
          <p:sp>
            <p:nvSpPr>
              <p:cNvPr id="60455" name="Line 39"/>
              <p:cNvSpPr>
                <a:spLocks noChangeShapeType="1"/>
              </p:cNvSpPr>
              <p:nvPr/>
            </p:nvSpPr>
            <p:spPr bwMode="auto">
              <a:xfrm>
                <a:off x="1315" y="3772"/>
                <a:ext cx="59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60456" name="Rectangle 40"/>
            <p:cNvSpPr>
              <a:spLocks noChangeArrowheads="1"/>
            </p:cNvSpPr>
            <p:nvPr/>
          </p:nvSpPr>
          <p:spPr bwMode="auto">
            <a:xfrm>
              <a:off x="90" y="3560"/>
              <a:ext cx="2541" cy="817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60457" name="Group 41"/>
          <p:cNvGrpSpPr>
            <a:grpSpLocks/>
          </p:cNvGrpSpPr>
          <p:nvPr/>
        </p:nvGrpSpPr>
        <p:grpSpPr bwMode="auto">
          <a:xfrm>
            <a:off x="4679950" y="6156325"/>
            <a:ext cx="5400675" cy="1008063"/>
            <a:chOff x="2948" y="3878"/>
            <a:chExt cx="3402" cy="635"/>
          </a:xfrm>
        </p:grpSpPr>
        <p:sp>
          <p:nvSpPr>
            <p:cNvPr id="60458" name="Text Box 42"/>
            <p:cNvSpPr txBox="1">
              <a:spLocks noChangeArrowheads="1"/>
            </p:cNvSpPr>
            <p:nvPr/>
          </p:nvSpPr>
          <p:spPr bwMode="auto">
            <a:xfrm>
              <a:off x="2948" y="3878"/>
              <a:ext cx="3402" cy="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2000" i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Practical advantage:</a:t>
              </a:r>
              <a:r>
                <a:rPr lang="en-GB" sz="20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</a:t>
              </a:r>
            </a:p>
            <a:p>
              <a:pPr eaLnBrk="1"/>
              <a:r>
                <a:rPr lang="en-GB" sz="18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implementations can use pre-computed lookup tables for                and </a:t>
              </a:r>
            </a:p>
          </p:txBody>
        </p:sp>
        <p:sp>
          <p:nvSpPr>
            <p:cNvPr id="60459" name="Text Box 43"/>
            <p:cNvSpPr txBox="1">
              <a:spLocks noChangeArrowheads="1"/>
            </p:cNvSpPr>
            <p:nvPr/>
          </p:nvSpPr>
          <p:spPr bwMode="auto">
            <a:xfrm>
              <a:off x="5398" y="4263"/>
              <a:ext cx="90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l-GR" sz="2000" i="0">
                  <a:solidFill>
                    <a:srgbClr val="292929"/>
                  </a:solidFill>
                  <a:effectLst/>
                  <a:latin typeface="Lucida Calligraphy" pitchFamily="66" charset="0"/>
                </a:rPr>
                <a:t>Δ</a:t>
              </a:r>
              <a:r>
                <a:rPr lang="es-ES" sz="2000" i="0">
                  <a:solidFill>
                    <a:srgbClr val="292929"/>
                  </a:solidFill>
                  <a:effectLst/>
                  <a:latin typeface="Lucida Calligraphy" pitchFamily="66" charset="0"/>
                </a:rPr>
                <a:t>Dref</a:t>
              </a:r>
              <a:r>
                <a:rPr lang="en-GB" sz="2000" i="0" baseline="-25000">
                  <a:solidFill>
                    <a:srgbClr val="292929"/>
                  </a:solidFill>
                  <a:effectLst/>
                  <a:latin typeface="Times New Roman" pitchFamily="18" charset="0"/>
                </a:rPr>
                <a:t>P </a:t>
              </a:r>
              <a:endParaRPr lang="en-GB" sz="2000" i="0">
                <a:solidFill>
                  <a:srgbClr val="292929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0460" name="Text Box 44"/>
            <p:cNvSpPr txBox="1">
              <a:spLocks noChangeArrowheads="1"/>
            </p:cNvSpPr>
            <p:nvPr/>
          </p:nvSpPr>
          <p:spPr bwMode="auto">
            <a:xfrm>
              <a:off x="4309" y="4263"/>
              <a:ext cx="90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l-GR" sz="2000" i="0">
                  <a:solidFill>
                    <a:srgbClr val="292929"/>
                  </a:solidFill>
                  <a:effectLst/>
                  <a:latin typeface="Lucida Calligraphy" pitchFamily="66" charset="0"/>
                </a:rPr>
                <a:t>Δ</a:t>
              </a:r>
              <a:r>
                <a:rPr lang="es-ES" sz="2000" i="0">
                  <a:solidFill>
                    <a:srgbClr val="292929"/>
                  </a:solidFill>
                  <a:effectLst/>
                  <a:latin typeface="Lucida Calligraphy" pitchFamily="66" charset="0"/>
                </a:rPr>
                <a:t>Dsig</a:t>
              </a:r>
              <a:r>
                <a:rPr lang="en-GB" sz="2000" i="0" baseline="-25000">
                  <a:solidFill>
                    <a:srgbClr val="292929"/>
                  </a:solidFill>
                  <a:effectLst/>
                  <a:latin typeface="Times New Roman" pitchFamily="18" charset="0"/>
                </a:rPr>
                <a:t>P </a:t>
              </a:r>
              <a:endParaRPr lang="en-GB" sz="2000" i="0">
                <a:solidFill>
                  <a:srgbClr val="292929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6408738" y="6280150"/>
            <a:ext cx="3527425" cy="955675"/>
            <a:chOff x="4037" y="3956"/>
            <a:chExt cx="2222" cy="602"/>
          </a:xfrm>
        </p:grpSpPr>
        <p:sp>
          <p:nvSpPr>
            <p:cNvPr id="7171" name="Text Box 3"/>
            <p:cNvSpPr txBox="1">
              <a:spLocks noChangeArrowheads="1"/>
            </p:cNvSpPr>
            <p:nvPr/>
          </p:nvSpPr>
          <p:spPr bwMode="auto">
            <a:xfrm>
              <a:off x="4854" y="3956"/>
              <a:ext cx="1043" cy="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Distortion estimation</a:t>
              </a:r>
            </a:p>
            <a:p>
              <a:pPr eaLnBrk="1"/>
              <a:endParaRPr lang="en-GB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/>
              <a:r>
                <a:rPr lang="en-GB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Code-stream transcoding</a:t>
              </a:r>
            </a:p>
            <a:p>
              <a:pPr eaLnBrk="1"/>
              <a:endParaRPr lang="en-GB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/>
              <a:r>
                <a:rPr lang="en-GB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Interactive image and video transmission</a:t>
              </a:r>
            </a:p>
            <a:p>
              <a:pPr eaLnBrk="1"/>
              <a:endParaRPr lang="en-GB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7172" name="Text Box 4"/>
            <p:cNvSpPr txBox="1">
              <a:spLocks noChangeArrowheads="1"/>
            </p:cNvSpPr>
            <p:nvPr/>
          </p:nvSpPr>
          <p:spPr bwMode="auto">
            <a:xfrm>
              <a:off x="4064" y="4191"/>
              <a:ext cx="778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Applications</a:t>
              </a:r>
            </a:p>
          </p:txBody>
        </p:sp>
        <p:sp>
          <p:nvSpPr>
            <p:cNvPr id="7173" name="Line 5"/>
            <p:cNvSpPr>
              <a:spLocks noChangeShapeType="1"/>
            </p:cNvSpPr>
            <p:nvPr/>
          </p:nvSpPr>
          <p:spPr bwMode="auto">
            <a:xfrm flipV="1">
              <a:off x="4592" y="4015"/>
              <a:ext cx="281" cy="2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174" name="Line 6"/>
            <p:cNvSpPr>
              <a:spLocks noChangeShapeType="1"/>
            </p:cNvSpPr>
            <p:nvPr/>
          </p:nvSpPr>
          <p:spPr bwMode="auto">
            <a:xfrm flipV="1">
              <a:off x="4592" y="4180"/>
              <a:ext cx="307" cy="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175" name="Line 7"/>
            <p:cNvSpPr>
              <a:spLocks noChangeShapeType="1"/>
            </p:cNvSpPr>
            <p:nvPr/>
          </p:nvSpPr>
          <p:spPr bwMode="auto">
            <a:xfrm>
              <a:off x="4592" y="4259"/>
              <a:ext cx="281" cy="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5002" y="4225"/>
              <a:ext cx="605" cy="22"/>
              <a:chOff x="3212" y="3636"/>
              <a:chExt cx="2730" cy="140"/>
            </a:xfrm>
          </p:grpSpPr>
          <p:sp>
            <p:nvSpPr>
              <p:cNvPr id="7177" name="AutoShape 9"/>
              <p:cNvSpPr>
                <a:spLocks/>
              </p:cNvSpPr>
              <p:nvPr/>
            </p:nvSpPr>
            <p:spPr bwMode="auto">
              <a:xfrm rot="-5400000">
                <a:off x="4507" y="2341"/>
                <a:ext cx="140" cy="2730"/>
              </a:xfrm>
              <a:prstGeom prst="leftBracket">
                <a:avLst>
                  <a:gd name="adj" fmla="val 3069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78" name="Rectangle 10"/>
              <p:cNvSpPr>
                <a:spLocks noChangeArrowheads="1"/>
              </p:cNvSpPr>
              <p:nvPr/>
            </p:nvSpPr>
            <p:spPr bwMode="auto">
              <a:xfrm>
                <a:off x="3266" y="3651"/>
                <a:ext cx="263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5758" y="4259"/>
              <a:ext cx="475" cy="24"/>
              <a:chOff x="3311" y="4050"/>
              <a:chExt cx="2722" cy="140"/>
            </a:xfrm>
          </p:grpSpPr>
          <p:sp>
            <p:nvSpPr>
              <p:cNvPr id="7180" name="AutoShape 12"/>
              <p:cNvSpPr>
                <a:spLocks/>
              </p:cNvSpPr>
              <p:nvPr/>
            </p:nvSpPr>
            <p:spPr bwMode="auto">
              <a:xfrm rot="-5400000">
                <a:off x="4602" y="2759"/>
                <a:ext cx="140" cy="2722"/>
              </a:xfrm>
              <a:prstGeom prst="leftBracket">
                <a:avLst>
                  <a:gd name="adj" fmla="val 3060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 flipV="1">
                <a:off x="3538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182" name="Line 14"/>
              <p:cNvSpPr>
                <a:spLocks noChangeShapeType="1"/>
              </p:cNvSpPr>
              <p:nvPr/>
            </p:nvSpPr>
            <p:spPr bwMode="auto">
              <a:xfrm flipV="1">
                <a:off x="442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183" name="Rectangle 15"/>
              <p:cNvSpPr>
                <a:spLocks noChangeArrowheads="1"/>
              </p:cNvSpPr>
              <p:nvPr/>
            </p:nvSpPr>
            <p:spPr bwMode="auto">
              <a:xfrm>
                <a:off x="5174" y="4065"/>
                <a:ext cx="314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84" name="Line 16"/>
              <p:cNvSpPr>
                <a:spLocks noChangeShapeType="1"/>
              </p:cNvSpPr>
              <p:nvPr/>
            </p:nvSpPr>
            <p:spPr bwMode="auto">
              <a:xfrm flipV="1">
                <a:off x="5534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185" name="Rectangle 17"/>
              <p:cNvSpPr>
                <a:spLocks noChangeArrowheads="1"/>
              </p:cNvSpPr>
              <p:nvPr/>
            </p:nvSpPr>
            <p:spPr bwMode="auto">
              <a:xfrm>
                <a:off x="4128" y="4065"/>
                <a:ext cx="260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86" name="Rectangle 18"/>
              <p:cNvSpPr>
                <a:spLocks noChangeArrowheads="1"/>
              </p:cNvSpPr>
              <p:nvPr/>
            </p:nvSpPr>
            <p:spPr bwMode="auto">
              <a:xfrm>
                <a:off x="3810" y="4065"/>
                <a:ext cx="227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87" name="Rectangle 19"/>
              <p:cNvSpPr>
                <a:spLocks noChangeArrowheads="1"/>
              </p:cNvSpPr>
              <p:nvPr/>
            </p:nvSpPr>
            <p:spPr bwMode="auto">
              <a:xfrm>
                <a:off x="3382" y="4065"/>
                <a:ext cx="99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88" name="Rectangle 20"/>
              <p:cNvSpPr>
                <a:spLocks noChangeArrowheads="1"/>
              </p:cNvSpPr>
              <p:nvPr/>
            </p:nvSpPr>
            <p:spPr bwMode="auto">
              <a:xfrm>
                <a:off x="3583" y="4066"/>
                <a:ext cx="13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89" name="Line 21"/>
              <p:cNvSpPr>
                <a:spLocks noChangeShapeType="1"/>
              </p:cNvSpPr>
              <p:nvPr/>
            </p:nvSpPr>
            <p:spPr bwMode="auto">
              <a:xfrm flipV="1">
                <a:off x="376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190" name="Line 22"/>
              <p:cNvSpPr>
                <a:spLocks noChangeShapeType="1"/>
              </p:cNvSpPr>
              <p:nvPr/>
            </p:nvSpPr>
            <p:spPr bwMode="auto">
              <a:xfrm flipV="1">
                <a:off x="4082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191" name="Line 23"/>
              <p:cNvSpPr>
                <a:spLocks noChangeShapeType="1"/>
              </p:cNvSpPr>
              <p:nvPr/>
            </p:nvSpPr>
            <p:spPr bwMode="auto">
              <a:xfrm flipV="1">
                <a:off x="4763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192" name="Rectangle 24"/>
              <p:cNvSpPr>
                <a:spLocks noChangeArrowheads="1"/>
              </p:cNvSpPr>
              <p:nvPr/>
            </p:nvSpPr>
            <p:spPr bwMode="auto">
              <a:xfrm>
                <a:off x="4461" y="4065"/>
                <a:ext cx="26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93" name="Line 25"/>
              <p:cNvSpPr>
                <a:spLocks noChangeShapeType="1"/>
              </p:cNvSpPr>
              <p:nvPr/>
            </p:nvSpPr>
            <p:spPr bwMode="auto">
              <a:xfrm flipV="1">
                <a:off x="512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194" name="Rectangle 26"/>
              <p:cNvSpPr>
                <a:spLocks noChangeArrowheads="1"/>
              </p:cNvSpPr>
              <p:nvPr/>
            </p:nvSpPr>
            <p:spPr bwMode="auto">
              <a:xfrm>
                <a:off x="4808" y="4065"/>
                <a:ext cx="27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95" name="Rectangle 27"/>
              <p:cNvSpPr>
                <a:spLocks noChangeArrowheads="1"/>
              </p:cNvSpPr>
              <p:nvPr/>
            </p:nvSpPr>
            <p:spPr bwMode="auto">
              <a:xfrm>
                <a:off x="5583" y="4066"/>
                <a:ext cx="404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7196" name="Freeform 28"/>
            <p:cNvSpPr>
              <a:spLocks/>
            </p:cNvSpPr>
            <p:nvPr/>
          </p:nvSpPr>
          <p:spPr bwMode="auto">
            <a:xfrm>
              <a:off x="5521" y="4259"/>
              <a:ext cx="194" cy="27"/>
            </a:xfrm>
            <a:custGeom>
              <a:avLst/>
              <a:gdLst>
                <a:gd name="T0" fmla="*/ 0 w 408"/>
                <a:gd name="T1" fmla="*/ 0 h 105"/>
                <a:gd name="T2" fmla="*/ 181 w 408"/>
                <a:gd name="T3" fmla="*/ 90 h 105"/>
                <a:gd name="T4" fmla="*/ 408 w 408"/>
                <a:gd name="T5" fmla="*/ 9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8" h="105">
                  <a:moveTo>
                    <a:pt x="0" y="0"/>
                  </a:moveTo>
                  <a:cubicBezTo>
                    <a:pt x="56" y="37"/>
                    <a:pt x="113" y="75"/>
                    <a:pt x="181" y="90"/>
                  </a:cubicBezTo>
                  <a:cubicBezTo>
                    <a:pt x="249" y="105"/>
                    <a:pt x="328" y="97"/>
                    <a:pt x="408" y="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pic>
          <p:nvPicPr>
            <p:cNvPr id="7197" name="Picture 29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5" y="4003"/>
              <a:ext cx="172" cy="1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98" name="Picture 30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" y="4014"/>
              <a:ext cx="172" cy="1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99" name="Picture 31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9" y="4026"/>
              <a:ext cx="173" cy="1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00" name="Rectangle 32"/>
            <p:cNvSpPr>
              <a:spLocks noChangeArrowheads="1"/>
            </p:cNvSpPr>
            <p:nvPr/>
          </p:nvSpPr>
          <p:spPr bwMode="auto">
            <a:xfrm>
              <a:off x="4037" y="3956"/>
              <a:ext cx="2222" cy="544"/>
            </a:xfrm>
            <a:prstGeom prst="rect">
              <a:avLst/>
            </a:prstGeom>
            <a:solidFill>
              <a:srgbClr val="FFFFFF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49263">
                <a:lnSpc>
                  <a:spcPct val="93000"/>
                </a:lnSpc>
              </a:pPr>
              <a:endParaRPr lang="en-US" sz="1400" b="0" i="0" u="sng">
                <a:effectLst/>
                <a:latin typeface="Arial" charset="0"/>
              </a:endParaRPr>
            </a:p>
          </p:txBody>
        </p:sp>
      </p:grpSp>
      <p:grpSp>
        <p:nvGrpSpPr>
          <p:cNvPr id="7201" name="Group 33"/>
          <p:cNvGrpSpPr>
            <a:grpSpLocks/>
          </p:cNvGrpSpPr>
          <p:nvPr/>
        </p:nvGrpSpPr>
        <p:grpSpPr bwMode="auto">
          <a:xfrm>
            <a:off x="7056438" y="2916238"/>
            <a:ext cx="2592387" cy="1295400"/>
            <a:chOff x="4445" y="1837"/>
            <a:chExt cx="1633" cy="816"/>
          </a:xfrm>
        </p:grpSpPr>
        <p:grpSp>
          <p:nvGrpSpPr>
            <p:cNvPr id="7202" name="Group 34"/>
            <p:cNvGrpSpPr>
              <a:grpSpLocks/>
            </p:cNvGrpSpPr>
            <p:nvPr/>
          </p:nvGrpSpPr>
          <p:grpSpPr bwMode="auto">
            <a:xfrm flipV="1">
              <a:off x="4680" y="2329"/>
              <a:ext cx="643" cy="324"/>
              <a:chOff x="3900" y="1247"/>
              <a:chExt cx="2359" cy="1315"/>
            </a:xfrm>
          </p:grpSpPr>
          <p:sp>
            <p:nvSpPr>
              <p:cNvPr id="7203" name="AutoShape 35"/>
              <p:cNvSpPr>
                <a:spLocks noChangeArrowheads="1"/>
              </p:cNvSpPr>
              <p:nvPr/>
            </p:nvSpPr>
            <p:spPr bwMode="auto">
              <a:xfrm>
                <a:off x="4899" y="2245"/>
                <a:ext cx="91" cy="317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04" name="AutoShape 36"/>
              <p:cNvSpPr>
                <a:spLocks noChangeArrowheads="1"/>
              </p:cNvSpPr>
              <p:nvPr/>
            </p:nvSpPr>
            <p:spPr bwMode="auto">
              <a:xfrm>
                <a:off x="3946" y="1247"/>
                <a:ext cx="91" cy="131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05" name="AutoShape 37"/>
              <p:cNvSpPr>
                <a:spLocks noChangeArrowheads="1"/>
              </p:cNvSpPr>
              <p:nvPr/>
            </p:nvSpPr>
            <p:spPr bwMode="auto">
              <a:xfrm>
                <a:off x="5443" y="2336"/>
                <a:ext cx="91" cy="22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06" name="AutoShape 38"/>
              <p:cNvSpPr>
                <a:spLocks noChangeArrowheads="1"/>
              </p:cNvSpPr>
              <p:nvPr/>
            </p:nvSpPr>
            <p:spPr bwMode="auto">
              <a:xfrm>
                <a:off x="6123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07" name="AutoShape 39"/>
              <p:cNvSpPr>
                <a:spLocks noChangeArrowheads="1"/>
              </p:cNvSpPr>
              <p:nvPr/>
            </p:nvSpPr>
            <p:spPr bwMode="auto">
              <a:xfrm>
                <a:off x="4490" y="1973"/>
                <a:ext cx="91" cy="589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 defTabSz="449263">
                  <a:lnSpc>
                    <a:spcPct val="93000"/>
                  </a:lnSpc>
                </a:pPr>
                <a:endParaRPr lang="en-US" sz="1800" b="0" i="0">
                  <a:effectLst/>
                  <a:latin typeface="Arial" charset="0"/>
                </a:endParaRPr>
              </a:p>
            </p:txBody>
          </p:sp>
          <p:sp>
            <p:nvSpPr>
              <p:cNvPr id="7208" name="AutoShape 40"/>
              <p:cNvSpPr>
                <a:spLocks noChangeArrowheads="1"/>
              </p:cNvSpPr>
              <p:nvPr/>
            </p:nvSpPr>
            <p:spPr bwMode="auto">
              <a:xfrm>
                <a:off x="5035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09" name="AutoShape 41"/>
              <p:cNvSpPr>
                <a:spLocks noChangeArrowheads="1"/>
              </p:cNvSpPr>
              <p:nvPr/>
            </p:nvSpPr>
            <p:spPr bwMode="auto">
              <a:xfrm>
                <a:off x="4354" y="1802"/>
                <a:ext cx="91" cy="76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10" name="AutoShape 42"/>
              <p:cNvSpPr>
                <a:spLocks noChangeArrowheads="1"/>
              </p:cNvSpPr>
              <p:nvPr/>
            </p:nvSpPr>
            <p:spPr bwMode="auto">
              <a:xfrm>
                <a:off x="4082" y="1601"/>
                <a:ext cx="91" cy="96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11" name="AutoShape 43"/>
              <p:cNvSpPr>
                <a:spLocks noChangeArrowheads="1"/>
              </p:cNvSpPr>
              <p:nvPr/>
            </p:nvSpPr>
            <p:spPr bwMode="auto">
              <a:xfrm>
                <a:off x="5851" y="2426"/>
                <a:ext cx="91" cy="13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12" name="AutoShape 44"/>
              <p:cNvSpPr>
                <a:spLocks noChangeArrowheads="1"/>
              </p:cNvSpPr>
              <p:nvPr/>
            </p:nvSpPr>
            <p:spPr bwMode="auto">
              <a:xfrm>
                <a:off x="5171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13" name="AutoShape 45"/>
              <p:cNvSpPr>
                <a:spLocks noChangeArrowheads="1"/>
              </p:cNvSpPr>
              <p:nvPr/>
            </p:nvSpPr>
            <p:spPr bwMode="auto">
              <a:xfrm>
                <a:off x="5715" y="2381"/>
                <a:ext cx="91" cy="18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14" name="AutoShape 46"/>
              <p:cNvSpPr>
                <a:spLocks noChangeArrowheads="1"/>
              </p:cNvSpPr>
              <p:nvPr/>
            </p:nvSpPr>
            <p:spPr bwMode="auto">
              <a:xfrm>
                <a:off x="4218" y="1701"/>
                <a:ext cx="91" cy="86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15" name="AutoShape 47"/>
              <p:cNvSpPr>
                <a:spLocks noChangeArrowheads="1"/>
              </p:cNvSpPr>
              <p:nvPr/>
            </p:nvSpPr>
            <p:spPr bwMode="auto">
              <a:xfrm>
                <a:off x="5307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16" name="AutoShape 48"/>
              <p:cNvSpPr>
                <a:spLocks noChangeArrowheads="1"/>
              </p:cNvSpPr>
              <p:nvPr/>
            </p:nvSpPr>
            <p:spPr bwMode="auto">
              <a:xfrm>
                <a:off x="5987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17" name="AutoShape 49"/>
              <p:cNvSpPr>
                <a:spLocks noChangeArrowheads="1"/>
              </p:cNvSpPr>
              <p:nvPr/>
            </p:nvSpPr>
            <p:spPr bwMode="auto">
              <a:xfrm>
                <a:off x="4763" y="2109"/>
                <a:ext cx="91" cy="453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18" name="AutoShape 50"/>
              <p:cNvSpPr>
                <a:spLocks noChangeArrowheads="1"/>
              </p:cNvSpPr>
              <p:nvPr/>
            </p:nvSpPr>
            <p:spPr bwMode="auto">
              <a:xfrm>
                <a:off x="4627" y="2063"/>
                <a:ext cx="91" cy="499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19" name="AutoShape 51"/>
              <p:cNvSpPr>
                <a:spLocks noChangeArrowheads="1"/>
              </p:cNvSpPr>
              <p:nvPr/>
            </p:nvSpPr>
            <p:spPr bwMode="auto">
              <a:xfrm>
                <a:off x="5579" y="2381"/>
                <a:ext cx="91" cy="18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20" name="Line 52"/>
              <p:cNvSpPr>
                <a:spLocks noChangeShapeType="1"/>
              </p:cNvSpPr>
              <p:nvPr/>
            </p:nvSpPr>
            <p:spPr bwMode="auto">
              <a:xfrm>
                <a:off x="3900" y="2562"/>
                <a:ext cx="2359" cy="0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7221" name="Group 53"/>
            <p:cNvGrpSpPr>
              <a:grpSpLocks/>
            </p:cNvGrpSpPr>
            <p:nvPr/>
          </p:nvGrpSpPr>
          <p:grpSpPr bwMode="auto">
            <a:xfrm flipH="1" flipV="1">
              <a:off x="5200" y="2329"/>
              <a:ext cx="643" cy="324"/>
              <a:chOff x="3900" y="1247"/>
              <a:chExt cx="2359" cy="1315"/>
            </a:xfrm>
          </p:grpSpPr>
          <p:sp>
            <p:nvSpPr>
              <p:cNvPr id="7222" name="AutoShape 54"/>
              <p:cNvSpPr>
                <a:spLocks noChangeArrowheads="1"/>
              </p:cNvSpPr>
              <p:nvPr/>
            </p:nvSpPr>
            <p:spPr bwMode="auto">
              <a:xfrm>
                <a:off x="4899" y="2245"/>
                <a:ext cx="91" cy="317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23" name="AutoShape 55"/>
              <p:cNvSpPr>
                <a:spLocks noChangeArrowheads="1"/>
              </p:cNvSpPr>
              <p:nvPr/>
            </p:nvSpPr>
            <p:spPr bwMode="auto">
              <a:xfrm>
                <a:off x="3946" y="1247"/>
                <a:ext cx="91" cy="131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24" name="AutoShape 56"/>
              <p:cNvSpPr>
                <a:spLocks noChangeArrowheads="1"/>
              </p:cNvSpPr>
              <p:nvPr/>
            </p:nvSpPr>
            <p:spPr bwMode="auto">
              <a:xfrm>
                <a:off x="5443" y="2336"/>
                <a:ext cx="91" cy="22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25" name="AutoShape 57"/>
              <p:cNvSpPr>
                <a:spLocks noChangeArrowheads="1"/>
              </p:cNvSpPr>
              <p:nvPr/>
            </p:nvSpPr>
            <p:spPr bwMode="auto">
              <a:xfrm>
                <a:off x="6123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26" name="AutoShape 58"/>
              <p:cNvSpPr>
                <a:spLocks noChangeArrowheads="1"/>
              </p:cNvSpPr>
              <p:nvPr/>
            </p:nvSpPr>
            <p:spPr bwMode="auto">
              <a:xfrm>
                <a:off x="4490" y="1973"/>
                <a:ext cx="91" cy="589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 defTabSz="449263">
                  <a:lnSpc>
                    <a:spcPct val="93000"/>
                  </a:lnSpc>
                </a:pPr>
                <a:endParaRPr lang="en-US" sz="1800" b="0" i="0">
                  <a:effectLst/>
                  <a:latin typeface="Arial" charset="0"/>
                </a:endParaRPr>
              </a:p>
            </p:txBody>
          </p:sp>
          <p:sp>
            <p:nvSpPr>
              <p:cNvPr id="7227" name="AutoShape 59"/>
              <p:cNvSpPr>
                <a:spLocks noChangeArrowheads="1"/>
              </p:cNvSpPr>
              <p:nvPr/>
            </p:nvSpPr>
            <p:spPr bwMode="auto">
              <a:xfrm>
                <a:off x="5035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28" name="AutoShape 60"/>
              <p:cNvSpPr>
                <a:spLocks noChangeArrowheads="1"/>
              </p:cNvSpPr>
              <p:nvPr/>
            </p:nvSpPr>
            <p:spPr bwMode="auto">
              <a:xfrm>
                <a:off x="4354" y="1802"/>
                <a:ext cx="91" cy="76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29" name="AutoShape 61"/>
              <p:cNvSpPr>
                <a:spLocks noChangeArrowheads="1"/>
              </p:cNvSpPr>
              <p:nvPr/>
            </p:nvSpPr>
            <p:spPr bwMode="auto">
              <a:xfrm>
                <a:off x="4082" y="1601"/>
                <a:ext cx="91" cy="96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30" name="AutoShape 62"/>
              <p:cNvSpPr>
                <a:spLocks noChangeArrowheads="1"/>
              </p:cNvSpPr>
              <p:nvPr/>
            </p:nvSpPr>
            <p:spPr bwMode="auto">
              <a:xfrm>
                <a:off x="5851" y="2426"/>
                <a:ext cx="91" cy="13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31" name="AutoShape 63"/>
              <p:cNvSpPr>
                <a:spLocks noChangeArrowheads="1"/>
              </p:cNvSpPr>
              <p:nvPr/>
            </p:nvSpPr>
            <p:spPr bwMode="auto">
              <a:xfrm>
                <a:off x="5171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32" name="AutoShape 64"/>
              <p:cNvSpPr>
                <a:spLocks noChangeArrowheads="1"/>
              </p:cNvSpPr>
              <p:nvPr/>
            </p:nvSpPr>
            <p:spPr bwMode="auto">
              <a:xfrm>
                <a:off x="5715" y="2381"/>
                <a:ext cx="91" cy="18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33" name="AutoShape 65"/>
              <p:cNvSpPr>
                <a:spLocks noChangeArrowheads="1"/>
              </p:cNvSpPr>
              <p:nvPr/>
            </p:nvSpPr>
            <p:spPr bwMode="auto">
              <a:xfrm>
                <a:off x="4218" y="1701"/>
                <a:ext cx="91" cy="86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34" name="AutoShape 66"/>
              <p:cNvSpPr>
                <a:spLocks noChangeArrowheads="1"/>
              </p:cNvSpPr>
              <p:nvPr/>
            </p:nvSpPr>
            <p:spPr bwMode="auto">
              <a:xfrm>
                <a:off x="5307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35" name="AutoShape 67"/>
              <p:cNvSpPr>
                <a:spLocks noChangeArrowheads="1"/>
              </p:cNvSpPr>
              <p:nvPr/>
            </p:nvSpPr>
            <p:spPr bwMode="auto">
              <a:xfrm>
                <a:off x="5987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36" name="AutoShape 68"/>
              <p:cNvSpPr>
                <a:spLocks noChangeArrowheads="1"/>
              </p:cNvSpPr>
              <p:nvPr/>
            </p:nvSpPr>
            <p:spPr bwMode="auto">
              <a:xfrm>
                <a:off x="4763" y="2109"/>
                <a:ext cx="91" cy="453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37" name="AutoShape 69"/>
              <p:cNvSpPr>
                <a:spLocks noChangeArrowheads="1"/>
              </p:cNvSpPr>
              <p:nvPr/>
            </p:nvSpPr>
            <p:spPr bwMode="auto">
              <a:xfrm>
                <a:off x="4627" y="2063"/>
                <a:ext cx="91" cy="499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38" name="AutoShape 70"/>
              <p:cNvSpPr>
                <a:spLocks noChangeArrowheads="1"/>
              </p:cNvSpPr>
              <p:nvPr/>
            </p:nvSpPr>
            <p:spPr bwMode="auto">
              <a:xfrm>
                <a:off x="5579" y="2381"/>
                <a:ext cx="91" cy="18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39" name="Line 71"/>
              <p:cNvSpPr>
                <a:spLocks noChangeShapeType="1"/>
              </p:cNvSpPr>
              <p:nvPr/>
            </p:nvSpPr>
            <p:spPr bwMode="auto">
              <a:xfrm>
                <a:off x="3900" y="2562"/>
                <a:ext cx="2359" cy="0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7240" name="Line 72"/>
            <p:cNvSpPr>
              <a:spLocks noChangeShapeType="1"/>
            </p:cNvSpPr>
            <p:nvPr/>
          </p:nvSpPr>
          <p:spPr bwMode="auto">
            <a:xfrm>
              <a:off x="4680" y="2330"/>
              <a:ext cx="11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241" name="Line 73"/>
            <p:cNvSpPr>
              <a:spLocks noChangeShapeType="1"/>
            </p:cNvSpPr>
            <p:nvPr/>
          </p:nvSpPr>
          <p:spPr bwMode="auto">
            <a:xfrm>
              <a:off x="5262" y="1861"/>
              <a:ext cx="0" cy="4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242" name="Arc 74"/>
            <p:cNvSpPr>
              <a:spLocks/>
            </p:cNvSpPr>
            <p:nvPr/>
          </p:nvSpPr>
          <p:spPr bwMode="auto">
            <a:xfrm rot="16019186" flipH="1">
              <a:off x="5427" y="1685"/>
              <a:ext cx="499" cy="80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43" name="Arc 75"/>
            <p:cNvSpPr>
              <a:spLocks/>
            </p:cNvSpPr>
            <p:nvPr/>
          </p:nvSpPr>
          <p:spPr bwMode="auto">
            <a:xfrm rot="5580814">
              <a:off x="4597" y="1685"/>
              <a:ext cx="500" cy="80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244" name="Group 76"/>
          <p:cNvGrpSpPr>
            <a:grpSpLocks/>
          </p:cNvGrpSpPr>
          <p:nvPr/>
        </p:nvGrpSpPr>
        <p:grpSpPr bwMode="auto">
          <a:xfrm>
            <a:off x="6192838" y="4787900"/>
            <a:ext cx="2447925" cy="936625"/>
            <a:chOff x="3901" y="3016"/>
            <a:chExt cx="1542" cy="590"/>
          </a:xfrm>
        </p:grpSpPr>
        <p:pic>
          <p:nvPicPr>
            <p:cNvPr id="7245" name="Picture 77" descr="n1_GRAY-CODPER-L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" y="3016"/>
              <a:ext cx="1497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46" name="Rectangle 78"/>
            <p:cNvSpPr>
              <a:spLocks noChangeArrowheads="1"/>
            </p:cNvSpPr>
            <p:nvPr/>
          </p:nvSpPr>
          <p:spPr bwMode="auto">
            <a:xfrm>
              <a:off x="3901" y="3016"/>
              <a:ext cx="1542" cy="59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247" name="Text Box 79"/>
          <p:cNvSpPr txBox="1">
            <a:spLocks noChangeArrowheads="1"/>
          </p:cNvSpPr>
          <p:nvPr/>
        </p:nvSpPr>
        <p:spPr bwMode="auto">
          <a:xfrm>
            <a:off x="3311525" y="4311650"/>
            <a:ext cx="53276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3. EXPERIMENTS</a:t>
            </a:r>
          </a:p>
        </p:txBody>
      </p:sp>
      <p:sp>
        <p:nvSpPr>
          <p:cNvPr id="7248" name="Text Box 80"/>
          <p:cNvSpPr txBox="1">
            <a:spLocks noChangeArrowheads="1"/>
          </p:cNvSpPr>
          <p:nvPr/>
        </p:nvSpPr>
        <p:spPr bwMode="auto">
          <a:xfrm>
            <a:off x="5545138" y="5795963"/>
            <a:ext cx="38163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4. CONCLUSIONS</a:t>
            </a:r>
          </a:p>
        </p:txBody>
      </p:sp>
      <p:sp>
        <p:nvSpPr>
          <p:cNvPr id="7249" name="Text Box 81"/>
          <p:cNvSpPr txBox="1">
            <a:spLocks noChangeArrowheads="1"/>
          </p:cNvSpPr>
          <p:nvPr/>
        </p:nvSpPr>
        <p:spPr bwMode="auto">
          <a:xfrm>
            <a:off x="1511300" y="2771775"/>
            <a:ext cx="6985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2. PDF-BASED DISTORTION</a:t>
            </a:r>
          </a:p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               ESTIMATORS</a:t>
            </a:r>
          </a:p>
        </p:txBody>
      </p:sp>
      <p:sp>
        <p:nvSpPr>
          <p:cNvPr id="7250" name="Text Box 82"/>
          <p:cNvSpPr txBox="1">
            <a:spLocks noChangeArrowheads="1"/>
          </p:cNvSpPr>
          <p:nvPr/>
        </p:nvSpPr>
        <p:spPr bwMode="auto">
          <a:xfrm>
            <a:off x="431800" y="1403350"/>
            <a:ext cx="374491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1. INTRODUCTION</a:t>
            </a:r>
          </a:p>
        </p:txBody>
      </p:sp>
      <p:sp>
        <p:nvSpPr>
          <p:cNvPr id="7251" name="Rectangle 83"/>
          <p:cNvSpPr>
            <a:spLocks noChangeArrowheads="1"/>
          </p:cNvSpPr>
          <p:nvPr/>
        </p:nvSpPr>
        <p:spPr bwMode="auto">
          <a:xfrm>
            <a:off x="0" y="7164388"/>
            <a:ext cx="10080625" cy="395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52" name="Text Box 84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TABLE OF CONTENTS</a:t>
            </a:r>
          </a:p>
        </p:txBody>
      </p:sp>
      <p:sp>
        <p:nvSpPr>
          <p:cNvPr id="7253" name="Rectangle 85"/>
          <p:cNvSpPr>
            <a:spLocks noChangeArrowheads="1"/>
          </p:cNvSpPr>
          <p:nvPr/>
        </p:nvSpPr>
        <p:spPr bwMode="auto">
          <a:xfrm>
            <a:off x="1223963" y="2484438"/>
            <a:ext cx="8856662" cy="48244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7254" name="Group 86"/>
          <p:cNvGrpSpPr>
            <a:grpSpLocks/>
          </p:cNvGrpSpPr>
          <p:nvPr/>
        </p:nvGrpSpPr>
        <p:grpSpPr bwMode="auto">
          <a:xfrm>
            <a:off x="3671888" y="1403350"/>
            <a:ext cx="2447925" cy="793750"/>
            <a:chOff x="2676" y="930"/>
            <a:chExt cx="1451" cy="454"/>
          </a:xfrm>
        </p:grpSpPr>
        <p:sp>
          <p:nvSpPr>
            <p:cNvPr id="7255" name="AutoShape 87"/>
            <p:cNvSpPr>
              <a:spLocks noChangeArrowheads="1"/>
            </p:cNvSpPr>
            <p:nvPr/>
          </p:nvSpPr>
          <p:spPr bwMode="auto">
            <a:xfrm>
              <a:off x="2871" y="1275"/>
              <a:ext cx="56" cy="10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56" name="AutoShape 88"/>
            <p:cNvSpPr>
              <a:spLocks noChangeArrowheads="1"/>
            </p:cNvSpPr>
            <p:nvPr/>
          </p:nvSpPr>
          <p:spPr bwMode="auto">
            <a:xfrm>
              <a:off x="2955" y="946"/>
              <a:ext cx="56" cy="438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57" name="AutoShape 89"/>
            <p:cNvSpPr>
              <a:spLocks noChangeArrowheads="1"/>
            </p:cNvSpPr>
            <p:nvPr/>
          </p:nvSpPr>
          <p:spPr bwMode="auto">
            <a:xfrm>
              <a:off x="3038" y="1306"/>
              <a:ext cx="56" cy="78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58" name="AutoShape 90"/>
            <p:cNvSpPr>
              <a:spLocks noChangeArrowheads="1"/>
            </p:cNvSpPr>
            <p:nvPr/>
          </p:nvSpPr>
          <p:spPr bwMode="auto">
            <a:xfrm>
              <a:off x="3122" y="1337"/>
              <a:ext cx="56" cy="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59" name="AutoShape 91"/>
            <p:cNvSpPr>
              <a:spLocks noChangeArrowheads="1"/>
            </p:cNvSpPr>
            <p:nvPr/>
          </p:nvSpPr>
          <p:spPr bwMode="auto">
            <a:xfrm>
              <a:off x="3206" y="1181"/>
              <a:ext cx="56" cy="20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60" name="AutoShape 92"/>
            <p:cNvSpPr>
              <a:spLocks noChangeArrowheads="1"/>
            </p:cNvSpPr>
            <p:nvPr/>
          </p:nvSpPr>
          <p:spPr bwMode="auto">
            <a:xfrm>
              <a:off x="3289" y="1290"/>
              <a:ext cx="57" cy="9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61" name="AutoShape 93"/>
            <p:cNvSpPr>
              <a:spLocks noChangeArrowheads="1"/>
            </p:cNvSpPr>
            <p:nvPr/>
          </p:nvSpPr>
          <p:spPr bwMode="auto">
            <a:xfrm>
              <a:off x="3374" y="1122"/>
              <a:ext cx="55" cy="2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62" name="AutoShape 94"/>
            <p:cNvSpPr>
              <a:spLocks noChangeArrowheads="1"/>
            </p:cNvSpPr>
            <p:nvPr/>
          </p:nvSpPr>
          <p:spPr bwMode="auto">
            <a:xfrm>
              <a:off x="3457" y="1052"/>
              <a:ext cx="56" cy="33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63" name="AutoShape 95"/>
            <p:cNvSpPr>
              <a:spLocks noChangeArrowheads="1"/>
            </p:cNvSpPr>
            <p:nvPr/>
          </p:nvSpPr>
          <p:spPr bwMode="auto">
            <a:xfrm>
              <a:off x="3541" y="1337"/>
              <a:ext cx="56" cy="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64" name="AutoShape 96"/>
            <p:cNvSpPr>
              <a:spLocks noChangeArrowheads="1"/>
            </p:cNvSpPr>
            <p:nvPr/>
          </p:nvSpPr>
          <p:spPr bwMode="auto">
            <a:xfrm>
              <a:off x="3624" y="1290"/>
              <a:ext cx="56" cy="9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65" name="AutoShape 97"/>
            <p:cNvSpPr>
              <a:spLocks noChangeArrowheads="1"/>
            </p:cNvSpPr>
            <p:nvPr/>
          </p:nvSpPr>
          <p:spPr bwMode="auto">
            <a:xfrm>
              <a:off x="3708" y="1322"/>
              <a:ext cx="56" cy="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66" name="AutoShape 98"/>
            <p:cNvSpPr>
              <a:spLocks noChangeArrowheads="1"/>
            </p:cNvSpPr>
            <p:nvPr/>
          </p:nvSpPr>
          <p:spPr bwMode="auto">
            <a:xfrm>
              <a:off x="3792" y="1087"/>
              <a:ext cx="56" cy="29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67" name="AutoShape 99"/>
            <p:cNvSpPr>
              <a:spLocks noChangeArrowheads="1"/>
            </p:cNvSpPr>
            <p:nvPr/>
          </p:nvSpPr>
          <p:spPr bwMode="auto">
            <a:xfrm>
              <a:off x="3875" y="1290"/>
              <a:ext cx="56" cy="9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68" name="AutoShape 100"/>
            <p:cNvSpPr>
              <a:spLocks noChangeArrowheads="1"/>
            </p:cNvSpPr>
            <p:nvPr/>
          </p:nvSpPr>
          <p:spPr bwMode="auto">
            <a:xfrm>
              <a:off x="3959" y="1337"/>
              <a:ext cx="56" cy="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69" name="AutoShape 101"/>
            <p:cNvSpPr>
              <a:spLocks noChangeArrowheads="1"/>
            </p:cNvSpPr>
            <p:nvPr/>
          </p:nvSpPr>
          <p:spPr bwMode="auto">
            <a:xfrm>
              <a:off x="4043" y="1228"/>
              <a:ext cx="56" cy="15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70" name="AutoShape 102"/>
            <p:cNvSpPr>
              <a:spLocks noChangeArrowheads="1"/>
            </p:cNvSpPr>
            <p:nvPr/>
          </p:nvSpPr>
          <p:spPr bwMode="auto">
            <a:xfrm>
              <a:off x="2704" y="1212"/>
              <a:ext cx="56" cy="1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71" name="AutoShape 103"/>
            <p:cNvSpPr>
              <a:spLocks noChangeArrowheads="1"/>
            </p:cNvSpPr>
            <p:nvPr/>
          </p:nvSpPr>
          <p:spPr bwMode="auto">
            <a:xfrm>
              <a:off x="2787" y="1322"/>
              <a:ext cx="56" cy="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272" name="Line 104"/>
            <p:cNvSpPr>
              <a:spLocks noChangeShapeType="1"/>
            </p:cNvSpPr>
            <p:nvPr/>
          </p:nvSpPr>
          <p:spPr bwMode="auto">
            <a:xfrm>
              <a:off x="2676" y="1384"/>
              <a:ext cx="1451" cy="0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7273" name="Group 105"/>
            <p:cNvGrpSpPr>
              <a:grpSpLocks/>
            </p:cNvGrpSpPr>
            <p:nvPr/>
          </p:nvGrpSpPr>
          <p:grpSpPr bwMode="auto">
            <a:xfrm>
              <a:off x="2816" y="1292"/>
              <a:ext cx="1172" cy="92"/>
              <a:chOff x="2816" y="1368"/>
              <a:chExt cx="1172" cy="16"/>
            </a:xfrm>
          </p:grpSpPr>
          <p:sp>
            <p:nvSpPr>
              <p:cNvPr id="7274" name="Line 106"/>
              <p:cNvSpPr>
                <a:spLocks noChangeShapeType="1"/>
              </p:cNvSpPr>
              <p:nvPr/>
            </p:nvSpPr>
            <p:spPr bwMode="auto">
              <a:xfrm flipV="1">
                <a:off x="2816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75" name="Line 107"/>
              <p:cNvSpPr>
                <a:spLocks noChangeShapeType="1"/>
              </p:cNvSpPr>
              <p:nvPr/>
            </p:nvSpPr>
            <p:spPr bwMode="auto">
              <a:xfrm flipV="1">
                <a:off x="2900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76" name="Line 108"/>
              <p:cNvSpPr>
                <a:spLocks noChangeShapeType="1"/>
              </p:cNvSpPr>
              <p:nvPr/>
            </p:nvSpPr>
            <p:spPr bwMode="auto">
              <a:xfrm flipV="1">
                <a:off x="3067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77" name="Line 109"/>
              <p:cNvSpPr>
                <a:spLocks noChangeShapeType="1"/>
              </p:cNvSpPr>
              <p:nvPr/>
            </p:nvSpPr>
            <p:spPr bwMode="auto">
              <a:xfrm flipV="1">
                <a:off x="3151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78" name="Line 110"/>
              <p:cNvSpPr>
                <a:spLocks noChangeShapeType="1"/>
              </p:cNvSpPr>
              <p:nvPr/>
            </p:nvSpPr>
            <p:spPr bwMode="auto">
              <a:xfrm flipV="1">
                <a:off x="3318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79" name="Line 111"/>
              <p:cNvSpPr>
                <a:spLocks noChangeShapeType="1"/>
              </p:cNvSpPr>
              <p:nvPr/>
            </p:nvSpPr>
            <p:spPr bwMode="auto">
              <a:xfrm flipV="1">
                <a:off x="3569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80" name="Line 112"/>
              <p:cNvSpPr>
                <a:spLocks noChangeShapeType="1"/>
              </p:cNvSpPr>
              <p:nvPr/>
            </p:nvSpPr>
            <p:spPr bwMode="auto">
              <a:xfrm flipV="1">
                <a:off x="3653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81" name="Line 113"/>
              <p:cNvSpPr>
                <a:spLocks noChangeShapeType="1"/>
              </p:cNvSpPr>
              <p:nvPr/>
            </p:nvSpPr>
            <p:spPr bwMode="auto">
              <a:xfrm flipV="1">
                <a:off x="3736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82" name="Line 114"/>
              <p:cNvSpPr>
                <a:spLocks noChangeShapeType="1"/>
              </p:cNvSpPr>
              <p:nvPr/>
            </p:nvSpPr>
            <p:spPr bwMode="auto">
              <a:xfrm flipV="1">
                <a:off x="3904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83" name="Line 115"/>
              <p:cNvSpPr>
                <a:spLocks noChangeShapeType="1"/>
              </p:cNvSpPr>
              <p:nvPr/>
            </p:nvSpPr>
            <p:spPr bwMode="auto">
              <a:xfrm flipV="1">
                <a:off x="3988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7284" name="Group 116"/>
            <p:cNvGrpSpPr>
              <a:grpSpLocks/>
            </p:cNvGrpSpPr>
            <p:nvPr/>
          </p:nvGrpSpPr>
          <p:grpSpPr bwMode="auto">
            <a:xfrm>
              <a:off x="2732" y="930"/>
              <a:ext cx="1340" cy="454"/>
              <a:chOff x="2732" y="930"/>
              <a:chExt cx="1340" cy="454"/>
            </a:xfrm>
          </p:grpSpPr>
          <p:sp>
            <p:nvSpPr>
              <p:cNvPr id="7285" name="Line 117"/>
              <p:cNvSpPr>
                <a:spLocks noChangeShapeType="1"/>
              </p:cNvSpPr>
              <p:nvPr/>
            </p:nvSpPr>
            <p:spPr bwMode="auto">
              <a:xfrm flipV="1">
                <a:off x="2732" y="1196"/>
                <a:ext cx="0" cy="1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86" name="Line 118"/>
              <p:cNvSpPr>
                <a:spLocks noChangeShapeType="1"/>
              </p:cNvSpPr>
              <p:nvPr/>
            </p:nvSpPr>
            <p:spPr bwMode="auto">
              <a:xfrm flipV="1">
                <a:off x="3235" y="1196"/>
                <a:ext cx="0" cy="1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87" name="Line 119"/>
              <p:cNvSpPr>
                <a:spLocks noChangeShapeType="1"/>
              </p:cNvSpPr>
              <p:nvPr/>
            </p:nvSpPr>
            <p:spPr bwMode="auto">
              <a:xfrm flipV="1">
                <a:off x="4072" y="1196"/>
                <a:ext cx="0" cy="1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88" name="Line 120"/>
              <p:cNvSpPr>
                <a:spLocks noChangeShapeType="1"/>
              </p:cNvSpPr>
              <p:nvPr/>
            </p:nvSpPr>
            <p:spPr bwMode="auto">
              <a:xfrm flipV="1">
                <a:off x="2984" y="930"/>
                <a:ext cx="0" cy="4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89" name="Line 121"/>
              <p:cNvSpPr>
                <a:spLocks noChangeShapeType="1"/>
              </p:cNvSpPr>
              <p:nvPr/>
            </p:nvSpPr>
            <p:spPr bwMode="auto">
              <a:xfrm flipV="1">
                <a:off x="3402" y="1071"/>
                <a:ext cx="0" cy="3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90" name="Line 122"/>
              <p:cNvSpPr>
                <a:spLocks noChangeShapeType="1"/>
              </p:cNvSpPr>
              <p:nvPr/>
            </p:nvSpPr>
            <p:spPr bwMode="auto">
              <a:xfrm flipV="1">
                <a:off x="3485" y="1071"/>
                <a:ext cx="0" cy="3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291" name="Line 123"/>
              <p:cNvSpPr>
                <a:spLocks noChangeShapeType="1"/>
              </p:cNvSpPr>
              <p:nvPr/>
            </p:nvSpPr>
            <p:spPr bwMode="auto">
              <a:xfrm flipV="1">
                <a:off x="3820" y="1071"/>
                <a:ext cx="0" cy="3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APPLICATION TO JPEG2000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62468" name="Group 4"/>
          <p:cNvGrpSpPr>
            <a:grpSpLocks/>
          </p:cNvGrpSpPr>
          <p:nvPr/>
        </p:nvGrpSpPr>
        <p:grpSpPr bwMode="auto">
          <a:xfrm>
            <a:off x="504825" y="2190750"/>
            <a:ext cx="2590800" cy="2589213"/>
            <a:chOff x="318" y="1380"/>
            <a:chExt cx="1632" cy="1631"/>
          </a:xfrm>
        </p:grpSpPr>
        <p:grpSp>
          <p:nvGrpSpPr>
            <p:cNvPr id="62469" name="Group 5"/>
            <p:cNvGrpSpPr>
              <a:grpSpLocks/>
            </p:cNvGrpSpPr>
            <p:nvPr/>
          </p:nvGrpSpPr>
          <p:grpSpPr bwMode="auto">
            <a:xfrm>
              <a:off x="346" y="1408"/>
              <a:ext cx="1576" cy="1575"/>
              <a:chOff x="1088" y="1383"/>
              <a:chExt cx="2541" cy="2541"/>
            </a:xfrm>
          </p:grpSpPr>
          <p:pic>
            <p:nvPicPr>
              <p:cNvPr id="62470" name="Picture 6" descr="n2a_RGB-C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2541" cy="2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471" name="Rectangle 7"/>
              <p:cNvSpPr>
                <a:spLocks noChangeArrowheads="1"/>
              </p:cNvSpPr>
              <p:nvPr/>
            </p:nvSpPr>
            <p:spPr bwMode="auto">
              <a:xfrm>
                <a:off x="1089" y="1383"/>
                <a:ext cx="2540" cy="254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62472" name="Rectangle 8"/>
            <p:cNvSpPr>
              <a:spLocks noChangeArrowheads="1"/>
            </p:cNvSpPr>
            <p:nvPr/>
          </p:nvSpPr>
          <p:spPr bwMode="auto">
            <a:xfrm>
              <a:off x="318" y="1380"/>
              <a:ext cx="1632" cy="1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pic>
          <p:nvPicPr>
            <p:cNvPr id="62473" name="Picture 9" descr="HH"/>
            <p:cNvPicPr>
              <a:picLocks noChangeAspect="1" noChangeArrowheads="1"/>
            </p:cNvPicPr>
            <p:nvPr/>
          </p:nvPicPr>
          <p:blipFill>
            <a:blip r:embed="rId4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" y="2252"/>
              <a:ext cx="732" cy="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474" name="Picture 10" descr="HL"/>
            <p:cNvPicPr>
              <a:picLocks noChangeAspect="1" noChangeArrowheads="1"/>
            </p:cNvPicPr>
            <p:nvPr/>
          </p:nvPicPr>
          <p:blipFill>
            <a:blip r:embed="rId5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" y="1408"/>
              <a:ext cx="732" cy="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475" name="Picture 11" descr="LH"/>
            <p:cNvPicPr>
              <a:picLocks noChangeAspect="1" noChangeArrowheads="1"/>
            </p:cNvPicPr>
            <p:nvPr/>
          </p:nvPicPr>
          <p:blipFill>
            <a:blip r:embed="rId6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" y="2252"/>
              <a:ext cx="731" cy="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476" name="Picture 12" descr="HL"/>
            <p:cNvPicPr>
              <a:picLocks noChangeAspect="1" noChangeArrowheads="1"/>
            </p:cNvPicPr>
            <p:nvPr/>
          </p:nvPicPr>
          <p:blipFill>
            <a:blip r:embed="rId5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408"/>
              <a:ext cx="338" cy="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477" name="Picture 13" descr="HH"/>
            <p:cNvPicPr>
              <a:picLocks noChangeAspect="1" noChangeArrowheads="1"/>
            </p:cNvPicPr>
            <p:nvPr/>
          </p:nvPicPr>
          <p:blipFill>
            <a:blip r:embed="rId4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30"/>
              <a:ext cx="338" cy="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478" name="Picture 14" descr="LH"/>
            <p:cNvPicPr>
              <a:picLocks noChangeAspect="1" noChangeArrowheads="1"/>
            </p:cNvPicPr>
            <p:nvPr/>
          </p:nvPicPr>
          <p:blipFill>
            <a:blip r:embed="rId6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" y="1830"/>
              <a:ext cx="337" cy="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479" name="Picture 15" descr="n2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" y="1408"/>
              <a:ext cx="338" cy="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480" name="Group 16"/>
          <p:cNvGrpSpPr>
            <a:grpSpLocks/>
          </p:cNvGrpSpPr>
          <p:nvPr/>
        </p:nvGrpSpPr>
        <p:grpSpPr bwMode="auto">
          <a:xfrm>
            <a:off x="1655763" y="2124075"/>
            <a:ext cx="4176712" cy="4176713"/>
            <a:chOff x="1043" y="1338"/>
            <a:chExt cx="2631" cy="2631"/>
          </a:xfrm>
        </p:grpSpPr>
        <p:grpSp>
          <p:nvGrpSpPr>
            <p:cNvPr id="62481" name="Group 17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62482" name="Picture 18" descr="n2a_RGB-CT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2541" cy="2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483" name="Rectangle 19"/>
              <p:cNvSpPr>
                <a:spLocks noChangeArrowheads="1"/>
              </p:cNvSpPr>
              <p:nvPr/>
            </p:nvSpPr>
            <p:spPr bwMode="auto">
              <a:xfrm>
                <a:off x="1089" y="1383"/>
                <a:ext cx="2540" cy="254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62484" name="Rectangle 20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pic>
          <p:nvPicPr>
            <p:cNvPr id="62485" name="Picture 21" descr="HH"/>
            <p:cNvPicPr>
              <a:picLocks noChangeAspect="1" noChangeArrowheads="1"/>
            </p:cNvPicPr>
            <p:nvPr/>
          </p:nvPicPr>
          <p:blipFill>
            <a:blip r:embed="rId4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" y="2744"/>
              <a:ext cx="1180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486" name="Picture 22" descr="HL"/>
            <p:cNvPicPr>
              <a:picLocks noChangeAspect="1" noChangeArrowheads="1"/>
            </p:cNvPicPr>
            <p:nvPr/>
          </p:nvPicPr>
          <p:blipFill>
            <a:blip r:embed="rId5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" y="1383"/>
              <a:ext cx="1180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487" name="Picture 23" descr="LH"/>
            <p:cNvPicPr>
              <a:picLocks noChangeAspect="1" noChangeArrowheads="1"/>
            </p:cNvPicPr>
            <p:nvPr/>
          </p:nvPicPr>
          <p:blipFill>
            <a:blip r:embed="rId6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2744"/>
              <a:ext cx="1179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488" name="Picture 24" descr="HL"/>
            <p:cNvPicPr>
              <a:picLocks noChangeAspect="1" noChangeArrowheads="1"/>
            </p:cNvPicPr>
            <p:nvPr/>
          </p:nvPicPr>
          <p:blipFill>
            <a:blip r:embed="rId5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" y="1383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489" name="Picture 25" descr="HH"/>
            <p:cNvPicPr>
              <a:picLocks noChangeAspect="1" noChangeArrowheads="1"/>
            </p:cNvPicPr>
            <p:nvPr/>
          </p:nvPicPr>
          <p:blipFill>
            <a:blip r:embed="rId4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" y="2064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490" name="Picture 26" descr="LH"/>
            <p:cNvPicPr>
              <a:picLocks noChangeAspect="1" noChangeArrowheads="1"/>
            </p:cNvPicPr>
            <p:nvPr/>
          </p:nvPicPr>
          <p:blipFill>
            <a:blip r:embed="rId6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2064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491" name="Picture 27" descr="n2a_RGB-LL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544" cy="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492" name="Rectangle 28"/>
          <p:cNvSpPr>
            <a:spLocks noChangeArrowheads="1"/>
          </p:cNvSpPr>
          <p:nvPr/>
        </p:nvSpPr>
        <p:spPr bwMode="auto">
          <a:xfrm>
            <a:off x="7704138" y="1736725"/>
            <a:ext cx="2232025" cy="6492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62493" name="Group 29"/>
          <p:cNvGrpSpPr>
            <a:grpSpLocks/>
          </p:cNvGrpSpPr>
          <p:nvPr/>
        </p:nvGrpSpPr>
        <p:grpSpPr bwMode="auto">
          <a:xfrm>
            <a:off x="7561263" y="922338"/>
            <a:ext cx="2447925" cy="4802187"/>
            <a:chOff x="4763" y="581"/>
            <a:chExt cx="1542" cy="3025"/>
          </a:xfrm>
        </p:grpSpPr>
        <p:grpSp>
          <p:nvGrpSpPr>
            <p:cNvPr id="62494" name="Group 30"/>
            <p:cNvGrpSpPr>
              <a:grpSpLocks/>
            </p:cNvGrpSpPr>
            <p:nvPr/>
          </p:nvGrpSpPr>
          <p:grpSpPr bwMode="auto">
            <a:xfrm>
              <a:off x="4899" y="1020"/>
              <a:ext cx="1315" cy="454"/>
              <a:chOff x="4899" y="1383"/>
              <a:chExt cx="1315" cy="454"/>
            </a:xfrm>
          </p:grpSpPr>
          <p:sp>
            <p:nvSpPr>
              <p:cNvPr id="62495" name="Line 31"/>
              <p:cNvSpPr>
                <a:spLocks noChangeShapeType="1"/>
              </p:cNvSpPr>
              <p:nvPr/>
            </p:nvSpPr>
            <p:spPr bwMode="auto">
              <a:xfrm>
                <a:off x="5534" y="1383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496" name="Rectangle 32"/>
              <p:cNvSpPr>
                <a:spLocks noChangeArrowheads="1"/>
              </p:cNvSpPr>
              <p:nvPr/>
            </p:nvSpPr>
            <p:spPr bwMode="auto">
              <a:xfrm>
                <a:off x="4899" y="1519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93000"/>
                  </a:lnSpc>
                </a:pPr>
                <a:r>
                  <a:rPr lang="es-ES" sz="1400" i="0">
                    <a:effectLst/>
                  </a:rPr>
                  <a:t>MULTI-COMPONENT</a:t>
                </a:r>
              </a:p>
              <a:p>
                <a:pPr algn="ctr">
                  <a:lnSpc>
                    <a:spcPct val="93000"/>
                  </a:lnSpc>
                </a:pPr>
                <a:r>
                  <a:rPr lang="es-ES" sz="1400" i="0">
                    <a:effectLst/>
                  </a:rPr>
                  <a:t>TRANSFORM</a:t>
                </a:r>
              </a:p>
            </p:txBody>
          </p:sp>
        </p:grpSp>
        <p:grpSp>
          <p:nvGrpSpPr>
            <p:cNvPr id="62497" name="Group 33"/>
            <p:cNvGrpSpPr>
              <a:grpSpLocks/>
            </p:cNvGrpSpPr>
            <p:nvPr/>
          </p:nvGrpSpPr>
          <p:grpSpPr bwMode="auto">
            <a:xfrm>
              <a:off x="4899" y="1474"/>
              <a:ext cx="1315" cy="454"/>
              <a:chOff x="4899" y="1837"/>
              <a:chExt cx="1315" cy="454"/>
            </a:xfrm>
          </p:grpSpPr>
          <p:sp>
            <p:nvSpPr>
              <p:cNvPr id="62498" name="Line 34"/>
              <p:cNvSpPr>
                <a:spLocks noChangeShapeType="1"/>
              </p:cNvSpPr>
              <p:nvPr/>
            </p:nvSpPr>
            <p:spPr bwMode="auto">
              <a:xfrm>
                <a:off x="5534" y="1837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499" name="Rectangle 35"/>
              <p:cNvSpPr>
                <a:spLocks noChangeArrowheads="1"/>
              </p:cNvSpPr>
              <p:nvPr/>
            </p:nvSpPr>
            <p:spPr bwMode="auto">
              <a:xfrm>
                <a:off x="4899" y="1973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93000"/>
                  </a:lnSpc>
                </a:pPr>
                <a:r>
                  <a:rPr lang="es-ES" sz="1400" i="0">
                    <a:effectLst/>
                  </a:rPr>
                  <a:t>WAVELET</a:t>
                </a:r>
              </a:p>
              <a:p>
                <a:pPr algn="ctr">
                  <a:lnSpc>
                    <a:spcPct val="93000"/>
                  </a:lnSpc>
                </a:pPr>
                <a:r>
                  <a:rPr lang="es-ES" sz="1400" i="0">
                    <a:effectLst/>
                  </a:rPr>
                  <a:t>TRANSFORM</a:t>
                </a:r>
              </a:p>
            </p:txBody>
          </p:sp>
        </p:grpSp>
        <p:grpSp>
          <p:nvGrpSpPr>
            <p:cNvPr id="62500" name="Group 36"/>
            <p:cNvGrpSpPr>
              <a:grpSpLocks/>
            </p:cNvGrpSpPr>
            <p:nvPr/>
          </p:nvGrpSpPr>
          <p:grpSpPr bwMode="auto">
            <a:xfrm>
              <a:off x="4899" y="1927"/>
              <a:ext cx="1315" cy="454"/>
              <a:chOff x="4899" y="2290"/>
              <a:chExt cx="1315" cy="454"/>
            </a:xfrm>
          </p:grpSpPr>
          <p:sp>
            <p:nvSpPr>
              <p:cNvPr id="62501" name="Line 37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502" name="Rectangle 38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93000"/>
                  </a:lnSpc>
                </a:pPr>
                <a:r>
                  <a:rPr lang="es-ES" sz="1400" i="0">
                    <a:effectLst/>
                  </a:rPr>
                  <a:t>QUANTIZATION</a:t>
                </a:r>
              </a:p>
            </p:txBody>
          </p:sp>
        </p:grpSp>
        <p:grpSp>
          <p:nvGrpSpPr>
            <p:cNvPr id="62503" name="Group 39"/>
            <p:cNvGrpSpPr>
              <a:grpSpLocks/>
            </p:cNvGrpSpPr>
            <p:nvPr/>
          </p:nvGrpSpPr>
          <p:grpSpPr bwMode="auto">
            <a:xfrm>
              <a:off x="4899" y="2380"/>
              <a:ext cx="1315" cy="454"/>
              <a:chOff x="4899" y="2290"/>
              <a:chExt cx="1315" cy="454"/>
            </a:xfrm>
          </p:grpSpPr>
          <p:sp>
            <p:nvSpPr>
              <p:cNvPr id="62504" name="Line 40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505" name="Rectangle 41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93000"/>
                  </a:lnSpc>
                </a:pPr>
                <a:r>
                  <a:rPr lang="es-ES" sz="1400" i="0">
                    <a:effectLst/>
                  </a:rPr>
                  <a:t>TIER-1 CODING</a:t>
                </a:r>
              </a:p>
            </p:txBody>
          </p:sp>
        </p:grpSp>
        <p:sp>
          <p:nvSpPr>
            <p:cNvPr id="62506" name="AutoShape 42"/>
            <p:cNvSpPr>
              <a:spLocks noChangeArrowheads="1"/>
            </p:cNvSpPr>
            <p:nvPr/>
          </p:nvSpPr>
          <p:spPr bwMode="auto">
            <a:xfrm>
              <a:off x="4899" y="838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ORIGINAL IMAGE</a:t>
              </a:r>
              <a:endParaRPr lang="es-ES" sz="1400" b="0" i="0">
                <a:effectLst/>
              </a:endParaRPr>
            </a:p>
          </p:txBody>
        </p:sp>
        <p:sp>
          <p:nvSpPr>
            <p:cNvPr id="62507" name="Line 43"/>
            <p:cNvSpPr>
              <a:spLocks noChangeShapeType="1"/>
            </p:cNvSpPr>
            <p:nvPr/>
          </p:nvSpPr>
          <p:spPr bwMode="auto">
            <a:xfrm>
              <a:off x="5534" y="2834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62508" name="Group 44"/>
            <p:cNvGrpSpPr>
              <a:grpSpLocks/>
            </p:cNvGrpSpPr>
            <p:nvPr/>
          </p:nvGrpSpPr>
          <p:grpSpPr bwMode="auto">
            <a:xfrm>
              <a:off x="4899" y="2970"/>
              <a:ext cx="1315" cy="636"/>
              <a:chOff x="4899" y="2970"/>
              <a:chExt cx="1315" cy="636"/>
            </a:xfrm>
          </p:grpSpPr>
          <p:sp>
            <p:nvSpPr>
              <p:cNvPr id="62509" name="Rectangle 45"/>
              <p:cNvSpPr>
                <a:spLocks noChangeArrowheads="1"/>
              </p:cNvSpPr>
              <p:nvPr/>
            </p:nvSpPr>
            <p:spPr bwMode="auto">
              <a:xfrm>
                <a:off x="4899" y="2970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93000"/>
                  </a:lnSpc>
                </a:pPr>
                <a:r>
                  <a:rPr lang="es-ES" sz="1400" i="0">
                    <a:effectLst/>
                  </a:rPr>
                  <a:t>TIER-2 CODING</a:t>
                </a:r>
              </a:p>
            </p:txBody>
          </p:sp>
          <p:sp>
            <p:nvSpPr>
              <p:cNvPr id="62510" name="Line 46"/>
              <p:cNvSpPr>
                <a:spLocks noChangeShapeType="1"/>
              </p:cNvSpPr>
              <p:nvPr/>
            </p:nvSpPr>
            <p:spPr bwMode="auto">
              <a:xfrm>
                <a:off x="5534" y="3288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62511" name="AutoShape 47"/>
              <p:cNvSpPr>
                <a:spLocks noChangeArrowheads="1"/>
              </p:cNvSpPr>
              <p:nvPr/>
            </p:nvSpPr>
            <p:spPr bwMode="auto">
              <a:xfrm>
                <a:off x="4899" y="3424"/>
                <a:ext cx="1315" cy="182"/>
              </a:xfrm>
              <a:prstGeom prst="roundRect">
                <a:avLst>
                  <a:gd name="adj" fmla="val 16667"/>
                </a:avLst>
              </a:prstGeom>
              <a:solidFill>
                <a:srgbClr val="EAEAEA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93000"/>
                  </a:lnSpc>
                </a:pPr>
                <a:r>
                  <a:rPr lang="es-ES" sz="1400" i="0">
                    <a:effectLst/>
                  </a:rPr>
                  <a:t>JP2 codestream</a:t>
                </a:r>
                <a:endParaRPr lang="es-ES" sz="1400" b="0" i="0">
                  <a:effectLst/>
                </a:endParaRPr>
              </a:p>
            </p:txBody>
          </p:sp>
        </p:grpSp>
        <p:sp>
          <p:nvSpPr>
            <p:cNvPr id="62512" name="Text Box 48"/>
            <p:cNvSpPr txBox="1">
              <a:spLocks noChangeArrowheads="1"/>
            </p:cNvSpPr>
            <p:nvPr/>
          </p:nvSpPr>
          <p:spPr bwMode="auto">
            <a:xfrm>
              <a:off x="4763" y="581"/>
              <a:ext cx="154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n-GB" sz="1600">
                  <a:solidFill>
                    <a:srgbClr val="333333"/>
                  </a:solidFill>
                  <a:effectLst/>
                  <a:latin typeface="Verdana" pitchFamily="34" charset="0"/>
                </a:rPr>
                <a:t>core coding system</a:t>
              </a:r>
              <a:endParaRPr lang="en-GB" sz="1600">
                <a:solidFill>
                  <a:srgbClr val="333333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86E-6 2.7288E-6 L 0.12145 2.728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2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9921E-7 -4.57371E-6 L -6.29921E-7 0.1012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2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9921E-7 0.09996 L -6.29921E-7 0.195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2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9921E-7 0.1953 L -6.29921E-7 0.2906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2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92" grpId="0" animBg="1"/>
      <p:bldP spid="62492" grpId="1" animBg="1"/>
      <p:bldP spid="62492" grpId="2" animBg="1"/>
      <p:bldP spid="62492" grpId="3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1655763" y="2124075"/>
            <a:ext cx="4176712" cy="4176713"/>
            <a:chOff x="1043" y="1338"/>
            <a:chExt cx="2631" cy="2631"/>
          </a:xfrm>
        </p:grpSpPr>
        <p:grpSp>
          <p:nvGrpSpPr>
            <p:cNvPr id="64515" name="Group 3"/>
            <p:cNvGrpSpPr>
              <a:grpSpLocks/>
            </p:cNvGrpSpPr>
            <p:nvPr/>
          </p:nvGrpSpPr>
          <p:grpSpPr bwMode="auto">
            <a:xfrm>
              <a:off x="1088" y="1383"/>
              <a:ext cx="2541" cy="2541"/>
              <a:chOff x="1088" y="1383"/>
              <a:chExt cx="2541" cy="2541"/>
            </a:xfrm>
          </p:grpSpPr>
          <p:pic>
            <p:nvPicPr>
              <p:cNvPr id="64516" name="Picture 4" descr="n2a_RGB-C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" y="1383"/>
                <a:ext cx="2541" cy="25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517" name="Rectangle 5"/>
              <p:cNvSpPr>
                <a:spLocks noChangeArrowheads="1"/>
              </p:cNvSpPr>
              <p:nvPr/>
            </p:nvSpPr>
            <p:spPr bwMode="auto">
              <a:xfrm>
                <a:off x="1089" y="1383"/>
                <a:ext cx="2540" cy="254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64518" name="Rectangle 6"/>
            <p:cNvSpPr>
              <a:spLocks noChangeArrowheads="1"/>
            </p:cNvSpPr>
            <p:nvPr/>
          </p:nvSpPr>
          <p:spPr bwMode="auto">
            <a:xfrm>
              <a:off x="1043" y="1338"/>
              <a:ext cx="2631" cy="2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pic>
          <p:nvPicPr>
            <p:cNvPr id="64519" name="Picture 7" descr="HH"/>
            <p:cNvPicPr>
              <a:picLocks noChangeAspect="1" noChangeArrowheads="1"/>
            </p:cNvPicPr>
            <p:nvPr/>
          </p:nvPicPr>
          <p:blipFill>
            <a:blip r:embed="rId4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" y="2744"/>
              <a:ext cx="1180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20" name="Picture 8" descr="HL"/>
            <p:cNvPicPr>
              <a:picLocks noChangeAspect="1" noChangeArrowheads="1"/>
            </p:cNvPicPr>
            <p:nvPr/>
          </p:nvPicPr>
          <p:blipFill>
            <a:blip r:embed="rId5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" y="1383"/>
              <a:ext cx="1180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21" name="Picture 9" descr="LH"/>
            <p:cNvPicPr>
              <a:picLocks noChangeAspect="1" noChangeArrowheads="1"/>
            </p:cNvPicPr>
            <p:nvPr/>
          </p:nvPicPr>
          <p:blipFill>
            <a:blip r:embed="rId6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2744"/>
              <a:ext cx="1179" cy="1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22" name="Picture 10" descr="HL"/>
            <p:cNvPicPr>
              <a:picLocks noChangeAspect="1" noChangeArrowheads="1"/>
            </p:cNvPicPr>
            <p:nvPr/>
          </p:nvPicPr>
          <p:blipFill>
            <a:blip r:embed="rId5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" y="1383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23" name="Picture 11" descr="HH"/>
            <p:cNvPicPr>
              <a:picLocks noChangeAspect="1" noChangeArrowheads="1"/>
            </p:cNvPicPr>
            <p:nvPr/>
          </p:nvPicPr>
          <p:blipFill>
            <a:blip r:embed="rId4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9" y="2064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24" name="Picture 12" descr="LH"/>
            <p:cNvPicPr>
              <a:picLocks noChangeAspect="1" noChangeArrowheads="1"/>
            </p:cNvPicPr>
            <p:nvPr/>
          </p:nvPicPr>
          <p:blipFill>
            <a:blip r:embed="rId6" cstate="print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2064"/>
              <a:ext cx="544" cy="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25" name="Picture 13" descr="n2a_RGB-LL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383"/>
              <a:ext cx="544" cy="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APPLICATION TO JPEG2000</a:t>
            </a:r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64528" name="Group 16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64529" name="Line 17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30" name="Rectangle 18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MULTI-COMPONENT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64531" name="Group 19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64532" name="Line 20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33" name="Rectangle 21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WAVELET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64534" name="Group 22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64535" name="Line 23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36" name="Rectangle 24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QUANTIZATION</a:t>
              </a:r>
            </a:p>
          </p:txBody>
        </p:sp>
      </p:grpSp>
      <p:grpSp>
        <p:nvGrpSpPr>
          <p:cNvPr id="64537" name="Group 25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64538" name="Line 26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39" name="Rectangle 27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TIER-1 CODING</a:t>
              </a:r>
            </a:p>
          </p:txBody>
        </p:sp>
      </p:grpSp>
      <p:sp>
        <p:nvSpPr>
          <p:cNvPr id="64540" name="AutoShape 28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</a:pPr>
            <a:r>
              <a:rPr lang="es-ES" sz="1400" i="0">
                <a:effectLst/>
              </a:rPr>
              <a:t>ORIGINAL IMAGE</a:t>
            </a:r>
            <a:endParaRPr lang="es-ES" sz="1400" b="0" i="0">
              <a:effectLst/>
            </a:endParaRPr>
          </a:p>
        </p:txBody>
      </p:sp>
      <p:sp>
        <p:nvSpPr>
          <p:cNvPr id="64541" name="Line 29"/>
          <p:cNvSpPr>
            <a:spLocks noChangeShapeType="1"/>
          </p:cNvSpPr>
          <p:nvPr/>
        </p:nvSpPr>
        <p:spPr bwMode="auto">
          <a:xfrm>
            <a:off x="8785225" y="4498975"/>
            <a:ext cx="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64542" name="Group 30"/>
          <p:cNvGrpSpPr>
            <a:grpSpLocks/>
          </p:cNvGrpSpPr>
          <p:nvPr/>
        </p:nvGrpSpPr>
        <p:grpSpPr bwMode="auto">
          <a:xfrm>
            <a:off x="7777163" y="4714875"/>
            <a:ext cx="2087562" cy="1009650"/>
            <a:chOff x="4899" y="2970"/>
            <a:chExt cx="1315" cy="636"/>
          </a:xfrm>
        </p:grpSpPr>
        <p:sp>
          <p:nvSpPr>
            <p:cNvPr id="64543" name="Rectangle 31"/>
            <p:cNvSpPr>
              <a:spLocks noChangeArrowheads="1"/>
            </p:cNvSpPr>
            <p:nvPr/>
          </p:nvSpPr>
          <p:spPr bwMode="auto">
            <a:xfrm>
              <a:off x="4899" y="2970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TIER-2 CODING</a:t>
              </a:r>
            </a:p>
          </p:txBody>
        </p:sp>
        <p:sp>
          <p:nvSpPr>
            <p:cNvPr id="64544" name="Line 32"/>
            <p:cNvSpPr>
              <a:spLocks noChangeShapeType="1"/>
            </p:cNvSpPr>
            <p:nvPr/>
          </p:nvSpPr>
          <p:spPr bwMode="auto">
            <a:xfrm>
              <a:off x="5534" y="3288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4545" name="AutoShape 33"/>
            <p:cNvSpPr>
              <a:spLocks noChangeArrowheads="1"/>
            </p:cNvSpPr>
            <p:nvPr/>
          </p:nvSpPr>
          <p:spPr bwMode="auto">
            <a:xfrm>
              <a:off x="4899" y="3424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JP2 codestream</a:t>
              </a:r>
              <a:endParaRPr lang="es-ES" sz="1400" b="0" i="0">
                <a:effectLst/>
              </a:endParaRPr>
            </a:p>
          </p:txBody>
        </p:sp>
      </p:grpSp>
      <p:sp>
        <p:nvSpPr>
          <p:cNvPr id="64546" name="Rectangle 34"/>
          <p:cNvSpPr>
            <a:spLocks noChangeArrowheads="1"/>
          </p:cNvSpPr>
          <p:nvPr/>
        </p:nvSpPr>
        <p:spPr bwMode="auto">
          <a:xfrm>
            <a:off x="7704138" y="3924300"/>
            <a:ext cx="2232025" cy="647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pic>
        <p:nvPicPr>
          <p:cNvPr id="64547" name="Picture 35" descr="TO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48" name="Text Box 36"/>
          <p:cNvSpPr txBox="1">
            <a:spLocks noChangeArrowheads="1"/>
          </p:cNvSpPr>
          <p:nvPr/>
        </p:nvSpPr>
        <p:spPr bwMode="auto">
          <a:xfrm>
            <a:off x="7561263" y="922338"/>
            <a:ext cx="244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core coding system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APPLICATION TO JPEG2000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66564" name="Group 4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66565" name="Line 5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6566" name="Rectangle 6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MULTI-COMPONENT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66567" name="Group 7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66568" name="Line 8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6569" name="Rectangle 9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WAVELET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66570" name="Group 10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66571" name="Line 11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6572" name="Rectangle 12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QUANTIZATION</a:t>
              </a:r>
            </a:p>
          </p:txBody>
        </p:sp>
      </p:grpSp>
      <p:grpSp>
        <p:nvGrpSpPr>
          <p:cNvPr id="66573" name="Group 13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66574" name="Line 14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6575" name="Rectangle 15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TIER-1 CODING</a:t>
              </a:r>
            </a:p>
          </p:txBody>
        </p:sp>
      </p:grpSp>
      <p:sp>
        <p:nvSpPr>
          <p:cNvPr id="66576" name="AutoShape 16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</a:pPr>
            <a:r>
              <a:rPr lang="es-ES" sz="1400" i="0">
                <a:effectLst/>
              </a:rPr>
              <a:t>ORIGINAL IMAGE</a:t>
            </a:r>
            <a:endParaRPr lang="es-ES" sz="1400" b="0" i="0">
              <a:effectLst/>
            </a:endParaRPr>
          </a:p>
        </p:txBody>
      </p:sp>
      <p:sp>
        <p:nvSpPr>
          <p:cNvPr id="66577" name="Line 17"/>
          <p:cNvSpPr>
            <a:spLocks noChangeShapeType="1"/>
          </p:cNvSpPr>
          <p:nvPr/>
        </p:nvSpPr>
        <p:spPr bwMode="auto">
          <a:xfrm>
            <a:off x="8785225" y="4498975"/>
            <a:ext cx="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66578" name="Group 18"/>
          <p:cNvGrpSpPr>
            <a:grpSpLocks/>
          </p:cNvGrpSpPr>
          <p:nvPr/>
        </p:nvGrpSpPr>
        <p:grpSpPr bwMode="auto">
          <a:xfrm>
            <a:off x="7777163" y="4714875"/>
            <a:ext cx="2087562" cy="1009650"/>
            <a:chOff x="4899" y="2970"/>
            <a:chExt cx="1315" cy="636"/>
          </a:xfrm>
        </p:grpSpPr>
        <p:sp>
          <p:nvSpPr>
            <p:cNvPr id="66579" name="Rectangle 19"/>
            <p:cNvSpPr>
              <a:spLocks noChangeArrowheads="1"/>
            </p:cNvSpPr>
            <p:nvPr/>
          </p:nvSpPr>
          <p:spPr bwMode="auto">
            <a:xfrm>
              <a:off x="4899" y="2970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TIER-2 CODING</a:t>
              </a:r>
            </a:p>
          </p:txBody>
        </p:sp>
        <p:sp>
          <p:nvSpPr>
            <p:cNvPr id="66580" name="Line 20"/>
            <p:cNvSpPr>
              <a:spLocks noChangeShapeType="1"/>
            </p:cNvSpPr>
            <p:nvPr/>
          </p:nvSpPr>
          <p:spPr bwMode="auto">
            <a:xfrm>
              <a:off x="5534" y="3288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6581" name="AutoShape 21"/>
            <p:cNvSpPr>
              <a:spLocks noChangeArrowheads="1"/>
            </p:cNvSpPr>
            <p:nvPr/>
          </p:nvSpPr>
          <p:spPr bwMode="auto">
            <a:xfrm>
              <a:off x="4899" y="3424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JP2 codestream</a:t>
              </a:r>
              <a:endParaRPr lang="es-ES" sz="1400" b="0" i="0">
                <a:effectLst/>
              </a:endParaRPr>
            </a:p>
          </p:txBody>
        </p:sp>
      </p:grpSp>
      <p:sp>
        <p:nvSpPr>
          <p:cNvPr id="66582" name="Rectangle 22"/>
          <p:cNvSpPr>
            <a:spLocks noChangeArrowheads="1"/>
          </p:cNvSpPr>
          <p:nvPr/>
        </p:nvSpPr>
        <p:spPr bwMode="auto">
          <a:xfrm>
            <a:off x="7704138" y="3924300"/>
            <a:ext cx="2232025" cy="647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66585" name="Text Box 25"/>
          <p:cNvSpPr txBox="1">
            <a:spLocks noChangeArrowheads="1"/>
          </p:cNvSpPr>
          <p:nvPr/>
        </p:nvSpPr>
        <p:spPr bwMode="auto">
          <a:xfrm>
            <a:off x="7561263" y="922338"/>
            <a:ext cx="244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core coding system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OVchange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" y="1259557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APPLICATION TO JPEG2000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68612" name="Group 4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68613" name="Line 5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8614" name="Rectangle 6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MULTI-COMPONENT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68615" name="Group 7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68616" name="Line 8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8617" name="Rectangle 9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WAVELET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68618" name="Group 10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68619" name="Line 11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8620" name="Rectangle 12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QUANTIZATION</a:t>
              </a:r>
            </a:p>
          </p:txBody>
        </p:sp>
      </p:grpSp>
      <p:grpSp>
        <p:nvGrpSpPr>
          <p:cNvPr id="68621" name="Group 13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68622" name="Line 14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8623" name="Rectangle 15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TIER-1 CODING</a:t>
              </a:r>
            </a:p>
          </p:txBody>
        </p:sp>
      </p:grpSp>
      <p:sp>
        <p:nvSpPr>
          <p:cNvPr id="68624" name="AutoShape 16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</a:pPr>
            <a:r>
              <a:rPr lang="es-ES" sz="1400" i="0">
                <a:effectLst/>
              </a:rPr>
              <a:t>ORIGINAL IMAGE</a:t>
            </a:r>
            <a:endParaRPr lang="es-ES" sz="1400" b="0" i="0">
              <a:effectLst/>
            </a:endParaRPr>
          </a:p>
        </p:txBody>
      </p:sp>
      <p:sp>
        <p:nvSpPr>
          <p:cNvPr id="68625" name="Line 17"/>
          <p:cNvSpPr>
            <a:spLocks noChangeShapeType="1"/>
          </p:cNvSpPr>
          <p:nvPr/>
        </p:nvSpPr>
        <p:spPr bwMode="auto">
          <a:xfrm>
            <a:off x="8785225" y="4498975"/>
            <a:ext cx="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68626" name="Group 18"/>
          <p:cNvGrpSpPr>
            <a:grpSpLocks/>
          </p:cNvGrpSpPr>
          <p:nvPr/>
        </p:nvGrpSpPr>
        <p:grpSpPr bwMode="auto">
          <a:xfrm>
            <a:off x="7777163" y="4714875"/>
            <a:ext cx="2087562" cy="1009650"/>
            <a:chOff x="4899" y="2970"/>
            <a:chExt cx="1315" cy="636"/>
          </a:xfrm>
        </p:grpSpPr>
        <p:sp>
          <p:nvSpPr>
            <p:cNvPr id="68627" name="Rectangle 19"/>
            <p:cNvSpPr>
              <a:spLocks noChangeArrowheads="1"/>
            </p:cNvSpPr>
            <p:nvPr/>
          </p:nvSpPr>
          <p:spPr bwMode="auto">
            <a:xfrm>
              <a:off x="4899" y="2970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TIER-2 CODING</a:t>
              </a:r>
            </a:p>
          </p:txBody>
        </p:sp>
        <p:sp>
          <p:nvSpPr>
            <p:cNvPr id="68628" name="Line 20"/>
            <p:cNvSpPr>
              <a:spLocks noChangeShapeType="1"/>
            </p:cNvSpPr>
            <p:nvPr/>
          </p:nvSpPr>
          <p:spPr bwMode="auto">
            <a:xfrm>
              <a:off x="5534" y="3288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8629" name="AutoShape 21"/>
            <p:cNvSpPr>
              <a:spLocks noChangeArrowheads="1"/>
            </p:cNvSpPr>
            <p:nvPr/>
          </p:nvSpPr>
          <p:spPr bwMode="auto">
            <a:xfrm>
              <a:off x="4899" y="3424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JP2 codestream</a:t>
              </a:r>
              <a:endParaRPr lang="es-ES" sz="1400" b="0" i="0">
                <a:effectLst/>
              </a:endParaRPr>
            </a:p>
          </p:txBody>
        </p:sp>
      </p:grpSp>
      <p:sp>
        <p:nvSpPr>
          <p:cNvPr id="68630" name="Rectangle 22"/>
          <p:cNvSpPr>
            <a:spLocks noChangeArrowheads="1"/>
          </p:cNvSpPr>
          <p:nvPr/>
        </p:nvSpPr>
        <p:spPr bwMode="auto">
          <a:xfrm>
            <a:off x="7704138" y="3924300"/>
            <a:ext cx="2232025" cy="647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pic>
        <p:nvPicPr>
          <p:cNvPr id="68631" name="Picture 23" descr="POVchan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32" name="Text Box 24"/>
          <p:cNvSpPr txBox="1">
            <a:spLocks noChangeArrowheads="1"/>
          </p:cNvSpPr>
          <p:nvPr/>
        </p:nvSpPr>
        <p:spPr bwMode="auto">
          <a:xfrm>
            <a:off x="7561263" y="922338"/>
            <a:ext cx="244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core coding system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APPLICATION TO JPEG2000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grpSp>
        <p:nvGrpSpPr>
          <p:cNvPr id="72708" name="Group 4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72709" name="Line 5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2710" name="Rectangle 6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MULTI-COMPONENT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72711" name="Group 7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72712" name="Line 8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2713" name="Rectangle 9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WAVELET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72714" name="Group 10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72715" name="Line 11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2716" name="Rectangle 12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QUANTIZATION</a:t>
              </a:r>
            </a:p>
          </p:txBody>
        </p:sp>
      </p:grpSp>
      <p:grpSp>
        <p:nvGrpSpPr>
          <p:cNvPr id="72717" name="Group 13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72718" name="Line 14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2719" name="Rectangle 15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TIER-1 CODING</a:t>
              </a:r>
            </a:p>
          </p:txBody>
        </p:sp>
      </p:grpSp>
      <p:sp>
        <p:nvSpPr>
          <p:cNvPr id="72720" name="AutoShape 16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</a:pPr>
            <a:r>
              <a:rPr lang="es-ES" sz="1400" i="0">
                <a:effectLst/>
              </a:rPr>
              <a:t>ORIGINAL IMAGE</a:t>
            </a:r>
            <a:endParaRPr lang="es-ES" sz="1400" b="0" i="0">
              <a:effectLst/>
            </a:endParaRPr>
          </a:p>
        </p:txBody>
      </p:sp>
      <p:sp>
        <p:nvSpPr>
          <p:cNvPr id="72721" name="Line 17"/>
          <p:cNvSpPr>
            <a:spLocks noChangeShapeType="1"/>
          </p:cNvSpPr>
          <p:nvPr/>
        </p:nvSpPr>
        <p:spPr bwMode="auto">
          <a:xfrm>
            <a:off x="8785225" y="4498975"/>
            <a:ext cx="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72722" name="Group 18"/>
          <p:cNvGrpSpPr>
            <a:grpSpLocks/>
          </p:cNvGrpSpPr>
          <p:nvPr/>
        </p:nvGrpSpPr>
        <p:grpSpPr bwMode="auto">
          <a:xfrm>
            <a:off x="7777163" y="4714875"/>
            <a:ext cx="2087562" cy="1009650"/>
            <a:chOff x="4899" y="2970"/>
            <a:chExt cx="1315" cy="636"/>
          </a:xfrm>
        </p:grpSpPr>
        <p:sp>
          <p:nvSpPr>
            <p:cNvPr id="72723" name="Rectangle 19"/>
            <p:cNvSpPr>
              <a:spLocks noChangeArrowheads="1"/>
            </p:cNvSpPr>
            <p:nvPr/>
          </p:nvSpPr>
          <p:spPr bwMode="auto">
            <a:xfrm>
              <a:off x="4899" y="2970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TIER-2 CODING</a:t>
              </a:r>
            </a:p>
          </p:txBody>
        </p:sp>
        <p:sp>
          <p:nvSpPr>
            <p:cNvPr id="72724" name="Line 20"/>
            <p:cNvSpPr>
              <a:spLocks noChangeShapeType="1"/>
            </p:cNvSpPr>
            <p:nvPr/>
          </p:nvSpPr>
          <p:spPr bwMode="auto">
            <a:xfrm>
              <a:off x="5534" y="3288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2725" name="AutoShape 21"/>
            <p:cNvSpPr>
              <a:spLocks noChangeArrowheads="1"/>
            </p:cNvSpPr>
            <p:nvPr/>
          </p:nvSpPr>
          <p:spPr bwMode="auto">
            <a:xfrm>
              <a:off x="4899" y="3424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JP2 codestream</a:t>
              </a:r>
              <a:endParaRPr lang="es-ES" sz="1400" b="0" i="0">
                <a:effectLst/>
              </a:endParaRPr>
            </a:p>
          </p:txBody>
        </p:sp>
      </p:grpSp>
      <p:sp>
        <p:nvSpPr>
          <p:cNvPr id="72726" name="Rectangle 22"/>
          <p:cNvSpPr>
            <a:spLocks noChangeArrowheads="1"/>
          </p:cNvSpPr>
          <p:nvPr/>
        </p:nvSpPr>
        <p:spPr bwMode="auto">
          <a:xfrm>
            <a:off x="7704138" y="3924300"/>
            <a:ext cx="2232025" cy="647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2729" name="Text Box 25"/>
          <p:cNvSpPr txBox="1">
            <a:spLocks noChangeArrowheads="1"/>
          </p:cNvSpPr>
          <p:nvPr/>
        </p:nvSpPr>
        <p:spPr bwMode="auto">
          <a:xfrm>
            <a:off x="7561263" y="922338"/>
            <a:ext cx="244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core coding system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CRD-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" y="1259557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C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74756" name="Line 4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4757" name="Rectangle 5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MULTI-COMPONENT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74758" name="Group 6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74759" name="Line 7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4760" name="Rectangle 8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WAVELET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74761" name="Group 9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74762" name="Line 10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4763" name="Rectangle 11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QUANTIZATION</a:t>
              </a:r>
            </a:p>
          </p:txBody>
        </p:sp>
      </p:grpSp>
      <p:grpSp>
        <p:nvGrpSpPr>
          <p:cNvPr id="74764" name="Group 12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74765" name="Line 13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4766" name="Rectangle 14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TIER-1 CODING</a:t>
              </a:r>
            </a:p>
          </p:txBody>
        </p:sp>
      </p:grpSp>
      <p:sp>
        <p:nvSpPr>
          <p:cNvPr id="74767" name="AutoShape 15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</a:pPr>
            <a:r>
              <a:rPr lang="es-ES" sz="1400" i="0">
                <a:effectLst/>
              </a:rPr>
              <a:t>ORIGINAL IMAGE</a:t>
            </a:r>
            <a:endParaRPr lang="es-ES" sz="1400" b="0" i="0">
              <a:effectLst/>
            </a:endParaRPr>
          </a:p>
        </p:txBody>
      </p:sp>
      <p:sp>
        <p:nvSpPr>
          <p:cNvPr id="74768" name="Line 16"/>
          <p:cNvSpPr>
            <a:spLocks noChangeShapeType="1"/>
          </p:cNvSpPr>
          <p:nvPr/>
        </p:nvSpPr>
        <p:spPr bwMode="auto">
          <a:xfrm>
            <a:off x="8785225" y="4498975"/>
            <a:ext cx="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74769" name="Group 17"/>
          <p:cNvGrpSpPr>
            <a:grpSpLocks/>
          </p:cNvGrpSpPr>
          <p:nvPr/>
        </p:nvGrpSpPr>
        <p:grpSpPr bwMode="auto">
          <a:xfrm>
            <a:off x="7777163" y="4714875"/>
            <a:ext cx="2087562" cy="1009650"/>
            <a:chOff x="4899" y="2970"/>
            <a:chExt cx="1315" cy="636"/>
          </a:xfrm>
        </p:grpSpPr>
        <p:sp>
          <p:nvSpPr>
            <p:cNvPr id="74770" name="Rectangle 18"/>
            <p:cNvSpPr>
              <a:spLocks noChangeArrowheads="1"/>
            </p:cNvSpPr>
            <p:nvPr/>
          </p:nvSpPr>
          <p:spPr bwMode="auto">
            <a:xfrm>
              <a:off x="4899" y="2970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TIER-2 CODING</a:t>
              </a:r>
            </a:p>
          </p:txBody>
        </p:sp>
        <p:sp>
          <p:nvSpPr>
            <p:cNvPr id="74771" name="Line 19"/>
            <p:cNvSpPr>
              <a:spLocks noChangeShapeType="1"/>
            </p:cNvSpPr>
            <p:nvPr/>
          </p:nvSpPr>
          <p:spPr bwMode="auto">
            <a:xfrm>
              <a:off x="5534" y="3288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4772" name="AutoShape 20"/>
            <p:cNvSpPr>
              <a:spLocks noChangeArrowheads="1"/>
            </p:cNvSpPr>
            <p:nvPr/>
          </p:nvSpPr>
          <p:spPr bwMode="auto">
            <a:xfrm>
              <a:off x="4899" y="3424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JP2 codestream</a:t>
              </a:r>
              <a:endParaRPr lang="es-ES" sz="1400" b="0" i="0">
                <a:effectLst/>
              </a:endParaRPr>
            </a:p>
          </p:txBody>
        </p:sp>
      </p:grpSp>
      <p:sp>
        <p:nvSpPr>
          <p:cNvPr id="74773" name="Rectangle 21"/>
          <p:cNvSpPr>
            <a:spLocks noChangeArrowheads="1"/>
          </p:cNvSpPr>
          <p:nvPr/>
        </p:nvSpPr>
        <p:spPr bwMode="auto">
          <a:xfrm>
            <a:off x="7704138" y="3924300"/>
            <a:ext cx="2232025" cy="647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4774" name="Text Box 22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sp>
        <p:nvSpPr>
          <p:cNvPr id="74775" name="Text Box 2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APPLICATION TO JPEG2000</a:t>
            </a:r>
          </a:p>
        </p:txBody>
      </p:sp>
      <p:sp>
        <p:nvSpPr>
          <p:cNvPr id="74776" name="Text Box 24"/>
          <p:cNvSpPr txBox="1">
            <a:spLocks noChangeArrowheads="1"/>
          </p:cNvSpPr>
          <p:nvPr/>
        </p:nvSpPr>
        <p:spPr bwMode="auto">
          <a:xfrm>
            <a:off x="7561263" y="922338"/>
            <a:ext cx="244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core coding system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PC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88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803" name="Group 3"/>
          <p:cNvGrpSpPr>
            <a:grpSpLocks/>
          </p:cNvGrpSpPr>
          <p:nvPr/>
        </p:nvGrpSpPr>
        <p:grpSpPr bwMode="auto">
          <a:xfrm>
            <a:off x="576263" y="1331913"/>
            <a:ext cx="6480175" cy="503237"/>
            <a:chOff x="363" y="839"/>
            <a:chExt cx="4082" cy="317"/>
          </a:xfrm>
        </p:grpSpPr>
        <p:sp>
          <p:nvSpPr>
            <p:cNvPr id="76804" name="Rectangle 4"/>
            <p:cNvSpPr>
              <a:spLocks noChangeArrowheads="1"/>
            </p:cNvSpPr>
            <p:nvPr/>
          </p:nvSpPr>
          <p:spPr bwMode="auto">
            <a:xfrm>
              <a:off x="363" y="839"/>
              <a:ext cx="317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05" name="Rectangle 5"/>
            <p:cNvSpPr>
              <a:spLocks noChangeArrowheads="1"/>
            </p:cNvSpPr>
            <p:nvPr/>
          </p:nvSpPr>
          <p:spPr bwMode="auto">
            <a:xfrm>
              <a:off x="726" y="839"/>
              <a:ext cx="226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06" name="Rectangle 6"/>
            <p:cNvSpPr>
              <a:spLocks noChangeArrowheads="1"/>
            </p:cNvSpPr>
            <p:nvPr/>
          </p:nvSpPr>
          <p:spPr bwMode="auto">
            <a:xfrm>
              <a:off x="998" y="839"/>
              <a:ext cx="499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07" name="Rectangle 7"/>
            <p:cNvSpPr>
              <a:spLocks noChangeArrowheads="1"/>
            </p:cNvSpPr>
            <p:nvPr/>
          </p:nvSpPr>
          <p:spPr bwMode="auto">
            <a:xfrm>
              <a:off x="1542" y="839"/>
              <a:ext cx="318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08" name="Rectangle 8"/>
            <p:cNvSpPr>
              <a:spLocks noChangeArrowheads="1"/>
            </p:cNvSpPr>
            <p:nvPr/>
          </p:nvSpPr>
          <p:spPr bwMode="auto">
            <a:xfrm>
              <a:off x="1905" y="839"/>
              <a:ext cx="499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09" name="Rectangle 9"/>
            <p:cNvSpPr>
              <a:spLocks noChangeArrowheads="1"/>
            </p:cNvSpPr>
            <p:nvPr/>
          </p:nvSpPr>
          <p:spPr bwMode="auto">
            <a:xfrm>
              <a:off x="2449" y="839"/>
              <a:ext cx="136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10" name="Rectangle 10"/>
            <p:cNvSpPr>
              <a:spLocks noChangeArrowheads="1"/>
            </p:cNvSpPr>
            <p:nvPr/>
          </p:nvSpPr>
          <p:spPr bwMode="auto">
            <a:xfrm>
              <a:off x="2631" y="839"/>
              <a:ext cx="317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11" name="Rectangle 11"/>
            <p:cNvSpPr>
              <a:spLocks noChangeArrowheads="1"/>
            </p:cNvSpPr>
            <p:nvPr/>
          </p:nvSpPr>
          <p:spPr bwMode="auto">
            <a:xfrm>
              <a:off x="2994" y="839"/>
              <a:ext cx="589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12" name="Rectangle 12"/>
            <p:cNvSpPr>
              <a:spLocks noChangeArrowheads="1"/>
            </p:cNvSpPr>
            <p:nvPr/>
          </p:nvSpPr>
          <p:spPr bwMode="auto">
            <a:xfrm>
              <a:off x="3629" y="839"/>
              <a:ext cx="317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13" name="Rectangle 13"/>
            <p:cNvSpPr>
              <a:spLocks noChangeArrowheads="1"/>
            </p:cNvSpPr>
            <p:nvPr/>
          </p:nvSpPr>
          <p:spPr bwMode="auto">
            <a:xfrm>
              <a:off x="3991" y="839"/>
              <a:ext cx="273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14" name="Rectangle 14"/>
            <p:cNvSpPr>
              <a:spLocks noChangeArrowheads="1"/>
            </p:cNvSpPr>
            <p:nvPr/>
          </p:nvSpPr>
          <p:spPr bwMode="auto">
            <a:xfrm>
              <a:off x="4309" y="839"/>
              <a:ext cx="136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15" name="Rectangle 15"/>
            <p:cNvSpPr>
              <a:spLocks noChangeArrowheads="1"/>
            </p:cNvSpPr>
            <p:nvPr/>
          </p:nvSpPr>
          <p:spPr bwMode="auto">
            <a:xfrm>
              <a:off x="363" y="1080"/>
              <a:ext cx="408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16" name="Rectangle 16"/>
            <p:cNvSpPr>
              <a:spLocks noChangeArrowheads="1"/>
            </p:cNvSpPr>
            <p:nvPr/>
          </p:nvSpPr>
          <p:spPr bwMode="auto">
            <a:xfrm>
              <a:off x="816" y="1080"/>
              <a:ext cx="182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17" name="Rectangle 17"/>
            <p:cNvSpPr>
              <a:spLocks noChangeArrowheads="1"/>
            </p:cNvSpPr>
            <p:nvPr/>
          </p:nvSpPr>
          <p:spPr bwMode="auto">
            <a:xfrm>
              <a:off x="1043" y="1080"/>
              <a:ext cx="454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18" name="Rectangle 18"/>
            <p:cNvSpPr>
              <a:spLocks noChangeArrowheads="1"/>
            </p:cNvSpPr>
            <p:nvPr/>
          </p:nvSpPr>
          <p:spPr bwMode="auto">
            <a:xfrm>
              <a:off x="1542" y="1080"/>
              <a:ext cx="363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19" name="Rectangle 19"/>
            <p:cNvSpPr>
              <a:spLocks noChangeArrowheads="1"/>
            </p:cNvSpPr>
            <p:nvPr/>
          </p:nvSpPr>
          <p:spPr bwMode="auto">
            <a:xfrm>
              <a:off x="1950" y="1080"/>
              <a:ext cx="454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20" name="Rectangle 20"/>
            <p:cNvSpPr>
              <a:spLocks noChangeArrowheads="1"/>
            </p:cNvSpPr>
            <p:nvPr/>
          </p:nvSpPr>
          <p:spPr bwMode="auto">
            <a:xfrm>
              <a:off x="2449" y="1080"/>
              <a:ext cx="182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21" name="Rectangle 21"/>
            <p:cNvSpPr>
              <a:spLocks noChangeArrowheads="1"/>
            </p:cNvSpPr>
            <p:nvPr/>
          </p:nvSpPr>
          <p:spPr bwMode="auto">
            <a:xfrm>
              <a:off x="2676" y="1080"/>
              <a:ext cx="181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22" name="Rectangle 22"/>
            <p:cNvSpPr>
              <a:spLocks noChangeArrowheads="1"/>
            </p:cNvSpPr>
            <p:nvPr/>
          </p:nvSpPr>
          <p:spPr bwMode="auto">
            <a:xfrm>
              <a:off x="2903" y="1080"/>
              <a:ext cx="680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23" name="Rectangle 23"/>
            <p:cNvSpPr>
              <a:spLocks noChangeArrowheads="1"/>
            </p:cNvSpPr>
            <p:nvPr/>
          </p:nvSpPr>
          <p:spPr bwMode="auto">
            <a:xfrm>
              <a:off x="3629" y="1080"/>
              <a:ext cx="317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24" name="Rectangle 24"/>
            <p:cNvSpPr>
              <a:spLocks noChangeArrowheads="1"/>
            </p:cNvSpPr>
            <p:nvPr/>
          </p:nvSpPr>
          <p:spPr bwMode="auto">
            <a:xfrm>
              <a:off x="3991" y="1080"/>
              <a:ext cx="137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25" name="Rectangle 25"/>
            <p:cNvSpPr>
              <a:spLocks noChangeArrowheads="1"/>
            </p:cNvSpPr>
            <p:nvPr/>
          </p:nvSpPr>
          <p:spPr bwMode="auto">
            <a:xfrm>
              <a:off x="4173" y="1080"/>
              <a:ext cx="136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26" name="Rectangle 26"/>
            <p:cNvSpPr>
              <a:spLocks noChangeArrowheads="1"/>
            </p:cNvSpPr>
            <p:nvPr/>
          </p:nvSpPr>
          <p:spPr bwMode="auto">
            <a:xfrm>
              <a:off x="363" y="956"/>
              <a:ext cx="272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27" name="Rectangle 27"/>
            <p:cNvSpPr>
              <a:spLocks noChangeArrowheads="1"/>
            </p:cNvSpPr>
            <p:nvPr/>
          </p:nvSpPr>
          <p:spPr bwMode="auto">
            <a:xfrm>
              <a:off x="680" y="956"/>
              <a:ext cx="318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28" name="Rectangle 28"/>
            <p:cNvSpPr>
              <a:spLocks noChangeArrowheads="1"/>
            </p:cNvSpPr>
            <p:nvPr/>
          </p:nvSpPr>
          <p:spPr bwMode="auto">
            <a:xfrm>
              <a:off x="1043" y="956"/>
              <a:ext cx="318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29" name="Rectangle 29"/>
            <p:cNvSpPr>
              <a:spLocks noChangeArrowheads="1"/>
            </p:cNvSpPr>
            <p:nvPr/>
          </p:nvSpPr>
          <p:spPr bwMode="auto">
            <a:xfrm>
              <a:off x="1406" y="956"/>
              <a:ext cx="454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30" name="Rectangle 30"/>
            <p:cNvSpPr>
              <a:spLocks noChangeArrowheads="1"/>
            </p:cNvSpPr>
            <p:nvPr/>
          </p:nvSpPr>
          <p:spPr bwMode="auto">
            <a:xfrm>
              <a:off x="1905" y="956"/>
              <a:ext cx="544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31" name="Rectangle 31"/>
            <p:cNvSpPr>
              <a:spLocks noChangeArrowheads="1"/>
            </p:cNvSpPr>
            <p:nvPr/>
          </p:nvSpPr>
          <p:spPr bwMode="auto">
            <a:xfrm>
              <a:off x="2495" y="956"/>
              <a:ext cx="272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32" name="Rectangle 32"/>
            <p:cNvSpPr>
              <a:spLocks noChangeArrowheads="1"/>
            </p:cNvSpPr>
            <p:nvPr/>
          </p:nvSpPr>
          <p:spPr bwMode="auto">
            <a:xfrm>
              <a:off x="2812" y="956"/>
              <a:ext cx="590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33" name="Rectangle 33"/>
            <p:cNvSpPr>
              <a:spLocks noChangeArrowheads="1"/>
            </p:cNvSpPr>
            <p:nvPr/>
          </p:nvSpPr>
          <p:spPr bwMode="auto">
            <a:xfrm>
              <a:off x="3447" y="956"/>
              <a:ext cx="136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34" name="Rectangle 34"/>
            <p:cNvSpPr>
              <a:spLocks noChangeArrowheads="1"/>
            </p:cNvSpPr>
            <p:nvPr/>
          </p:nvSpPr>
          <p:spPr bwMode="auto">
            <a:xfrm>
              <a:off x="3629" y="956"/>
              <a:ext cx="272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6835" name="Rectangle 35"/>
            <p:cNvSpPr>
              <a:spLocks noChangeArrowheads="1"/>
            </p:cNvSpPr>
            <p:nvPr/>
          </p:nvSpPr>
          <p:spPr bwMode="auto">
            <a:xfrm>
              <a:off x="3946" y="956"/>
              <a:ext cx="318" cy="76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6836" name="Group 36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76837" name="Line 37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6838" name="Rectangle 38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MULTI-COMPONENT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76839" name="Group 39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76840" name="Line 40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6841" name="Rectangle 41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WAVELET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76842" name="Group 42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76843" name="Line 43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6844" name="Rectangle 44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QUANTIZATION</a:t>
              </a:r>
            </a:p>
          </p:txBody>
        </p:sp>
      </p:grpSp>
      <p:grpSp>
        <p:nvGrpSpPr>
          <p:cNvPr id="76845" name="Group 45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76846" name="Line 46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6847" name="Rectangle 47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TIER-1 CODING</a:t>
              </a:r>
            </a:p>
          </p:txBody>
        </p:sp>
      </p:grpSp>
      <p:sp>
        <p:nvSpPr>
          <p:cNvPr id="76848" name="AutoShape 48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</a:pPr>
            <a:r>
              <a:rPr lang="es-ES" sz="1400" i="0">
                <a:effectLst/>
              </a:rPr>
              <a:t>ORIGINAL IMAGE</a:t>
            </a:r>
            <a:endParaRPr lang="es-ES" sz="1400" b="0" i="0">
              <a:effectLst/>
            </a:endParaRPr>
          </a:p>
        </p:txBody>
      </p:sp>
      <p:sp>
        <p:nvSpPr>
          <p:cNvPr id="76849" name="Line 49"/>
          <p:cNvSpPr>
            <a:spLocks noChangeShapeType="1"/>
          </p:cNvSpPr>
          <p:nvPr/>
        </p:nvSpPr>
        <p:spPr bwMode="auto">
          <a:xfrm>
            <a:off x="8785225" y="4498975"/>
            <a:ext cx="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76850" name="Group 50"/>
          <p:cNvGrpSpPr>
            <a:grpSpLocks/>
          </p:cNvGrpSpPr>
          <p:nvPr/>
        </p:nvGrpSpPr>
        <p:grpSpPr bwMode="auto">
          <a:xfrm>
            <a:off x="7777163" y="4714875"/>
            <a:ext cx="2087562" cy="1009650"/>
            <a:chOff x="4899" y="2970"/>
            <a:chExt cx="1315" cy="636"/>
          </a:xfrm>
        </p:grpSpPr>
        <p:sp>
          <p:nvSpPr>
            <p:cNvPr id="76851" name="Rectangle 51"/>
            <p:cNvSpPr>
              <a:spLocks noChangeArrowheads="1"/>
            </p:cNvSpPr>
            <p:nvPr/>
          </p:nvSpPr>
          <p:spPr bwMode="auto">
            <a:xfrm>
              <a:off x="4899" y="2970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TIER-2 CODING</a:t>
              </a:r>
            </a:p>
          </p:txBody>
        </p:sp>
        <p:sp>
          <p:nvSpPr>
            <p:cNvPr id="76852" name="Line 52"/>
            <p:cNvSpPr>
              <a:spLocks noChangeShapeType="1"/>
            </p:cNvSpPr>
            <p:nvPr/>
          </p:nvSpPr>
          <p:spPr bwMode="auto">
            <a:xfrm>
              <a:off x="5534" y="3288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6853" name="AutoShape 53"/>
            <p:cNvSpPr>
              <a:spLocks noChangeArrowheads="1"/>
            </p:cNvSpPr>
            <p:nvPr/>
          </p:nvSpPr>
          <p:spPr bwMode="auto">
            <a:xfrm>
              <a:off x="4899" y="3424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JP2 codestream</a:t>
              </a:r>
              <a:endParaRPr lang="es-ES" sz="1400" b="0" i="0">
                <a:effectLst/>
              </a:endParaRPr>
            </a:p>
          </p:txBody>
        </p:sp>
      </p:grpSp>
      <p:sp>
        <p:nvSpPr>
          <p:cNvPr id="76854" name="Rectangle 54"/>
          <p:cNvSpPr>
            <a:spLocks noChangeArrowheads="1"/>
          </p:cNvSpPr>
          <p:nvPr/>
        </p:nvSpPr>
        <p:spPr bwMode="auto">
          <a:xfrm>
            <a:off x="7704138" y="3924300"/>
            <a:ext cx="2232025" cy="647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6855" name="Text Box 55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sp>
        <p:nvSpPr>
          <p:cNvPr id="76856" name="Text Box 56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APPLICATION TO JPEG2000</a:t>
            </a:r>
          </a:p>
        </p:txBody>
      </p:sp>
      <p:sp>
        <p:nvSpPr>
          <p:cNvPr id="76857" name="Text Box 57"/>
          <p:cNvSpPr txBox="1">
            <a:spLocks noChangeArrowheads="1"/>
          </p:cNvSpPr>
          <p:nvPr/>
        </p:nvSpPr>
        <p:spPr bwMode="auto">
          <a:xfrm>
            <a:off x="7561263" y="922338"/>
            <a:ext cx="244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core coding system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Line 2"/>
          <p:cNvSpPr>
            <a:spLocks noChangeShapeType="1"/>
          </p:cNvSpPr>
          <p:nvPr/>
        </p:nvSpPr>
        <p:spPr bwMode="auto">
          <a:xfrm>
            <a:off x="1414463" y="5119688"/>
            <a:ext cx="2546350" cy="6762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78851" name="Group 3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78852" name="Line 4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8853" name="Rectangle 5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MULTI-COMPONENT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78854" name="Group 6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78855" name="Line 7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8856" name="Rectangle 8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WAVELET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78857" name="Group 9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78858" name="Line 10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8859" name="Rectangle 11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QUANTIZATION</a:t>
              </a:r>
            </a:p>
          </p:txBody>
        </p:sp>
      </p:grpSp>
      <p:grpSp>
        <p:nvGrpSpPr>
          <p:cNvPr id="78860" name="Group 12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78861" name="Line 13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8862" name="Rectangle 14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TIER-1 CODING</a:t>
              </a:r>
            </a:p>
          </p:txBody>
        </p:sp>
      </p:grpSp>
      <p:grpSp>
        <p:nvGrpSpPr>
          <p:cNvPr id="78863" name="Group 15"/>
          <p:cNvGrpSpPr>
            <a:grpSpLocks/>
          </p:cNvGrpSpPr>
          <p:nvPr/>
        </p:nvGrpSpPr>
        <p:grpSpPr bwMode="auto">
          <a:xfrm>
            <a:off x="576263" y="1331913"/>
            <a:ext cx="6480175" cy="503237"/>
            <a:chOff x="363" y="839"/>
            <a:chExt cx="4082" cy="317"/>
          </a:xfrm>
        </p:grpSpPr>
        <p:sp>
          <p:nvSpPr>
            <p:cNvPr id="78864" name="Rectangle 16"/>
            <p:cNvSpPr>
              <a:spLocks noChangeArrowheads="1"/>
            </p:cNvSpPr>
            <p:nvPr/>
          </p:nvSpPr>
          <p:spPr bwMode="auto">
            <a:xfrm>
              <a:off x="363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65" name="Rectangle 17"/>
            <p:cNvSpPr>
              <a:spLocks noChangeArrowheads="1"/>
            </p:cNvSpPr>
            <p:nvPr/>
          </p:nvSpPr>
          <p:spPr bwMode="auto">
            <a:xfrm>
              <a:off x="726" y="839"/>
              <a:ext cx="22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66" name="Rectangle 18"/>
            <p:cNvSpPr>
              <a:spLocks noChangeArrowheads="1"/>
            </p:cNvSpPr>
            <p:nvPr/>
          </p:nvSpPr>
          <p:spPr bwMode="auto">
            <a:xfrm>
              <a:off x="998" y="839"/>
              <a:ext cx="49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67" name="Rectangle 19"/>
            <p:cNvSpPr>
              <a:spLocks noChangeArrowheads="1"/>
            </p:cNvSpPr>
            <p:nvPr/>
          </p:nvSpPr>
          <p:spPr bwMode="auto">
            <a:xfrm>
              <a:off x="1542" y="839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68" name="Rectangle 20"/>
            <p:cNvSpPr>
              <a:spLocks noChangeArrowheads="1"/>
            </p:cNvSpPr>
            <p:nvPr/>
          </p:nvSpPr>
          <p:spPr bwMode="auto">
            <a:xfrm>
              <a:off x="1905" y="839"/>
              <a:ext cx="49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69" name="Rectangle 21"/>
            <p:cNvSpPr>
              <a:spLocks noChangeArrowheads="1"/>
            </p:cNvSpPr>
            <p:nvPr/>
          </p:nvSpPr>
          <p:spPr bwMode="auto">
            <a:xfrm>
              <a:off x="2449" y="839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70" name="Rectangle 22"/>
            <p:cNvSpPr>
              <a:spLocks noChangeArrowheads="1"/>
            </p:cNvSpPr>
            <p:nvPr/>
          </p:nvSpPr>
          <p:spPr bwMode="auto">
            <a:xfrm>
              <a:off x="2631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71" name="Rectangle 23"/>
            <p:cNvSpPr>
              <a:spLocks noChangeArrowheads="1"/>
            </p:cNvSpPr>
            <p:nvPr/>
          </p:nvSpPr>
          <p:spPr bwMode="auto">
            <a:xfrm>
              <a:off x="2994" y="839"/>
              <a:ext cx="58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72" name="Rectangle 24"/>
            <p:cNvSpPr>
              <a:spLocks noChangeArrowheads="1"/>
            </p:cNvSpPr>
            <p:nvPr/>
          </p:nvSpPr>
          <p:spPr bwMode="auto">
            <a:xfrm>
              <a:off x="3629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73" name="Rectangle 25"/>
            <p:cNvSpPr>
              <a:spLocks noChangeArrowheads="1"/>
            </p:cNvSpPr>
            <p:nvPr/>
          </p:nvSpPr>
          <p:spPr bwMode="auto">
            <a:xfrm>
              <a:off x="3991" y="839"/>
              <a:ext cx="273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74" name="Rectangle 26"/>
            <p:cNvSpPr>
              <a:spLocks noChangeArrowheads="1"/>
            </p:cNvSpPr>
            <p:nvPr/>
          </p:nvSpPr>
          <p:spPr bwMode="auto">
            <a:xfrm>
              <a:off x="4309" y="839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75" name="Rectangle 27"/>
            <p:cNvSpPr>
              <a:spLocks noChangeArrowheads="1"/>
            </p:cNvSpPr>
            <p:nvPr/>
          </p:nvSpPr>
          <p:spPr bwMode="auto">
            <a:xfrm>
              <a:off x="363" y="1080"/>
              <a:ext cx="40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76" name="Rectangle 28"/>
            <p:cNvSpPr>
              <a:spLocks noChangeArrowheads="1"/>
            </p:cNvSpPr>
            <p:nvPr/>
          </p:nvSpPr>
          <p:spPr bwMode="auto">
            <a:xfrm>
              <a:off x="816" y="1080"/>
              <a:ext cx="18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77" name="Rectangle 29"/>
            <p:cNvSpPr>
              <a:spLocks noChangeArrowheads="1"/>
            </p:cNvSpPr>
            <p:nvPr/>
          </p:nvSpPr>
          <p:spPr bwMode="auto">
            <a:xfrm>
              <a:off x="1043" y="1080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78" name="Rectangle 30"/>
            <p:cNvSpPr>
              <a:spLocks noChangeArrowheads="1"/>
            </p:cNvSpPr>
            <p:nvPr/>
          </p:nvSpPr>
          <p:spPr bwMode="auto">
            <a:xfrm>
              <a:off x="1542" y="1080"/>
              <a:ext cx="363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79" name="Rectangle 31"/>
            <p:cNvSpPr>
              <a:spLocks noChangeArrowheads="1"/>
            </p:cNvSpPr>
            <p:nvPr/>
          </p:nvSpPr>
          <p:spPr bwMode="auto">
            <a:xfrm>
              <a:off x="1950" y="1080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80" name="Rectangle 32"/>
            <p:cNvSpPr>
              <a:spLocks noChangeArrowheads="1"/>
            </p:cNvSpPr>
            <p:nvPr/>
          </p:nvSpPr>
          <p:spPr bwMode="auto">
            <a:xfrm>
              <a:off x="2449" y="1080"/>
              <a:ext cx="18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81" name="Rectangle 33"/>
            <p:cNvSpPr>
              <a:spLocks noChangeArrowheads="1"/>
            </p:cNvSpPr>
            <p:nvPr/>
          </p:nvSpPr>
          <p:spPr bwMode="auto">
            <a:xfrm>
              <a:off x="2676" y="1080"/>
              <a:ext cx="181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82" name="Rectangle 34"/>
            <p:cNvSpPr>
              <a:spLocks noChangeArrowheads="1"/>
            </p:cNvSpPr>
            <p:nvPr/>
          </p:nvSpPr>
          <p:spPr bwMode="auto">
            <a:xfrm>
              <a:off x="2903" y="1080"/>
              <a:ext cx="680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83" name="Rectangle 35"/>
            <p:cNvSpPr>
              <a:spLocks noChangeArrowheads="1"/>
            </p:cNvSpPr>
            <p:nvPr/>
          </p:nvSpPr>
          <p:spPr bwMode="auto">
            <a:xfrm>
              <a:off x="3629" y="1080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84" name="Rectangle 36"/>
            <p:cNvSpPr>
              <a:spLocks noChangeArrowheads="1"/>
            </p:cNvSpPr>
            <p:nvPr/>
          </p:nvSpPr>
          <p:spPr bwMode="auto">
            <a:xfrm>
              <a:off x="3991" y="1080"/>
              <a:ext cx="13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85" name="Rectangle 37"/>
            <p:cNvSpPr>
              <a:spLocks noChangeArrowheads="1"/>
            </p:cNvSpPr>
            <p:nvPr/>
          </p:nvSpPr>
          <p:spPr bwMode="auto">
            <a:xfrm>
              <a:off x="4173" y="1080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86" name="Rectangle 38"/>
            <p:cNvSpPr>
              <a:spLocks noChangeArrowheads="1"/>
            </p:cNvSpPr>
            <p:nvPr/>
          </p:nvSpPr>
          <p:spPr bwMode="auto">
            <a:xfrm>
              <a:off x="363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87" name="Rectangle 39"/>
            <p:cNvSpPr>
              <a:spLocks noChangeArrowheads="1"/>
            </p:cNvSpPr>
            <p:nvPr/>
          </p:nvSpPr>
          <p:spPr bwMode="auto">
            <a:xfrm>
              <a:off x="680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88" name="Rectangle 40"/>
            <p:cNvSpPr>
              <a:spLocks noChangeArrowheads="1"/>
            </p:cNvSpPr>
            <p:nvPr/>
          </p:nvSpPr>
          <p:spPr bwMode="auto">
            <a:xfrm>
              <a:off x="1043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89" name="Rectangle 41"/>
            <p:cNvSpPr>
              <a:spLocks noChangeArrowheads="1"/>
            </p:cNvSpPr>
            <p:nvPr/>
          </p:nvSpPr>
          <p:spPr bwMode="auto">
            <a:xfrm>
              <a:off x="1406" y="956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90" name="Rectangle 42"/>
            <p:cNvSpPr>
              <a:spLocks noChangeArrowheads="1"/>
            </p:cNvSpPr>
            <p:nvPr/>
          </p:nvSpPr>
          <p:spPr bwMode="auto">
            <a:xfrm>
              <a:off x="1905" y="956"/>
              <a:ext cx="5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91" name="Rectangle 43"/>
            <p:cNvSpPr>
              <a:spLocks noChangeArrowheads="1"/>
            </p:cNvSpPr>
            <p:nvPr/>
          </p:nvSpPr>
          <p:spPr bwMode="auto">
            <a:xfrm>
              <a:off x="2495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92" name="Rectangle 44"/>
            <p:cNvSpPr>
              <a:spLocks noChangeArrowheads="1"/>
            </p:cNvSpPr>
            <p:nvPr/>
          </p:nvSpPr>
          <p:spPr bwMode="auto">
            <a:xfrm>
              <a:off x="2812" y="956"/>
              <a:ext cx="590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93" name="Rectangle 45"/>
            <p:cNvSpPr>
              <a:spLocks noChangeArrowheads="1"/>
            </p:cNvSpPr>
            <p:nvPr/>
          </p:nvSpPr>
          <p:spPr bwMode="auto">
            <a:xfrm>
              <a:off x="3447" y="956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94" name="Rectangle 46"/>
            <p:cNvSpPr>
              <a:spLocks noChangeArrowheads="1"/>
            </p:cNvSpPr>
            <p:nvPr/>
          </p:nvSpPr>
          <p:spPr bwMode="auto">
            <a:xfrm>
              <a:off x="3629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95" name="Rectangle 47"/>
            <p:cNvSpPr>
              <a:spLocks noChangeArrowheads="1"/>
            </p:cNvSpPr>
            <p:nvPr/>
          </p:nvSpPr>
          <p:spPr bwMode="auto">
            <a:xfrm>
              <a:off x="3946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78896" name="Group 48"/>
          <p:cNvGrpSpPr>
            <a:grpSpLocks/>
          </p:cNvGrpSpPr>
          <p:nvPr/>
        </p:nvGrpSpPr>
        <p:grpSpPr bwMode="auto">
          <a:xfrm>
            <a:off x="576263" y="1930400"/>
            <a:ext cx="6480175" cy="3144838"/>
            <a:chOff x="363" y="1216"/>
            <a:chExt cx="4082" cy="1981"/>
          </a:xfrm>
        </p:grpSpPr>
        <p:sp>
          <p:nvSpPr>
            <p:cNvPr id="78897" name="Rectangle 49"/>
            <p:cNvSpPr>
              <a:spLocks noChangeArrowheads="1"/>
            </p:cNvSpPr>
            <p:nvPr/>
          </p:nvSpPr>
          <p:spPr bwMode="auto">
            <a:xfrm>
              <a:off x="363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98" name="Rectangle 50"/>
            <p:cNvSpPr>
              <a:spLocks noChangeArrowheads="1"/>
            </p:cNvSpPr>
            <p:nvPr/>
          </p:nvSpPr>
          <p:spPr bwMode="auto">
            <a:xfrm>
              <a:off x="680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899" name="Rectangle 51"/>
            <p:cNvSpPr>
              <a:spLocks noChangeArrowheads="1"/>
            </p:cNvSpPr>
            <p:nvPr/>
          </p:nvSpPr>
          <p:spPr bwMode="auto">
            <a:xfrm>
              <a:off x="1043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00" name="Rectangle 52"/>
            <p:cNvSpPr>
              <a:spLocks noChangeArrowheads="1"/>
            </p:cNvSpPr>
            <p:nvPr/>
          </p:nvSpPr>
          <p:spPr bwMode="auto">
            <a:xfrm>
              <a:off x="1406" y="1216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01" name="Rectangle 53"/>
            <p:cNvSpPr>
              <a:spLocks noChangeArrowheads="1"/>
            </p:cNvSpPr>
            <p:nvPr/>
          </p:nvSpPr>
          <p:spPr bwMode="auto">
            <a:xfrm>
              <a:off x="1905" y="1216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02" name="Rectangle 54"/>
            <p:cNvSpPr>
              <a:spLocks noChangeArrowheads="1"/>
            </p:cNvSpPr>
            <p:nvPr/>
          </p:nvSpPr>
          <p:spPr bwMode="auto">
            <a:xfrm>
              <a:off x="2495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03" name="Rectangle 55"/>
            <p:cNvSpPr>
              <a:spLocks noChangeArrowheads="1"/>
            </p:cNvSpPr>
            <p:nvPr/>
          </p:nvSpPr>
          <p:spPr bwMode="auto">
            <a:xfrm>
              <a:off x="2812" y="1216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04" name="Rectangle 56"/>
            <p:cNvSpPr>
              <a:spLocks noChangeArrowheads="1"/>
            </p:cNvSpPr>
            <p:nvPr/>
          </p:nvSpPr>
          <p:spPr bwMode="auto">
            <a:xfrm>
              <a:off x="3447" y="1216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05" name="Rectangle 57"/>
            <p:cNvSpPr>
              <a:spLocks noChangeArrowheads="1"/>
            </p:cNvSpPr>
            <p:nvPr/>
          </p:nvSpPr>
          <p:spPr bwMode="auto">
            <a:xfrm>
              <a:off x="3629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06" name="Rectangle 58"/>
            <p:cNvSpPr>
              <a:spLocks noChangeArrowheads="1"/>
            </p:cNvSpPr>
            <p:nvPr/>
          </p:nvSpPr>
          <p:spPr bwMode="auto">
            <a:xfrm>
              <a:off x="3946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07" name="Rectangle 59"/>
            <p:cNvSpPr>
              <a:spLocks noChangeArrowheads="1"/>
            </p:cNvSpPr>
            <p:nvPr/>
          </p:nvSpPr>
          <p:spPr bwMode="auto">
            <a:xfrm>
              <a:off x="363" y="1352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08" name="Rectangle 60"/>
            <p:cNvSpPr>
              <a:spLocks noChangeArrowheads="1"/>
            </p:cNvSpPr>
            <p:nvPr/>
          </p:nvSpPr>
          <p:spPr bwMode="auto">
            <a:xfrm>
              <a:off x="544" y="1352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09" name="Rectangle 61"/>
            <p:cNvSpPr>
              <a:spLocks noChangeArrowheads="1"/>
            </p:cNvSpPr>
            <p:nvPr/>
          </p:nvSpPr>
          <p:spPr bwMode="auto">
            <a:xfrm>
              <a:off x="1043" y="1352"/>
              <a:ext cx="22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10" name="Rectangle 62"/>
            <p:cNvSpPr>
              <a:spLocks noChangeArrowheads="1"/>
            </p:cNvSpPr>
            <p:nvPr/>
          </p:nvSpPr>
          <p:spPr bwMode="auto">
            <a:xfrm>
              <a:off x="1315" y="1352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11" name="Rectangle 63"/>
            <p:cNvSpPr>
              <a:spLocks noChangeArrowheads="1"/>
            </p:cNvSpPr>
            <p:nvPr/>
          </p:nvSpPr>
          <p:spPr bwMode="auto">
            <a:xfrm>
              <a:off x="2132" y="1352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12" name="Rectangle 64"/>
            <p:cNvSpPr>
              <a:spLocks noChangeArrowheads="1"/>
            </p:cNvSpPr>
            <p:nvPr/>
          </p:nvSpPr>
          <p:spPr bwMode="auto">
            <a:xfrm>
              <a:off x="2449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13" name="Rectangle 65"/>
            <p:cNvSpPr>
              <a:spLocks noChangeArrowheads="1"/>
            </p:cNvSpPr>
            <p:nvPr/>
          </p:nvSpPr>
          <p:spPr bwMode="auto">
            <a:xfrm>
              <a:off x="2585" y="1352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14" name="Rectangle 66"/>
            <p:cNvSpPr>
              <a:spLocks noChangeArrowheads="1"/>
            </p:cNvSpPr>
            <p:nvPr/>
          </p:nvSpPr>
          <p:spPr bwMode="auto">
            <a:xfrm>
              <a:off x="2812" y="1352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15" name="Rectangle 67"/>
            <p:cNvSpPr>
              <a:spLocks noChangeArrowheads="1"/>
            </p:cNvSpPr>
            <p:nvPr/>
          </p:nvSpPr>
          <p:spPr bwMode="auto">
            <a:xfrm>
              <a:off x="3447" y="1352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16" name="Rectangle 68"/>
            <p:cNvSpPr>
              <a:spLocks noChangeArrowheads="1"/>
            </p:cNvSpPr>
            <p:nvPr/>
          </p:nvSpPr>
          <p:spPr bwMode="auto">
            <a:xfrm>
              <a:off x="3991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17" name="Rectangle 69"/>
            <p:cNvSpPr>
              <a:spLocks noChangeArrowheads="1"/>
            </p:cNvSpPr>
            <p:nvPr/>
          </p:nvSpPr>
          <p:spPr bwMode="auto">
            <a:xfrm>
              <a:off x="4128" y="1352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18" name="Rectangle 70"/>
            <p:cNvSpPr>
              <a:spLocks noChangeArrowheads="1"/>
            </p:cNvSpPr>
            <p:nvPr/>
          </p:nvSpPr>
          <p:spPr bwMode="auto">
            <a:xfrm>
              <a:off x="363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19" name="Rectangle 71"/>
            <p:cNvSpPr>
              <a:spLocks noChangeArrowheads="1"/>
            </p:cNvSpPr>
            <p:nvPr/>
          </p:nvSpPr>
          <p:spPr bwMode="auto">
            <a:xfrm>
              <a:off x="726" y="1489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20" name="Rectangle 72"/>
            <p:cNvSpPr>
              <a:spLocks noChangeArrowheads="1"/>
            </p:cNvSpPr>
            <p:nvPr/>
          </p:nvSpPr>
          <p:spPr bwMode="auto">
            <a:xfrm>
              <a:off x="998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21" name="Rectangle 73"/>
            <p:cNvSpPr>
              <a:spLocks noChangeArrowheads="1"/>
            </p:cNvSpPr>
            <p:nvPr/>
          </p:nvSpPr>
          <p:spPr bwMode="auto">
            <a:xfrm>
              <a:off x="1542" y="1489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22" name="Rectangle 74"/>
            <p:cNvSpPr>
              <a:spLocks noChangeArrowheads="1"/>
            </p:cNvSpPr>
            <p:nvPr/>
          </p:nvSpPr>
          <p:spPr bwMode="auto">
            <a:xfrm>
              <a:off x="1905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23" name="Rectangle 75"/>
            <p:cNvSpPr>
              <a:spLocks noChangeArrowheads="1"/>
            </p:cNvSpPr>
            <p:nvPr/>
          </p:nvSpPr>
          <p:spPr bwMode="auto">
            <a:xfrm>
              <a:off x="2449" y="1489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24" name="Rectangle 76"/>
            <p:cNvSpPr>
              <a:spLocks noChangeArrowheads="1"/>
            </p:cNvSpPr>
            <p:nvPr/>
          </p:nvSpPr>
          <p:spPr bwMode="auto">
            <a:xfrm>
              <a:off x="2631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25" name="Rectangle 77"/>
            <p:cNvSpPr>
              <a:spLocks noChangeArrowheads="1"/>
            </p:cNvSpPr>
            <p:nvPr/>
          </p:nvSpPr>
          <p:spPr bwMode="auto">
            <a:xfrm>
              <a:off x="2994" y="1489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26" name="Rectangle 78"/>
            <p:cNvSpPr>
              <a:spLocks noChangeArrowheads="1"/>
            </p:cNvSpPr>
            <p:nvPr/>
          </p:nvSpPr>
          <p:spPr bwMode="auto">
            <a:xfrm>
              <a:off x="3629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27" name="Rectangle 79"/>
            <p:cNvSpPr>
              <a:spLocks noChangeArrowheads="1"/>
            </p:cNvSpPr>
            <p:nvPr/>
          </p:nvSpPr>
          <p:spPr bwMode="auto">
            <a:xfrm>
              <a:off x="3991" y="1489"/>
              <a:ext cx="273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28" name="Rectangle 80"/>
            <p:cNvSpPr>
              <a:spLocks noChangeArrowheads="1"/>
            </p:cNvSpPr>
            <p:nvPr/>
          </p:nvSpPr>
          <p:spPr bwMode="auto">
            <a:xfrm>
              <a:off x="4309" y="1489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29" name="Rectangle 81"/>
            <p:cNvSpPr>
              <a:spLocks noChangeArrowheads="1"/>
            </p:cNvSpPr>
            <p:nvPr/>
          </p:nvSpPr>
          <p:spPr bwMode="auto">
            <a:xfrm>
              <a:off x="363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30" name="Rectangle 82"/>
            <p:cNvSpPr>
              <a:spLocks noChangeArrowheads="1"/>
            </p:cNvSpPr>
            <p:nvPr/>
          </p:nvSpPr>
          <p:spPr bwMode="auto">
            <a:xfrm>
              <a:off x="680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31" name="Rectangle 83"/>
            <p:cNvSpPr>
              <a:spLocks noChangeArrowheads="1"/>
            </p:cNvSpPr>
            <p:nvPr/>
          </p:nvSpPr>
          <p:spPr bwMode="auto">
            <a:xfrm>
              <a:off x="1043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32" name="Rectangle 84"/>
            <p:cNvSpPr>
              <a:spLocks noChangeArrowheads="1"/>
            </p:cNvSpPr>
            <p:nvPr/>
          </p:nvSpPr>
          <p:spPr bwMode="auto">
            <a:xfrm>
              <a:off x="1406" y="1625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33" name="Rectangle 85"/>
            <p:cNvSpPr>
              <a:spLocks noChangeArrowheads="1"/>
            </p:cNvSpPr>
            <p:nvPr/>
          </p:nvSpPr>
          <p:spPr bwMode="auto">
            <a:xfrm>
              <a:off x="1905" y="1625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34" name="Rectangle 86"/>
            <p:cNvSpPr>
              <a:spLocks noChangeArrowheads="1"/>
            </p:cNvSpPr>
            <p:nvPr/>
          </p:nvSpPr>
          <p:spPr bwMode="auto">
            <a:xfrm>
              <a:off x="2495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35" name="Rectangle 87"/>
            <p:cNvSpPr>
              <a:spLocks noChangeArrowheads="1"/>
            </p:cNvSpPr>
            <p:nvPr/>
          </p:nvSpPr>
          <p:spPr bwMode="auto">
            <a:xfrm>
              <a:off x="2812" y="1625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36" name="Rectangle 88"/>
            <p:cNvSpPr>
              <a:spLocks noChangeArrowheads="1"/>
            </p:cNvSpPr>
            <p:nvPr/>
          </p:nvSpPr>
          <p:spPr bwMode="auto">
            <a:xfrm>
              <a:off x="3447" y="1625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37" name="Rectangle 89"/>
            <p:cNvSpPr>
              <a:spLocks noChangeArrowheads="1"/>
            </p:cNvSpPr>
            <p:nvPr/>
          </p:nvSpPr>
          <p:spPr bwMode="auto">
            <a:xfrm>
              <a:off x="3629" y="1625"/>
              <a:ext cx="18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38" name="Rectangle 90"/>
            <p:cNvSpPr>
              <a:spLocks noChangeArrowheads="1"/>
            </p:cNvSpPr>
            <p:nvPr/>
          </p:nvSpPr>
          <p:spPr bwMode="auto">
            <a:xfrm>
              <a:off x="3855" y="1625"/>
              <a:ext cx="40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39" name="Rectangle 91"/>
            <p:cNvSpPr>
              <a:spLocks noChangeArrowheads="1"/>
            </p:cNvSpPr>
            <p:nvPr/>
          </p:nvSpPr>
          <p:spPr bwMode="auto">
            <a:xfrm>
              <a:off x="363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40" name="Rectangle 92"/>
            <p:cNvSpPr>
              <a:spLocks noChangeArrowheads="1"/>
            </p:cNvSpPr>
            <p:nvPr/>
          </p:nvSpPr>
          <p:spPr bwMode="auto">
            <a:xfrm>
              <a:off x="680" y="1761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41" name="Rectangle 93"/>
            <p:cNvSpPr>
              <a:spLocks noChangeArrowheads="1"/>
            </p:cNvSpPr>
            <p:nvPr/>
          </p:nvSpPr>
          <p:spPr bwMode="auto">
            <a:xfrm>
              <a:off x="907" y="1761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42" name="Rectangle 94"/>
            <p:cNvSpPr>
              <a:spLocks noChangeArrowheads="1"/>
            </p:cNvSpPr>
            <p:nvPr/>
          </p:nvSpPr>
          <p:spPr bwMode="auto">
            <a:xfrm>
              <a:off x="1406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43" name="Rectangle 95"/>
            <p:cNvSpPr>
              <a:spLocks noChangeArrowheads="1"/>
            </p:cNvSpPr>
            <p:nvPr/>
          </p:nvSpPr>
          <p:spPr bwMode="auto">
            <a:xfrm>
              <a:off x="1724" y="1761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44" name="Rectangle 96"/>
            <p:cNvSpPr>
              <a:spLocks noChangeArrowheads="1"/>
            </p:cNvSpPr>
            <p:nvPr/>
          </p:nvSpPr>
          <p:spPr bwMode="auto">
            <a:xfrm>
              <a:off x="1996" y="1761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45" name="Rectangle 97"/>
            <p:cNvSpPr>
              <a:spLocks noChangeArrowheads="1"/>
            </p:cNvSpPr>
            <p:nvPr/>
          </p:nvSpPr>
          <p:spPr bwMode="auto">
            <a:xfrm>
              <a:off x="2812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46" name="Rectangle 98"/>
            <p:cNvSpPr>
              <a:spLocks noChangeArrowheads="1"/>
            </p:cNvSpPr>
            <p:nvPr/>
          </p:nvSpPr>
          <p:spPr bwMode="auto">
            <a:xfrm>
              <a:off x="3130" y="1761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47" name="Rectangle 99"/>
            <p:cNvSpPr>
              <a:spLocks noChangeArrowheads="1"/>
            </p:cNvSpPr>
            <p:nvPr/>
          </p:nvSpPr>
          <p:spPr bwMode="auto">
            <a:xfrm>
              <a:off x="3765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48" name="Rectangle 100"/>
            <p:cNvSpPr>
              <a:spLocks noChangeArrowheads="1"/>
            </p:cNvSpPr>
            <p:nvPr/>
          </p:nvSpPr>
          <p:spPr bwMode="auto">
            <a:xfrm>
              <a:off x="3946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49" name="Rectangle 101"/>
            <p:cNvSpPr>
              <a:spLocks noChangeArrowheads="1"/>
            </p:cNvSpPr>
            <p:nvPr/>
          </p:nvSpPr>
          <p:spPr bwMode="auto">
            <a:xfrm>
              <a:off x="363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50" name="Rectangle 102"/>
            <p:cNvSpPr>
              <a:spLocks noChangeArrowheads="1"/>
            </p:cNvSpPr>
            <p:nvPr/>
          </p:nvSpPr>
          <p:spPr bwMode="auto">
            <a:xfrm>
              <a:off x="816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51" name="Rectangle 103"/>
            <p:cNvSpPr>
              <a:spLocks noChangeArrowheads="1"/>
            </p:cNvSpPr>
            <p:nvPr/>
          </p:nvSpPr>
          <p:spPr bwMode="auto">
            <a:xfrm>
              <a:off x="1043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52" name="Rectangle 104"/>
            <p:cNvSpPr>
              <a:spLocks noChangeArrowheads="1"/>
            </p:cNvSpPr>
            <p:nvPr/>
          </p:nvSpPr>
          <p:spPr bwMode="auto">
            <a:xfrm>
              <a:off x="1270" y="2032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53" name="Rectangle 105"/>
            <p:cNvSpPr>
              <a:spLocks noChangeArrowheads="1"/>
            </p:cNvSpPr>
            <p:nvPr/>
          </p:nvSpPr>
          <p:spPr bwMode="auto">
            <a:xfrm>
              <a:off x="1905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54" name="Rectangle 106"/>
            <p:cNvSpPr>
              <a:spLocks noChangeArrowheads="1"/>
            </p:cNvSpPr>
            <p:nvPr/>
          </p:nvSpPr>
          <p:spPr bwMode="auto">
            <a:xfrm>
              <a:off x="2359" y="2032"/>
              <a:ext cx="36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55" name="Rectangle 107"/>
            <p:cNvSpPr>
              <a:spLocks noChangeArrowheads="1"/>
            </p:cNvSpPr>
            <p:nvPr/>
          </p:nvSpPr>
          <p:spPr bwMode="auto">
            <a:xfrm>
              <a:off x="2767" y="2032"/>
              <a:ext cx="635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56" name="Rectangle 108"/>
            <p:cNvSpPr>
              <a:spLocks noChangeArrowheads="1"/>
            </p:cNvSpPr>
            <p:nvPr/>
          </p:nvSpPr>
          <p:spPr bwMode="auto">
            <a:xfrm>
              <a:off x="3447" y="2032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57" name="Rectangle 109"/>
            <p:cNvSpPr>
              <a:spLocks noChangeArrowheads="1"/>
            </p:cNvSpPr>
            <p:nvPr/>
          </p:nvSpPr>
          <p:spPr bwMode="auto">
            <a:xfrm>
              <a:off x="3765" y="2032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58" name="Rectangle 110"/>
            <p:cNvSpPr>
              <a:spLocks noChangeArrowheads="1"/>
            </p:cNvSpPr>
            <p:nvPr/>
          </p:nvSpPr>
          <p:spPr bwMode="auto">
            <a:xfrm>
              <a:off x="3946" y="2032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59" name="Rectangle 111"/>
            <p:cNvSpPr>
              <a:spLocks noChangeArrowheads="1"/>
            </p:cNvSpPr>
            <p:nvPr/>
          </p:nvSpPr>
          <p:spPr bwMode="auto">
            <a:xfrm>
              <a:off x="363" y="2168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60" name="Rectangle 112"/>
            <p:cNvSpPr>
              <a:spLocks noChangeArrowheads="1"/>
            </p:cNvSpPr>
            <p:nvPr/>
          </p:nvSpPr>
          <p:spPr bwMode="auto">
            <a:xfrm>
              <a:off x="544" y="2168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61" name="Rectangle 113"/>
            <p:cNvSpPr>
              <a:spLocks noChangeArrowheads="1"/>
            </p:cNvSpPr>
            <p:nvPr/>
          </p:nvSpPr>
          <p:spPr bwMode="auto">
            <a:xfrm>
              <a:off x="1043" y="2168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62" name="Rectangle 114"/>
            <p:cNvSpPr>
              <a:spLocks noChangeArrowheads="1"/>
            </p:cNvSpPr>
            <p:nvPr/>
          </p:nvSpPr>
          <p:spPr bwMode="auto">
            <a:xfrm>
              <a:off x="1315" y="2168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63" name="Rectangle 115"/>
            <p:cNvSpPr>
              <a:spLocks noChangeArrowheads="1"/>
            </p:cNvSpPr>
            <p:nvPr/>
          </p:nvSpPr>
          <p:spPr bwMode="auto">
            <a:xfrm>
              <a:off x="2132" y="2168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64" name="Rectangle 116"/>
            <p:cNvSpPr>
              <a:spLocks noChangeArrowheads="1"/>
            </p:cNvSpPr>
            <p:nvPr/>
          </p:nvSpPr>
          <p:spPr bwMode="auto">
            <a:xfrm>
              <a:off x="2449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65" name="Rectangle 117"/>
            <p:cNvSpPr>
              <a:spLocks noChangeArrowheads="1"/>
            </p:cNvSpPr>
            <p:nvPr/>
          </p:nvSpPr>
          <p:spPr bwMode="auto">
            <a:xfrm>
              <a:off x="2585" y="2168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66" name="Rectangle 118"/>
            <p:cNvSpPr>
              <a:spLocks noChangeArrowheads="1"/>
            </p:cNvSpPr>
            <p:nvPr/>
          </p:nvSpPr>
          <p:spPr bwMode="auto">
            <a:xfrm>
              <a:off x="2812" y="2168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67" name="Rectangle 119"/>
            <p:cNvSpPr>
              <a:spLocks noChangeArrowheads="1"/>
            </p:cNvSpPr>
            <p:nvPr/>
          </p:nvSpPr>
          <p:spPr bwMode="auto">
            <a:xfrm>
              <a:off x="3447" y="2168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68" name="Rectangle 120"/>
            <p:cNvSpPr>
              <a:spLocks noChangeArrowheads="1"/>
            </p:cNvSpPr>
            <p:nvPr/>
          </p:nvSpPr>
          <p:spPr bwMode="auto">
            <a:xfrm>
              <a:off x="3991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69" name="Rectangle 121"/>
            <p:cNvSpPr>
              <a:spLocks noChangeArrowheads="1"/>
            </p:cNvSpPr>
            <p:nvPr/>
          </p:nvSpPr>
          <p:spPr bwMode="auto">
            <a:xfrm>
              <a:off x="4128" y="2168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70" name="Rectangle 122"/>
            <p:cNvSpPr>
              <a:spLocks noChangeArrowheads="1"/>
            </p:cNvSpPr>
            <p:nvPr/>
          </p:nvSpPr>
          <p:spPr bwMode="auto">
            <a:xfrm>
              <a:off x="363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71" name="Rectangle 123"/>
            <p:cNvSpPr>
              <a:spLocks noChangeArrowheads="1"/>
            </p:cNvSpPr>
            <p:nvPr/>
          </p:nvSpPr>
          <p:spPr bwMode="auto">
            <a:xfrm>
              <a:off x="726" y="2441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72" name="Rectangle 124"/>
            <p:cNvSpPr>
              <a:spLocks noChangeArrowheads="1"/>
            </p:cNvSpPr>
            <p:nvPr/>
          </p:nvSpPr>
          <p:spPr bwMode="auto">
            <a:xfrm>
              <a:off x="998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73" name="Rectangle 125"/>
            <p:cNvSpPr>
              <a:spLocks noChangeArrowheads="1"/>
            </p:cNvSpPr>
            <p:nvPr/>
          </p:nvSpPr>
          <p:spPr bwMode="auto">
            <a:xfrm>
              <a:off x="1542" y="2441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74" name="Rectangle 126"/>
            <p:cNvSpPr>
              <a:spLocks noChangeArrowheads="1"/>
            </p:cNvSpPr>
            <p:nvPr/>
          </p:nvSpPr>
          <p:spPr bwMode="auto">
            <a:xfrm>
              <a:off x="1905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75" name="Rectangle 127"/>
            <p:cNvSpPr>
              <a:spLocks noChangeArrowheads="1"/>
            </p:cNvSpPr>
            <p:nvPr/>
          </p:nvSpPr>
          <p:spPr bwMode="auto">
            <a:xfrm>
              <a:off x="2449" y="2441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76" name="Rectangle 128"/>
            <p:cNvSpPr>
              <a:spLocks noChangeArrowheads="1"/>
            </p:cNvSpPr>
            <p:nvPr/>
          </p:nvSpPr>
          <p:spPr bwMode="auto">
            <a:xfrm>
              <a:off x="2631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77" name="Rectangle 129"/>
            <p:cNvSpPr>
              <a:spLocks noChangeArrowheads="1"/>
            </p:cNvSpPr>
            <p:nvPr/>
          </p:nvSpPr>
          <p:spPr bwMode="auto">
            <a:xfrm>
              <a:off x="2994" y="2441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78" name="Rectangle 130"/>
            <p:cNvSpPr>
              <a:spLocks noChangeArrowheads="1"/>
            </p:cNvSpPr>
            <p:nvPr/>
          </p:nvSpPr>
          <p:spPr bwMode="auto">
            <a:xfrm>
              <a:off x="3629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79" name="Rectangle 131"/>
            <p:cNvSpPr>
              <a:spLocks noChangeArrowheads="1"/>
            </p:cNvSpPr>
            <p:nvPr/>
          </p:nvSpPr>
          <p:spPr bwMode="auto">
            <a:xfrm>
              <a:off x="3991" y="2441"/>
              <a:ext cx="273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80" name="Rectangle 132"/>
            <p:cNvSpPr>
              <a:spLocks noChangeArrowheads="1"/>
            </p:cNvSpPr>
            <p:nvPr/>
          </p:nvSpPr>
          <p:spPr bwMode="auto">
            <a:xfrm>
              <a:off x="4309" y="2441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81" name="Rectangle 133"/>
            <p:cNvSpPr>
              <a:spLocks noChangeArrowheads="1"/>
            </p:cNvSpPr>
            <p:nvPr/>
          </p:nvSpPr>
          <p:spPr bwMode="auto">
            <a:xfrm>
              <a:off x="363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82" name="Rectangle 134"/>
            <p:cNvSpPr>
              <a:spLocks noChangeArrowheads="1"/>
            </p:cNvSpPr>
            <p:nvPr/>
          </p:nvSpPr>
          <p:spPr bwMode="auto">
            <a:xfrm>
              <a:off x="680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83" name="Rectangle 135"/>
            <p:cNvSpPr>
              <a:spLocks noChangeArrowheads="1"/>
            </p:cNvSpPr>
            <p:nvPr/>
          </p:nvSpPr>
          <p:spPr bwMode="auto">
            <a:xfrm>
              <a:off x="1043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84" name="Rectangle 136"/>
            <p:cNvSpPr>
              <a:spLocks noChangeArrowheads="1"/>
            </p:cNvSpPr>
            <p:nvPr/>
          </p:nvSpPr>
          <p:spPr bwMode="auto">
            <a:xfrm>
              <a:off x="1406" y="1897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85" name="Rectangle 137"/>
            <p:cNvSpPr>
              <a:spLocks noChangeArrowheads="1"/>
            </p:cNvSpPr>
            <p:nvPr/>
          </p:nvSpPr>
          <p:spPr bwMode="auto">
            <a:xfrm>
              <a:off x="1905" y="1897"/>
              <a:ext cx="5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86" name="Rectangle 138"/>
            <p:cNvSpPr>
              <a:spLocks noChangeArrowheads="1"/>
            </p:cNvSpPr>
            <p:nvPr/>
          </p:nvSpPr>
          <p:spPr bwMode="auto">
            <a:xfrm>
              <a:off x="2495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87" name="Rectangle 139"/>
            <p:cNvSpPr>
              <a:spLocks noChangeArrowheads="1"/>
            </p:cNvSpPr>
            <p:nvPr/>
          </p:nvSpPr>
          <p:spPr bwMode="auto">
            <a:xfrm>
              <a:off x="2812" y="1897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88" name="Rectangle 140"/>
            <p:cNvSpPr>
              <a:spLocks noChangeArrowheads="1"/>
            </p:cNvSpPr>
            <p:nvPr/>
          </p:nvSpPr>
          <p:spPr bwMode="auto">
            <a:xfrm>
              <a:off x="3447" y="1897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89" name="Rectangle 141"/>
            <p:cNvSpPr>
              <a:spLocks noChangeArrowheads="1"/>
            </p:cNvSpPr>
            <p:nvPr/>
          </p:nvSpPr>
          <p:spPr bwMode="auto">
            <a:xfrm>
              <a:off x="3629" y="1897"/>
              <a:ext cx="18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90" name="Rectangle 142"/>
            <p:cNvSpPr>
              <a:spLocks noChangeArrowheads="1"/>
            </p:cNvSpPr>
            <p:nvPr/>
          </p:nvSpPr>
          <p:spPr bwMode="auto">
            <a:xfrm>
              <a:off x="3855" y="1897"/>
              <a:ext cx="40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91" name="Rectangle 143"/>
            <p:cNvSpPr>
              <a:spLocks noChangeArrowheads="1"/>
            </p:cNvSpPr>
            <p:nvPr/>
          </p:nvSpPr>
          <p:spPr bwMode="auto">
            <a:xfrm>
              <a:off x="363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92" name="Rectangle 144"/>
            <p:cNvSpPr>
              <a:spLocks noChangeArrowheads="1"/>
            </p:cNvSpPr>
            <p:nvPr/>
          </p:nvSpPr>
          <p:spPr bwMode="auto">
            <a:xfrm>
              <a:off x="680" y="2305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93" name="Rectangle 145"/>
            <p:cNvSpPr>
              <a:spLocks noChangeArrowheads="1"/>
            </p:cNvSpPr>
            <p:nvPr/>
          </p:nvSpPr>
          <p:spPr bwMode="auto">
            <a:xfrm>
              <a:off x="907" y="2305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94" name="Rectangle 146"/>
            <p:cNvSpPr>
              <a:spLocks noChangeArrowheads="1"/>
            </p:cNvSpPr>
            <p:nvPr/>
          </p:nvSpPr>
          <p:spPr bwMode="auto">
            <a:xfrm>
              <a:off x="1406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95" name="Rectangle 147"/>
            <p:cNvSpPr>
              <a:spLocks noChangeArrowheads="1"/>
            </p:cNvSpPr>
            <p:nvPr/>
          </p:nvSpPr>
          <p:spPr bwMode="auto">
            <a:xfrm>
              <a:off x="1724" y="2305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96" name="Rectangle 148"/>
            <p:cNvSpPr>
              <a:spLocks noChangeArrowheads="1"/>
            </p:cNvSpPr>
            <p:nvPr/>
          </p:nvSpPr>
          <p:spPr bwMode="auto">
            <a:xfrm>
              <a:off x="1996" y="2305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97" name="Rectangle 149"/>
            <p:cNvSpPr>
              <a:spLocks noChangeArrowheads="1"/>
            </p:cNvSpPr>
            <p:nvPr/>
          </p:nvSpPr>
          <p:spPr bwMode="auto">
            <a:xfrm>
              <a:off x="2812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98" name="Rectangle 150"/>
            <p:cNvSpPr>
              <a:spLocks noChangeArrowheads="1"/>
            </p:cNvSpPr>
            <p:nvPr/>
          </p:nvSpPr>
          <p:spPr bwMode="auto">
            <a:xfrm>
              <a:off x="3130" y="2305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8999" name="Rectangle 151"/>
            <p:cNvSpPr>
              <a:spLocks noChangeArrowheads="1"/>
            </p:cNvSpPr>
            <p:nvPr/>
          </p:nvSpPr>
          <p:spPr bwMode="auto">
            <a:xfrm>
              <a:off x="3765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00" name="Rectangle 152"/>
            <p:cNvSpPr>
              <a:spLocks noChangeArrowheads="1"/>
            </p:cNvSpPr>
            <p:nvPr/>
          </p:nvSpPr>
          <p:spPr bwMode="auto">
            <a:xfrm>
              <a:off x="3946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01" name="Rectangle 153"/>
            <p:cNvSpPr>
              <a:spLocks noChangeArrowheads="1"/>
            </p:cNvSpPr>
            <p:nvPr/>
          </p:nvSpPr>
          <p:spPr bwMode="auto">
            <a:xfrm>
              <a:off x="363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02" name="Rectangle 154"/>
            <p:cNvSpPr>
              <a:spLocks noChangeArrowheads="1"/>
            </p:cNvSpPr>
            <p:nvPr/>
          </p:nvSpPr>
          <p:spPr bwMode="auto">
            <a:xfrm>
              <a:off x="680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03" name="Rectangle 155"/>
            <p:cNvSpPr>
              <a:spLocks noChangeArrowheads="1"/>
            </p:cNvSpPr>
            <p:nvPr/>
          </p:nvSpPr>
          <p:spPr bwMode="auto">
            <a:xfrm>
              <a:off x="1043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04" name="Rectangle 156"/>
            <p:cNvSpPr>
              <a:spLocks noChangeArrowheads="1"/>
            </p:cNvSpPr>
            <p:nvPr/>
          </p:nvSpPr>
          <p:spPr bwMode="auto">
            <a:xfrm>
              <a:off x="1406" y="2576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05" name="Rectangle 157"/>
            <p:cNvSpPr>
              <a:spLocks noChangeArrowheads="1"/>
            </p:cNvSpPr>
            <p:nvPr/>
          </p:nvSpPr>
          <p:spPr bwMode="auto">
            <a:xfrm>
              <a:off x="1905" y="2576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06" name="Rectangle 158"/>
            <p:cNvSpPr>
              <a:spLocks noChangeArrowheads="1"/>
            </p:cNvSpPr>
            <p:nvPr/>
          </p:nvSpPr>
          <p:spPr bwMode="auto">
            <a:xfrm>
              <a:off x="2495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07" name="Rectangle 159"/>
            <p:cNvSpPr>
              <a:spLocks noChangeArrowheads="1"/>
            </p:cNvSpPr>
            <p:nvPr/>
          </p:nvSpPr>
          <p:spPr bwMode="auto">
            <a:xfrm>
              <a:off x="2812" y="2576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08" name="Rectangle 160"/>
            <p:cNvSpPr>
              <a:spLocks noChangeArrowheads="1"/>
            </p:cNvSpPr>
            <p:nvPr/>
          </p:nvSpPr>
          <p:spPr bwMode="auto">
            <a:xfrm>
              <a:off x="3447" y="2576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09" name="Rectangle 161"/>
            <p:cNvSpPr>
              <a:spLocks noChangeArrowheads="1"/>
            </p:cNvSpPr>
            <p:nvPr/>
          </p:nvSpPr>
          <p:spPr bwMode="auto">
            <a:xfrm>
              <a:off x="3629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10" name="Rectangle 162"/>
            <p:cNvSpPr>
              <a:spLocks noChangeArrowheads="1"/>
            </p:cNvSpPr>
            <p:nvPr/>
          </p:nvSpPr>
          <p:spPr bwMode="auto">
            <a:xfrm>
              <a:off x="3946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11" name="Rectangle 163"/>
            <p:cNvSpPr>
              <a:spLocks noChangeArrowheads="1"/>
            </p:cNvSpPr>
            <p:nvPr/>
          </p:nvSpPr>
          <p:spPr bwMode="auto">
            <a:xfrm>
              <a:off x="363" y="2712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12" name="Rectangle 164"/>
            <p:cNvSpPr>
              <a:spLocks noChangeArrowheads="1"/>
            </p:cNvSpPr>
            <p:nvPr/>
          </p:nvSpPr>
          <p:spPr bwMode="auto">
            <a:xfrm>
              <a:off x="544" y="2712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13" name="Rectangle 165"/>
            <p:cNvSpPr>
              <a:spLocks noChangeArrowheads="1"/>
            </p:cNvSpPr>
            <p:nvPr/>
          </p:nvSpPr>
          <p:spPr bwMode="auto">
            <a:xfrm>
              <a:off x="1043" y="2712"/>
              <a:ext cx="22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14" name="Rectangle 166"/>
            <p:cNvSpPr>
              <a:spLocks noChangeArrowheads="1"/>
            </p:cNvSpPr>
            <p:nvPr/>
          </p:nvSpPr>
          <p:spPr bwMode="auto">
            <a:xfrm>
              <a:off x="1315" y="2712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15" name="Rectangle 167"/>
            <p:cNvSpPr>
              <a:spLocks noChangeArrowheads="1"/>
            </p:cNvSpPr>
            <p:nvPr/>
          </p:nvSpPr>
          <p:spPr bwMode="auto">
            <a:xfrm>
              <a:off x="2132" y="2712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16" name="Rectangle 168"/>
            <p:cNvSpPr>
              <a:spLocks noChangeArrowheads="1"/>
            </p:cNvSpPr>
            <p:nvPr/>
          </p:nvSpPr>
          <p:spPr bwMode="auto">
            <a:xfrm>
              <a:off x="2449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17" name="Rectangle 169"/>
            <p:cNvSpPr>
              <a:spLocks noChangeArrowheads="1"/>
            </p:cNvSpPr>
            <p:nvPr/>
          </p:nvSpPr>
          <p:spPr bwMode="auto">
            <a:xfrm>
              <a:off x="2585" y="2712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18" name="Rectangle 170"/>
            <p:cNvSpPr>
              <a:spLocks noChangeArrowheads="1"/>
            </p:cNvSpPr>
            <p:nvPr/>
          </p:nvSpPr>
          <p:spPr bwMode="auto">
            <a:xfrm>
              <a:off x="2812" y="2712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19" name="Rectangle 171"/>
            <p:cNvSpPr>
              <a:spLocks noChangeArrowheads="1"/>
            </p:cNvSpPr>
            <p:nvPr/>
          </p:nvSpPr>
          <p:spPr bwMode="auto">
            <a:xfrm>
              <a:off x="3447" y="2712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20" name="Rectangle 172"/>
            <p:cNvSpPr>
              <a:spLocks noChangeArrowheads="1"/>
            </p:cNvSpPr>
            <p:nvPr/>
          </p:nvSpPr>
          <p:spPr bwMode="auto">
            <a:xfrm>
              <a:off x="3991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21" name="Rectangle 173"/>
            <p:cNvSpPr>
              <a:spLocks noChangeArrowheads="1"/>
            </p:cNvSpPr>
            <p:nvPr/>
          </p:nvSpPr>
          <p:spPr bwMode="auto">
            <a:xfrm>
              <a:off x="4128" y="2712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22" name="Rectangle 174"/>
            <p:cNvSpPr>
              <a:spLocks noChangeArrowheads="1"/>
            </p:cNvSpPr>
            <p:nvPr/>
          </p:nvSpPr>
          <p:spPr bwMode="auto">
            <a:xfrm>
              <a:off x="363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23" name="Rectangle 175"/>
            <p:cNvSpPr>
              <a:spLocks noChangeArrowheads="1"/>
            </p:cNvSpPr>
            <p:nvPr/>
          </p:nvSpPr>
          <p:spPr bwMode="auto">
            <a:xfrm>
              <a:off x="726" y="2849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24" name="Rectangle 176"/>
            <p:cNvSpPr>
              <a:spLocks noChangeArrowheads="1"/>
            </p:cNvSpPr>
            <p:nvPr/>
          </p:nvSpPr>
          <p:spPr bwMode="auto">
            <a:xfrm>
              <a:off x="998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25" name="Rectangle 177"/>
            <p:cNvSpPr>
              <a:spLocks noChangeArrowheads="1"/>
            </p:cNvSpPr>
            <p:nvPr/>
          </p:nvSpPr>
          <p:spPr bwMode="auto">
            <a:xfrm>
              <a:off x="1542" y="2849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26" name="Rectangle 178"/>
            <p:cNvSpPr>
              <a:spLocks noChangeArrowheads="1"/>
            </p:cNvSpPr>
            <p:nvPr/>
          </p:nvSpPr>
          <p:spPr bwMode="auto">
            <a:xfrm>
              <a:off x="1905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27" name="Rectangle 179"/>
            <p:cNvSpPr>
              <a:spLocks noChangeArrowheads="1"/>
            </p:cNvSpPr>
            <p:nvPr/>
          </p:nvSpPr>
          <p:spPr bwMode="auto">
            <a:xfrm>
              <a:off x="2449" y="2849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28" name="Rectangle 180"/>
            <p:cNvSpPr>
              <a:spLocks noChangeArrowheads="1"/>
            </p:cNvSpPr>
            <p:nvPr/>
          </p:nvSpPr>
          <p:spPr bwMode="auto">
            <a:xfrm>
              <a:off x="2631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29" name="Rectangle 181"/>
            <p:cNvSpPr>
              <a:spLocks noChangeArrowheads="1"/>
            </p:cNvSpPr>
            <p:nvPr/>
          </p:nvSpPr>
          <p:spPr bwMode="auto">
            <a:xfrm>
              <a:off x="2994" y="2849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30" name="Rectangle 182"/>
            <p:cNvSpPr>
              <a:spLocks noChangeArrowheads="1"/>
            </p:cNvSpPr>
            <p:nvPr/>
          </p:nvSpPr>
          <p:spPr bwMode="auto">
            <a:xfrm>
              <a:off x="3629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31" name="Rectangle 183"/>
            <p:cNvSpPr>
              <a:spLocks noChangeArrowheads="1"/>
            </p:cNvSpPr>
            <p:nvPr/>
          </p:nvSpPr>
          <p:spPr bwMode="auto">
            <a:xfrm>
              <a:off x="3991" y="2849"/>
              <a:ext cx="273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32" name="Rectangle 184"/>
            <p:cNvSpPr>
              <a:spLocks noChangeArrowheads="1"/>
            </p:cNvSpPr>
            <p:nvPr/>
          </p:nvSpPr>
          <p:spPr bwMode="auto">
            <a:xfrm>
              <a:off x="4309" y="2849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33" name="Rectangle 185"/>
            <p:cNvSpPr>
              <a:spLocks noChangeArrowheads="1"/>
            </p:cNvSpPr>
            <p:nvPr/>
          </p:nvSpPr>
          <p:spPr bwMode="auto">
            <a:xfrm>
              <a:off x="363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34" name="Rectangle 186"/>
            <p:cNvSpPr>
              <a:spLocks noChangeArrowheads="1"/>
            </p:cNvSpPr>
            <p:nvPr/>
          </p:nvSpPr>
          <p:spPr bwMode="auto">
            <a:xfrm>
              <a:off x="680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35" name="Rectangle 187"/>
            <p:cNvSpPr>
              <a:spLocks noChangeArrowheads="1"/>
            </p:cNvSpPr>
            <p:nvPr/>
          </p:nvSpPr>
          <p:spPr bwMode="auto">
            <a:xfrm>
              <a:off x="1043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36" name="Rectangle 188"/>
            <p:cNvSpPr>
              <a:spLocks noChangeArrowheads="1"/>
            </p:cNvSpPr>
            <p:nvPr/>
          </p:nvSpPr>
          <p:spPr bwMode="auto">
            <a:xfrm>
              <a:off x="1406" y="2985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37" name="Rectangle 189"/>
            <p:cNvSpPr>
              <a:spLocks noChangeArrowheads="1"/>
            </p:cNvSpPr>
            <p:nvPr/>
          </p:nvSpPr>
          <p:spPr bwMode="auto">
            <a:xfrm>
              <a:off x="1905" y="2985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38" name="Rectangle 190"/>
            <p:cNvSpPr>
              <a:spLocks noChangeArrowheads="1"/>
            </p:cNvSpPr>
            <p:nvPr/>
          </p:nvSpPr>
          <p:spPr bwMode="auto">
            <a:xfrm>
              <a:off x="2495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39" name="Rectangle 191"/>
            <p:cNvSpPr>
              <a:spLocks noChangeArrowheads="1"/>
            </p:cNvSpPr>
            <p:nvPr/>
          </p:nvSpPr>
          <p:spPr bwMode="auto">
            <a:xfrm>
              <a:off x="2812" y="2985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40" name="Rectangle 192"/>
            <p:cNvSpPr>
              <a:spLocks noChangeArrowheads="1"/>
            </p:cNvSpPr>
            <p:nvPr/>
          </p:nvSpPr>
          <p:spPr bwMode="auto">
            <a:xfrm>
              <a:off x="3447" y="2985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41" name="Rectangle 193"/>
            <p:cNvSpPr>
              <a:spLocks noChangeArrowheads="1"/>
            </p:cNvSpPr>
            <p:nvPr/>
          </p:nvSpPr>
          <p:spPr bwMode="auto">
            <a:xfrm>
              <a:off x="3629" y="2985"/>
              <a:ext cx="18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42" name="Rectangle 194"/>
            <p:cNvSpPr>
              <a:spLocks noChangeArrowheads="1"/>
            </p:cNvSpPr>
            <p:nvPr/>
          </p:nvSpPr>
          <p:spPr bwMode="auto">
            <a:xfrm>
              <a:off x="3855" y="2985"/>
              <a:ext cx="40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43" name="Rectangle 195"/>
            <p:cNvSpPr>
              <a:spLocks noChangeArrowheads="1"/>
            </p:cNvSpPr>
            <p:nvPr/>
          </p:nvSpPr>
          <p:spPr bwMode="auto">
            <a:xfrm>
              <a:off x="363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44" name="Rectangle 196"/>
            <p:cNvSpPr>
              <a:spLocks noChangeArrowheads="1"/>
            </p:cNvSpPr>
            <p:nvPr/>
          </p:nvSpPr>
          <p:spPr bwMode="auto">
            <a:xfrm>
              <a:off x="680" y="3121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45" name="Rectangle 197"/>
            <p:cNvSpPr>
              <a:spLocks noChangeArrowheads="1"/>
            </p:cNvSpPr>
            <p:nvPr/>
          </p:nvSpPr>
          <p:spPr bwMode="auto">
            <a:xfrm>
              <a:off x="907" y="3121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46" name="Rectangle 198"/>
            <p:cNvSpPr>
              <a:spLocks noChangeArrowheads="1"/>
            </p:cNvSpPr>
            <p:nvPr/>
          </p:nvSpPr>
          <p:spPr bwMode="auto">
            <a:xfrm>
              <a:off x="1406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47" name="Rectangle 199"/>
            <p:cNvSpPr>
              <a:spLocks noChangeArrowheads="1"/>
            </p:cNvSpPr>
            <p:nvPr/>
          </p:nvSpPr>
          <p:spPr bwMode="auto">
            <a:xfrm>
              <a:off x="1724" y="3121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48" name="Rectangle 200"/>
            <p:cNvSpPr>
              <a:spLocks noChangeArrowheads="1"/>
            </p:cNvSpPr>
            <p:nvPr/>
          </p:nvSpPr>
          <p:spPr bwMode="auto">
            <a:xfrm>
              <a:off x="1996" y="3121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49" name="Rectangle 201"/>
            <p:cNvSpPr>
              <a:spLocks noChangeArrowheads="1"/>
            </p:cNvSpPr>
            <p:nvPr/>
          </p:nvSpPr>
          <p:spPr bwMode="auto">
            <a:xfrm>
              <a:off x="2812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50" name="Rectangle 202"/>
            <p:cNvSpPr>
              <a:spLocks noChangeArrowheads="1"/>
            </p:cNvSpPr>
            <p:nvPr/>
          </p:nvSpPr>
          <p:spPr bwMode="auto">
            <a:xfrm>
              <a:off x="3130" y="3121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51" name="Rectangle 203"/>
            <p:cNvSpPr>
              <a:spLocks noChangeArrowheads="1"/>
            </p:cNvSpPr>
            <p:nvPr/>
          </p:nvSpPr>
          <p:spPr bwMode="auto">
            <a:xfrm>
              <a:off x="3765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52" name="Rectangle 204"/>
            <p:cNvSpPr>
              <a:spLocks noChangeArrowheads="1"/>
            </p:cNvSpPr>
            <p:nvPr/>
          </p:nvSpPr>
          <p:spPr bwMode="auto">
            <a:xfrm>
              <a:off x="3946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9053" name="AutoShape 205"/>
          <p:cNvSpPr>
            <a:spLocks/>
          </p:cNvSpPr>
          <p:nvPr/>
        </p:nvSpPr>
        <p:spPr bwMode="auto">
          <a:xfrm rot="-5400000">
            <a:off x="6553201" y="3130550"/>
            <a:ext cx="144462" cy="5761037"/>
          </a:xfrm>
          <a:prstGeom prst="leftBracket">
            <a:avLst>
              <a:gd name="adj" fmla="val 62773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79054" name="Freeform 206"/>
          <p:cNvSpPr>
            <a:spLocks/>
          </p:cNvSpPr>
          <p:nvPr/>
        </p:nvSpPr>
        <p:spPr bwMode="auto">
          <a:xfrm>
            <a:off x="555625" y="1317625"/>
            <a:ext cx="1858963" cy="3787775"/>
          </a:xfrm>
          <a:custGeom>
            <a:avLst/>
            <a:gdLst>
              <a:gd name="T0" fmla="*/ 0 w 1171"/>
              <a:gd name="T1" fmla="*/ 0 h 2386"/>
              <a:gd name="T2" fmla="*/ 1168 w 1171"/>
              <a:gd name="T3" fmla="*/ 1 h 2386"/>
              <a:gd name="T4" fmla="*/ 1168 w 1171"/>
              <a:gd name="T5" fmla="*/ 103 h 2386"/>
              <a:gd name="T6" fmla="*/ 1036 w 1171"/>
              <a:gd name="T7" fmla="*/ 103 h 2386"/>
              <a:gd name="T8" fmla="*/ 1036 w 1171"/>
              <a:gd name="T9" fmla="*/ 226 h 2386"/>
              <a:gd name="T10" fmla="*/ 664 w 1171"/>
              <a:gd name="T11" fmla="*/ 226 h 2386"/>
              <a:gd name="T12" fmla="*/ 664 w 1171"/>
              <a:gd name="T13" fmla="*/ 493 h 2386"/>
              <a:gd name="T14" fmla="*/ 940 w 1171"/>
              <a:gd name="T15" fmla="*/ 493 h 2386"/>
              <a:gd name="T16" fmla="*/ 940 w 1171"/>
              <a:gd name="T17" fmla="*/ 631 h 2386"/>
              <a:gd name="T18" fmla="*/ 1171 w 1171"/>
              <a:gd name="T19" fmla="*/ 631 h 2386"/>
              <a:gd name="T20" fmla="*/ 1171 w 1171"/>
              <a:gd name="T21" fmla="*/ 766 h 2386"/>
              <a:gd name="T22" fmla="*/ 667 w 1171"/>
              <a:gd name="T23" fmla="*/ 766 h 2386"/>
              <a:gd name="T24" fmla="*/ 670 w 1171"/>
              <a:gd name="T25" fmla="*/ 898 h 2386"/>
              <a:gd name="T26" fmla="*/ 1033 w 1171"/>
              <a:gd name="T27" fmla="*/ 898 h 2386"/>
              <a:gd name="T28" fmla="*/ 1033 w 1171"/>
              <a:gd name="T29" fmla="*/ 1036 h 2386"/>
              <a:gd name="T30" fmla="*/ 667 w 1171"/>
              <a:gd name="T31" fmla="*/ 1036 h 2386"/>
              <a:gd name="T32" fmla="*/ 667 w 1171"/>
              <a:gd name="T33" fmla="*/ 1174 h 2386"/>
              <a:gd name="T34" fmla="*/ 898 w 1171"/>
              <a:gd name="T35" fmla="*/ 1174 h 2386"/>
              <a:gd name="T36" fmla="*/ 898 w 1171"/>
              <a:gd name="T37" fmla="*/ 1309 h 2386"/>
              <a:gd name="T38" fmla="*/ 670 w 1171"/>
              <a:gd name="T39" fmla="*/ 1309 h 2386"/>
              <a:gd name="T40" fmla="*/ 667 w 1171"/>
              <a:gd name="T41" fmla="*/ 1447 h 2386"/>
              <a:gd name="T42" fmla="*/ 535 w 1171"/>
              <a:gd name="T43" fmla="*/ 1447 h 2386"/>
              <a:gd name="T44" fmla="*/ 535 w 1171"/>
              <a:gd name="T45" fmla="*/ 1582 h 2386"/>
              <a:gd name="T46" fmla="*/ 628 w 1171"/>
              <a:gd name="T47" fmla="*/ 1582 h 2386"/>
              <a:gd name="T48" fmla="*/ 628 w 1171"/>
              <a:gd name="T49" fmla="*/ 1714 h 2386"/>
              <a:gd name="T50" fmla="*/ 1033 w 1171"/>
              <a:gd name="T51" fmla="*/ 1714 h 2386"/>
              <a:gd name="T52" fmla="*/ 1030 w 1171"/>
              <a:gd name="T53" fmla="*/ 1849 h 2386"/>
              <a:gd name="T54" fmla="*/ 826 w 1171"/>
              <a:gd name="T55" fmla="*/ 1849 h 2386"/>
              <a:gd name="T56" fmla="*/ 667 w 1171"/>
              <a:gd name="T57" fmla="*/ 1849 h 2386"/>
              <a:gd name="T58" fmla="*/ 667 w 1171"/>
              <a:gd name="T59" fmla="*/ 1987 h 2386"/>
              <a:gd name="T60" fmla="*/ 616 w 1171"/>
              <a:gd name="T61" fmla="*/ 1990 h 2386"/>
              <a:gd name="T62" fmla="*/ 616 w 1171"/>
              <a:gd name="T63" fmla="*/ 2125 h 2386"/>
              <a:gd name="T64" fmla="*/ 496 w 1171"/>
              <a:gd name="T65" fmla="*/ 2128 h 2386"/>
              <a:gd name="T66" fmla="*/ 301 w 1171"/>
              <a:gd name="T67" fmla="*/ 2128 h 2386"/>
              <a:gd name="T68" fmla="*/ 301 w 1171"/>
              <a:gd name="T69" fmla="*/ 2269 h 2386"/>
              <a:gd name="T70" fmla="*/ 535 w 1171"/>
              <a:gd name="T71" fmla="*/ 2269 h 2386"/>
              <a:gd name="T72" fmla="*/ 538 w 1171"/>
              <a:gd name="T73" fmla="*/ 2386 h 2386"/>
              <a:gd name="T74" fmla="*/ 0 w 1171"/>
              <a:gd name="T75" fmla="*/ 2386 h 2386"/>
              <a:gd name="T76" fmla="*/ 0 w 1171"/>
              <a:gd name="T77" fmla="*/ 0 h 2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71" h="2386">
                <a:moveTo>
                  <a:pt x="0" y="0"/>
                </a:moveTo>
                <a:lnTo>
                  <a:pt x="1168" y="1"/>
                </a:lnTo>
                <a:lnTo>
                  <a:pt x="1168" y="103"/>
                </a:lnTo>
                <a:lnTo>
                  <a:pt x="1036" y="103"/>
                </a:lnTo>
                <a:lnTo>
                  <a:pt x="1036" y="226"/>
                </a:lnTo>
                <a:lnTo>
                  <a:pt x="664" y="226"/>
                </a:lnTo>
                <a:lnTo>
                  <a:pt x="664" y="493"/>
                </a:lnTo>
                <a:lnTo>
                  <a:pt x="940" y="493"/>
                </a:lnTo>
                <a:lnTo>
                  <a:pt x="940" y="631"/>
                </a:lnTo>
                <a:lnTo>
                  <a:pt x="1171" y="631"/>
                </a:lnTo>
                <a:lnTo>
                  <a:pt x="1171" y="766"/>
                </a:lnTo>
                <a:lnTo>
                  <a:pt x="667" y="766"/>
                </a:lnTo>
                <a:lnTo>
                  <a:pt x="670" y="898"/>
                </a:lnTo>
                <a:lnTo>
                  <a:pt x="1033" y="898"/>
                </a:lnTo>
                <a:lnTo>
                  <a:pt x="1033" y="1036"/>
                </a:lnTo>
                <a:lnTo>
                  <a:pt x="667" y="1036"/>
                </a:lnTo>
                <a:lnTo>
                  <a:pt x="667" y="1174"/>
                </a:lnTo>
                <a:lnTo>
                  <a:pt x="898" y="1174"/>
                </a:lnTo>
                <a:lnTo>
                  <a:pt x="898" y="1309"/>
                </a:lnTo>
                <a:lnTo>
                  <a:pt x="670" y="1309"/>
                </a:lnTo>
                <a:lnTo>
                  <a:pt x="667" y="1447"/>
                </a:lnTo>
                <a:lnTo>
                  <a:pt x="535" y="1447"/>
                </a:lnTo>
                <a:lnTo>
                  <a:pt x="535" y="1582"/>
                </a:lnTo>
                <a:lnTo>
                  <a:pt x="628" y="1582"/>
                </a:lnTo>
                <a:lnTo>
                  <a:pt x="628" y="1714"/>
                </a:lnTo>
                <a:lnTo>
                  <a:pt x="1033" y="1714"/>
                </a:lnTo>
                <a:lnTo>
                  <a:pt x="1030" y="1849"/>
                </a:lnTo>
                <a:lnTo>
                  <a:pt x="826" y="1849"/>
                </a:lnTo>
                <a:lnTo>
                  <a:pt x="667" y="1849"/>
                </a:lnTo>
                <a:lnTo>
                  <a:pt x="667" y="1987"/>
                </a:lnTo>
                <a:lnTo>
                  <a:pt x="616" y="1990"/>
                </a:lnTo>
                <a:lnTo>
                  <a:pt x="616" y="2125"/>
                </a:lnTo>
                <a:lnTo>
                  <a:pt x="496" y="2128"/>
                </a:lnTo>
                <a:lnTo>
                  <a:pt x="301" y="2128"/>
                </a:lnTo>
                <a:lnTo>
                  <a:pt x="301" y="2269"/>
                </a:lnTo>
                <a:lnTo>
                  <a:pt x="535" y="2269"/>
                </a:lnTo>
                <a:lnTo>
                  <a:pt x="538" y="2386"/>
                </a:lnTo>
                <a:lnTo>
                  <a:pt x="0" y="238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64999"/>
            </a:schemeClr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79055" name="Group 207"/>
          <p:cNvGrpSpPr>
            <a:grpSpLocks/>
          </p:cNvGrpSpPr>
          <p:nvPr/>
        </p:nvGrpSpPr>
        <p:grpSpPr bwMode="auto">
          <a:xfrm>
            <a:off x="3811588" y="5915025"/>
            <a:ext cx="5608637" cy="120650"/>
            <a:chOff x="2401" y="3681"/>
            <a:chExt cx="3533" cy="76"/>
          </a:xfrm>
        </p:grpSpPr>
        <p:sp>
          <p:nvSpPr>
            <p:cNvPr id="79056" name="Rectangle 208"/>
            <p:cNvSpPr>
              <a:spLocks noChangeArrowheads="1"/>
            </p:cNvSpPr>
            <p:nvPr/>
          </p:nvSpPr>
          <p:spPr bwMode="auto">
            <a:xfrm>
              <a:off x="2401" y="3681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57" name="Rectangle 209"/>
            <p:cNvSpPr>
              <a:spLocks noChangeArrowheads="1"/>
            </p:cNvSpPr>
            <p:nvPr/>
          </p:nvSpPr>
          <p:spPr bwMode="auto">
            <a:xfrm>
              <a:off x="2734" y="3681"/>
              <a:ext cx="230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58" name="Rectangle 210"/>
            <p:cNvSpPr>
              <a:spLocks noChangeArrowheads="1"/>
            </p:cNvSpPr>
            <p:nvPr/>
          </p:nvSpPr>
          <p:spPr bwMode="auto">
            <a:xfrm>
              <a:off x="2982" y="3681"/>
              <a:ext cx="35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59" name="Rectangle 211"/>
            <p:cNvSpPr>
              <a:spLocks noChangeArrowheads="1"/>
            </p:cNvSpPr>
            <p:nvPr/>
          </p:nvSpPr>
          <p:spPr bwMode="auto">
            <a:xfrm>
              <a:off x="3359" y="3681"/>
              <a:ext cx="20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60" name="Rectangle 212"/>
            <p:cNvSpPr>
              <a:spLocks noChangeArrowheads="1"/>
            </p:cNvSpPr>
            <p:nvPr/>
          </p:nvSpPr>
          <p:spPr bwMode="auto">
            <a:xfrm>
              <a:off x="3581" y="3681"/>
              <a:ext cx="30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61" name="Rectangle 213"/>
            <p:cNvSpPr>
              <a:spLocks noChangeArrowheads="1"/>
            </p:cNvSpPr>
            <p:nvPr/>
          </p:nvSpPr>
          <p:spPr bwMode="auto">
            <a:xfrm>
              <a:off x="3899" y="3681"/>
              <a:ext cx="19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62" name="Rectangle 214"/>
            <p:cNvSpPr>
              <a:spLocks noChangeArrowheads="1"/>
            </p:cNvSpPr>
            <p:nvPr/>
          </p:nvSpPr>
          <p:spPr bwMode="auto">
            <a:xfrm>
              <a:off x="4110" y="3681"/>
              <a:ext cx="40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63" name="Rectangle 215"/>
            <p:cNvSpPr>
              <a:spLocks noChangeArrowheads="1"/>
            </p:cNvSpPr>
            <p:nvPr/>
          </p:nvSpPr>
          <p:spPr bwMode="auto">
            <a:xfrm>
              <a:off x="4534" y="3681"/>
              <a:ext cx="41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64" name="Rectangle 216"/>
            <p:cNvSpPr>
              <a:spLocks noChangeArrowheads="1"/>
            </p:cNvSpPr>
            <p:nvPr/>
          </p:nvSpPr>
          <p:spPr bwMode="auto">
            <a:xfrm>
              <a:off x="4975" y="3681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65" name="Rectangle 217"/>
            <p:cNvSpPr>
              <a:spLocks noChangeArrowheads="1"/>
            </p:cNvSpPr>
            <p:nvPr/>
          </p:nvSpPr>
          <p:spPr bwMode="auto">
            <a:xfrm>
              <a:off x="5308" y="3681"/>
              <a:ext cx="2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66" name="Rectangle 218"/>
            <p:cNvSpPr>
              <a:spLocks noChangeArrowheads="1"/>
            </p:cNvSpPr>
            <p:nvPr/>
          </p:nvSpPr>
          <p:spPr bwMode="auto">
            <a:xfrm>
              <a:off x="5631" y="3681"/>
              <a:ext cx="2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9067" name="Rectangle 219"/>
            <p:cNvSpPr>
              <a:spLocks noChangeArrowheads="1"/>
            </p:cNvSpPr>
            <p:nvPr/>
          </p:nvSpPr>
          <p:spPr bwMode="auto">
            <a:xfrm>
              <a:off x="5864" y="3681"/>
              <a:ext cx="7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79068" name="AutoShape 220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</a:pPr>
            <a:r>
              <a:rPr lang="es-ES" sz="1400" i="0">
                <a:effectLst/>
              </a:rPr>
              <a:t>ORIGINAL IMAGE</a:t>
            </a:r>
            <a:endParaRPr lang="es-ES" sz="1400" b="0" i="0">
              <a:effectLst/>
            </a:endParaRPr>
          </a:p>
        </p:txBody>
      </p:sp>
      <p:grpSp>
        <p:nvGrpSpPr>
          <p:cNvPr id="79069" name="Group 221"/>
          <p:cNvGrpSpPr>
            <a:grpSpLocks/>
          </p:cNvGrpSpPr>
          <p:nvPr/>
        </p:nvGrpSpPr>
        <p:grpSpPr bwMode="auto">
          <a:xfrm>
            <a:off x="7777163" y="4498975"/>
            <a:ext cx="2087562" cy="1225550"/>
            <a:chOff x="4899" y="2834"/>
            <a:chExt cx="1315" cy="772"/>
          </a:xfrm>
        </p:grpSpPr>
        <p:grpSp>
          <p:nvGrpSpPr>
            <p:cNvPr id="79070" name="Group 222"/>
            <p:cNvGrpSpPr>
              <a:grpSpLocks/>
            </p:cNvGrpSpPr>
            <p:nvPr/>
          </p:nvGrpSpPr>
          <p:grpSpPr bwMode="auto">
            <a:xfrm>
              <a:off x="4899" y="2834"/>
              <a:ext cx="1315" cy="454"/>
              <a:chOff x="4899" y="2290"/>
              <a:chExt cx="1315" cy="454"/>
            </a:xfrm>
          </p:grpSpPr>
          <p:sp>
            <p:nvSpPr>
              <p:cNvPr id="79071" name="Line 223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79072" name="Rectangle 224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93000"/>
                  </a:lnSpc>
                </a:pPr>
                <a:r>
                  <a:rPr lang="es-ES" sz="1400" i="0">
                    <a:effectLst/>
                  </a:rPr>
                  <a:t>TIER-2 CODING</a:t>
                </a:r>
              </a:p>
            </p:txBody>
          </p:sp>
        </p:grpSp>
        <p:sp>
          <p:nvSpPr>
            <p:cNvPr id="79073" name="Line 225"/>
            <p:cNvSpPr>
              <a:spLocks noChangeShapeType="1"/>
            </p:cNvSpPr>
            <p:nvPr/>
          </p:nvSpPr>
          <p:spPr bwMode="auto">
            <a:xfrm>
              <a:off x="5534" y="3288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79074" name="AutoShape 226"/>
            <p:cNvSpPr>
              <a:spLocks noChangeArrowheads="1"/>
            </p:cNvSpPr>
            <p:nvPr/>
          </p:nvSpPr>
          <p:spPr bwMode="auto">
            <a:xfrm>
              <a:off x="4899" y="3424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JP2 codestream</a:t>
              </a:r>
              <a:endParaRPr lang="es-ES" sz="1400" b="0" i="0">
                <a:effectLst/>
              </a:endParaRPr>
            </a:p>
          </p:txBody>
        </p:sp>
      </p:grpSp>
      <p:grpSp>
        <p:nvGrpSpPr>
          <p:cNvPr id="79075" name="Group 227"/>
          <p:cNvGrpSpPr>
            <a:grpSpLocks/>
          </p:cNvGrpSpPr>
          <p:nvPr/>
        </p:nvGrpSpPr>
        <p:grpSpPr bwMode="auto">
          <a:xfrm>
            <a:off x="6416675" y="4356100"/>
            <a:ext cx="2295525" cy="457200"/>
            <a:chOff x="4042" y="2744"/>
            <a:chExt cx="1446" cy="288"/>
          </a:xfrm>
        </p:grpSpPr>
        <p:sp>
          <p:nvSpPr>
            <p:cNvPr id="79076" name="Text Box 228"/>
            <p:cNvSpPr txBox="1">
              <a:spLocks noChangeArrowheads="1"/>
            </p:cNvSpPr>
            <p:nvPr/>
          </p:nvSpPr>
          <p:spPr bwMode="auto">
            <a:xfrm>
              <a:off x="4042" y="2744"/>
              <a:ext cx="81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/>
              <a:r>
                <a:rPr lang="en-GB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PCRD</a:t>
              </a:r>
            </a:p>
          </p:txBody>
        </p:sp>
        <p:sp>
          <p:nvSpPr>
            <p:cNvPr id="79077" name="Line 229"/>
            <p:cNvSpPr>
              <a:spLocks noChangeShapeType="1"/>
            </p:cNvSpPr>
            <p:nvPr/>
          </p:nvSpPr>
          <p:spPr bwMode="auto">
            <a:xfrm flipH="1">
              <a:off x="4842" y="2904"/>
              <a:ext cx="64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79078" name="Text Box 230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sp>
        <p:nvSpPr>
          <p:cNvPr id="79079" name="Text Box 231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APPLICATION TO JPEG2000</a:t>
            </a:r>
          </a:p>
        </p:txBody>
      </p:sp>
      <p:sp>
        <p:nvSpPr>
          <p:cNvPr id="79080" name="Text Box 232"/>
          <p:cNvSpPr txBox="1">
            <a:spLocks noChangeArrowheads="1"/>
          </p:cNvSpPr>
          <p:nvPr/>
        </p:nvSpPr>
        <p:spPr bwMode="auto">
          <a:xfrm>
            <a:off x="7561263" y="922338"/>
            <a:ext cx="244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core coding system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  <p:sp>
        <p:nvSpPr>
          <p:cNvPr id="79083" name="Text Box 235"/>
          <p:cNvSpPr txBox="1">
            <a:spLocks noChangeArrowheads="1"/>
          </p:cNvSpPr>
          <p:nvPr/>
        </p:nvSpPr>
        <p:spPr bwMode="auto">
          <a:xfrm>
            <a:off x="3527425" y="6084888"/>
            <a:ext cx="244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final codestream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9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9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animBg="1"/>
      <p:bldP spid="79053" grpId="0" animBg="1"/>
      <p:bldP spid="7905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Group 2"/>
          <p:cNvGrpSpPr>
            <a:grpSpLocks/>
          </p:cNvGrpSpPr>
          <p:nvPr/>
        </p:nvGrpSpPr>
        <p:grpSpPr bwMode="auto">
          <a:xfrm>
            <a:off x="576263" y="1930400"/>
            <a:ext cx="6480175" cy="3144838"/>
            <a:chOff x="363" y="1216"/>
            <a:chExt cx="4082" cy="1981"/>
          </a:xfrm>
        </p:grpSpPr>
        <p:sp>
          <p:nvSpPr>
            <p:cNvPr id="80899" name="Rectangle 3"/>
            <p:cNvSpPr>
              <a:spLocks noChangeArrowheads="1"/>
            </p:cNvSpPr>
            <p:nvPr/>
          </p:nvSpPr>
          <p:spPr bwMode="auto">
            <a:xfrm>
              <a:off x="363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00" name="Rectangle 4"/>
            <p:cNvSpPr>
              <a:spLocks noChangeArrowheads="1"/>
            </p:cNvSpPr>
            <p:nvPr/>
          </p:nvSpPr>
          <p:spPr bwMode="auto">
            <a:xfrm>
              <a:off x="680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01" name="Rectangle 5"/>
            <p:cNvSpPr>
              <a:spLocks noChangeArrowheads="1"/>
            </p:cNvSpPr>
            <p:nvPr/>
          </p:nvSpPr>
          <p:spPr bwMode="auto">
            <a:xfrm>
              <a:off x="1043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02" name="Rectangle 6"/>
            <p:cNvSpPr>
              <a:spLocks noChangeArrowheads="1"/>
            </p:cNvSpPr>
            <p:nvPr/>
          </p:nvSpPr>
          <p:spPr bwMode="auto">
            <a:xfrm>
              <a:off x="1406" y="1216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03" name="Rectangle 7"/>
            <p:cNvSpPr>
              <a:spLocks noChangeArrowheads="1"/>
            </p:cNvSpPr>
            <p:nvPr/>
          </p:nvSpPr>
          <p:spPr bwMode="auto">
            <a:xfrm>
              <a:off x="1905" y="1216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04" name="Rectangle 8"/>
            <p:cNvSpPr>
              <a:spLocks noChangeArrowheads="1"/>
            </p:cNvSpPr>
            <p:nvPr/>
          </p:nvSpPr>
          <p:spPr bwMode="auto">
            <a:xfrm>
              <a:off x="2495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05" name="Rectangle 9"/>
            <p:cNvSpPr>
              <a:spLocks noChangeArrowheads="1"/>
            </p:cNvSpPr>
            <p:nvPr/>
          </p:nvSpPr>
          <p:spPr bwMode="auto">
            <a:xfrm>
              <a:off x="2812" y="1216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06" name="Rectangle 10"/>
            <p:cNvSpPr>
              <a:spLocks noChangeArrowheads="1"/>
            </p:cNvSpPr>
            <p:nvPr/>
          </p:nvSpPr>
          <p:spPr bwMode="auto">
            <a:xfrm>
              <a:off x="3447" y="1216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07" name="Rectangle 11"/>
            <p:cNvSpPr>
              <a:spLocks noChangeArrowheads="1"/>
            </p:cNvSpPr>
            <p:nvPr/>
          </p:nvSpPr>
          <p:spPr bwMode="auto">
            <a:xfrm>
              <a:off x="3629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08" name="Rectangle 12"/>
            <p:cNvSpPr>
              <a:spLocks noChangeArrowheads="1"/>
            </p:cNvSpPr>
            <p:nvPr/>
          </p:nvSpPr>
          <p:spPr bwMode="auto">
            <a:xfrm>
              <a:off x="3946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09" name="Rectangle 13"/>
            <p:cNvSpPr>
              <a:spLocks noChangeArrowheads="1"/>
            </p:cNvSpPr>
            <p:nvPr/>
          </p:nvSpPr>
          <p:spPr bwMode="auto">
            <a:xfrm>
              <a:off x="363" y="1352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10" name="Rectangle 14"/>
            <p:cNvSpPr>
              <a:spLocks noChangeArrowheads="1"/>
            </p:cNvSpPr>
            <p:nvPr/>
          </p:nvSpPr>
          <p:spPr bwMode="auto">
            <a:xfrm>
              <a:off x="544" y="1352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11" name="Rectangle 15"/>
            <p:cNvSpPr>
              <a:spLocks noChangeArrowheads="1"/>
            </p:cNvSpPr>
            <p:nvPr/>
          </p:nvSpPr>
          <p:spPr bwMode="auto">
            <a:xfrm>
              <a:off x="1043" y="1352"/>
              <a:ext cx="22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12" name="Rectangle 16"/>
            <p:cNvSpPr>
              <a:spLocks noChangeArrowheads="1"/>
            </p:cNvSpPr>
            <p:nvPr/>
          </p:nvSpPr>
          <p:spPr bwMode="auto">
            <a:xfrm>
              <a:off x="1315" y="1352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13" name="Rectangle 17"/>
            <p:cNvSpPr>
              <a:spLocks noChangeArrowheads="1"/>
            </p:cNvSpPr>
            <p:nvPr/>
          </p:nvSpPr>
          <p:spPr bwMode="auto">
            <a:xfrm>
              <a:off x="2132" y="1352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14" name="Rectangle 18"/>
            <p:cNvSpPr>
              <a:spLocks noChangeArrowheads="1"/>
            </p:cNvSpPr>
            <p:nvPr/>
          </p:nvSpPr>
          <p:spPr bwMode="auto">
            <a:xfrm>
              <a:off x="2449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15" name="Rectangle 19"/>
            <p:cNvSpPr>
              <a:spLocks noChangeArrowheads="1"/>
            </p:cNvSpPr>
            <p:nvPr/>
          </p:nvSpPr>
          <p:spPr bwMode="auto">
            <a:xfrm>
              <a:off x="2585" y="1352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16" name="Rectangle 20"/>
            <p:cNvSpPr>
              <a:spLocks noChangeArrowheads="1"/>
            </p:cNvSpPr>
            <p:nvPr/>
          </p:nvSpPr>
          <p:spPr bwMode="auto">
            <a:xfrm>
              <a:off x="2812" y="1352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17" name="Rectangle 21"/>
            <p:cNvSpPr>
              <a:spLocks noChangeArrowheads="1"/>
            </p:cNvSpPr>
            <p:nvPr/>
          </p:nvSpPr>
          <p:spPr bwMode="auto">
            <a:xfrm>
              <a:off x="3447" y="1352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18" name="Rectangle 22"/>
            <p:cNvSpPr>
              <a:spLocks noChangeArrowheads="1"/>
            </p:cNvSpPr>
            <p:nvPr/>
          </p:nvSpPr>
          <p:spPr bwMode="auto">
            <a:xfrm>
              <a:off x="3991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19" name="Rectangle 23"/>
            <p:cNvSpPr>
              <a:spLocks noChangeArrowheads="1"/>
            </p:cNvSpPr>
            <p:nvPr/>
          </p:nvSpPr>
          <p:spPr bwMode="auto">
            <a:xfrm>
              <a:off x="4128" y="1352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20" name="Rectangle 24"/>
            <p:cNvSpPr>
              <a:spLocks noChangeArrowheads="1"/>
            </p:cNvSpPr>
            <p:nvPr/>
          </p:nvSpPr>
          <p:spPr bwMode="auto">
            <a:xfrm>
              <a:off x="363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21" name="Rectangle 25"/>
            <p:cNvSpPr>
              <a:spLocks noChangeArrowheads="1"/>
            </p:cNvSpPr>
            <p:nvPr/>
          </p:nvSpPr>
          <p:spPr bwMode="auto">
            <a:xfrm>
              <a:off x="726" y="1489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22" name="Rectangle 26"/>
            <p:cNvSpPr>
              <a:spLocks noChangeArrowheads="1"/>
            </p:cNvSpPr>
            <p:nvPr/>
          </p:nvSpPr>
          <p:spPr bwMode="auto">
            <a:xfrm>
              <a:off x="998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23" name="Rectangle 27"/>
            <p:cNvSpPr>
              <a:spLocks noChangeArrowheads="1"/>
            </p:cNvSpPr>
            <p:nvPr/>
          </p:nvSpPr>
          <p:spPr bwMode="auto">
            <a:xfrm>
              <a:off x="1542" y="1489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24" name="Rectangle 28"/>
            <p:cNvSpPr>
              <a:spLocks noChangeArrowheads="1"/>
            </p:cNvSpPr>
            <p:nvPr/>
          </p:nvSpPr>
          <p:spPr bwMode="auto">
            <a:xfrm>
              <a:off x="1905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25" name="Rectangle 29"/>
            <p:cNvSpPr>
              <a:spLocks noChangeArrowheads="1"/>
            </p:cNvSpPr>
            <p:nvPr/>
          </p:nvSpPr>
          <p:spPr bwMode="auto">
            <a:xfrm>
              <a:off x="2449" y="1489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26" name="Rectangle 30"/>
            <p:cNvSpPr>
              <a:spLocks noChangeArrowheads="1"/>
            </p:cNvSpPr>
            <p:nvPr/>
          </p:nvSpPr>
          <p:spPr bwMode="auto">
            <a:xfrm>
              <a:off x="2631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27" name="Rectangle 31"/>
            <p:cNvSpPr>
              <a:spLocks noChangeArrowheads="1"/>
            </p:cNvSpPr>
            <p:nvPr/>
          </p:nvSpPr>
          <p:spPr bwMode="auto">
            <a:xfrm>
              <a:off x="2994" y="1489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28" name="Rectangle 32"/>
            <p:cNvSpPr>
              <a:spLocks noChangeArrowheads="1"/>
            </p:cNvSpPr>
            <p:nvPr/>
          </p:nvSpPr>
          <p:spPr bwMode="auto">
            <a:xfrm>
              <a:off x="3629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29" name="Rectangle 33"/>
            <p:cNvSpPr>
              <a:spLocks noChangeArrowheads="1"/>
            </p:cNvSpPr>
            <p:nvPr/>
          </p:nvSpPr>
          <p:spPr bwMode="auto">
            <a:xfrm>
              <a:off x="3991" y="1489"/>
              <a:ext cx="273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30" name="Rectangle 34"/>
            <p:cNvSpPr>
              <a:spLocks noChangeArrowheads="1"/>
            </p:cNvSpPr>
            <p:nvPr/>
          </p:nvSpPr>
          <p:spPr bwMode="auto">
            <a:xfrm>
              <a:off x="4309" y="1489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31" name="Rectangle 35"/>
            <p:cNvSpPr>
              <a:spLocks noChangeArrowheads="1"/>
            </p:cNvSpPr>
            <p:nvPr/>
          </p:nvSpPr>
          <p:spPr bwMode="auto">
            <a:xfrm>
              <a:off x="363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32" name="Rectangle 36"/>
            <p:cNvSpPr>
              <a:spLocks noChangeArrowheads="1"/>
            </p:cNvSpPr>
            <p:nvPr/>
          </p:nvSpPr>
          <p:spPr bwMode="auto">
            <a:xfrm>
              <a:off x="680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33" name="Rectangle 37"/>
            <p:cNvSpPr>
              <a:spLocks noChangeArrowheads="1"/>
            </p:cNvSpPr>
            <p:nvPr/>
          </p:nvSpPr>
          <p:spPr bwMode="auto">
            <a:xfrm>
              <a:off x="1043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34" name="Rectangle 38"/>
            <p:cNvSpPr>
              <a:spLocks noChangeArrowheads="1"/>
            </p:cNvSpPr>
            <p:nvPr/>
          </p:nvSpPr>
          <p:spPr bwMode="auto">
            <a:xfrm>
              <a:off x="1406" y="1625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35" name="Rectangle 39"/>
            <p:cNvSpPr>
              <a:spLocks noChangeArrowheads="1"/>
            </p:cNvSpPr>
            <p:nvPr/>
          </p:nvSpPr>
          <p:spPr bwMode="auto">
            <a:xfrm>
              <a:off x="1905" y="1625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36" name="Rectangle 40"/>
            <p:cNvSpPr>
              <a:spLocks noChangeArrowheads="1"/>
            </p:cNvSpPr>
            <p:nvPr/>
          </p:nvSpPr>
          <p:spPr bwMode="auto">
            <a:xfrm>
              <a:off x="2495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37" name="Rectangle 41"/>
            <p:cNvSpPr>
              <a:spLocks noChangeArrowheads="1"/>
            </p:cNvSpPr>
            <p:nvPr/>
          </p:nvSpPr>
          <p:spPr bwMode="auto">
            <a:xfrm>
              <a:off x="2812" y="1625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38" name="Rectangle 42"/>
            <p:cNvSpPr>
              <a:spLocks noChangeArrowheads="1"/>
            </p:cNvSpPr>
            <p:nvPr/>
          </p:nvSpPr>
          <p:spPr bwMode="auto">
            <a:xfrm>
              <a:off x="3447" y="1625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39" name="Rectangle 43"/>
            <p:cNvSpPr>
              <a:spLocks noChangeArrowheads="1"/>
            </p:cNvSpPr>
            <p:nvPr/>
          </p:nvSpPr>
          <p:spPr bwMode="auto">
            <a:xfrm>
              <a:off x="3629" y="1625"/>
              <a:ext cx="18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40" name="Rectangle 44"/>
            <p:cNvSpPr>
              <a:spLocks noChangeArrowheads="1"/>
            </p:cNvSpPr>
            <p:nvPr/>
          </p:nvSpPr>
          <p:spPr bwMode="auto">
            <a:xfrm>
              <a:off x="3855" y="1625"/>
              <a:ext cx="40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41" name="Rectangle 45"/>
            <p:cNvSpPr>
              <a:spLocks noChangeArrowheads="1"/>
            </p:cNvSpPr>
            <p:nvPr/>
          </p:nvSpPr>
          <p:spPr bwMode="auto">
            <a:xfrm>
              <a:off x="363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42" name="Rectangle 46"/>
            <p:cNvSpPr>
              <a:spLocks noChangeArrowheads="1"/>
            </p:cNvSpPr>
            <p:nvPr/>
          </p:nvSpPr>
          <p:spPr bwMode="auto">
            <a:xfrm>
              <a:off x="680" y="1761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43" name="Rectangle 47"/>
            <p:cNvSpPr>
              <a:spLocks noChangeArrowheads="1"/>
            </p:cNvSpPr>
            <p:nvPr/>
          </p:nvSpPr>
          <p:spPr bwMode="auto">
            <a:xfrm>
              <a:off x="907" y="1761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44" name="Rectangle 48"/>
            <p:cNvSpPr>
              <a:spLocks noChangeArrowheads="1"/>
            </p:cNvSpPr>
            <p:nvPr/>
          </p:nvSpPr>
          <p:spPr bwMode="auto">
            <a:xfrm>
              <a:off x="1406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45" name="Rectangle 49"/>
            <p:cNvSpPr>
              <a:spLocks noChangeArrowheads="1"/>
            </p:cNvSpPr>
            <p:nvPr/>
          </p:nvSpPr>
          <p:spPr bwMode="auto">
            <a:xfrm>
              <a:off x="1724" y="1761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46" name="Rectangle 50"/>
            <p:cNvSpPr>
              <a:spLocks noChangeArrowheads="1"/>
            </p:cNvSpPr>
            <p:nvPr/>
          </p:nvSpPr>
          <p:spPr bwMode="auto">
            <a:xfrm>
              <a:off x="1996" y="1761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47" name="Rectangle 51"/>
            <p:cNvSpPr>
              <a:spLocks noChangeArrowheads="1"/>
            </p:cNvSpPr>
            <p:nvPr/>
          </p:nvSpPr>
          <p:spPr bwMode="auto">
            <a:xfrm>
              <a:off x="2812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48" name="Rectangle 52"/>
            <p:cNvSpPr>
              <a:spLocks noChangeArrowheads="1"/>
            </p:cNvSpPr>
            <p:nvPr/>
          </p:nvSpPr>
          <p:spPr bwMode="auto">
            <a:xfrm>
              <a:off x="3130" y="1761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49" name="Rectangle 53"/>
            <p:cNvSpPr>
              <a:spLocks noChangeArrowheads="1"/>
            </p:cNvSpPr>
            <p:nvPr/>
          </p:nvSpPr>
          <p:spPr bwMode="auto">
            <a:xfrm>
              <a:off x="3765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50" name="Rectangle 54"/>
            <p:cNvSpPr>
              <a:spLocks noChangeArrowheads="1"/>
            </p:cNvSpPr>
            <p:nvPr/>
          </p:nvSpPr>
          <p:spPr bwMode="auto">
            <a:xfrm>
              <a:off x="3946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51" name="Rectangle 55"/>
            <p:cNvSpPr>
              <a:spLocks noChangeArrowheads="1"/>
            </p:cNvSpPr>
            <p:nvPr/>
          </p:nvSpPr>
          <p:spPr bwMode="auto">
            <a:xfrm>
              <a:off x="363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52" name="Rectangle 56"/>
            <p:cNvSpPr>
              <a:spLocks noChangeArrowheads="1"/>
            </p:cNvSpPr>
            <p:nvPr/>
          </p:nvSpPr>
          <p:spPr bwMode="auto">
            <a:xfrm>
              <a:off x="816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53" name="Rectangle 57"/>
            <p:cNvSpPr>
              <a:spLocks noChangeArrowheads="1"/>
            </p:cNvSpPr>
            <p:nvPr/>
          </p:nvSpPr>
          <p:spPr bwMode="auto">
            <a:xfrm>
              <a:off x="1043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54" name="Rectangle 58"/>
            <p:cNvSpPr>
              <a:spLocks noChangeArrowheads="1"/>
            </p:cNvSpPr>
            <p:nvPr/>
          </p:nvSpPr>
          <p:spPr bwMode="auto">
            <a:xfrm>
              <a:off x="1270" y="2032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55" name="Rectangle 59"/>
            <p:cNvSpPr>
              <a:spLocks noChangeArrowheads="1"/>
            </p:cNvSpPr>
            <p:nvPr/>
          </p:nvSpPr>
          <p:spPr bwMode="auto">
            <a:xfrm>
              <a:off x="1905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56" name="Rectangle 60"/>
            <p:cNvSpPr>
              <a:spLocks noChangeArrowheads="1"/>
            </p:cNvSpPr>
            <p:nvPr/>
          </p:nvSpPr>
          <p:spPr bwMode="auto">
            <a:xfrm>
              <a:off x="2359" y="2032"/>
              <a:ext cx="36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57" name="Rectangle 61"/>
            <p:cNvSpPr>
              <a:spLocks noChangeArrowheads="1"/>
            </p:cNvSpPr>
            <p:nvPr/>
          </p:nvSpPr>
          <p:spPr bwMode="auto">
            <a:xfrm>
              <a:off x="2767" y="2032"/>
              <a:ext cx="635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58" name="Rectangle 62"/>
            <p:cNvSpPr>
              <a:spLocks noChangeArrowheads="1"/>
            </p:cNvSpPr>
            <p:nvPr/>
          </p:nvSpPr>
          <p:spPr bwMode="auto">
            <a:xfrm>
              <a:off x="3447" y="2032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59" name="Rectangle 63"/>
            <p:cNvSpPr>
              <a:spLocks noChangeArrowheads="1"/>
            </p:cNvSpPr>
            <p:nvPr/>
          </p:nvSpPr>
          <p:spPr bwMode="auto">
            <a:xfrm>
              <a:off x="3765" y="2032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60" name="Rectangle 64"/>
            <p:cNvSpPr>
              <a:spLocks noChangeArrowheads="1"/>
            </p:cNvSpPr>
            <p:nvPr/>
          </p:nvSpPr>
          <p:spPr bwMode="auto">
            <a:xfrm>
              <a:off x="3946" y="2032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61" name="Rectangle 65"/>
            <p:cNvSpPr>
              <a:spLocks noChangeArrowheads="1"/>
            </p:cNvSpPr>
            <p:nvPr/>
          </p:nvSpPr>
          <p:spPr bwMode="auto">
            <a:xfrm>
              <a:off x="363" y="2168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62" name="Rectangle 66"/>
            <p:cNvSpPr>
              <a:spLocks noChangeArrowheads="1"/>
            </p:cNvSpPr>
            <p:nvPr/>
          </p:nvSpPr>
          <p:spPr bwMode="auto">
            <a:xfrm>
              <a:off x="544" y="2168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63" name="Rectangle 67"/>
            <p:cNvSpPr>
              <a:spLocks noChangeArrowheads="1"/>
            </p:cNvSpPr>
            <p:nvPr/>
          </p:nvSpPr>
          <p:spPr bwMode="auto">
            <a:xfrm>
              <a:off x="1043" y="2168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64" name="Rectangle 68"/>
            <p:cNvSpPr>
              <a:spLocks noChangeArrowheads="1"/>
            </p:cNvSpPr>
            <p:nvPr/>
          </p:nvSpPr>
          <p:spPr bwMode="auto">
            <a:xfrm>
              <a:off x="1315" y="2168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65" name="Rectangle 69"/>
            <p:cNvSpPr>
              <a:spLocks noChangeArrowheads="1"/>
            </p:cNvSpPr>
            <p:nvPr/>
          </p:nvSpPr>
          <p:spPr bwMode="auto">
            <a:xfrm>
              <a:off x="2132" y="2168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66" name="Rectangle 70"/>
            <p:cNvSpPr>
              <a:spLocks noChangeArrowheads="1"/>
            </p:cNvSpPr>
            <p:nvPr/>
          </p:nvSpPr>
          <p:spPr bwMode="auto">
            <a:xfrm>
              <a:off x="2449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67" name="Rectangle 71"/>
            <p:cNvSpPr>
              <a:spLocks noChangeArrowheads="1"/>
            </p:cNvSpPr>
            <p:nvPr/>
          </p:nvSpPr>
          <p:spPr bwMode="auto">
            <a:xfrm>
              <a:off x="2585" y="2168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68" name="Rectangle 72"/>
            <p:cNvSpPr>
              <a:spLocks noChangeArrowheads="1"/>
            </p:cNvSpPr>
            <p:nvPr/>
          </p:nvSpPr>
          <p:spPr bwMode="auto">
            <a:xfrm>
              <a:off x="2812" y="2168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69" name="Rectangle 73"/>
            <p:cNvSpPr>
              <a:spLocks noChangeArrowheads="1"/>
            </p:cNvSpPr>
            <p:nvPr/>
          </p:nvSpPr>
          <p:spPr bwMode="auto">
            <a:xfrm>
              <a:off x="3447" y="2168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70" name="Rectangle 74"/>
            <p:cNvSpPr>
              <a:spLocks noChangeArrowheads="1"/>
            </p:cNvSpPr>
            <p:nvPr/>
          </p:nvSpPr>
          <p:spPr bwMode="auto">
            <a:xfrm>
              <a:off x="3991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71" name="Rectangle 75"/>
            <p:cNvSpPr>
              <a:spLocks noChangeArrowheads="1"/>
            </p:cNvSpPr>
            <p:nvPr/>
          </p:nvSpPr>
          <p:spPr bwMode="auto">
            <a:xfrm>
              <a:off x="4128" y="2168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72" name="Rectangle 76"/>
            <p:cNvSpPr>
              <a:spLocks noChangeArrowheads="1"/>
            </p:cNvSpPr>
            <p:nvPr/>
          </p:nvSpPr>
          <p:spPr bwMode="auto">
            <a:xfrm>
              <a:off x="363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73" name="Rectangle 77"/>
            <p:cNvSpPr>
              <a:spLocks noChangeArrowheads="1"/>
            </p:cNvSpPr>
            <p:nvPr/>
          </p:nvSpPr>
          <p:spPr bwMode="auto">
            <a:xfrm>
              <a:off x="726" y="2441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74" name="Rectangle 78"/>
            <p:cNvSpPr>
              <a:spLocks noChangeArrowheads="1"/>
            </p:cNvSpPr>
            <p:nvPr/>
          </p:nvSpPr>
          <p:spPr bwMode="auto">
            <a:xfrm>
              <a:off x="998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75" name="Rectangle 79"/>
            <p:cNvSpPr>
              <a:spLocks noChangeArrowheads="1"/>
            </p:cNvSpPr>
            <p:nvPr/>
          </p:nvSpPr>
          <p:spPr bwMode="auto">
            <a:xfrm>
              <a:off x="1542" y="2441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76" name="Rectangle 80"/>
            <p:cNvSpPr>
              <a:spLocks noChangeArrowheads="1"/>
            </p:cNvSpPr>
            <p:nvPr/>
          </p:nvSpPr>
          <p:spPr bwMode="auto">
            <a:xfrm>
              <a:off x="1905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77" name="Rectangle 81"/>
            <p:cNvSpPr>
              <a:spLocks noChangeArrowheads="1"/>
            </p:cNvSpPr>
            <p:nvPr/>
          </p:nvSpPr>
          <p:spPr bwMode="auto">
            <a:xfrm>
              <a:off x="2449" y="2441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78" name="Rectangle 82"/>
            <p:cNvSpPr>
              <a:spLocks noChangeArrowheads="1"/>
            </p:cNvSpPr>
            <p:nvPr/>
          </p:nvSpPr>
          <p:spPr bwMode="auto">
            <a:xfrm>
              <a:off x="2631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79" name="Rectangle 83"/>
            <p:cNvSpPr>
              <a:spLocks noChangeArrowheads="1"/>
            </p:cNvSpPr>
            <p:nvPr/>
          </p:nvSpPr>
          <p:spPr bwMode="auto">
            <a:xfrm>
              <a:off x="2994" y="2441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80" name="Rectangle 84"/>
            <p:cNvSpPr>
              <a:spLocks noChangeArrowheads="1"/>
            </p:cNvSpPr>
            <p:nvPr/>
          </p:nvSpPr>
          <p:spPr bwMode="auto">
            <a:xfrm>
              <a:off x="3629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81" name="Rectangle 85"/>
            <p:cNvSpPr>
              <a:spLocks noChangeArrowheads="1"/>
            </p:cNvSpPr>
            <p:nvPr/>
          </p:nvSpPr>
          <p:spPr bwMode="auto">
            <a:xfrm>
              <a:off x="3991" y="2441"/>
              <a:ext cx="273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82" name="Rectangle 86"/>
            <p:cNvSpPr>
              <a:spLocks noChangeArrowheads="1"/>
            </p:cNvSpPr>
            <p:nvPr/>
          </p:nvSpPr>
          <p:spPr bwMode="auto">
            <a:xfrm>
              <a:off x="4309" y="2441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83" name="Rectangle 87"/>
            <p:cNvSpPr>
              <a:spLocks noChangeArrowheads="1"/>
            </p:cNvSpPr>
            <p:nvPr/>
          </p:nvSpPr>
          <p:spPr bwMode="auto">
            <a:xfrm>
              <a:off x="363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84" name="Rectangle 88"/>
            <p:cNvSpPr>
              <a:spLocks noChangeArrowheads="1"/>
            </p:cNvSpPr>
            <p:nvPr/>
          </p:nvSpPr>
          <p:spPr bwMode="auto">
            <a:xfrm>
              <a:off x="680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85" name="Rectangle 89"/>
            <p:cNvSpPr>
              <a:spLocks noChangeArrowheads="1"/>
            </p:cNvSpPr>
            <p:nvPr/>
          </p:nvSpPr>
          <p:spPr bwMode="auto">
            <a:xfrm>
              <a:off x="1043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86" name="Rectangle 90"/>
            <p:cNvSpPr>
              <a:spLocks noChangeArrowheads="1"/>
            </p:cNvSpPr>
            <p:nvPr/>
          </p:nvSpPr>
          <p:spPr bwMode="auto">
            <a:xfrm>
              <a:off x="1406" y="1897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87" name="Rectangle 91"/>
            <p:cNvSpPr>
              <a:spLocks noChangeArrowheads="1"/>
            </p:cNvSpPr>
            <p:nvPr/>
          </p:nvSpPr>
          <p:spPr bwMode="auto">
            <a:xfrm>
              <a:off x="1905" y="1897"/>
              <a:ext cx="5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88" name="Rectangle 92"/>
            <p:cNvSpPr>
              <a:spLocks noChangeArrowheads="1"/>
            </p:cNvSpPr>
            <p:nvPr/>
          </p:nvSpPr>
          <p:spPr bwMode="auto">
            <a:xfrm>
              <a:off x="2495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89" name="Rectangle 93"/>
            <p:cNvSpPr>
              <a:spLocks noChangeArrowheads="1"/>
            </p:cNvSpPr>
            <p:nvPr/>
          </p:nvSpPr>
          <p:spPr bwMode="auto">
            <a:xfrm>
              <a:off x="2812" y="1897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90" name="Rectangle 94"/>
            <p:cNvSpPr>
              <a:spLocks noChangeArrowheads="1"/>
            </p:cNvSpPr>
            <p:nvPr/>
          </p:nvSpPr>
          <p:spPr bwMode="auto">
            <a:xfrm>
              <a:off x="3447" y="1897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91" name="Rectangle 95"/>
            <p:cNvSpPr>
              <a:spLocks noChangeArrowheads="1"/>
            </p:cNvSpPr>
            <p:nvPr/>
          </p:nvSpPr>
          <p:spPr bwMode="auto">
            <a:xfrm>
              <a:off x="3629" y="1897"/>
              <a:ext cx="18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92" name="Rectangle 96"/>
            <p:cNvSpPr>
              <a:spLocks noChangeArrowheads="1"/>
            </p:cNvSpPr>
            <p:nvPr/>
          </p:nvSpPr>
          <p:spPr bwMode="auto">
            <a:xfrm>
              <a:off x="3855" y="1897"/>
              <a:ext cx="40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93" name="Rectangle 97"/>
            <p:cNvSpPr>
              <a:spLocks noChangeArrowheads="1"/>
            </p:cNvSpPr>
            <p:nvPr/>
          </p:nvSpPr>
          <p:spPr bwMode="auto">
            <a:xfrm>
              <a:off x="363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94" name="Rectangle 98"/>
            <p:cNvSpPr>
              <a:spLocks noChangeArrowheads="1"/>
            </p:cNvSpPr>
            <p:nvPr/>
          </p:nvSpPr>
          <p:spPr bwMode="auto">
            <a:xfrm>
              <a:off x="680" y="2305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95" name="Rectangle 99"/>
            <p:cNvSpPr>
              <a:spLocks noChangeArrowheads="1"/>
            </p:cNvSpPr>
            <p:nvPr/>
          </p:nvSpPr>
          <p:spPr bwMode="auto">
            <a:xfrm>
              <a:off x="907" y="2305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96" name="Rectangle 100"/>
            <p:cNvSpPr>
              <a:spLocks noChangeArrowheads="1"/>
            </p:cNvSpPr>
            <p:nvPr/>
          </p:nvSpPr>
          <p:spPr bwMode="auto">
            <a:xfrm>
              <a:off x="1406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97" name="Rectangle 101"/>
            <p:cNvSpPr>
              <a:spLocks noChangeArrowheads="1"/>
            </p:cNvSpPr>
            <p:nvPr/>
          </p:nvSpPr>
          <p:spPr bwMode="auto">
            <a:xfrm>
              <a:off x="1724" y="2305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98" name="Rectangle 102"/>
            <p:cNvSpPr>
              <a:spLocks noChangeArrowheads="1"/>
            </p:cNvSpPr>
            <p:nvPr/>
          </p:nvSpPr>
          <p:spPr bwMode="auto">
            <a:xfrm>
              <a:off x="1996" y="2305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0999" name="Rectangle 103"/>
            <p:cNvSpPr>
              <a:spLocks noChangeArrowheads="1"/>
            </p:cNvSpPr>
            <p:nvPr/>
          </p:nvSpPr>
          <p:spPr bwMode="auto">
            <a:xfrm>
              <a:off x="2812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00" name="Rectangle 104"/>
            <p:cNvSpPr>
              <a:spLocks noChangeArrowheads="1"/>
            </p:cNvSpPr>
            <p:nvPr/>
          </p:nvSpPr>
          <p:spPr bwMode="auto">
            <a:xfrm>
              <a:off x="3130" y="2305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01" name="Rectangle 105"/>
            <p:cNvSpPr>
              <a:spLocks noChangeArrowheads="1"/>
            </p:cNvSpPr>
            <p:nvPr/>
          </p:nvSpPr>
          <p:spPr bwMode="auto">
            <a:xfrm>
              <a:off x="3765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02" name="Rectangle 106"/>
            <p:cNvSpPr>
              <a:spLocks noChangeArrowheads="1"/>
            </p:cNvSpPr>
            <p:nvPr/>
          </p:nvSpPr>
          <p:spPr bwMode="auto">
            <a:xfrm>
              <a:off x="3946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03" name="Rectangle 107"/>
            <p:cNvSpPr>
              <a:spLocks noChangeArrowheads="1"/>
            </p:cNvSpPr>
            <p:nvPr/>
          </p:nvSpPr>
          <p:spPr bwMode="auto">
            <a:xfrm>
              <a:off x="363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04" name="Rectangle 108"/>
            <p:cNvSpPr>
              <a:spLocks noChangeArrowheads="1"/>
            </p:cNvSpPr>
            <p:nvPr/>
          </p:nvSpPr>
          <p:spPr bwMode="auto">
            <a:xfrm>
              <a:off x="680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05" name="Rectangle 109"/>
            <p:cNvSpPr>
              <a:spLocks noChangeArrowheads="1"/>
            </p:cNvSpPr>
            <p:nvPr/>
          </p:nvSpPr>
          <p:spPr bwMode="auto">
            <a:xfrm>
              <a:off x="1043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06" name="Rectangle 110"/>
            <p:cNvSpPr>
              <a:spLocks noChangeArrowheads="1"/>
            </p:cNvSpPr>
            <p:nvPr/>
          </p:nvSpPr>
          <p:spPr bwMode="auto">
            <a:xfrm>
              <a:off x="1406" y="2576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07" name="Rectangle 111"/>
            <p:cNvSpPr>
              <a:spLocks noChangeArrowheads="1"/>
            </p:cNvSpPr>
            <p:nvPr/>
          </p:nvSpPr>
          <p:spPr bwMode="auto">
            <a:xfrm>
              <a:off x="1905" y="2576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08" name="Rectangle 112"/>
            <p:cNvSpPr>
              <a:spLocks noChangeArrowheads="1"/>
            </p:cNvSpPr>
            <p:nvPr/>
          </p:nvSpPr>
          <p:spPr bwMode="auto">
            <a:xfrm>
              <a:off x="2495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09" name="Rectangle 113"/>
            <p:cNvSpPr>
              <a:spLocks noChangeArrowheads="1"/>
            </p:cNvSpPr>
            <p:nvPr/>
          </p:nvSpPr>
          <p:spPr bwMode="auto">
            <a:xfrm>
              <a:off x="2812" y="2576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10" name="Rectangle 114"/>
            <p:cNvSpPr>
              <a:spLocks noChangeArrowheads="1"/>
            </p:cNvSpPr>
            <p:nvPr/>
          </p:nvSpPr>
          <p:spPr bwMode="auto">
            <a:xfrm>
              <a:off x="3447" y="2576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11" name="Rectangle 115"/>
            <p:cNvSpPr>
              <a:spLocks noChangeArrowheads="1"/>
            </p:cNvSpPr>
            <p:nvPr/>
          </p:nvSpPr>
          <p:spPr bwMode="auto">
            <a:xfrm>
              <a:off x="3629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12" name="Rectangle 116"/>
            <p:cNvSpPr>
              <a:spLocks noChangeArrowheads="1"/>
            </p:cNvSpPr>
            <p:nvPr/>
          </p:nvSpPr>
          <p:spPr bwMode="auto">
            <a:xfrm>
              <a:off x="3946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13" name="Rectangle 117"/>
            <p:cNvSpPr>
              <a:spLocks noChangeArrowheads="1"/>
            </p:cNvSpPr>
            <p:nvPr/>
          </p:nvSpPr>
          <p:spPr bwMode="auto">
            <a:xfrm>
              <a:off x="363" y="2712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14" name="Rectangle 118"/>
            <p:cNvSpPr>
              <a:spLocks noChangeArrowheads="1"/>
            </p:cNvSpPr>
            <p:nvPr/>
          </p:nvSpPr>
          <p:spPr bwMode="auto">
            <a:xfrm>
              <a:off x="544" y="2712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15" name="Rectangle 119"/>
            <p:cNvSpPr>
              <a:spLocks noChangeArrowheads="1"/>
            </p:cNvSpPr>
            <p:nvPr/>
          </p:nvSpPr>
          <p:spPr bwMode="auto">
            <a:xfrm>
              <a:off x="1043" y="2712"/>
              <a:ext cx="22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16" name="Rectangle 120"/>
            <p:cNvSpPr>
              <a:spLocks noChangeArrowheads="1"/>
            </p:cNvSpPr>
            <p:nvPr/>
          </p:nvSpPr>
          <p:spPr bwMode="auto">
            <a:xfrm>
              <a:off x="1315" y="2712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17" name="Rectangle 121"/>
            <p:cNvSpPr>
              <a:spLocks noChangeArrowheads="1"/>
            </p:cNvSpPr>
            <p:nvPr/>
          </p:nvSpPr>
          <p:spPr bwMode="auto">
            <a:xfrm>
              <a:off x="2132" y="2712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18" name="Rectangle 122"/>
            <p:cNvSpPr>
              <a:spLocks noChangeArrowheads="1"/>
            </p:cNvSpPr>
            <p:nvPr/>
          </p:nvSpPr>
          <p:spPr bwMode="auto">
            <a:xfrm>
              <a:off x="2449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19" name="Rectangle 123"/>
            <p:cNvSpPr>
              <a:spLocks noChangeArrowheads="1"/>
            </p:cNvSpPr>
            <p:nvPr/>
          </p:nvSpPr>
          <p:spPr bwMode="auto">
            <a:xfrm>
              <a:off x="2585" y="2712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20" name="Rectangle 124"/>
            <p:cNvSpPr>
              <a:spLocks noChangeArrowheads="1"/>
            </p:cNvSpPr>
            <p:nvPr/>
          </p:nvSpPr>
          <p:spPr bwMode="auto">
            <a:xfrm>
              <a:off x="2812" y="2712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21" name="Rectangle 125"/>
            <p:cNvSpPr>
              <a:spLocks noChangeArrowheads="1"/>
            </p:cNvSpPr>
            <p:nvPr/>
          </p:nvSpPr>
          <p:spPr bwMode="auto">
            <a:xfrm>
              <a:off x="3447" y="2712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22" name="Rectangle 126"/>
            <p:cNvSpPr>
              <a:spLocks noChangeArrowheads="1"/>
            </p:cNvSpPr>
            <p:nvPr/>
          </p:nvSpPr>
          <p:spPr bwMode="auto">
            <a:xfrm>
              <a:off x="3991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23" name="Rectangle 127"/>
            <p:cNvSpPr>
              <a:spLocks noChangeArrowheads="1"/>
            </p:cNvSpPr>
            <p:nvPr/>
          </p:nvSpPr>
          <p:spPr bwMode="auto">
            <a:xfrm>
              <a:off x="4128" y="2712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24" name="Rectangle 128"/>
            <p:cNvSpPr>
              <a:spLocks noChangeArrowheads="1"/>
            </p:cNvSpPr>
            <p:nvPr/>
          </p:nvSpPr>
          <p:spPr bwMode="auto">
            <a:xfrm>
              <a:off x="363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25" name="Rectangle 129"/>
            <p:cNvSpPr>
              <a:spLocks noChangeArrowheads="1"/>
            </p:cNvSpPr>
            <p:nvPr/>
          </p:nvSpPr>
          <p:spPr bwMode="auto">
            <a:xfrm>
              <a:off x="726" y="2849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26" name="Rectangle 130"/>
            <p:cNvSpPr>
              <a:spLocks noChangeArrowheads="1"/>
            </p:cNvSpPr>
            <p:nvPr/>
          </p:nvSpPr>
          <p:spPr bwMode="auto">
            <a:xfrm>
              <a:off x="998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27" name="Rectangle 131"/>
            <p:cNvSpPr>
              <a:spLocks noChangeArrowheads="1"/>
            </p:cNvSpPr>
            <p:nvPr/>
          </p:nvSpPr>
          <p:spPr bwMode="auto">
            <a:xfrm>
              <a:off x="1542" y="2849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28" name="Rectangle 132"/>
            <p:cNvSpPr>
              <a:spLocks noChangeArrowheads="1"/>
            </p:cNvSpPr>
            <p:nvPr/>
          </p:nvSpPr>
          <p:spPr bwMode="auto">
            <a:xfrm>
              <a:off x="1905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29" name="Rectangle 133"/>
            <p:cNvSpPr>
              <a:spLocks noChangeArrowheads="1"/>
            </p:cNvSpPr>
            <p:nvPr/>
          </p:nvSpPr>
          <p:spPr bwMode="auto">
            <a:xfrm>
              <a:off x="2449" y="2849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30" name="Rectangle 134"/>
            <p:cNvSpPr>
              <a:spLocks noChangeArrowheads="1"/>
            </p:cNvSpPr>
            <p:nvPr/>
          </p:nvSpPr>
          <p:spPr bwMode="auto">
            <a:xfrm>
              <a:off x="2631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31" name="Rectangle 135"/>
            <p:cNvSpPr>
              <a:spLocks noChangeArrowheads="1"/>
            </p:cNvSpPr>
            <p:nvPr/>
          </p:nvSpPr>
          <p:spPr bwMode="auto">
            <a:xfrm>
              <a:off x="2994" y="2849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32" name="Rectangle 136"/>
            <p:cNvSpPr>
              <a:spLocks noChangeArrowheads="1"/>
            </p:cNvSpPr>
            <p:nvPr/>
          </p:nvSpPr>
          <p:spPr bwMode="auto">
            <a:xfrm>
              <a:off x="3629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33" name="Rectangle 137"/>
            <p:cNvSpPr>
              <a:spLocks noChangeArrowheads="1"/>
            </p:cNvSpPr>
            <p:nvPr/>
          </p:nvSpPr>
          <p:spPr bwMode="auto">
            <a:xfrm>
              <a:off x="3991" y="2849"/>
              <a:ext cx="273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34" name="Rectangle 138"/>
            <p:cNvSpPr>
              <a:spLocks noChangeArrowheads="1"/>
            </p:cNvSpPr>
            <p:nvPr/>
          </p:nvSpPr>
          <p:spPr bwMode="auto">
            <a:xfrm>
              <a:off x="4309" y="2849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35" name="Rectangle 139"/>
            <p:cNvSpPr>
              <a:spLocks noChangeArrowheads="1"/>
            </p:cNvSpPr>
            <p:nvPr/>
          </p:nvSpPr>
          <p:spPr bwMode="auto">
            <a:xfrm>
              <a:off x="363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36" name="Rectangle 140"/>
            <p:cNvSpPr>
              <a:spLocks noChangeArrowheads="1"/>
            </p:cNvSpPr>
            <p:nvPr/>
          </p:nvSpPr>
          <p:spPr bwMode="auto">
            <a:xfrm>
              <a:off x="680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37" name="Rectangle 141"/>
            <p:cNvSpPr>
              <a:spLocks noChangeArrowheads="1"/>
            </p:cNvSpPr>
            <p:nvPr/>
          </p:nvSpPr>
          <p:spPr bwMode="auto">
            <a:xfrm>
              <a:off x="1043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38" name="Rectangle 142"/>
            <p:cNvSpPr>
              <a:spLocks noChangeArrowheads="1"/>
            </p:cNvSpPr>
            <p:nvPr/>
          </p:nvSpPr>
          <p:spPr bwMode="auto">
            <a:xfrm>
              <a:off x="1406" y="2985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39" name="Rectangle 143"/>
            <p:cNvSpPr>
              <a:spLocks noChangeArrowheads="1"/>
            </p:cNvSpPr>
            <p:nvPr/>
          </p:nvSpPr>
          <p:spPr bwMode="auto">
            <a:xfrm>
              <a:off x="1905" y="2985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40" name="Rectangle 144"/>
            <p:cNvSpPr>
              <a:spLocks noChangeArrowheads="1"/>
            </p:cNvSpPr>
            <p:nvPr/>
          </p:nvSpPr>
          <p:spPr bwMode="auto">
            <a:xfrm>
              <a:off x="2495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41" name="Rectangle 145"/>
            <p:cNvSpPr>
              <a:spLocks noChangeArrowheads="1"/>
            </p:cNvSpPr>
            <p:nvPr/>
          </p:nvSpPr>
          <p:spPr bwMode="auto">
            <a:xfrm>
              <a:off x="2812" y="2985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42" name="Rectangle 146"/>
            <p:cNvSpPr>
              <a:spLocks noChangeArrowheads="1"/>
            </p:cNvSpPr>
            <p:nvPr/>
          </p:nvSpPr>
          <p:spPr bwMode="auto">
            <a:xfrm>
              <a:off x="3447" y="2985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43" name="Rectangle 147"/>
            <p:cNvSpPr>
              <a:spLocks noChangeArrowheads="1"/>
            </p:cNvSpPr>
            <p:nvPr/>
          </p:nvSpPr>
          <p:spPr bwMode="auto">
            <a:xfrm>
              <a:off x="3629" y="2985"/>
              <a:ext cx="18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44" name="Rectangle 148"/>
            <p:cNvSpPr>
              <a:spLocks noChangeArrowheads="1"/>
            </p:cNvSpPr>
            <p:nvPr/>
          </p:nvSpPr>
          <p:spPr bwMode="auto">
            <a:xfrm>
              <a:off x="3855" y="2985"/>
              <a:ext cx="40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45" name="Rectangle 149"/>
            <p:cNvSpPr>
              <a:spLocks noChangeArrowheads="1"/>
            </p:cNvSpPr>
            <p:nvPr/>
          </p:nvSpPr>
          <p:spPr bwMode="auto">
            <a:xfrm>
              <a:off x="363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46" name="Rectangle 150"/>
            <p:cNvSpPr>
              <a:spLocks noChangeArrowheads="1"/>
            </p:cNvSpPr>
            <p:nvPr/>
          </p:nvSpPr>
          <p:spPr bwMode="auto">
            <a:xfrm>
              <a:off x="680" y="3121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47" name="Rectangle 151"/>
            <p:cNvSpPr>
              <a:spLocks noChangeArrowheads="1"/>
            </p:cNvSpPr>
            <p:nvPr/>
          </p:nvSpPr>
          <p:spPr bwMode="auto">
            <a:xfrm>
              <a:off x="907" y="3121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48" name="Rectangle 152"/>
            <p:cNvSpPr>
              <a:spLocks noChangeArrowheads="1"/>
            </p:cNvSpPr>
            <p:nvPr/>
          </p:nvSpPr>
          <p:spPr bwMode="auto">
            <a:xfrm>
              <a:off x="1406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49" name="Rectangle 153"/>
            <p:cNvSpPr>
              <a:spLocks noChangeArrowheads="1"/>
            </p:cNvSpPr>
            <p:nvPr/>
          </p:nvSpPr>
          <p:spPr bwMode="auto">
            <a:xfrm>
              <a:off x="1724" y="3121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50" name="Rectangle 154"/>
            <p:cNvSpPr>
              <a:spLocks noChangeArrowheads="1"/>
            </p:cNvSpPr>
            <p:nvPr/>
          </p:nvSpPr>
          <p:spPr bwMode="auto">
            <a:xfrm>
              <a:off x="1996" y="3121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51" name="Rectangle 155"/>
            <p:cNvSpPr>
              <a:spLocks noChangeArrowheads="1"/>
            </p:cNvSpPr>
            <p:nvPr/>
          </p:nvSpPr>
          <p:spPr bwMode="auto">
            <a:xfrm>
              <a:off x="2812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52" name="Rectangle 156"/>
            <p:cNvSpPr>
              <a:spLocks noChangeArrowheads="1"/>
            </p:cNvSpPr>
            <p:nvPr/>
          </p:nvSpPr>
          <p:spPr bwMode="auto">
            <a:xfrm>
              <a:off x="3130" y="3121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53" name="Rectangle 157"/>
            <p:cNvSpPr>
              <a:spLocks noChangeArrowheads="1"/>
            </p:cNvSpPr>
            <p:nvPr/>
          </p:nvSpPr>
          <p:spPr bwMode="auto">
            <a:xfrm>
              <a:off x="3765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54" name="Rectangle 158"/>
            <p:cNvSpPr>
              <a:spLocks noChangeArrowheads="1"/>
            </p:cNvSpPr>
            <p:nvPr/>
          </p:nvSpPr>
          <p:spPr bwMode="auto">
            <a:xfrm>
              <a:off x="3946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81055" name="Group 159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81056" name="Line 160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1057" name="Rectangle 161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MULTI-COMPONENT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81058" name="Group 162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81059" name="Line 163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1060" name="Rectangle 164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WAVELET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81061" name="Group 165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81062" name="Line 166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1063" name="Rectangle 167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QUANTIZATION</a:t>
              </a:r>
            </a:p>
          </p:txBody>
        </p:sp>
      </p:grpSp>
      <p:grpSp>
        <p:nvGrpSpPr>
          <p:cNvPr id="81064" name="Group 168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81065" name="Line 16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1066" name="Rectangle 17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TIER-1 CODING</a:t>
              </a:r>
            </a:p>
          </p:txBody>
        </p:sp>
      </p:grpSp>
      <p:grpSp>
        <p:nvGrpSpPr>
          <p:cNvPr id="81067" name="Group 171"/>
          <p:cNvGrpSpPr>
            <a:grpSpLocks/>
          </p:cNvGrpSpPr>
          <p:nvPr/>
        </p:nvGrpSpPr>
        <p:grpSpPr bwMode="auto">
          <a:xfrm>
            <a:off x="576263" y="1331913"/>
            <a:ext cx="6480175" cy="503237"/>
            <a:chOff x="363" y="839"/>
            <a:chExt cx="4082" cy="317"/>
          </a:xfrm>
        </p:grpSpPr>
        <p:sp>
          <p:nvSpPr>
            <p:cNvPr id="81068" name="Rectangle 172"/>
            <p:cNvSpPr>
              <a:spLocks noChangeArrowheads="1"/>
            </p:cNvSpPr>
            <p:nvPr/>
          </p:nvSpPr>
          <p:spPr bwMode="auto">
            <a:xfrm>
              <a:off x="363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69" name="Rectangle 173"/>
            <p:cNvSpPr>
              <a:spLocks noChangeArrowheads="1"/>
            </p:cNvSpPr>
            <p:nvPr/>
          </p:nvSpPr>
          <p:spPr bwMode="auto">
            <a:xfrm>
              <a:off x="726" y="839"/>
              <a:ext cx="22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70" name="Rectangle 174"/>
            <p:cNvSpPr>
              <a:spLocks noChangeArrowheads="1"/>
            </p:cNvSpPr>
            <p:nvPr/>
          </p:nvSpPr>
          <p:spPr bwMode="auto">
            <a:xfrm>
              <a:off x="998" y="839"/>
              <a:ext cx="49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71" name="Rectangle 175"/>
            <p:cNvSpPr>
              <a:spLocks noChangeArrowheads="1"/>
            </p:cNvSpPr>
            <p:nvPr/>
          </p:nvSpPr>
          <p:spPr bwMode="auto">
            <a:xfrm>
              <a:off x="1542" y="839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72" name="Rectangle 176"/>
            <p:cNvSpPr>
              <a:spLocks noChangeArrowheads="1"/>
            </p:cNvSpPr>
            <p:nvPr/>
          </p:nvSpPr>
          <p:spPr bwMode="auto">
            <a:xfrm>
              <a:off x="1905" y="839"/>
              <a:ext cx="49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73" name="Rectangle 177"/>
            <p:cNvSpPr>
              <a:spLocks noChangeArrowheads="1"/>
            </p:cNvSpPr>
            <p:nvPr/>
          </p:nvSpPr>
          <p:spPr bwMode="auto">
            <a:xfrm>
              <a:off x="2449" y="839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74" name="Rectangle 178"/>
            <p:cNvSpPr>
              <a:spLocks noChangeArrowheads="1"/>
            </p:cNvSpPr>
            <p:nvPr/>
          </p:nvSpPr>
          <p:spPr bwMode="auto">
            <a:xfrm>
              <a:off x="2631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75" name="Rectangle 179"/>
            <p:cNvSpPr>
              <a:spLocks noChangeArrowheads="1"/>
            </p:cNvSpPr>
            <p:nvPr/>
          </p:nvSpPr>
          <p:spPr bwMode="auto">
            <a:xfrm>
              <a:off x="2994" y="839"/>
              <a:ext cx="58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76" name="Rectangle 180"/>
            <p:cNvSpPr>
              <a:spLocks noChangeArrowheads="1"/>
            </p:cNvSpPr>
            <p:nvPr/>
          </p:nvSpPr>
          <p:spPr bwMode="auto">
            <a:xfrm>
              <a:off x="3629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77" name="Rectangle 181"/>
            <p:cNvSpPr>
              <a:spLocks noChangeArrowheads="1"/>
            </p:cNvSpPr>
            <p:nvPr/>
          </p:nvSpPr>
          <p:spPr bwMode="auto">
            <a:xfrm>
              <a:off x="3991" y="839"/>
              <a:ext cx="273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78" name="Rectangle 182"/>
            <p:cNvSpPr>
              <a:spLocks noChangeArrowheads="1"/>
            </p:cNvSpPr>
            <p:nvPr/>
          </p:nvSpPr>
          <p:spPr bwMode="auto">
            <a:xfrm>
              <a:off x="4309" y="839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79" name="Rectangle 183"/>
            <p:cNvSpPr>
              <a:spLocks noChangeArrowheads="1"/>
            </p:cNvSpPr>
            <p:nvPr/>
          </p:nvSpPr>
          <p:spPr bwMode="auto">
            <a:xfrm>
              <a:off x="363" y="1080"/>
              <a:ext cx="40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80" name="Rectangle 184"/>
            <p:cNvSpPr>
              <a:spLocks noChangeArrowheads="1"/>
            </p:cNvSpPr>
            <p:nvPr/>
          </p:nvSpPr>
          <p:spPr bwMode="auto">
            <a:xfrm>
              <a:off x="816" y="1080"/>
              <a:ext cx="18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81" name="Rectangle 185"/>
            <p:cNvSpPr>
              <a:spLocks noChangeArrowheads="1"/>
            </p:cNvSpPr>
            <p:nvPr/>
          </p:nvSpPr>
          <p:spPr bwMode="auto">
            <a:xfrm>
              <a:off x="1043" y="1080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82" name="Rectangle 186"/>
            <p:cNvSpPr>
              <a:spLocks noChangeArrowheads="1"/>
            </p:cNvSpPr>
            <p:nvPr/>
          </p:nvSpPr>
          <p:spPr bwMode="auto">
            <a:xfrm>
              <a:off x="1542" y="1080"/>
              <a:ext cx="363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83" name="Rectangle 187"/>
            <p:cNvSpPr>
              <a:spLocks noChangeArrowheads="1"/>
            </p:cNvSpPr>
            <p:nvPr/>
          </p:nvSpPr>
          <p:spPr bwMode="auto">
            <a:xfrm>
              <a:off x="1950" y="1080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84" name="Rectangle 188"/>
            <p:cNvSpPr>
              <a:spLocks noChangeArrowheads="1"/>
            </p:cNvSpPr>
            <p:nvPr/>
          </p:nvSpPr>
          <p:spPr bwMode="auto">
            <a:xfrm>
              <a:off x="2449" y="1080"/>
              <a:ext cx="18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85" name="Rectangle 189"/>
            <p:cNvSpPr>
              <a:spLocks noChangeArrowheads="1"/>
            </p:cNvSpPr>
            <p:nvPr/>
          </p:nvSpPr>
          <p:spPr bwMode="auto">
            <a:xfrm>
              <a:off x="2676" y="1080"/>
              <a:ext cx="181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86" name="Rectangle 190"/>
            <p:cNvSpPr>
              <a:spLocks noChangeArrowheads="1"/>
            </p:cNvSpPr>
            <p:nvPr/>
          </p:nvSpPr>
          <p:spPr bwMode="auto">
            <a:xfrm>
              <a:off x="2903" y="1080"/>
              <a:ext cx="680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87" name="Rectangle 191"/>
            <p:cNvSpPr>
              <a:spLocks noChangeArrowheads="1"/>
            </p:cNvSpPr>
            <p:nvPr/>
          </p:nvSpPr>
          <p:spPr bwMode="auto">
            <a:xfrm>
              <a:off x="3629" y="1080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88" name="Rectangle 192"/>
            <p:cNvSpPr>
              <a:spLocks noChangeArrowheads="1"/>
            </p:cNvSpPr>
            <p:nvPr/>
          </p:nvSpPr>
          <p:spPr bwMode="auto">
            <a:xfrm>
              <a:off x="3991" y="1080"/>
              <a:ext cx="13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89" name="Rectangle 193"/>
            <p:cNvSpPr>
              <a:spLocks noChangeArrowheads="1"/>
            </p:cNvSpPr>
            <p:nvPr/>
          </p:nvSpPr>
          <p:spPr bwMode="auto">
            <a:xfrm>
              <a:off x="4173" y="1080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90" name="Rectangle 194"/>
            <p:cNvSpPr>
              <a:spLocks noChangeArrowheads="1"/>
            </p:cNvSpPr>
            <p:nvPr/>
          </p:nvSpPr>
          <p:spPr bwMode="auto">
            <a:xfrm>
              <a:off x="363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91" name="Rectangle 195"/>
            <p:cNvSpPr>
              <a:spLocks noChangeArrowheads="1"/>
            </p:cNvSpPr>
            <p:nvPr/>
          </p:nvSpPr>
          <p:spPr bwMode="auto">
            <a:xfrm>
              <a:off x="680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92" name="Rectangle 196"/>
            <p:cNvSpPr>
              <a:spLocks noChangeArrowheads="1"/>
            </p:cNvSpPr>
            <p:nvPr/>
          </p:nvSpPr>
          <p:spPr bwMode="auto">
            <a:xfrm>
              <a:off x="1043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93" name="Rectangle 197"/>
            <p:cNvSpPr>
              <a:spLocks noChangeArrowheads="1"/>
            </p:cNvSpPr>
            <p:nvPr/>
          </p:nvSpPr>
          <p:spPr bwMode="auto">
            <a:xfrm>
              <a:off x="1406" y="956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94" name="Rectangle 198"/>
            <p:cNvSpPr>
              <a:spLocks noChangeArrowheads="1"/>
            </p:cNvSpPr>
            <p:nvPr/>
          </p:nvSpPr>
          <p:spPr bwMode="auto">
            <a:xfrm>
              <a:off x="1905" y="956"/>
              <a:ext cx="5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95" name="Rectangle 199"/>
            <p:cNvSpPr>
              <a:spLocks noChangeArrowheads="1"/>
            </p:cNvSpPr>
            <p:nvPr/>
          </p:nvSpPr>
          <p:spPr bwMode="auto">
            <a:xfrm>
              <a:off x="2495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96" name="Rectangle 200"/>
            <p:cNvSpPr>
              <a:spLocks noChangeArrowheads="1"/>
            </p:cNvSpPr>
            <p:nvPr/>
          </p:nvSpPr>
          <p:spPr bwMode="auto">
            <a:xfrm>
              <a:off x="2812" y="956"/>
              <a:ext cx="590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97" name="Rectangle 201"/>
            <p:cNvSpPr>
              <a:spLocks noChangeArrowheads="1"/>
            </p:cNvSpPr>
            <p:nvPr/>
          </p:nvSpPr>
          <p:spPr bwMode="auto">
            <a:xfrm>
              <a:off x="3447" y="956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98" name="Rectangle 202"/>
            <p:cNvSpPr>
              <a:spLocks noChangeArrowheads="1"/>
            </p:cNvSpPr>
            <p:nvPr/>
          </p:nvSpPr>
          <p:spPr bwMode="auto">
            <a:xfrm>
              <a:off x="3629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099" name="Rectangle 203"/>
            <p:cNvSpPr>
              <a:spLocks noChangeArrowheads="1"/>
            </p:cNvSpPr>
            <p:nvPr/>
          </p:nvSpPr>
          <p:spPr bwMode="auto">
            <a:xfrm>
              <a:off x="3946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81100" name="AutoShape 204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</a:pPr>
            <a:r>
              <a:rPr lang="es-ES" sz="1400" i="0">
                <a:effectLst/>
              </a:rPr>
              <a:t>ORIGINAL IMAGE</a:t>
            </a:r>
            <a:endParaRPr lang="es-ES" sz="1400" b="0" i="0">
              <a:effectLst/>
            </a:endParaRPr>
          </a:p>
        </p:txBody>
      </p:sp>
      <p:grpSp>
        <p:nvGrpSpPr>
          <p:cNvPr id="81101" name="Group 205"/>
          <p:cNvGrpSpPr>
            <a:grpSpLocks/>
          </p:cNvGrpSpPr>
          <p:nvPr/>
        </p:nvGrpSpPr>
        <p:grpSpPr bwMode="auto">
          <a:xfrm>
            <a:off x="7777163" y="4498975"/>
            <a:ext cx="2087562" cy="1225550"/>
            <a:chOff x="4899" y="2834"/>
            <a:chExt cx="1315" cy="772"/>
          </a:xfrm>
        </p:grpSpPr>
        <p:grpSp>
          <p:nvGrpSpPr>
            <p:cNvPr id="81102" name="Group 206"/>
            <p:cNvGrpSpPr>
              <a:grpSpLocks/>
            </p:cNvGrpSpPr>
            <p:nvPr/>
          </p:nvGrpSpPr>
          <p:grpSpPr bwMode="auto">
            <a:xfrm>
              <a:off x="4899" y="2834"/>
              <a:ext cx="1315" cy="454"/>
              <a:chOff x="4899" y="2290"/>
              <a:chExt cx="1315" cy="454"/>
            </a:xfrm>
          </p:grpSpPr>
          <p:sp>
            <p:nvSpPr>
              <p:cNvPr id="81103" name="Line 207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1104" name="Rectangle 208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93000"/>
                  </a:lnSpc>
                </a:pPr>
                <a:r>
                  <a:rPr lang="es-ES" sz="1400" i="0">
                    <a:effectLst/>
                  </a:rPr>
                  <a:t>TIER-2 CODING</a:t>
                </a:r>
              </a:p>
            </p:txBody>
          </p:sp>
        </p:grpSp>
        <p:sp>
          <p:nvSpPr>
            <p:cNvPr id="81105" name="Line 209"/>
            <p:cNvSpPr>
              <a:spLocks noChangeShapeType="1"/>
            </p:cNvSpPr>
            <p:nvPr/>
          </p:nvSpPr>
          <p:spPr bwMode="auto">
            <a:xfrm>
              <a:off x="5534" y="3288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1106" name="AutoShape 210"/>
            <p:cNvSpPr>
              <a:spLocks noChangeArrowheads="1"/>
            </p:cNvSpPr>
            <p:nvPr/>
          </p:nvSpPr>
          <p:spPr bwMode="auto">
            <a:xfrm>
              <a:off x="4899" y="3424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JP2 codestream</a:t>
              </a:r>
              <a:endParaRPr lang="es-ES" sz="1400" b="0" i="0">
                <a:effectLst/>
              </a:endParaRPr>
            </a:p>
          </p:txBody>
        </p:sp>
      </p:grpSp>
      <p:sp>
        <p:nvSpPr>
          <p:cNvPr id="81107" name="Rectangle 211"/>
          <p:cNvSpPr>
            <a:spLocks noChangeArrowheads="1"/>
          </p:cNvSpPr>
          <p:nvPr/>
        </p:nvSpPr>
        <p:spPr bwMode="auto">
          <a:xfrm>
            <a:off x="503238" y="1476375"/>
            <a:ext cx="6624637" cy="36718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81108" name="Group 212"/>
          <p:cNvGrpSpPr>
            <a:grpSpLocks/>
          </p:cNvGrpSpPr>
          <p:nvPr/>
        </p:nvGrpSpPr>
        <p:grpSpPr bwMode="auto">
          <a:xfrm>
            <a:off x="523875" y="1301750"/>
            <a:ext cx="6573838" cy="933450"/>
            <a:chOff x="330" y="820"/>
            <a:chExt cx="4141" cy="588"/>
          </a:xfrm>
        </p:grpSpPr>
        <p:sp>
          <p:nvSpPr>
            <p:cNvPr id="81109" name="Rectangle 213"/>
            <p:cNvSpPr>
              <a:spLocks noChangeArrowheads="1"/>
            </p:cNvSpPr>
            <p:nvPr/>
          </p:nvSpPr>
          <p:spPr bwMode="auto">
            <a:xfrm>
              <a:off x="330" y="820"/>
              <a:ext cx="4141" cy="1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110" name="Line 214"/>
            <p:cNvSpPr>
              <a:spLocks noChangeShapeType="1"/>
            </p:cNvSpPr>
            <p:nvPr/>
          </p:nvSpPr>
          <p:spPr bwMode="auto">
            <a:xfrm>
              <a:off x="335" y="823"/>
              <a:ext cx="526" cy="4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1111" name="Line 215"/>
            <p:cNvSpPr>
              <a:spLocks noChangeShapeType="1"/>
            </p:cNvSpPr>
            <p:nvPr/>
          </p:nvSpPr>
          <p:spPr bwMode="auto">
            <a:xfrm>
              <a:off x="333" y="935"/>
              <a:ext cx="526" cy="4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1112" name="Line 216"/>
            <p:cNvSpPr>
              <a:spLocks noChangeShapeType="1"/>
            </p:cNvSpPr>
            <p:nvPr/>
          </p:nvSpPr>
          <p:spPr bwMode="auto">
            <a:xfrm flipH="1">
              <a:off x="4174" y="825"/>
              <a:ext cx="287" cy="3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1113" name="Line 217"/>
            <p:cNvSpPr>
              <a:spLocks noChangeShapeType="1"/>
            </p:cNvSpPr>
            <p:nvPr/>
          </p:nvSpPr>
          <p:spPr bwMode="auto">
            <a:xfrm flipH="1">
              <a:off x="4169" y="937"/>
              <a:ext cx="292" cy="4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1114" name="Rectangle 218"/>
            <p:cNvSpPr>
              <a:spLocks noChangeArrowheads="1"/>
            </p:cNvSpPr>
            <p:nvPr/>
          </p:nvSpPr>
          <p:spPr bwMode="auto">
            <a:xfrm>
              <a:off x="862" y="1227"/>
              <a:ext cx="543" cy="18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115" name="Rectangle 219"/>
            <p:cNvSpPr>
              <a:spLocks noChangeArrowheads="1"/>
            </p:cNvSpPr>
            <p:nvPr/>
          </p:nvSpPr>
          <p:spPr bwMode="auto">
            <a:xfrm>
              <a:off x="1451" y="1222"/>
              <a:ext cx="409" cy="18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116" name="Rectangle 220"/>
            <p:cNvSpPr>
              <a:spLocks noChangeArrowheads="1"/>
            </p:cNvSpPr>
            <p:nvPr/>
          </p:nvSpPr>
          <p:spPr bwMode="auto">
            <a:xfrm>
              <a:off x="1906" y="1222"/>
              <a:ext cx="770" cy="18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117" name="Rectangle 221"/>
            <p:cNvSpPr>
              <a:spLocks noChangeArrowheads="1"/>
            </p:cNvSpPr>
            <p:nvPr/>
          </p:nvSpPr>
          <p:spPr bwMode="auto">
            <a:xfrm>
              <a:off x="2721" y="1222"/>
              <a:ext cx="499" cy="18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1118" name="Rectangle 222"/>
            <p:cNvSpPr>
              <a:spLocks noChangeArrowheads="1"/>
            </p:cNvSpPr>
            <p:nvPr/>
          </p:nvSpPr>
          <p:spPr bwMode="auto">
            <a:xfrm>
              <a:off x="3266" y="1222"/>
              <a:ext cx="907" cy="18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81119" name="Text Box 223"/>
          <p:cNvSpPr txBox="1">
            <a:spLocks noChangeArrowheads="1"/>
          </p:cNvSpPr>
          <p:nvPr/>
        </p:nvSpPr>
        <p:spPr bwMode="auto">
          <a:xfrm>
            <a:off x="1368425" y="1900238"/>
            <a:ext cx="935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R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1</a:t>
            </a:r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,D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1</a:t>
            </a:r>
          </a:p>
        </p:txBody>
      </p:sp>
      <p:sp>
        <p:nvSpPr>
          <p:cNvPr id="81120" name="Text Box 224"/>
          <p:cNvSpPr txBox="1">
            <a:spLocks noChangeArrowheads="1"/>
          </p:cNvSpPr>
          <p:nvPr/>
        </p:nvSpPr>
        <p:spPr bwMode="auto">
          <a:xfrm>
            <a:off x="3241675" y="1908175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R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3</a:t>
            </a:r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,D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3</a:t>
            </a:r>
          </a:p>
        </p:txBody>
      </p:sp>
      <p:sp>
        <p:nvSpPr>
          <p:cNvPr id="81121" name="Text Box 225"/>
          <p:cNvSpPr txBox="1">
            <a:spLocks noChangeArrowheads="1"/>
          </p:cNvSpPr>
          <p:nvPr/>
        </p:nvSpPr>
        <p:spPr bwMode="auto">
          <a:xfrm>
            <a:off x="4249738" y="1900238"/>
            <a:ext cx="93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R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4</a:t>
            </a:r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,D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4</a:t>
            </a:r>
          </a:p>
        </p:txBody>
      </p:sp>
      <p:sp>
        <p:nvSpPr>
          <p:cNvPr id="81122" name="Text Box 226"/>
          <p:cNvSpPr txBox="1">
            <a:spLocks noChangeArrowheads="1"/>
          </p:cNvSpPr>
          <p:nvPr/>
        </p:nvSpPr>
        <p:spPr bwMode="auto">
          <a:xfrm>
            <a:off x="5400675" y="1908175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R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5</a:t>
            </a:r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,D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5</a:t>
            </a:r>
          </a:p>
        </p:txBody>
      </p:sp>
      <p:sp>
        <p:nvSpPr>
          <p:cNvPr id="81123" name="Text Box 227"/>
          <p:cNvSpPr txBox="1">
            <a:spLocks noChangeArrowheads="1"/>
          </p:cNvSpPr>
          <p:nvPr/>
        </p:nvSpPr>
        <p:spPr bwMode="auto">
          <a:xfrm>
            <a:off x="2232025" y="1908175"/>
            <a:ext cx="792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R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2</a:t>
            </a:r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,D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2</a:t>
            </a:r>
          </a:p>
        </p:txBody>
      </p:sp>
      <p:sp>
        <p:nvSpPr>
          <p:cNvPr id="81124" name="Line 228"/>
          <p:cNvSpPr>
            <a:spLocks noChangeShapeType="1"/>
          </p:cNvSpPr>
          <p:nvPr/>
        </p:nvSpPr>
        <p:spPr bwMode="auto">
          <a:xfrm>
            <a:off x="2447925" y="4859338"/>
            <a:ext cx="2447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81125" name="Group 229"/>
          <p:cNvGrpSpPr>
            <a:grpSpLocks/>
          </p:cNvGrpSpPr>
          <p:nvPr/>
        </p:nvGrpSpPr>
        <p:grpSpPr bwMode="auto">
          <a:xfrm>
            <a:off x="2232025" y="2411413"/>
            <a:ext cx="3067050" cy="2611437"/>
            <a:chOff x="1406" y="1519"/>
            <a:chExt cx="1932" cy="1645"/>
          </a:xfrm>
        </p:grpSpPr>
        <p:sp>
          <p:nvSpPr>
            <p:cNvPr id="81126" name="Line 230"/>
            <p:cNvSpPr>
              <a:spLocks noChangeShapeType="1"/>
            </p:cNvSpPr>
            <p:nvPr/>
          </p:nvSpPr>
          <p:spPr bwMode="auto">
            <a:xfrm>
              <a:off x="1542" y="1746"/>
              <a:ext cx="0" cy="13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1127" name="Text Box 231"/>
            <p:cNvSpPr txBox="1">
              <a:spLocks noChangeArrowheads="1"/>
            </p:cNvSpPr>
            <p:nvPr/>
          </p:nvSpPr>
          <p:spPr bwMode="auto">
            <a:xfrm>
              <a:off x="3066" y="2933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n-GB" sz="1800">
                  <a:solidFill>
                    <a:srgbClr val="000000"/>
                  </a:solidFill>
                  <a:effectLst/>
                  <a:latin typeface="Times New Roman" pitchFamily="18" charset="0"/>
                </a:rPr>
                <a:t>R</a:t>
              </a:r>
              <a:endPara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1128" name="Text Box 232"/>
            <p:cNvSpPr txBox="1">
              <a:spLocks noChangeArrowheads="1"/>
            </p:cNvSpPr>
            <p:nvPr/>
          </p:nvSpPr>
          <p:spPr bwMode="auto">
            <a:xfrm>
              <a:off x="1406" y="1519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n-GB" sz="1800">
                  <a:solidFill>
                    <a:srgbClr val="000000"/>
                  </a:solidFill>
                  <a:effectLst/>
                  <a:latin typeface="Times New Roman" pitchFamily="18" charset="0"/>
                </a:rPr>
                <a:t>D</a:t>
              </a:r>
              <a:endPara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81129" name="Oval 233"/>
          <p:cNvSpPr>
            <a:spLocks noChangeArrowheads="1"/>
          </p:cNvSpPr>
          <p:nvPr/>
        </p:nvSpPr>
        <p:spPr bwMode="auto">
          <a:xfrm>
            <a:off x="2489200" y="2862263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1130" name="Oval 234"/>
          <p:cNvSpPr>
            <a:spLocks noChangeArrowheads="1"/>
          </p:cNvSpPr>
          <p:nvPr/>
        </p:nvSpPr>
        <p:spPr bwMode="auto">
          <a:xfrm>
            <a:off x="2790825" y="3384550"/>
            <a:ext cx="73025" cy="730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1131" name="Oval 235"/>
          <p:cNvSpPr>
            <a:spLocks noChangeArrowheads="1"/>
          </p:cNvSpPr>
          <p:nvPr/>
        </p:nvSpPr>
        <p:spPr bwMode="auto">
          <a:xfrm>
            <a:off x="2932113" y="4013200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1132" name="Oval 236"/>
          <p:cNvSpPr>
            <a:spLocks noChangeArrowheads="1"/>
          </p:cNvSpPr>
          <p:nvPr/>
        </p:nvSpPr>
        <p:spPr bwMode="auto">
          <a:xfrm>
            <a:off x="3529013" y="4371975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1133" name="Oval 237"/>
          <p:cNvSpPr>
            <a:spLocks noChangeArrowheads="1"/>
          </p:cNvSpPr>
          <p:nvPr/>
        </p:nvSpPr>
        <p:spPr bwMode="auto">
          <a:xfrm>
            <a:off x="4700588" y="4718050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81134" name="Group 238"/>
          <p:cNvGrpSpPr>
            <a:grpSpLocks/>
          </p:cNvGrpSpPr>
          <p:nvPr/>
        </p:nvGrpSpPr>
        <p:grpSpPr bwMode="auto">
          <a:xfrm>
            <a:off x="2519363" y="2843213"/>
            <a:ext cx="2952750" cy="1944687"/>
            <a:chOff x="1587" y="1791"/>
            <a:chExt cx="1860" cy="1225"/>
          </a:xfrm>
        </p:grpSpPr>
        <p:sp>
          <p:nvSpPr>
            <p:cNvPr id="81135" name="Freeform 239"/>
            <p:cNvSpPr>
              <a:spLocks/>
            </p:cNvSpPr>
            <p:nvPr/>
          </p:nvSpPr>
          <p:spPr bwMode="auto">
            <a:xfrm>
              <a:off x="1587" y="1791"/>
              <a:ext cx="1497" cy="1225"/>
            </a:xfrm>
            <a:custGeom>
              <a:avLst/>
              <a:gdLst>
                <a:gd name="T0" fmla="*/ 0 w 1407"/>
                <a:gd name="T1" fmla="*/ 0 h 1180"/>
                <a:gd name="T2" fmla="*/ 318 w 1407"/>
                <a:gd name="T3" fmla="*/ 771 h 1180"/>
                <a:gd name="T4" fmla="*/ 1407 w 1407"/>
                <a:gd name="T5" fmla="*/ 118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7" h="1180">
                  <a:moveTo>
                    <a:pt x="0" y="0"/>
                  </a:moveTo>
                  <a:cubicBezTo>
                    <a:pt x="42" y="287"/>
                    <a:pt x="84" y="574"/>
                    <a:pt x="318" y="771"/>
                  </a:cubicBezTo>
                  <a:cubicBezTo>
                    <a:pt x="552" y="968"/>
                    <a:pt x="979" y="1074"/>
                    <a:pt x="1407" y="11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1136" name="Rectangle 240"/>
            <p:cNvSpPr>
              <a:spLocks noChangeArrowheads="1"/>
            </p:cNvSpPr>
            <p:nvPr/>
          </p:nvSpPr>
          <p:spPr bwMode="auto">
            <a:xfrm>
              <a:off x="2585" y="2154"/>
              <a:ext cx="862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3000"/>
                </a:lnSpc>
              </a:pPr>
              <a:r>
                <a:rPr lang="es-ES" sz="1400">
                  <a:solidFill>
                    <a:schemeClr val="tx1"/>
                  </a:solidFill>
                  <a:effectLst/>
                </a:rPr>
                <a:t>convex hull</a:t>
              </a:r>
            </a:p>
          </p:txBody>
        </p:sp>
        <p:sp>
          <p:nvSpPr>
            <p:cNvPr id="81137" name="Line 241"/>
            <p:cNvSpPr>
              <a:spLocks noChangeShapeType="1"/>
            </p:cNvSpPr>
            <p:nvPr/>
          </p:nvSpPr>
          <p:spPr bwMode="auto">
            <a:xfrm flipV="1">
              <a:off x="2041" y="2290"/>
              <a:ext cx="544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81138" name="Text Box 242"/>
          <p:cNvSpPr txBox="1">
            <a:spLocks noChangeArrowheads="1"/>
          </p:cNvSpPr>
          <p:nvPr/>
        </p:nvSpPr>
        <p:spPr bwMode="auto">
          <a:xfrm>
            <a:off x="3960813" y="5148263"/>
            <a:ext cx="35290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333333"/>
                </a:solidFill>
                <a:effectLst/>
                <a:latin typeface="Times New Roman" pitchFamily="18" charset="0"/>
              </a:rPr>
              <a:t>generalized Lagrange multiplier</a:t>
            </a:r>
            <a:endParaRPr lang="en-GB" sz="2800" i="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  <p:sp>
        <p:nvSpPr>
          <p:cNvPr id="81139" name="Text Box 243"/>
          <p:cNvSpPr txBox="1">
            <a:spLocks noChangeArrowheads="1"/>
          </p:cNvSpPr>
          <p:nvPr/>
        </p:nvSpPr>
        <p:spPr bwMode="auto">
          <a:xfrm>
            <a:off x="2481263" y="2698750"/>
            <a:ext cx="3587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>
                <a:solidFill>
                  <a:srgbClr val="000000"/>
                </a:solidFill>
                <a:effectLst/>
                <a:latin typeface="Times New Roman" pitchFamily="18" charset="0"/>
              </a:rPr>
              <a:t>1</a:t>
            </a:r>
            <a:endParaRPr lang="en-GB" sz="1400" baseline="3000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81140" name="Text Box 244"/>
          <p:cNvSpPr txBox="1">
            <a:spLocks noChangeArrowheads="1"/>
          </p:cNvSpPr>
          <p:nvPr/>
        </p:nvSpPr>
        <p:spPr bwMode="auto">
          <a:xfrm>
            <a:off x="2800350" y="3203575"/>
            <a:ext cx="3587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>
                <a:solidFill>
                  <a:srgbClr val="000000"/>
                </a:solidFill>
                <a:effectLst/>
                <a:latin typeface="Times New Roman" pitchFamily="18" charset="0"/>
              </a:rPr>
              <a:t>2</a:t>
            </a:r>
            <a:endParaRPr lang="en-GB" sz="1400" baseline="3000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81141" name="Text Box 245"/>
          <p:cNvSpPr txBox="1">
            <a:spLocks noChangeArrowheads="1"/>
          </p:cNvSpPr>
          <p:nvPr/>
        </p:nvSpPr>
        <p:spPr bwMode="auto">
          <a:xfrm>
            <a:off x="2921000" y="3795713"/>
            <a:ext cx="3587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>
                <a:solidFill>
                  <a:srgbClr val="000000"/>
                </a:solidFill>
                <a:effectLst/>
                <a:latin typeface="Times New Roman" pitchFamily="18" charset="0"/>
              </a:rPr>
              <a:t>3</a:t>
            </a:r>
            <a:endParaRPr lang="en-GB" sz="1400" baseline="3000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81142" name="Text Box 246"/>
          <p:cNvSpPr txBox="1">
            <a:spLocks noChangeArrowheads="1"/>
          </p:cNvSpPr>
          <p:nvPr/>
        </p:nvSpPr>
        <p:spPr bwMode="auto">
          <a:xfrm>
            <a:off x="3492500" y="4105275"/>
            <a:ext cx="3587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>
                <a:solidFill>
                  <a:srgbClr val="000000"/>
                </a:solidFill>
                <a:effectLst/>
                <a:latin typeface="Times New Roman" pitchFamily="18" charset="0"/>
              </a:rPr>
              <a:t>4</a:t>
            </a:r>
            <a:endParaRPr lang="en-GB" sz="1400" baseline="3000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81143" name="Text Box 247"/>
          <p:cNvSpPr txBox="1">
            <a:spLocks noChangeArrowheads="1"/>
          </p:cNvSpPr>
          <p:nvPr/>
        </p:nvSpPr>
        <p:spPr bwMode="auto">
          <a:xfrm>
            <a:off x="4611688" y="4438650"/>
            <a:ext cx="3587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>
                <a:solidFill>
                  <a:srgbClr val="000000"/>
                </a:solidFill>
                <a:effectLst/>
                <a:latin typeface="Times New Roman" pitchFamily="18" charset="0"/>
              </a:rPr>
              <a:t>5</a:t>
            </a:r>
            <a:endParaRPr lang="en-GB" sz="1400" baseline="3000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81144" name="Group 248"/>
          <p:cNvGrpSpPr>
            <a:grpSpLocks/>
          </p:cNvGrpSpPr>
          <p:nvPr/>
        </p:nvGrpSpPr>
        <p:grpSpPr bwMode="auto">
          <a:xfrm>
            <a:off x="6416675" y="4356100"/>
            <a:ext cx="2295525" cy="457200"/>
            <a:chOff x="4042" y="2744"/>
            <a:chExt cx="1446" cy="288"/>
          </a:xfrm>
        </p:grpSpPr>
        <p:sp>
          <p:nvSpPr>
            <p:cNvPr id="81145" name="Text Box 249"/>
            <p:cNvSpPr txBox="1">
              <a:spLocks noChangeArrowheads="1"/>
            </p:cNvSpPr>
            <p:nvPr/>
          </p:nvSpPr>
          <p:spPr bwMode="auto">
            <a:xfrm>
              <a:off x="4042" y="2744"/>
              <a:ext cx="81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/>
              <a:r>
                <a:rPr lang="en-GB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PCRD</a:t>
              </a:r>
            </a:p>
          </p:txBody>
        </p:sp>
        <p:sp>
          <p:nvSpPr>
            <p:cNvPr id="81146" name="Line 250"/>
            <p:cNvSpPr>
              <a:spLocks noChangeShapeType="1"/>
            </p:cNvSpPr>
            <p:nvPr/>
          </p:nvSpPr>
          <p:spPr bwMode="auto">
            <a:xfrm flipH="1">
              <a:off x="4842" y="2904"/>
              <a:ext cx="64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81147" name="Text Box 251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sp>
        <p:nvSpPr>
          <p:cNvPr id="81148" name="Text Box 25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APPLICATION TO JPEG2000</a:t>
            </a:r>
          </a:p>
        </p:txBody>
      </p:sp>
      <p:sp>
        <p:nvSpPr>
          <p:cNvPr id="81149" name="Text Box 253"/>
          <p:cNvSpPr txBox="1">
            <a:spLocks noChangeArrowheads="1"/>
          </p:cNvSpPr>
          <p:nvPr/>
        </p:nvSpPr>
        <p:spPr bwMode="auto">
          <a:xfrm>
            <a:off x="7561263" y="922338"/>
            <a:ext cx="244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core coding system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9" grpId="0"/>
      <p:bldP spid="81120" grpId="0"/>
      <p:bldP spid="81121" grpId="0"/>
      <p:bldP spid="81122" grpId="0"/>
      <p:bldP spid="81123" grpId="0"/>
      <p:bldP spid="81129" grpId="0" animBg="1"/>
      <p:bldP spid="81130" grpId="0" animBg="1"/>
      <p:bldP spid="81131" grpId="0" animBg="1"/>
      <p:bldP spid="81132" grpId="0" animBg="1"/>
      <p:bldP spid="81133" grpId="0" animBg="1"/>
      <p:bldP spid="81139" grpId="0"/>
      <p:bldP spid="81140" grpId="0"/>
      <p:bldP spid="81141" grpId="0"/>
      <p:bldP spid="81142" grpId="0"/>
      <p:bldP spid="811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/>
          <p:cNvGrpSpPr>
            <a:grpSpLocks/>
          </p:cNvGrpSpPr>
          <p:nvPr/>
        </p:nvGrpSpPr>
        <p:grpSpPr bwMode="auto">
          <a:xfrm>
            <a:off x="576263" y="1930400"/>
            <a:ext cx="6480175" cy="3144838"/>
            <a:chOff x="363" y="1216"/>
            <a:chExt cx="4082" cy="1981"/>
          </a:xfrm>
        </p:grpSpPr>
        <p:sp>
          <p:nvSpPr>
            <p:cNvPr id="82947" name="Rectangle 3"/>
            <p:cNvSpPr>
              <a:spLocks noChangeArrowheads="1"/>
            </p:cNvSpPr>
            <p:nvPr/>
          </p:nvSpPr>
          <p:spPr bwMode="auto">
            <a:xfrm>
              <a:off x="363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48" name="Rectangle 4"/>
            <p:cNvSpPr>
              <a:spLocks noChangeArrowheads="1"/>
            </p:cNvSpPr>
            <p:nvPr/>
          </p:nvSpPr>
          <p:spPr bwMode="auto">
            <a:xfrm>
              <a:off x="680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49" name="Rectangle 5"/>
            <p:cNvSpPr>
              <a:spLocks noChangeArrowheads="1"/>
            </p:cNvSpPr>
            <p:nvPr/>
          </p:nvSpPr>
          <p:spPr bwMode="auto">
            <a:xfrm>
              <a:off x="1043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50" name="Rectangle 6"/>
            <p:cNvSpPr>
              <a:spLocks noChangeArrowheads="1"/>
            </p:cNvSpPr>
            <p:nvPr/>
          </p:nvSpPr>
          <p:spPr bwMode="auto">
            <a:xfrm>
              <a:off x="1406" y="1216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51" name="Rectangle 7"/>
            <p:cNvSpPr>
              <a:spLocks noChangeArrowheads="1"/>
            </p:cNvSpPr>
            <p:nvPr/>
          </p:nvSpPr>
          <p:spPr bwMode="auto">
            <a:xfrm>
              <a:off x="1905" y="1216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52" name="Rectangle 8"/>
            <p:cNvSpPr>
              <a:spLocks noChangeArrowheads="1"/>
            </p:cNvSpPr>
            <p:nvPr/>
          </p:nvSpPr>
          <p:spPr bwMode="auto">
            <a:xfrm>
              <a:off x="2495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53" name="Rectangle 9"/>
            <p:cNvSpPr>
              <a:spLocks noChangeArrowheads="1"/>
            </p:cNvSpPr>
            <p:nvPr/>
          </p:nvSpPr>
          <p:spPr bwMode="auto">
            <a:xfrm>
              <a:off x="2812" y="1216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54" name="Rectangle 10"/>
            <p:cNvSpPr>
              <a:spLocks noChangeArrowheads="1"/>
            </p:cNvSpPr>
            <p:nvPr/>
          </p:nvSpPr>
          <p:spPr bwMode="auto">
            <a:xfrm>
              <a:off x="3447" y="1216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55" name="Rectangle 11"/>
            <p:cNvSpPr>
              <a:spLocks noChangeArrowheads="1"/>
            </p:cNvSpPr>
            <p:nvPr/>
          </p:nvSpPr>
          <p:spPr bwMode="auto">
            <a:xfrm>
              <a:off x="3629" y="1216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56" name="Rectangle 12"/>
            <p:cNvSpPr>
              <a:spLocks noChangeArrowheads="1"/>
            </p:cNvSpPr>
            <p:nvPr/>
          </p:nvSpPr>
          <p:spPr bwMode="auto">
            <a:xfrm>
              <a:off x="3946" y="1216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57" name="Rectangle 13"/>
            <p:cNvSpPr>
              <a:spLocks noChangeArrowheads="1"/>
            </p:cNvSpPr>
            <p:nvPr/>
          </p:nvSpPr>
          <p:spPr bwMode="auto">
            <a:xfrm>
              <a:off x="363" y="1352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58" name="Rectangle 14"/>
            <p:cNvSpPr>
              <a:spLocks noChangeArrowheads="1"/>
            </p:cNvSpPr>
            <p:nvPr/>
          </p:nvSpPr>
          <p:spPr bwMode="auto">
            <a:xfrm>
              <a:off x="544" y="1352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1043" y="1352"/>
              <a:ext cx="22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60" name="Rectangle 16"/>
            <p:cNvSpPr>
              <a:spLocks noChangeArrowheads="1"/>
            </p:cNvSpPr>
            <p:nvPr/>
          </p:nvSpPr>
          <p:spPr bwMode="auto">
            <a:xfrm>
              <a:off x="1315" y="1352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61" name="Rectangle 17"/>
            <p:cNvSpPr>
              <a:spLocks noChangeArrowheads="1"/>
            </p:cNvSpPr>
            <p:nvPr/>
          </p:nvSpPr>
          <p:spPr bwMode="auto">
            <a:xfrm>
              <a:off x="2132" y="1352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62" name="Rectangle 18"/>
            <p:cNvSpPr>
              <a:spLocks noChangeArrowheads="1"/>
            </p:cNvSpPr>
            <p:nvPr/>
          </p:nvSpPr>
          <p:spPr bwMode="auto">
            <a:xfrm>
              <a:off x="2449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63" name="Rectangle 19"/>
            <p:cNvSpPr>
              <a:spLocks noChangeArrowheads="1"/>
            </p:cNvSpPr>
            <p:nvPr/>
          </p:nvSpPr>
          <p:spPr bwMode="auto">
            <a:xfrm>
              <a:off x="2585" y="1352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64" name="Rectangle 20"/>
            <p:cNvSpPr>
              <a:spLocks noChangeArrowheads="1"/>
            </p:cNvSpPr>
            <p:nvPr/>
          </p:nvSpPr>
          <p:spPr bwMode="auto">
            <a:xfrm>
              <a:off x="2812" y="1352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65" name="Rectangle 21"/>
            <p:cNvSpPr>
              <a:spLocks noChangeArrowheads="1"/>
            </p:cNvSpPr>
            <p:nvPr/>
          </p:nvSpPr>
          <p:spPr bwMode="auto">
            <a:xfrm>
              <a:off x="3447" y="1352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66" name="Rectangle 22"/>
            <p:cNvSpPr>
              <a:spLocks noChangeArrowheads="1"/>
            </p:cNvSpPr>
            <p:nvPr/>
          </p:nvSpPr>
          <p:spPr bwMode="auto">
            <a:xfrm>
              <a:off x="3991" y="1352"/>
              <a:ext cx="9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67" name="Rectangle 23"/>
            <p:cNvSpPr>
              <a:spLocks noChangeArrowheads="1"/>
            </p:cNvSpPr>
            <p:nvPr/>
          </p:nvSpPr>
          <p:spPr bwMode="auto">
            <a:xfrm>
              <a:off x="4128" y="1352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68" name="Rectangle 24"/>
            <p:cNvSpPr>
              <a:spLocks noChangeArrowheads="1"/>
            </p:cNvSpPr>
            <p:nvPr/>
          </p:nvSpPr>
          <p:spPr bwMode="auto">
            <a:xfrm>
              <a:off x="363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69" name="Rectangle 25"/>
            <p:cNvSpPr>
              <a:spLocks noChangeArrowheads="1"/>
            </p:cNvSpPr>
            <p:nvPr/>
          </p:nvSpPr>
          <p:spPr bwMode="auto">
            <a:xfrm>
              <a:off x="726" y="1489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70" name="Rectangle 26"/>
            <p:cNvSpPr>
              <a:spLocks noChangeArrowheads="1"/>
            </p:cNvSpPr>
            <p:nvPr/>
          </p:nvSpPr>
          <p:spPr bwMode="auto">
            <a:xfrm>
              <a:off x="998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71" name="Rectangle 27"/>
            <p:cNvSpPr>
              <a:spLocks noChangeArrowheads="1"/>
            </p:cNvSpPr>
            <p:nvPr/>
          </p:nvSpPr>
          <p:spPr bwMode="auto">
            <a:xfrm>
              <a:off x="1542" y="1489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72" name="Rectangle 28"/>
            <p:cNvSpPr>
              <a:spLocks noChangeArrowheads="1"/>
            </p:cNvSpPr>
            <p:nvPr/>
          </p:nvSpPr>
          <p:spPr bwMode="auto">
            <a:xfrm>
              <a:off x="1905" y="1489"/>
              <a:ext cx="49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73" name="Rectangle 29"/>
            <p:cNvSpPr>
              <a:spLocks noChangeArrowheads="1"/>
            </p:cNvSpPr>
            <p:nvPr/>
          </p:nvSpPr>
          <p:spPr bwMode="auto">
            <a:xfrm>
              <a:off x="2449" y="1489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74" name="Rectangle 30"/>
            <p:cNvSpPr>
              <a:spLocks noChangeArrowheads="1"/>
            </p:cNvSpPr>
            <p:nvPr/>
          </p:nvSpPr>
          <p:spPr bwMode="auto">
            <a:xfrm>
              <a:off x="2631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75" name="Rectangle 31"/>
            <p:cNvSpPr>
              <a:spLocks noChangeArrowheads="1"/>
            </p:cNvSpPr>
            <p:nvPr/>
          </p:nvSpPr>
          <p:spPr bwMode="auto">
            <a:xfrm>
              <a:off x="2994" y="1489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76" name="Rectangle 32"/>
            <p:cNvSpPr>
              <a:spLocks noChangeArrowheads="1"/>
            </p:cNvSpPr>
            <p:nvPr/>
          </p:nvSpPr>
          <p:spPr bwMode="auto">
            <a:xfrm>
              <a:off x="3629" y="1489"/>
              <a:ext cx="317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77" name="Rectangle 33"/>
            <p:cNvSpPr>
              <a:spLocks noChangeArrowheads="1"/>
            </p:cNvSpPr>
            <p:nvPr/>
          </p:nvSpPr>
          <p:spPr bwMode="auto">
            <a:xfrm>
              <a:off x="3991" y="1489"/>
              <a:ext cx="273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78" name="Rectangle 34"/>
            <p:cNvSpPr>
              <a:spLocks noChangeArrowheads="1"/>
            </p:cNvSpPr>
            <p:nvPr/>
          </p:nvSpPr>
          <p:spPr bwMode="auto">
            <a:xfrm>
              <a:off x="4309" y="1489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79" name="Rectangle 35"/>
            <p:cNvSpPr>
              <a:spLocks noChangeArrowheads="1"/>
            </p:cNvSpPr>
            <p:nvPr/>
          </p:nvSpPr>
          <p:spPr bwMode="auto">
            <a:xfrm>
              <a:off x="363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80" name="Rectangle 36"/>
            <p:cNvSpPr>
              <a:spLocks noChangeArrowheads="1"/>
            </p:cNvSpPr>
            <p:nvPr/>
          </p:nvSpPr>
          <p:spPr bwMode="auto">
            <a:xfrm>
              <a:off x="680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81" name="Rectangle 37"/>
            <p:cNvSpPr>
              <a:spLocks noChangeArrowheads="1"/>
            </p:cNvSpPr>
            <p:nvPr/>
          </p:nvSpPr>
          <p:spPr bwMode="auto">
            <a:xfrm>
              <a:off x="1043" y="1625"/>
              <a:ext cx="318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82" name="Rectangle 38"/>
            <p:cNvSpPr>
              <a:spLocks noChangeArrowheads="1"/>
            </p:cNvSpPr>
            <p:nvPr/>
          </p:nvSpPr>
          <p:spPr bwMode="auto">
            <a:xfrm>
              <a:off x="1406" y="1625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83" name="Rectangle 39"/>
            <p:cNvSpPr>
              <a:spLocks noChangeArrowheads="1"/>
            </p:cNvSpPr>
            <p:nvPr/>
          </p:nvSpPr>
          <p:spPr bwMode="auto">
            <a:xfrm>
              <a:off x="1905" y="1625"/>
              <a:ext cx="54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84" name="Rectangle 40"/>
            <p:cNvSpPr>
              <a:spLocks noChangeArrowheads="1"/>
            </p:cNvSpPr>
            <p:nvPr/>
          </p:nvSpPr>
          <p:spPr bwMode="auto">
            <a:xfrm>
              <a:off x="2495" y="1625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85" name="Rectangle 41"/>
            <p:cNvSpPr>
              <a:spLocks noChangeArrowheads="1"/>
            </p:cNvSpPr>
            <p:nvPr/>
          </p:nvSpPr>
          <p:spPr bwMode="auto">
            <a:xfrm>
              <a:off x="2812" y="1625"/>
              <a:ext cx="590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86" name="Rectangle 42"/>
            <p:cNvSpPr>
              <a:spLocks noChangeArrowheads="1"/>
            </p:cNvSpPr>
            <p:nvPr/>
          </p:nvSpPr>
          <p:spPr bwMode="auto">
            <a:xfrm>
              <a:off x="3447" y="1625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87" name="Rectangle 43"/>
            <p:cNvSpPr>
              <a:spLocks noChangeArrowheads="1"/>
            </p:cNvSpPr>
            <p:nvPr/>
          </p:nvSpPr>
          <p:spPr bwMode="auto">
            <a:xfrm>
              <a:off x="3629" y="1625"/>
              <a:ext cx="18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88" name="Rectangle 44"/>
            <p:cNvSpPr>
              <a:spLocks noChangeArrowheads="1"/>
            </p:cNvSpPr>
            <p:nvPr/>
          </p:nvSpPr>
          <p:spPr bwMode="auto">
            <a:xfrm>
              <a:off x="3855" y="1625"/>
              <a:ext cx="40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89" name="Rectangle 45"/>
            <p:cNvSpPr>
              <a:spLocks noChangeArrowheads="1"/>
            </p:cNvSpPr>
            <p:nvPr/>
          </p:nvSpPr>
          <p:spPr bwMode="auto">
            <a:xfrm>
              <a:off x="363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90" name="Rectangle 46"/>
            <p:cNvSpPr>
              <a:spLocks noChangeArrowheads="1"/>
            </p:cNvSpPr>
            <p:nvPr/>
          </p:nvSpPr>
          <p:spPr bwMode="auto">
            <a:xfrm>
              <a:off x="680" y="1761"/>
              <a:ext cx="18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91" name="Rectangle 47"/>
            <p:cNvSpPr>
              <a:spLocks noChangeArrowheads="1"/>
            </p:cNvSpPr>
            <p:nvPr/>
          </p:nvSpPr>
          <p:spPr bwMode="auto">
            <a:xfrm>
              <a:off x="907" y="1761"/>
              <a:ext cx="454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92" name="Rectangle 48"/>
            <p:cNvSpPr>
              <a:spLocks noChangeArrowheads="1"/>
            </p:cNvSpPr>
            <p:nvPr/>
          </p:nvSpPr>
          <p:spPr bwMode="auto">
            <a:xfrm>
              <a:off x="1406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93" name="Rectangle 49"/>
            <p:cNvSpPr>
              <a:spLocks noChangeArrowheads="1"/>
            </p:cNvSpPr>
            <p:nvPr/>
          </p:nvSpPr>
          <p:spPr bwMode="auto">
            <a:xfrm>
              <a:off x="1724" y="1761"/>
              <a:ext cx="22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94" name="Rectangle 50"/>
            <p:cNvSpPr>
              <a:spLocks noChangeArrowheads="1"/>
            </p:cNvSpPr>
            <p:nvPr/>
          </p:nvSpPr>
          <p:spPr bwMode="auto">
            <a:xfrm>
              <a:off x="1996" y="1761"/>
              <a:ext cx="771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95" name="Rectangle 51"/>
            <p:cNvSpPr>
              <a:spLocks noChangeArrowheads="1"/>
            </p:cNvSpPr>
            <p:nvPr/>
          </p:nvSpPr>
          <p:spPr bwMode="auto">
            <a:xfrm>
              <a:off x="2812" y="1761"/>
              <a:ext cx="272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96" name="Rectangle 52"/>
            <p:cNvSpPr>
              <a:spLocks noChangeArrowheads="1"/>
            </p:cNvSpPr>
            <p:nvPr/>
          </p:nvSpPr>
          <p:spPr bwMode="auto">
            <a:xfrm>
              <a:off x="3130" y="1761"/>
              <a:ext cx="589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97" name="Rectangle 53"/>
            <p:cNvSpPr>
              <a:spLocks noChangeArrowheads="1"/>
            </p:cNvSpPr>
            <p:nvPr/>
          </p:nvSpPr>
          <p:spPr bwMode="auto">
            <a:xfrm>
              <a:off x="3765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98" name="Rectangle 54"/>
            <p:cNvSpPr>
              <a:spLocks noChangeArrowheads="1"/>
            </p:cNvSpPr>
            <p:nvPr/>
          </p:nvSpPr>
          <p:spPr bwMode="auto">
            <a:xfrm>
              <a:off x="3946" y="1761"/>
              <a:ext cx="136" cy="76"/>
            </a:xfrm>
            <a:prstGeom prst="rect">
              <a:avLst/>
            </a:prstGeom>
            <a:solidFill>
              <a:srgbClr val="61CB96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2999" name="Rectangle 55"/>
            <p:cNvSpPr>
              <a:spLocks noChangeArrowheads="1"/>
            </p:cNvSpPr>
            <p:nvPr/>
          </p:nvSpPr>
          <p:spPr bwMode="auto">
            <a:xfrm>
              <a:off x="363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00" name="Rectangle 56"/>
            <p:cNvSpPr>
              <a:spLocks noChangeArrowheads="1"/>
            </p:cNvSpPr>
            <p:nvPr/>
          </p:nvSpPr>
          <p:spPr bwMode="auto">
            <a:xfrm>
              <a:off x="816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01" name="Rectangle 57"/>
            <p:cNvSpPr>
              <a:spLocks noChangeArrowheads="1"/>
            </p:cNvSpPr>
            <p:nvPr/>
          </p:nvSpPr>
          <p:spPr bwMode="auto">
            <a:xfrm>
              <a:off x="1043" y="2032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02" name="Rectangle 58"/>
            <p:cNvSpPr>
              <a:spLocks noChangeArrowheads="1"/>
            </p:cNvSpPr>
            <p:nvPr/>
          </p:nvSpPr>
          <p:spPr bwMode="auto">
            <a:xfrm>
              <a:off x="1270" y="2032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03" name="Rectangle 59"/>
            <p:cNvSpPr>
              <a:spLocks noChangeArrowheads="1"/>
            </p:cNvSpPr>
            <p:nvPr/>
          </p:nvSpPr>
          <p:spPr bwMode="auto">
            <a:xfrm>
              <a:off x="1905" y="2032"/>
              <a:ext cx="40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04" name="Rectangle 60"/>
            <p:cNvSpPr>
              <a:spLocks noChangeArrowheads="1"/>
            </p:cNvSpPr>
            <p:nvPr/>
          </p:nvSpPr>
          <p:spPr bwMode="auto">
            <a:xfrm>
              <a:off x="2359" y="2032"/>
              <a:ext cx="36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05" name="Rectangle 61"/>
            <p:cNvSpPr>
              <a:spLocks noChangeArrowheads="1"/>
            </p:cNvSpPr>
            <p:nvPr/>
          </p:nvSpPr>
          <p:spPr bwMode="auto">
            <a:xfrm>
              <a:off x="2767" y="2032"/>
              <a:ext cx="635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06" name="Rectangle 62"/>
            <p:cNvSpPr>
              <a:spLocks noChangeArrowheads="1"/>
            </p:cNvSpPr>
            <p:nvPr/>
          </p:nvSpPr>
          <p:spPr bwMode="auto">
            <a:xfrm>
              <a:off x="3447" y="2032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07" name="Rectangle 63"/>
            <p:cNvSpPr>
              <a:spLocks noChangeArrowheads="1"/>
            </p:cNvSpPr>
            <p:nvPr/>
          </p:nvSpPr>
          <p:spPr bwMode="auto">
            <a:xfrm>
              <a:off x="3765" y="2032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08" name="Rectangle 64"/>
            <p:cNvSpPr>
              <a:spLocks noChangeArrowheads="1"/>
            </p:cNvSpPr>
            <p:nvPr/>
          </p:nvSpPr>
          <p:spPr bwMode="auto">
            <a:xfrm>
              <a:off x="3946" y="2032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09" name="Rectangle 65"/>
            <p:cNvSpPr>
              <a:spLocks noChangeArrowheads="1"/>
            </p:cNvSpPr>
            <p:nvPr/>
          </p:nvSpPr>
          <p:spPr bwMode="auto">
            <a:xfrm>
              <a:off x="363" y="2168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10" name="Rectangle 66"/>
            <p:cNvSpPr>
              <a:spLocks noChangeArrowheads="1"/>
            </p:cNvSpPr>
            <p:nvPr/>
          </p:nvSpPr>
          <p:spPr bwMode="auto">
            <a:xfrm>
              <a:off x="544" y="2168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11" name="Rectangle 67"/>
            <p:cNvSpPr>
              <a:spLocks noChangeArrowheads="1"/>
            </p:cNvSpPr>
            <p:nvPr/>
          </p:nvSpPr>
          <p:spPr bwMode="auto">
            <a:xfrm>
              <a:off x="1043" y="2168"/>
              <a:ext cx="22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12" name="Rectangle 68"/>
            <p:cNvSpPr>
              <a:spLocks noChangeArrowheads="1"/>
            </p:cNvSpPr>
            <p:nvPr/>
          </p:nvSpPr>
          <p:spPr bwMode="auto">
            <a:xfrm>
              <a:off x="1315" y="2168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13" name="Rectangle 69"/>
            <p:cNvSpPr>
              <a:spLocks noChangeArrowheads="1"/>
            </p:cNvSpPr>
            <p:nvPr/>
          </p:nvSpPr>
          <p:spPr bwMode="auto">
            <a:xfrm>
              <a:off x="2132" y="2168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14" name="Rectangle 70"/>
            <p:cNvSpPr>
              <a:spLocks noChangeArrowheads="1"/>
            </p:cNvSpPr>
            <p:nvPr/>
          </p:nvSpPr>
          <p:spPr bwMode="auto">
            <a:xfrm>
              <a:off x="2449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15" name="Rectangle 71"/>
            <p:cNvSpPr>
              <a:spLocks noChangeArrowheads="1"/>
            </p:cNvSpPr>
            <p:nvPr/>
          </p:nvSpPr>
          <p:spPr bwMode="auto">
            <a:xfrm>
              <a:off x="2585" y="2168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16" name="Rectangle 72"/>
            <p:cNvSpPr>
              <a:spLocks noChangeArrowheads="1"/>
            </p:cNvSpPr>
            <p:nvPr/>
          </p:nvSpPr>
          <p:spPr bwMode="auto">
            <a:xfrm>
              <a:off x="2812" y="2168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17" name="Rectangle 73"/>
            <p:cNvSpPr>
              <a:spLocks noChangeArrowheads="1"/>
            </p:cNvSpPr>
            <p:nvPr/>
          </p:nvSpPr>
          <p:spPr bwMode="auto">
            <a:xfrm>
              <a:off x="3447" y="2168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18" name="Rectangle 74"/>
            <p:cNvSpPr>
              <a:spLocks noChangeArrowheads="1"/>
            </p:cNvSpPr>
            <p:nvPr/>
          </p:nvSpPr>
          <p:spPr bwMode="auto">
            <a:xfrm>
              <a:off x="3991" y="2168"/>
              <a:ext cx="9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19" name="Rectangle 75"/>
            <p:cNvSpPr>
              <a:spLocks noChangeArrowheads="1"/>
            </p:cNvSpPr>
            <p:nvPr/>
          </p:nvSpPr>
          <p:spPr bwMode="auto">
            <a:xfrm>
              <a:off x="4128" y="2168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20" name="Rectangle 76"/>
            <p:cNvSpPr>
              <a:spLocks noChangeArrowheads="1"/>
            </p:cNvSpPr>
            <p:nvPr/>
          </p:nvSpPr>
          <p:spPr bwMode="auto">
            <a:xfrm>
              <a:off x="363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21" name="Rectangle 77"/>
            <p:cNvSpPr>
              <a:spLocks noChangeArrowheads="1"/>
            </p:cNvSpPr>
            <p:nvPr/>
          </p:nvSpPr>
          <p:spPr bwMode="auto">
            <a:xfrm>
              <a:off x="726" y="2441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22" name="Rectangle 78"/>
            <p:cNvSpPr>
              <a:spLocks noChangeArrowheads="1"/>
            </p:cNvSpPr>
            <p:nvPr/>
          </p:nvSpPr>
          <p:spPr bwMode="auto">
            <a:xfrm>
              <a:off x="998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23" name="Rectangle 79"/>
            <p:cNvSpPr>
              <a:spLocks noChangeArrowheads="1"/>
            </p:cNvSpPr>
            <p:nvPr/>
          </p:nvSpPr>
          <p:spPr bwMode="auto">
            <a:xfrm>
              <a:off x="1542" y="2441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24" name="Rectangle 80"/>
            <p:cNvSpPr>
              <a:spLocks noChangeArrowheads="1"/>
            </p:cNvSpPr>
            <p:nvPr/>
          </p:nvSpPr>
          <p:spPr bwMode="auto">
            <a:xfrm>
              <a:off x="1905" y="2441"/>
              <a:ext cx="49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25" name="Rectangle 81"/>
            <p:cNvSpPr>
              <a:spLocks noChangeArrowheads="1"/>
            </p:cNvSpPr>
            <p:nvPr/>
          </p:nvSpPr>
          <p:spPr bwMode="auto">
            <a:xfrm>
              <a:off x="2449" y="2441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26" name="Rectangle 82"/>
            <p:cNvSpPr>
              <a:spLocks noChangeArrowheads="1"/>
            </p:cNvSpPr>
            <p:nvPr/>
          </p:nvSpPr>
          <p:spPr bwMode="auto">
            <a:xfrm>
              <a:off x="2631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27" name="Rectangle 83"/>
            <p:cNvSpPr>
              <a:spLocks noChangeArrowheads="1"/>
            </p:cNvSpPr>
            <p:nvPr/>
          </p:nvSpPr>
          <p:spPr bwMode="auto">
            <a:xfrm>
              <a:off x="2994" y="2441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28" name="Rectangle 84"/>
            <p:cNvSpPr>
              <a:spLocks noChangeArrowheads="1"/>
            </p:cNvSpPr>
            <p:nvPr/>
          </p:nvSpPr>
          <p:spPr bwMode="auto">
            <a:xfrm>
              <a:off x="3629" y="2441"/>
              <a:ext cx="317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29" name="Rectangle 85"/>
            <p:cNvSpPr>
              <a:spLocks noChangeArrowheads="1"/>
            </p:cNvSpPr>
            <p:nvPr/>
          </p:nvSpPr>
          <p:spPr bwMode="auto">
            <a:xfrm>
              <a:off x="3991" y="2441"/>
              <a:ext cx="273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30" name="Rectangle 86"/>
            <p:cNvSpPr>
              <a:spLocks noChangeArrowheads="1"/>
            </p:cNvSpPr>
            <p:nvPr/>
          </p:nvSpPr>
          <p:spPr bwMode="auto">
            <a:xfrm>
              <a:off x="4309" y="2441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31" name="Rectangle 87"/>
            <p:cNvSpPr>
              <a:spLocks noChangeArrowheads="1"/>
            </p:cNvSpPr>
            <p:nvPr/>
          </p:nvSpPr>
          <p:spPr bwMode="auto">
            <a:xfrm>
              <a:off x="363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32" name="Rectangle 88"/>
            <p:cNvSpPr>
              <a:spLocks noChangeArrowheads="1"/>
            </p:cNvSpPr>
            <p:nvPr/>
          </p:nvSpPr>
          <p:spPr bwMode="auto">
            <a:xfrm>
              <a:off x="680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33" name="Rectangle 89"/>
            <p:cNvSpPr>
              <a:spLocks noChangeArrowheads="1"/>
            </p:cNvSpPr>
            <p:nvPr/>
          </p:nvSpPr>
          <p:spPr bwMode="auto">
            <a:xfrm>
              <a:off x="1043" y="1897"/>
              <a:ext cx="318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34" name="Rectangle 90"/>
            <p:cNvSpPr>
              <a:spLocks noChangeArrowheads="1"/>
            </p:cNvSpPr>
            <p:nvPr/>
          </p:nvSpPr>
          <p:spPr bwMode="auto">
            <a:xfrm>
              <a:off x="1406" y="1897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35" name="Rectangle 91"/>
            <p:cNvSpPr>
              <a:spLocks noChangeArrowheads="1"/>
            </p:cNvSpPr>
            <p:nvPr/>
          </p:nvSpPr>
          <p:spPr bwMode="auto">
            <a:xfrm>
              <a:off x="1905" y="1897"/>
              <a:ext cx="54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36" name="Rectangle 92"/>
            <p:cNvSpPr>
              <a:spLocks noChangeArrowheads="1"/>
            </p:cNvSpPr>
            <p:nvPr/>
          </p:nvSpPr>
          <p:spPr bwMode="auto">
            <a:xfrm>
              <a:off x="2495" y="1897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37" name="Rectangle 93"/>
            <p:cNvSpPr>
              <a:spLocks noChangeArrowheads="1"/>
            </p:cNvSpPr>
            <p:nvPr/>
          </p:nvSpPr>
          <p:spPr bwMode="auto">
            <a:xfrm>
              <a:off x="2812" y="1897"/>
              <a:ext cx="590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38" name="Rectangle 94"/>
            <p:cNvSpPr>
              <a:spLocks noChangeArrowheads="1"/>
            </p:cNvSpPr>
            <p:nvPr/>
          </p:nvSpPr>
          <p:spPr bwMode="auto">
            <a:xfrm>
              <a:off x="3447" y="1897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39" name="Rectangle 95"/>
            <p:cNvSpPr>
              <a:spLocks noChangeArrowheads="1"/>
            </p:cNvSpPr>
            <p:nvPr/>
          </p:nvSpPr>
          <p:spPr bwMode="auto">
            <a:xfrm>
              <a:off x="3629" y="1897"/>
              <a:ext cx="18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40" name="Rectangle 96"/>
            <p:cNvSpPr>
              <a:spLocks noChangeArrowheads="1"/>
            </p:cNvSpPr>
            <p:nvPr/>
          </p:nvSpPr>
          <p:spPr bwMode="auto">
            <a:xfrm>
              <a:off x="3855" y="1897"/>
              <a:ext cx="40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41" name="Rectangle 97"/>
            <p:cNvSpPr>
              <a:spLocks noChangeArrowheads="1"/>
            </p:cNvSpPr>
            <p:nvPr/>
          </p:nvSpPr>
          <p:spPr bwMode="auto">
            <a:xfrm>
              <a:off x="363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42" name="Rectangle 98"/>
            <p:cNvSpPr>
              <a:spLocks noChangeArrowheads="1"/>
            </p:cNvSpPr>
            <p:nvPr/>
          </p:nvSpPr>
          <p:spPr bwMode="auto">
            <a:xfrm>
              <a:off x="680" y="2305"/>
              <a:ext cx="18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43" name="Rectangle 99"/>
            <p:cNvSpPr>
              <a:spLocks noChangeArrowheads="1"/>
            </p:cNvSpPr>
            <p:nvPr/>
          </p:nvSpPr>
          <p:spPr bwMode="auto">
            <a:xfrm>
              <a:off x="907" y="2305"/>
              <a:ext cx="454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44" name="Rectangle 100"/>
            <p:cNvSpPr>
              <a:spLocks noChangeArrowheads="1"/>
            </p:cNvSpPr>
            <p:nvPr/>
          </p:nvSpPr>
          <p:spPr bwMode="auto">
            <a:xfrm>
              <a:off x="1406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45" name="Rectangle 101"/>
            <p:cNvSpPr>
              <a:spLocks noChangeArrowheads="1"/>
            </p:cNvSpPr>
            <p:nvPr/>
          </p:nvSpPr>
          <p:spPr bwMode="auto">
            <a:xfrm>
              <a:off x="1724" y="2305"/>
              <a:ext cx="22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46" name="Rectangle 102"/>
            <p:cNvSpPr>
              <a:spLocks noChangeArrowheads="1"/>
            </p:cNvSpPr>
            <p:nvPr/>
          </p:nvSpPr>
          <p:spPr bwMode="auto">
            <a:xfrm>
              <a:off x="1996" y="2305"/>
              <a:ext cx="771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47" name="Rectangle 103"/>
            <p:cNvSpPr>
              <a:spLocks noChangeArrowheads="1"/>
            </p:cNvSpPr>
            <p:nvPr/>
          </p:nvSpPr>
          <p:spPr bwMode="auto">
            <a:xfrm>
              <a:off x="2812" y="2305"/>
              <a:ext cx="272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48" name="Rectangle 104"/>
            <p:cNvSpPr>
              <a:spLocks noChangeArrowheads="1"/>
            </p:cNvSpPr>
            <p:nvPr/>
          </p:nvSpPr>
          <p:spPr bwMode="auto">
            <a:xfrm>
              <a:off x="3130" y="2305"/>
              <a:ext cx="589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49" name="Rectangle 105"/>
            <p:cNvSpPr>
              <a:spLocks noChangeArrowheads="1"/>
            </p:cNvSpPr>
            <p:nvPr/>
          </p:nvSpPr>
          <p:spPr bwMode="auto">
            <a:xfrm>
              <a:off x="3765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50" name="Rectangle 106"/>
            <p:cNvSpPr>
              <a:spLocks noChangeArrowheads="1"/>
            </p:cNvSpPr>
            <p:nvPr/>
          </p:nvSpPr>
          <p:spPr bwMode="auto">
            <a:xfrm>
              <a:off x="3946" y="2305"/>
              <a:ext cx="136" cy="76"/>
            </a:xfrm>
            <a:prstGeom prst="rect">
              <a:avLst/>
            </a:prstGeom>
            <a:solidFill>
              <a:srgbClr val="FF9999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51" name="Rectangle 107"/>
            <p:cNvSpPr>
              <a:spLocks noChangeArrowheads="1"/>
            </p:cNvSpPr>
            <p:nvPr/>
          </p:nvSpPr>
          <p:spPr bwMode="auto">
            <a:xfrm>
              <a:off x="363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52" name="Rectangle 108"/>
            <p:cNvSpPr>
              <a:spLocks noChangeArrowheads="1"/>
            </p:cNvSpPr>
            <p:nvPr/>
          </p:nvSpPr>
          <p:spPr bwMode="auto">
            <a:xfrm>
              <a:off x="680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53" name="Rectangle 109"/>
            <p:cNvSpPr>
              <a:spLocks noChangeArrowheads="1"/>
            </p:cNvSpPr>
            <p:nvPr/>
          </p:nvSpPr>
          <p:spPr bwMode="auto">
            <a:xfrm>
              <a:off x="1043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54" name="Rectangle 110"/>
            <p:cNvSpPr>
              <a:spLocks noChangeArrowheads="1"/>
            </p:cNvSpPr>
            <p:nvPr/>
          </p:nvSpPr>
          <p:spPr bwMode="auto">
            <a:xfrm>
              <a:off x="1406" y="2576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55" name="Rectangle 111"/>
            <p:cNvSpPr>
              <a:spLocks noChangeArrowheads="1"/>
            </p:cNvSpPr>
            <p:nvPr/>
          </p:nvSpPr>
          <p:spPr bwMode="auto">
            <a:xfrm>
              <a:off x="1905" y="2576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56" name="Rectangle 112"/>
            <p:cNvSpPr>
              <a:spLocks noChangeArrowheads="1"/>
            </p:cNvSpPr>
            <p:nvPr/>
          </p:nvSpPr>
          <p:spPr bwMode="auto">
            <a:xfrm>
              <a:off x="2495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57" name="Rectangle 113"/>
            <p:cNvSpPr>
              <a:spLocks noChangeArrowheads="1"/>
            </p:cNvSpPr>
            <p:nvPr/>
          </p:nvSpPr>
          <p:spPr bwMode="auto">
            <a:xfrm>
              <a:off x="2812" y="2576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58" name="Rectangle 114"/>
            <p:cNvSpPr>
              <a:spLocks noChangeArrowheads="1"/>
            </p:cNvSpPr>
            <p:nvPr/>
          </p:nvSpPr>
          <p:spPr bwMode="auto">
            <a:xfrm>
              <a:off x="3447" y="2576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59" name="Rectangle 115"/>
            <p:cNvSpPr>
              <a:spLocks noChangeArrowheads="1"/>
            </p:cNvSpPr>
            <p:nvPr/>
          </p:nvSpPr>
          <p:spPr bwMode="auto">
            <a:xfrm>
              <a:off x="3629" y="2576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60" name="Rectangle 116"/>
            <p:cNvSpPr>
              <a:spLocks noChangeArrowheads="1"/>
            </p:cNvSpPr>
            <p:nvPr/>
          </p:nvSpPr>
          <p:spPr bwMode="auto">
            <a:xfrm>
              <a:off x="3946" y="2576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61" name="Rectangle 117"/>
            <p:cNvSpPr>
              <a:spLocks noChangeArrowheads="1"/>
            </p:cNvSpPr>
            <p:nvPr/>
          </p:nvSpPr>
          <p:spPr bwMode="auto">
            <a:xfrm>
              <a:off x="363" y="2712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62" name="Rectangle 118"/>
            <p:cNvSpPr>
              <a:spLocks noChangeArrowheads="1"/>
            </p:cNvSpPr>
            <p:nvPr/>
          </p:nvSpPr>
          <p:spPr bwMode="auto">
            <a:xfrm>
              <a:off x="544" y="2712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63" name="Rectangle 119"/>
            <p:cNvSpPr>
              <a:spLocks noChangeArrowheads="1"/>
            </p:cNvSpPr>
            <p:nvPr/>
          </p:nvSpPr>
          <p:spPr bwMode="auto">
            <a:xfrm>
              <a:off x="1043" y="2712"/>
              <a:ext cx="22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64" name="Rectangle 120"/>
            <p:cNvSpPr>
              <a:spLocks noChangeArrowheads="1"/>
            </p:cNvSpPr>
            <p:nvPr/>
          </p:nvSpPr>
          <p:spPr bwMode="auto">
            <a:xfrm>
              <a:off x="1315" y="2712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65" name="Rectangle 121"/>
            <p:cNvSpPr>
              <a:spLocks noChangeArrowheads="1"/>
            </p:cNvSpPr>
            <p:nvPr/>
          </p:nvSpPr>
          <p:spPr bwMode="auto">
            <a:xfrm>
              <a:off x="2132" y="2712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66" name="Rectangle 122"/>
            <p:cNvSpPr>
              <a:spLocks noChangeArrowheads="1"/>
            </p:cNvSpPr>
            <p:nvPr/>
          </p:nvSpPr>
          <p:spPr bwMode="auto">
            <a:xfrm>
              <a:off x="2449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67" name="Rectangle 123"/>
            <p:cNvSpPr>
              <a:spLocks noChangeArrowheads="1"/>
            </p:cNvSpPr>
            <p:nvPr/>
          </p:nvSpPr>
          <p:spPr bwMode="auto">
            <a:xfrm>
              <a:off x="2585" y="2712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68" name="Rectangle 124"/>
            <p:cNvSpPr>
              <a:spLocks noChangeArrowheads="1"/>
            </p:cNvSpPr>
            <p:nvPr/>
          </p:nvSpPr>
          <p:spPr bwMode="auto">
            <a:xfrm>
              <a:off x="2812" y="2712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69" name="Rectangle 125"/>
            <p:cNvSpPr>
              <a:spLocks noChangeArrowheads="1"/>
            </p:cNvSpPr>
            <p:nvPr/>
          </p:nvSpPr>
          <p:spPr bwMode="auto">
            <a:xfrm>
              <a:off x="3447" y="2712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70" name="Rectangle 126"/>
            <p:cNvSpPr>
              <a:spLocks noChangeArrowheads="1"/>
            </p:cNvSpPr>
            <p:nvPr/>
          </p:nvSpPr>
          <p:spPr bwMode="auto">
            <a:xfrm>
              <a:off x="3991" y="2712"/>
              <a:ext cx="9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71" name="Rectangle 127"/>
            <p:cNvSpPr>
              <a:spLocks noChangeArrowheads="1"/>
            </p:cNvSpPr>
            <p:nvPr/>
          </p:nvSpPr>
          <p:spPr bwMode="auto">
            <a:xfrm>
              <a:off x="4128" y="2712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72" name="Rectangle 128"/>
            <p:cNvSpPr>
              <a:spLocks noChangeArrowheads="1"/>
            </p:cNvSpPr>
            <p:nvPr/>
          </p:nvSpPr>
          <p:spPr bwMode="auto">
            <a:xfrm>
              <a:off x="363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73" name="Rectangle 129"/>
            <p:cNvSpPr>
              <a:spLocks noChangeArrowheads="1"/>
            </p:cNvSpPr>
            <p:nvPr/>
          </p:nvSpPr>
          <p:spPr bwMode="auto">
            <a:xfrm>
              <a:off x="726" y="2849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74" name="Rectangle 130"/>
            <p:cNvSpPr>
              <a:spLocks noChangeArrowheads="1"/>
            </p:cNvSpPr>
            <p:nvPr/>
          </p:nvSpPr>
          <p:spPr bwMode="auto">
            <a:xfrm>
              <a:off x="998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75" name="Rectangle 131"/>
            <p:cNvSpPr>
              <a:spLocks noChangeArrowheads="1"/>
            </p:cNvSpPr>
            <p:nvPr/>
          </p:nvSpPr>
          <p:spPr bwMode="auto">
            <a:xfrm>
              <a:off x="1542" y="2849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76" name="Rectangle 132"/>
            <p:cNvSpPr>
              <a:spLocks noChangeArrowheads="1"/>
            </p:cNvSpPr>
            <p:nvPr/>
          </p:nvSpPr>
          <p:spPr bwMode="auto">
            <a:xfrm>
              <a:off x="1905" y="2849"/>
              <a:ext cx="49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77" name="Rectangle 133"/>
            <p:cNvSpPr>
              <a:spLocks noChangeArrowheads="1"/>
            </p:cNvSpPr>
            <p:nvPr/>
          </p:nvSpPr>
          <p:spPr bwMode="auto">
            <a:xfrm>
              <a:off x="2449" y="2849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78" name="Rectangle 134"/>
            <p:cNvSpPr>
              <a:spLocks noChangeArrowheads="1"/>
            </p:cNvSpPr>
            <p:nvPr/>
          </p:nvSpPr>
          <p:spPr bwMode="auto">
            <a:xfrm>
              <a:off x="2631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79" name="Rectangle 135"/>
            <p:cNvSpPr>
              <a:spLocks noChangeArrowheads="1"/>
            </p:cNvSpPr>
            <p:nvPr/>
          </p:nvSpPr>
          <p:spPr bwMode="auto">
            <a:xfrm>
              <a:off x="2994" y="2849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80" name="Rectangle 136"/>
            <p:cNvSpPr>
              <a:spLocks noChangeArrowheads="1"/>
            </p:cNvSpPr>
            <p:nvPr/>
          </p:nvSpPr>
          <p:spPr bwMode="auto">
            <a:xfrm>
              <a:off x="3629" y="2849"/>
              <a:ext cx="317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81" name="Rectangle 137"/>
            <p:cNvSpPr>
              <a:spLocks noChangeArrowheads="1"/>
            </p:cNvSpPr>
            <p:nvPr/>
          </p:nvSpPr>
          <p:spPr bwMode="auto">
            <a:xfrm>
              <a:off x="3991" y="2849"/>
              <a:ext cx="273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82" name="Rectangle 138"/>
            <p:cNvSpPr>
              <a:spLocks noChangeArrowheads="1"/>
            </p:cNvSpPr>
            <p:nvPr/>
          </p:nvSpPr>
          <p:spPr bwMode="auto">
            <a:xfrm>
              <a:off x="4309" y="2849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83" name="Rectangle 139"/>
            <p:cNvSpPr>
              <a:spLocks noChangeArrowheads="1"/>
            </p:cNvSpPr>
            <p:nvPr/>
          </p:nvSpPr>
          <p:spPr bwMode="auto">
            <a:xfrm>
              <a:off x="363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84" name="Rectangle 140"/>
            <p:cNvSpPr>
              <a:spLocks noChangeArrowheads="1"/>
            </p:cNvSpPr>
            <p:nvPr/>
          </p:nvSpPr>
          <p:spPr bwMode="auto">
            <a:xfrm>
              <a:off x="680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85" name="Rectangle 141"/>
            <p:cNvSpPr>
              <a:spLocks noChangeArrowheads="1"/>
            </p:cNvSpPr>
            <p:nvPr/>
          </p:nvSpPr>
          <p:spPr bwMode="auto">
            <a:xfrm>
              <a:off x="1043" y="2985"/>
              <a:ext cx="318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86" name="Rectangle 142"/>
            <p:cNvSpPr>
              <a:spLocks noChangeArrowheads="1"/>
            </p:cNvSpPr>
            <p:nvPr/>
          </p:nvSpPr>
          <p:spPr bwMode="auto">
            <a:xfrm>
              <a:off x="1406" y="2985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87" name="Rectangle 143"/>
            <p:cNvSpPr>
              <a:spLocks noChangeArrowheads="1"/>
            </p:cNvSpPr>
            <p:nvPr/>
          </p:nvSpPr>
          <p:spPr bwMode="auto">
            <a:xfrm>
              <a:off x="1905" y="2985"/>
              <a:ext cx="54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88" name="Rectangle 144"/>
            <p:cNvSpPr>
              <a:spLocks noChangeArrowheads="1"/>
            </p:cNvSpPr>
            <p:nvPr/>
          </p:nvSpPr>
          <p:spPr bwMode="auto">
            <a:xfrm>
              <a:off x="2495" y="2985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89" name="Rectangle 145"/>
            <p:cNvSpPr>
              <a:spLocks noChangeArrowheads="1"/>
            </p:cNvSpPr>
            <p:nvPr/>
          </p:nvSpPr>
          <p:spPr bwMode="auto">
            <a:xfrm>
              <a:off x="2812" y="2985"/>
              <a:ext cx="590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90" name="Rectangle 146"/>
            <p:cNvSpPr>
              <a:spLocks noChangeArrowheads="1"/>
            </p:cNvSpPr>
            <p:nvPr/>
          </p:nvSpPr>
          <p:spPr bwMode="auto">
            <a:xfrm>
              <a:off x="3447" y="2985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91" name="Rectangle 147"/>
            <p:cNvSpPr>
              <a:spLocks noChangeArrowheads="1"/>
            </p:cNvSpPr>
            <p:nvPr/>
          </p:nvSpPr>
          <p:spPr bwMode="auto">
            <a:xfrm>
              <a:off x="3629" y="2985"/>
              <a:ext cx="18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92" name="Rectangle 148"/>
            <p:cNvSpPr>
              <a:spLocks noChangeArrowheads="1"/>
            </p:cNvSpPr>
            <p:nvPr/>
          </p:nvSpPr>
          <p:spPr bwMode="auto">
            <a:xfrm>
              <a:off x="3855" y="2985"/>
              <a:ext cx="40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93" name="Rectangle 149"/>
            <p:cNvSpPr>
              <a:spLocks noChangeArrowheads="1"/>
            </p:cNvSpPr>
            <p:nvPr/>
          </p:nvSpPr>
          <p:spPr bwMode="auto">
            <a:xfrm>
              <a:off x="363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94" name="Rectangle 150"/>
            <p:cNvSpPr>
              <a:spLocks noChangeArrowheads="1"/>
            </p:cNvSpPr>
            <p:nvPr/>
          </p:nvSpPr>
          <p:spPr bwMode="auto">
            <a:xfrm>
              <a:off x="680" y="3121"/>
              <a:ext cx="18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95" name="Rectangle 151"/>
            <p:cNvSpPr>
              <a:spLocks noChangeArrowheads="1"/>
            </p:cNvSpPr>
            <p:nvPr/>
          </p:nvSpPr>
          <p:spPr bwMode="auto">
            <a:xfrm>
              <a:off x="907" y="3121"/>
              <a:ext cx="454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96" name="Rectangle 152"/>
            <p:cNvSpPr>
              <a:spLocks noChangeArrowheads="1"/>
            </p:cNvSpPr>
            <p:nvPr/>
          </p:nvSpPr>
          <p:spPr bwMode="auto">
            <a:xfrm>
              <a:off x="1406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97" name="Rectangle 153"/>
            <p:cNvSpPr>
              <a:spLocks noChangeArrowheads="1"/>
            </p:cNvSpPr>
            <p:nvPr/>
          </p:nvSpPr>
          <p:spPr bwMode="auto">
            <a:xfrm>
              <a:off x="1724" y="3121"/>
              <a:ext cx="22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98" name="Rectangle 154"/>
            <p:cNvSpPr>
              <a:spLocks noChangeArrowheads="1"/>
            </p:cNvSpPr>
            <p:nvPr/>
          </p:nvSpPr>
          <p:spPr bwMode="auto">
            <a:xfrm>
              <a:off x="1996" y="3121"/>
              <a:ext cx="771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099" name="Rectangle 155"/>
            <p:cNvSpPr>
              <a:spLocks noChangeArrowheads="1"/>
            </p:cNvSpPr>
            <p:nvPr/>
          </p:nvSpPr>
          <p:spPr bwMode="auto">
            <a:xfrm>
              <a:off x="2812" y="3121"/>
              <a:ext cx="272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00" name="Rectangle 156"/>
            <p:cNvSpPr>
              <a:spLocks noChangeArrowheads="1"/>
            </p:cNvSpPr>
            <p:nvPr/>
          </p:nvSpPr>
          <p:spPr bwMode="auto">
            <a:xfrm>
              <a:off x="3130" y="3121"/>
              <a:ext cx="589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01" name="Rectangle 157"/>
            <p:cNvSpPr>
              <a:spLocks noChangeArrowheads="1"/>
            </p:cNvSpPr>
            <p:nvPr/>
          </p:nvSpPr>
          <p:spPr bwMode="auto">
            <a:xfrm>
              <a:off x="3765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02" name="Rectangle 158"/>
            <p:cNvSpPr>
              <a:spLocks noChangeArrowheads="1"/>
            </p:cNvSpPr>
            <p:nvPr/>
          </p:nvSpPr>
          <p:spPr bwMode="auto">
            <a:xfrm>
              <a:off x="3946" y="3121"/>
              <a:ext cx="136" cy="76"/>
            </a:xfrm>
            <a:prstGeom prst="rect">
              <a:avLst/>
            </a:prstGeom>
            <a:solidFill>
              <a:schemeClr val="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83103" name="Group 159"/>
          <p:cNvGrpSpPr>
            <a:grpSpLocks/>
          </p:cNvGrpSpPr>
          <p:nvPr/>
        </p:nvGrpSpPr>
        <p:grpSpPr bwMode="auto">
          <a:xfrm>
            <a:off x="7777163" y="1619250"/>
            <a:ext cx="2087562" cy="720725"/>
            <a:chOff x="4899" y="1383"/>
            <a:chExt cx="1315" cy="454"/>
          </a:xfrm>
        </p:grpSpPr>
        <p:sp>
          <p:nvSpPr>
            <p:cNvPr id="83104" name="Line 160"/>
            <p:cNvSpPr>
              <a:spLocks noChangeShapeType="1"/>
            </p:cNvSpPr>
            <p:nvPr/>
          </p:nvSpPr>
          <p:spPr bwMode="auto">
            <a:xfrm>
              <a:off x="5534" y="1383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105" name="Rectangle 161"/>
            <p:cNvSpPr>
              <a:spLocks noChangeArrowheads="1"/>
            </p:cNvSpPr>
            <p:nvPr/>
          </p:nvSpPr>
          <p:spPr bwMode="auto">
            <a:xfrm>
              <a:off x="4899" y="1519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MULTI-COMPONENT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83106" name="Group 162"/>
          <p:cNvGrpSpPr>
            <a:grpSpLocks/>
          </p:cNvGrpSpPr>
          <p:nvPr/>
        </p:nvGrpSpPr>
        <p:grpSpPr bwMode="auto">
          <a:xfrm>
            <a:off x="7777163" y="2339975"/>
            <a:ext cx="2087562" cy="720725"/>
            <a:chOff x="4899" y="1837"/>
            <a:chExt cx="1315" cy="454"/>
          </a:xfrm>
        </p:grpSpPr>
        <p:sp>
          <p:nvSpPr>
            <p:cNvPr id="83107" name="Line 163"/>
            <p:cNvSpPr>
              <a:spLocks noChangeShapeType="1"/>
            </p:cNvSpPr>
            <p:nvPr/>
          </p:nvSpPr>
          <p:spPr bwMode="auto">
            <a:xfrm>
              <a:off x="5534" y="18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108" name="Rectangle 164"/>
            <p:cNvSpPr>
              <a:spLocks noChangeArrowheads="1"/>
            </p:cNvSpPr>
            <p:nvPr/>
          </p:nvSpPr>
          <p:spPr bwMode="auto">
            <a:xfrm>
              <a:off x="4899" y="1973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WAVELET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TRANSFORM</a:t>
              </a:r>
            </a:p>
          </p:txBody>
        </p:sp>
      </p:grpSp>
      <p:grpSp>
        <p:nvGrpSpPr>
          <p:cNvPr id="83109" name="Group 165"/>
          <p:cNvGrpSpPr>
            <a:grpSpLocks/>
          </p:cNvGrpSpPr>
          <p:nvPr/>
        </p:nvGrpSpPr>
        <p:grpSpPr bwMode="auto">
          <a:xfrm>
            <a:off x="7777163" y="3059113"/>
            <a:ext cx="2087562" cy="720725"/>
            <a:chOff x="4899" y="2290"/>
            <a:chExt cx="1315" cy="454"/>
          </a:xfrm>
        </p:grpSpPr>
        <p:sp>
          <p:nvSpPr>
            <p:cNvPr id="83110" name="Line 166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111" name="Rectangle 167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QUANTIZATION</a:t>
              </a:r>
            </a:p>
          </p:txBody>
        </p:sp>
      </p:grpSp>
      <p:grpSp>
        <p:nvGrpSpPr>
          <p:cNvPr id="83112" name="Group 168"/>
          <p:cNvGrpSpPr>
            <a:grpSpLocks/>
          </p:cNvGrpSpPr>
          <p:nvPr/>
        </p:nvGrpSpPr>
        <p:grpSpPr bwMode="auto">
          <a:xfrm>
            <a:off x="7777163" y="3778250"/>
            <a:ext cx="2087562" cy="720725"/>
            <a:chOff x="4899" y="2290"/>
            <a:chExt cx="1315" cy="454"/>
          </a:xfrm>
        </p:grpSpPr>
        <p:sp>
          <p:nvSpPr>
            <p:cNvPr id="83113" name="Line 169"/>
            <p:cNvSpPr>
              <a:spLocks noChangeShapeType="1"/>
            </p:cNvSpPr>
            <p:nvPr/>
          </p:nvSpPr>
          <p:spPr bwMode="auto">
            <a:xfrm>
              <a:off x="5534" y="2290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114" name="Rectangle 170"/>
            <p:cNvSpPr>
              <a:spLocks noChangeArrowheads="1"/>
            </p:cNvSpPr>
            <p:nvPr/>
          </p:nvSpPr>
          <p:spPr bwMode="auto">
            <a:xfrm>
              <a:off x="4899" y="2426"/>
              <a:ext cx="1315" cy="3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TIER-1 CODING</a:t>
              </a:r>
            </a:p>
          </p:txBody>
        </p:sp>
      </p:grpSp>
      <p:grpSp>
        <p:nvGrpSpPr>
          <p:cNvPr id="83115" name="Group 171"/>
          <p:cNvGrpSpPr>
            <a:grpSpLocks/>
          </p:cNvGrpSpPr>
          <p:nvPr/>
        </p:nvGrpSpPr>
        <p:grpSpPr bwMode="auto">
          <a:xfrm>
            <a:off x="576263" y="1331913"/>
            <a:ext cx="6480175" cy="503237"/>
            <a:chOff x="363" y="839"/>
            <a:chExt cx="4082" cy="317"/>
          </a:xfrm>
        </p:grpSpPr>
        <p:sp>
          <p:nvSpPr>
            <p:cNvPr id="83116" name="Rectangle 172"/>
            <p:cNvSpPr>
              <a:spLocks noChangeArrowheads="1"/>
            </p:cNvSpPr>
            <p:nvPr/>
          </p:nvSpPr>
          <p:spPr bwMode="auto">
            <a:xfrm>
              <a:off x="363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17" name="Rectangle 173"/>
            <p:cNvSpPr>
              <a:spLocks noChangeArrowheads="1"/>
            </p:cNvSpPr>
            <p:nvPr/>
          </p:nvSpPr>
          <p:spPr bwMode="auto">
            <a:xfrm>
              <a:off x="726" y="839"/>
              <a:ext cx="22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18" name="Rectangle 174"/>
            <p:cNvSpPr>
              <a:spLocks noChangeArrowheads="1"/>
            </p:cNvSpPr>
            <p:nvPr/>
          </p:nvSpPr>
          <p:spPr bwMode="auto">
            <a:xfrm>
              <a:off x="998" y="839"/>
              <a:ext cx="49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19" name="Rectangle 175"/>
            <p:cNvSpPr>
              <a:spLocks noChangeArrowheads="1"/>
            </p:cNvSpPr>
            <p:nvPr/>
          </p:nvSpPr>
          <p:spPr bwMode="auto">
            <a:xfrm>
              <a:off x="1542" y="839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20" name="Rectangle 176"/>
            <p:cNvSpPr>
              <a:spLocks noChangeArrowheads="1"/>
            </p:cNvSpPr>
            <p:nvPr/>
          </p:nvSpPr>
          <p:spPr bwMode="auto">
            <a:xfrm>
              <a:off x="1905" y="839"/>
              <a:ext cx="49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21" name="Rectangle 177"/>
            <p:cNvSpPr>
              <a:spLocks noChangeArrowheads="1"/>
            </p:cNvSpPr>
            <p:nvPr/>
          </p:nvSpPr>
          <p:spPr bwMode="auto">
            <a:xfrm>
              <a:off x="2449" y="839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22" name="Rectangle 178"/>
            <p:cNvSpPr>
              <a:spLocks noChangeArrowheads="1"/>
            </p:cNvSpPr>
            <p:nvPr/>
          </p:nvSpPr>
          <p:spPr bwMode="auto">
            <a:xfrm>
              <a:off x="2631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23" name="Rectangle 179"/>
            <p:cNvSpPr>
              <a:spLocks noChangeArrowheads="1"/>
            </p:cNvSpPr>
            <p:nvPr/>
          </p:nvSpPr>
          <p:spPr bwMode="auto">
            <a:xfrm>
              <a:off x="2994" y="839"/>
              <a:ext cx="589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24" name="Rectangle 180"/>
            <p:cNvSpPr>
              <a:spLocks noChangeArrowheads="1"/>
            </p:cNvSpPr>
            <p:nvPr/>
          </p:nvSpPr>
          <p:spPr bwMode="auto">
            <a:xfrm>
              <a:off x="3629" y="839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25" name="Rectangle 181"/>
            <p:cNvSpPr>
              <a:spLocks noChangeArrowheads="1"/>
            </p:cNvSpPr>
            <p:nvPr/>
          </p:nvSpPr>
          <p:spPr bwMode="auto">
            <a:xfrm>
              <a:off x="3991" y="839"/>
              <a:ext cx="273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26" name="Rectangle 182"/>
            <p:cNvSpPr>
              <a:spLocks noChangeArrowheads="1"/>
            </p:cNvSpPr>
            <p:nvPr/>
          </p:nvSpPr>
          <p:spPr bwMode="auto">
            <a:xfrm>
              <a:off x="4309" y="839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27" name="Rectangle 183"/>
            <p:cNvSpPr>
              <a:spLocks noChangeArrowheads="1"/>
            </p:cNvSpPr>
            <p:nvPr/>
          </p:nvSpPr>
          <p:spPr bwMode="auto">
            <a:xfrm>
              <a:off x="363" y="1080"/>
              <a:ext cx="40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28" name="Rectangle 184"/>
            <p:cNvSpPr>
              <a:spLocks noChangeArrowheads="1"/>
            </p:cNvSpPr>
            <p:nvPr/>
          </p:nvSpPr>
          <p:spPr bwMode="auto">
            <a:xfrm>
              <a:off x="816" y="1080"/>
              <a:ext cx="18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29" name="Rectangle 185"/>
            <p:cNvSpPr>
              <a:spLocks noChangeArrowheads="1"/>
            </p:cNvSpPr>
            <p:nvPr/>
          </p:nvSpPr>
          <p:spPr bwMode="auto">
            <a:xfrm>
              <a:off x="1043" y="1080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30" name="Rectangle 186"/>
            <p:cNvSpPr>
              <a:spLocks noChangeArrowheads="1"/>
            </p:cNvSpPr>
            <p:nvPr/>
          </p:nvSpPr>
          <p:spPr bwMode="auto">
            <a:xfrm>
              <a:off x="1542" y="1080"/>
              <a:ext cx="363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31" name="Rectangle 187"/>
            <p:cNvSpPr>
              <a:spLocks noChangeArrowheads="1"/>
            </p:cNvSpPr>
            <p:nvPr/>
          </p:nvSpPr>
          <p:spPr bwMode="auto">
            <a:xfrm>
              <a:off x="1950" y="1080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32" name="Rectangle 188"/>
            <p:cNvSpPr>
              <a:spLocks noChangeArrowheads="1"/>
            </p:cNvSpPr>
            <p:nvPr/>
          </p:nvSpPr>
          <p:spPr bwMode="auto">
            <a:xfrm>
              <a:off x="2449" y="1080"/>
              <a:ext cx="18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33" name="Rectangle 189"/>
            <p:cNvSpPr>
              <a:spLocks noChangeArrowheads="1"/>
            </p:cNvSpPr>
            <p:nvPr/>
          </p:nvSpPr>
          <p:spPr bwMode="auto">
            <a:xfrm>
              <a:off x="2676" y="1080"/>
              <a:ext cx="181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34" name="Rectangle 190"/>
            <p:cNvSpPr>
              <a:spLocks noChangeArrowheads="1"/>
            </p:cNvSpPr>
            <p:nvPr/>
          </p:nvSpPr>
          <p:spPr bwMode="auto">
            <a:xfrm>
              <a:off x="2903" y="1080"/>
              <a:ext cx="680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35" name="Rectangle 191"/>
            <p:cNvSpPr>
              <a:spLocks noChangeArrowheads="1"/>
            </p:cNvSpPr>
            <p:nvPr/>
          </p:nvSpPr>
          <p:spPr bwMode="auto">
            <a:xfrm>
              <a:off x="3629" y="1080"/>
              <a:ext cx="31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36" name="Rectangle 192"/>
            <p:cNvSpPr>
              <a:spLocks noChangeArrowheads="1"/>
            </p:cNvSpPr>
            <p:nvPr/>
          </p:nvSpPr>
          <p:spPr bwMode="auto">
            <a:xfrm>
              <a:off x="3991" y="1080"/>
              <a:ext cx="137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37" name="Rectangle 193"/>
            <p:cNvSpPr>
              <a:spLocks noChangeArrowheads="1"/>
            </p:cNvSpPr>
            <p:nvPr/>
          </p:nvSpPr>
          <p:spPr bwMode="auto">
            <a:xfrm>
              <a:off x="4173" y="1080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38" name="Rectangle 194"/>
            <p:cNvSpPr>
              <a:spLocks noChangeArrowheads="1"/>
            </p:cNvSpPr>
            <p:nvPr/>
          </p:nvSpPr>
          <p:spPr bwMode="auto">
            <a:xfrm>
              <a:off x="363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39" name="Rectangle 195"/>
            <p:cNvSpPr>
              <a:spLocks noChangeArrowheads="1"/>
            </p:cNvSpPr>
            <p:nvPr/>
          </p:nvSpPr>
          <p:spPr bwMode="auto">
            <a:xfrm>
              <a:off x="680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40" name="Rectangle 196"/>
            <p:cNvSpPr>
              <a:spLocks noChangeArrowheads="1"/>
            </p:cNvSpPr>
            <p:nvPr/>
          </p:nvSpPr>
          <p:spPr bwMode="auto">
            <a:xfrm>
              <a:off x="1043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41" name="Rectangle 197"/>
            <p:cNvSpPr>
              <a:spLocks noChangeArrowheads="1"/>
            </p:cNvSpPr>
            <p:nvPr/>
          </p:nvSpPr>
          <p:spPr bwMode="auto">
            <a:xfrm>
              <a:off x="1406" y="956"/>
              <a:ext cx="45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42" name="Rectangle 198"/>
            <p:cNvSpPr>
              <a:spLocks noChangeArrowheads="1"/>
            </p:cNvSpPr>
            <p:nvPr/>
          </p:nvSpPr>
          <p:spPr bwMode="auto">
            <a:xfrm>
              <a:off x="1905" y="956"/>
              <a:ext cx="544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43" name="Rectangle 199"/>
            <p:cNvSpPr>
              <a:spLocks noChangeArrowheads="1"/>
            </p:cNvSpPr>
            <p:nvPr/>
          </p:nvSpPr>
          <p:spPr bwMode="auto">
            <a:xfrm>
              <a:off x="2495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44" name="Rectangle 200"/>
            <p:cNvSpPr>
              <a:spLocks noChangeArrowheads="1"/>
            </p:cNvSpPr>
            <p:nvPr/>
          </p:nvSpPr>
          <p:spPr bwMode="auto">
            <a:xfrm>
              <a:off x="2812" y="956"/>
              <a:ext cx="590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45" name="Rectangle 201"/>
            <p:cNvSpPr>
              <a:spLocks noChangeArrowheads="1"/>
            </p:cNvSpPr>
            <p:nvPr/>
          </p:nvSpPr>
          <p:spPr bwMode="auto">
            <a:xfrm>
              <a:off x="3447" y="956"/>
              <a:ext cx="136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46" name="Rectangle 202"/>
            <p:cNvSpPr>
              <a:spLocks noChangeArrowheads="1"/>
            </p:cNvSpPr>
            <p:nvPr/>
          </p:nvSpPr>
          <p:spPr bwMode="auto">
            <a:xfrm>
              <a:off x="3629" y="956"/>
              <a:ext cx="272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47" name="Rectangle 203"/>
            <p:cNvSpPr>
              <a:spLocks noChangeArrowheads="1"/>
            </p:cNvSpPr>
            <p:nvPr/>
          </p:nvSpPr>
          <p:spPr bwMode="auto">
            <a:xfrm>
              <a:off x="3946" y="956"/>
              <a:ext cx="318" cy="76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83148" name="AutoShape 204"/>
          <p:cNvSpPr>
            <a:spLocks noChangeArrowheads="1"/>
          </p:cNvSpPr>
          <p:nvPr/>
        </p:nvSpPr>
        <p:spPr bwMode="auto">
          <a:xfrm>
            <a:off x="7777163" y="1330325"/>
            <a:ext cx="2087562" cy="2889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</a:pPr>
            <a:r>
              <a:rPr lang="es-ES" sz="1400" i="0">
                <a:effectLst/>
              </a:rPr>
              <a:t>ORIGINAL IMAGE</a:t>
            </a:r>
            <a:endParaRPr lang="es-ES" sz="1400" b="0" i="0">
              <a:effectLst/>
            </a:endParaRPr>
          </a:p>
        </p:txBody>
      </p:sp>
      <p:grpSp>
        <p:nvGrpSpPr>
          <p:cNvPr id="83149" name="Group 205"/>
          <p:cNvGrpSpPr>
            <a:grpSpLocks/>
          </p:cNvGrpSpPr>
          <p:nvPr/>
        </p:nvGrpSpPr>
        <p:grpSpPr bwMode="auto">
          <a:xfrm>
            <a:off x="7777163" y="4498975"/>
            <a:ext cx="2087562" cy="1225550"/>
            <a:chOff x="4899" y="2834"/>
            <a:chExt cx="1315" cy="772"/>
          </a:xfrm>
        </p:grpSpPr>
        <p:grpSp>
          <p:nvGrpSpPr>
            <p:cNvPr id="83150" name="Group 206"/>
            <p:cNvGrpSpPr>
              <a:grpSpLocks/>
            </p:cNvGrpSpPr>
            <p:nvPr/>
          </p:nvGrpSpPr>
          <p:grpSpPr bwMode="auto">
            <a:xfrm>
              <a:off x="4899" y="2834"/>
              <a:ext cx="1315" cy="454"/>
              <a:chOff x="4899" y="2290"/>
              <a:chExt cx="1315" cy="454"/>
            </a:xfrm>
          </p:grpSpPr>
          <p:sp>
            <p:nvSpPr>
              <p:cNvPr id="83151" name="Line 207"/>
              <p:cNvSpPr>
                <a:spLocks noChangeShapeType="1"/>
              </p:cNvSpPr>
              <p:nvPr/>
            </p:nvSpPr>
            <p:spPr bwMode="auto">
              <a:xfrm>
                <a:off x="5534" y="2290"/>
                <a:ext cx="0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3152" name="Rectangle 208"/>
              <p:cNvSpPr>
                <a:spLocks noChangeArrowheads="1"/>
              </p:cNvSpPr>
              <p:nvPr/>
            </p:nvSpPr>
            <p:spPr bwMode="auto">
              <a:xfrm>
                <a:off x="4899" y="2426"/>
                <a:ext cx="1315" cy="31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93000"/>
                  </a:lnSpc>
                </a:pPr>
                <a:r>
                  <a:rPr lang="es-ES" sz="1400" i="0">
                    <a:effectLst/>
                  </a:rPr>
                  <a:t>TIER-2 CODING</a:t>
                </a:r>
              </a:p>
            </p:txBody>
          </p:sp>
        </p:grpSp>
        <p:sp>
          <p:nvSpPr>
            <p:cNvPr id="83153" name="Line 209"/>
            <p:cNvSpPr>
              <a:spLocks noChangeShapeType="1"/>
            </p:cNvSpPr>
            <p:nvPr/>
          </p:nvSpPr>
          <p:spPr bwMode="auto">
            <a:xfrm>
              <a:off x="5534" y="3288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154" name="AutoShape 210"/>
            <p:cNvSpPr>
              <a:spLocks noChangeArrowheads="1"/>
            </p:cNvSpPr>
            <p:nvPr/>
          </p:nvSpPr>
          <p:spPr bwMode="auto">
            <a:xfrm>
              <a:off x="4899" y="3424"/>
              <a:ext cx="1315" cy="182"/>
            </a:xfrm>
            <a:prstGeom prst="roundRect">
              <a:avLst>
                <a:gd name="adj" fmla="val 16667"/>
              </a:avLst>
            </a:prstGeom>
            <a:solidFill>
              <a:srgbClr val="EAEAEA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JP2 codestream</a:t>
              </a:r>
              <a:endParaRPr lang="es-ES" sz="1400" b="0" i="0">
                <a:effectLst/>
              </a:endParaRPr>
            </a:p>
          </p:txBody>
        </p:sp>
      </p:grpSp>
      <p:sp>
        <p:nvSpPr>
          <p:cNvPr id="83155" name="Rectangle 211"/>
          <p:cNvSpPr>
            <a:spLocks noChangeArrowheads="1"/>
          </p:cNvSpPr>
          <p:nvPr/>
        </p:nvSpPr>
        <p:spPr bwMode="auto">
          <a:xfrm>
            <a:off x="503238" y="1476375"/>
            <a:ext cx="6624637" cy="36718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83156" name="Group 212"/>
          <p:cNvGrpSpPr>
            <a:grpSpLocks/>
          </p:cNvGrpSpPr>
          <p:nvPr/>
        </p:nvGrpSpPr>
        <p:grpSpPr bwMode="auto">
          <a:xfrm>
            <a:off x="523875" y="1301750"/>
            <a:ext cx="6573838" cy="933450"/>
            <a:chOff x="330" y="820"/>
            <a:chExt cx="4141" cy="588"/>
          </a:xfrm>
        </p:grpSpPr>
        <p:sp>
          <p:nvSpPr>
            <p:cNvPr id="83157" name="Rectangle 213"/>
            <p:cNvSpPr>
              <a:spLocks noChangeArrowheads="1"/>
            </p:cNvSpPr>
            <p:nvPr/>
          </p:nvSpPr>
          <p:spPr bwMode="auto">
            <a:xfrm>
              <a:off x="330" y="820"/>
              <a:ext cx="4141" cy="1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58" name="Line 214"/>
            <p:cNvSpPr>
              <a:spLocks noChangeShapeType="1"/>
            </p:cNvSpPr>
            <p:nvPr/>
          </p:nvSpPr>
          <p:spPr bwMode="auto">
            <a:xfrm>
              <a:off x="335" y="823"/>
              <a:ext cx="526" cy="4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159" name="Line 215"/>
            <p:cNvSpPr>
              <a:spLocks noChangeShapeType="1"/>
            </p:cNvSpPr>
            <p:nvPr/>
          </p:nvSpPr>
          <p:spPr bwMode="auto">
            <a:xfrm>
              <a:off x="333" y="935"/>
              <a:ext cx="526" cy="4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160" name="Line 216"/>
            <p:cNvSpPr>
              <a:spLocks noChangeShapeType="1"/>
            </p:cNvSpPr>
            <p:nvPr/>
          </p:nvSpPr>
          <p:spPr bwMode="auto">
            <a:xfrm flipH="1">
              <a:off x="4174" y="825"/>
              <a:ext cx="287" cy="3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161" name="Line 217"/>
            <p:cNvSpPr>
              <a:spLocks noChangeShapeType="1"/>
            </p:cNvSpPr>
            <p:nvPr/>
          </p:nvSpPr>
          <p:spPr bwMode="auto">
            <a:xfrm flipH="1">
              <a:off x="4169" y="937"/>
              <a:ext cx="292" cy="4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162" name="Rectangle 218"/>
            <p:cNvSpPr>
              <a:spLocks noChangeArrowheads="1"/>
            </p:cNvSpPr>
            <p:nvPr/>
          </p:nvSpPr>
          <p:spPr bwMode="auto">
            <a:xfrm>
              <a:off x="862" y="1227"/>
              <a:ext cx="543" cy="18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63" name="Rectangle 219"/>
            <p:cNvSpPr>
              <a:spLocks noChangeArrowheads="1"/>
            </p:cNvSpPr>
            <p:nvPr/>
          </p:nvSpPr>
          <p:spPr bwMode="auto">
            <a:xfrm>
              <a:off x="1451" y="1222"/>
              <a:ext cx="409" cy="18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64" name="Rectangle 220"/>
            <p:cNvSpPr>
              <a:spLocks noChangeArrowheads="1"/>
            </p:cNvSpPr>
            <p:nvPr/>
          </p:nvSpPr>
          <p:spPr bwMode="auto">
            <a:xfrm>
              <a:off x="1906" y="1222"/>
              <a:ext cx="770" cy="18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65" name="Rectangle 221"/>
            <p:cNvSpPr>
              <a:spLocks noChangeArrowheads="1"/>
            </p:cNvSpPr>
            <p:nvPr/>
          </p:nvSpPr>
          <p:spPr bwMode="auto">
            <a:xfrm>
              <a:off x="2721" y="1222"/>
              <a:ext cx="499" cy="18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3166" name="Rectangle 222"/>
            <p:cNvSpPr>
              <a:spLocks noChangeArrowheads="1"/>
            </p:cNvSpPr>
            <p:nvPr/>
          </p:nvSpPr>
          <p:spPr bwMode="auto">
            <a:xfrm>
              <a:off x="3266" y="1222"/>
              <a:ext cx="907" cy="181"/>
            </a:xfrm>
            <a:prstGeom prst="rect">
              <a:avLst/>
            </a:prstGeom>
            <a:solidFill>
              <a:schemeClr val="folHlink"/>
            </a:solidFill>
            <a:ln w="31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83167" name="Text Box 223"/>
          <p:cNvSpPr txBox="1">
            <a:spLocks noChangeArrowheads="1"/>
          </p:cNvSpPr>
          <p:nvPr/>
        </p:nvSpPr>
        <p:spPr bwMode="auto">
          <a:xfrm>
            <a:off x="1368425" y="1900238"/>
            <a:ext cx="935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R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1</a:t>
            </a:r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,D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1</a:t>
            </a:r>
          </a:p>
        </p:txBody>
      </p:sp>
      <p:sp>
        <p:nvSpPr>
          <p:cNvPr id="83168" name="Text Box 224"/>
          <p:cNvSpPr txBox="1">
            <a:spLocks noChangeArrowheads="1"/>
          </p:cNvSpPr>
          <p:nvPr/>
        </p:nvSpPr>
        <p:spPr bwMode="auto">
          <a:xfrm>
            <a:off x="3241675" y="1908175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R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3</a:t>
            </a:r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,D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3</a:t>
            </a:r>
          </a:p>
        </p:txBody>
      </p:sp>
      <p:sp>
        <p:nvSpPr>
          <p:cNvPr id="83169" name="Text Box 225"/>
          <p:cNvSpPr txBox="1">
            <a:spLocks noChangeArrowheads="1"/>
          </p:cNvSpPr>
          <p:nvPr/>
        </p:nvSpPr>
        <p:spPr bwMode="auto">
          <a:xfrm>
            <a:off x="4249738" y="1900238"/>
            <a:ext cx="935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R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4</a:t>
            </a:r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,D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4</a:t>
            </a:r>
          </a:p>
        </p:txBody>
      </p:sp>
      <p:sp>
        <p:nvSpPr>
          <p:cNvPr id="83170" name="Text Box 226"/>
          <p:cNvSpPr txBox="1">
            <a:spLocks noChangeArrowheads="1"/>
          </p:cNvSpPr>
          <p:nvPr/>
        </p:nvSpPr>
        <p:spPr bwMode="auto">
          <a:xfrm>
            <a:off x="5400675" y="1908175"/>
            <a:ext cx="935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R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5</a:t>
            </a:r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,D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5</a:t>
            </a:r>
          </a:p>
        </p:txBody>
      </p:sp>
      <p:sp>
        <p:nvSpPr>
          <p:cNvPr id="83171" name="Text Box 227"/>
          <p:cNvSpPr txBox="1">
            <a:spLocks noChangeArrowheads="1"/>
          </p:cNvSpPr>
          <p:nvPr/>
        </p:nvSpPr>
        <p:spPr bwMode="auto">
          <a:xfrm>
            <a:off x="2232025" y="1908175"/>
            <a:ext cx="792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R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2</a:t>
            </a:r>
            <a:r>
              <a:rPr lang="en-GB" sz="1800">
                <a:solidFill>
                  <a:srgbClr val="000000"/>
                </a:solidFill>
                <a:effectLst/>
                <a:latin typeface="Times New Roman" pitchFamily="18" charset="0"/>
              </a:rPr>
              <a:t>,D</a:t>
            </a:r>
            <a:r>
              <a: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rPr>
              <a:t>2</a:t>
            </a:r>
          </a:p>
        </p:txBody>
      </p:sp>
      <p:sp>
        <p:nvSpPr>
          <p:cNvPr id="83172" name="Line 228"/>
          <p:cNvSpPr>
            <a:spLocks noChangeShapeType="1"/>
          </p:cNvSpPr>
          <p:nvPr/>
        </p:nvSpPr>
        <p:spPr bwMode="auto">
          <a:xfrm>
            <a:off x="2447925" y="4859338"/>
            <a:ext cx="2447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83173" name="Group 229"/>
          <p:cNvGrpSpPr>
            <a:grpSpLocks/>
          </p:cNvGrpSpPr>
          <p:nvPr/>
        </p:nvGrpSpPr>
        <p:grpSpPr bwMode="auto">
          <a:xfrm>
            <a:off x="2232025" y="2411413"/>
            <a:ext cx="3067050" cy="2611437"/>
            <a:chOff x="1406" y="1519"/>
            <a:chExt cx="1932" cy="1645"/>
          </a:xfrm>
        </p:grpSpPr>
        <p:sp>
          <p:nvSpPr>
            <p:cNvPr id="83174" name="Line 230"/>
            <p:cNvSpPr>
              <a:spLocks noChangeShapeType="1"/>
            </p:cNvSpPr>
            <p:nvPr/>
          </p:nvSpPr>
          <p:spPr bwMode="auto">
            <a:xfrm>
              <a:off x="1542" y="1746"/>
              <a:ext cx="0" cy="13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175" name="Text Box 231"/>
            <p:cNvSpPr txBox="1">
              <a:spLocks noChangeArrowheads="1"/>
            </p:cNvSpPr>
            <p:nvPr/>
          </p:nvSpPr>
          <p:spPr bwMode="auto">
            <a:xfrm>
              <a:off x="3066" y="2933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n-GB" sz="1800">
                  <a:solidFill>
                    <a:srgbClr val="000000"/>
                  </a:solidFill>
                  <a:effectLst/>
                  <a:latin typeface="Times New Roman" pitchFamily="18" charset="0"/>
                </a:rPr>
                <a:t>R</a:t>
              </a:r>
              <a:endPara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3176" name="Text Box 232"/>
            <p:cNvSpPr txBox="1">
              <a:spLocks noChangeArrowheads="1"/>
            </p:cNvSpPr>
            <p:nvPr/>
          </p:nvSpPr>
          <p:spPr bwMode="auto">
            <a:xfrm>
              <a:off x="1406" y="1519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n-GB" sz="1800">
                  <a:solidFill>
                    <a:srgbClr val="000000"/>
                  </a:solidFill>
                  <a:effectLst/>
                  <a:latin typeface="Times New Roman" pitchFamily="18" charset="0"/>
                </a:rPr>
                <a:t>D</a:t>
              </a:r>
              <a:endParaRPr lang="en-GB" sz="1800" baseline="30000">
                <a:solidFill>
                  <a:srgbClr val="000000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83177" name="Oval 233"/>
          <p:cNvSpPr>
            <a:spLocks noChangeArrowheads="1"/>
          </p:cNvSpPr>
          <p:nvPr/>
        </p:nvSpPr>
        <p:spPr bwMode="auto">
          <a:xfrm>
            <a:off x="2489200" y="2862263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3178" name="Oval 234"/>
          <p:cNvSpPr>
            <a:spLocks noChangeArrowheads="1"/>
          </p:cNvSpPr>
          <p:nvPr/>
        </p:nvSpPr>
        <p:spPr bwMode="auto">
          <a:xfrm>
            <a:off x="2790825" y="3384550"/>
            <a:ext cx="73025" cy="730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3179" name="Oval 235"/>
          <p:cNvSpPr>
            <a:spLocks noChangeArrowheads="1"/>
          </p:cNvSpPr>
          <p:nvPr/>
        </p:nvSpPr>
        <p:spPr bwMode="auto">
          <a:xfrm>
            <a:off x="2932113" y="4013200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3180" name="Oval 236"/>
          <p:cNvSpPr>
            <a:spLocks noChangeArrowheads="1"/>
          </p:cNvSpPr>
          <p:nvPr/>
        </p:nvSpPr>
        <p:spPr bwMode="auto">
          <a:xfrm>
            <a:off x="3529013" y="4371975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3181" name="Oval 237"/>
          <p:cNvSpPr>
            <a:spLocks noChangeArrowheads="1"/>
          </p:cNvSpPr>
          <p:nvPr/>
        </p:nvSpPr>
        <p:spPr bwMode="auto">
          <a:xfrm>
            <a:off x="4700588" y="4718050"/>
            <a:ext cx="73025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83182" name="Group 238"/>
          <p:cNvGrpSpPr>
            <a:grpSpLocks/>
          </p:cNvGrpSpPr>
          <p:nvPr/>
        </p:nvGrpSpPr>
        <p:grpSpPr bwMode="auto">
          <a:xfrm>
            <a:off x="2519363" y="2843213"/>
            <a:ext cx="2952750" cy="1944687"/>
            <a:chOff x="1587" y="1791"/>
            <a:chExt cx="1860" cy="1225"/>
          </a:xfrm>
        </p:grpSpPr>
        <p:sp>
          <p:nvSpPr>
            <p:cNvPr id="83183" name="Freeform 239"/>
            <p:cNvSpPr>
              <a:spLocks/>
            </p:cNvSpPr>
            <p:nvPr/>
          </p:nvSpPr>
          <p:spPr bwMode="auto">
            <a:xfrm>
              <a:off x="1587" y="1791"/>
              <a:ext cx="1497" cy="1225"/>
            </a:xfrm>
            <a:custGeom>
              <a:avLst/>
              <a:gdLst>
                <a:gd name="T0" fmla="*/ 0 w 1407"/>
                <a:gd name="T1" fmla="*/ 0 h 1180"/>
                <a:gd name="T2" fmla="*/ 318 w 1407"/>
                <a:gd name="T3" fmla="*/ 771 h 1180"/>
                <a:gd name="T4" fmla="*/ 1407 w 1407"/>
                <a:gd name="T5" fmla="*/ 118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7" h="1180">
                  <a:moveTo>
                    <a:pt x="0" y="0"/>
                  </a:moveTo>
                  <a:cubicBezTo>
                    <a:pt x="42" y="287"/>
                    <a:pt x="84" y="574"/>
                    <a:pt x="318" y="771"/>
                  </a:cubicBezTo>
                  <a:cubicBezTo>
                    <a:pt x="552" y="968"/>
                    <a:pt x="979" y="1074"/>
                    <a:pt x="1407" y="11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3184" name="Rectangle 240"/>
            <p:cNvSpPr>
              <a:spLocks noChangeArrowheads="1"/>
            </p:cNvSpPr>
            <p:nvPr/>
          </p:nvSpPr>
          <p:spPr bwMode="auto">
            <a:xfrm>
              <a:off x="2585" y="2154"/>
              <a:ext cx="862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3000"/>
                </a:lnSpc>
              </a:pPr>
              <a:r>
                <a:rPr lang="es-ES" sz="1400">
                  <a:solidFill>
                    <a:schemeClr val="tx1"/>
                  </a:solidFill>
                  <a:effectLst/>
                </a:rPr>
                <a:t>convex hull</a:t>
              </a:r>
            </a:p>
          </p:txBody>
        </p:sp>
        <p:sp>
          <p:nvSpPr>
            <p:cNvPr id="83185" name="Line 241"/>
            <p:cNvSpPr>
              <a:spLocks noChangeShapeType="1"/>
            </p:cNvSpPr>
            <p:nvPr/>
          </p:nvSpPr>
          <p:spPr bwMode="auto">
            <a:xfrm flipV="1">
              <a:off x="2041" y="2290"/>
              <a:ext cx="544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83186" name="Text Box 242"/>
          <p:cNvSpPr txBox="1">
            <a:spLocks noChangeArrowheads="1"/>
          </p:cNvSpPr>
          <p:nvPr/>
        </p:nvSpPr>
        <p:spPr bwMode="auto">
          <a:xfrm>
            <a:off x="3960813" y="5148263"/>
            <a:ext cx="35290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>
                <a:solidFill>
                  <a:srgbClr val="333333"/>
                </a:solidFill>
                <a:effectLst/>
                <a:latin typeface="Times New Roman" pitchFamily="18" charset="0"/>
              </a:rPr>
              <a:t>generalized Lagrange multiplier</a:t>
            </a:r>
            <a:endParaRPr lang="en-GB" sz="2800" i="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  <p:sp>
        <p:nvSpPr>
          <p:cNvPr id="83187" name="Text Box 243"/>
          <p:cNvSpPr txBox="1">
            <a:spLocks noChangeArrowheads="1"/>
          </p:cNvSpPr>
          <p:nvPr/>
        </p:nvSpPr>
        <p:spPr bwMode="auto">
          <a:xfrm>
            <a:off x="2481263" y="2698750"/>
            <a:ext cx="3587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>
                <a:solidFill>
                  <a:srgbClr val="000000"/>
                </a:solidFill>
                <a:effectLst/>
                <a:latin typeface="Times New Roman" pitchFamily="18" charset="0"/>
              </a:rPr>
              <a:t>1</a:t>
            </a:r>
            <a:endParaRPr lang="en-GB" sz="1400" baseline="3000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83188" name="Text Box 244"/>
          <p:cNvSpPr txBox="1">
            <a:spLocks noChangeArrowheads="1"/>
          </p:cNvSpPr>
          <p:nvPr/>
        </p:nvSpPr>
        <p:spPr bwMode="auto">
          <a:xfrm>
            <a:off x="2800350" y="3203575"/>
            <a:ext cx="3587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>
                <a:solidFill>
                  <a:srgbClr val="000000"/>
                </a:solidFill>
                <a:effectLst/>
                <a:latin typeface="Times New Roman" pitchFamily="18" charset="0"/>
              </a:rPr>
              <a:t>2</a:t>
            </a:r>
            <a:endParaRPr lang="en-GB" sz="1400" baseline="3000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83189" name="Text Box 245"/>
          <p:cNvSpPr txBox="1">
            <a:spLocks noChangeArrowheads="1"/>
          </p:cNvSpPr>
          <p:nvPr/>
        </p:nvSpPr>
        <p:spPr bwMode="auto">
          <a:xfrm>
            <a:off x="2921000" y="3795713"/>
            <a:ext cx="3587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>
                <a:solidFill>
                  <a:srgbClr val="000000"/>
                </a:solidFill>
                <a:effectLst/>
                <a:latin typeface="Times New Roman" pitchFamily="18" charset="0"/>
              </a:rPr>
              <a:t>3</a:t>
            </a:r>
            <a:endParaRPr lang="en-GB" sz="1400" baseline="3000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83190" name="Text Box 246"/>
          <p:cNvSpPr txBox="1">
            <a:spLocks noChangeArrowheads="1"/>
          </p:cNvSpPr>
          <p:nvPr/>
        </p:nvSpPr>
        <p:spPr bwMode="auto">
          <a:xfrm>
            <a:off x="3492500" y="4105275"/>
            <a:ext cx="3587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>
                <a:solidFill>
                  <a:srgbClr val="000000"/>
                </a:solidFill>
                <a:effectLst/>
                <a:latin typeface="Times New Roman" pitchFamily="18" charset="0"/>
              </a:rPr>
              <a:t>4</a:t>
            </a:r>
            <a:endParaRPr lang="en-GB" sz="1400" baseline="3000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83191" name="Text Box 247"/>
          <p:cNvSpPr txBox="1">
            <a:spLocks noChangeArrowheads="1"/>
          </p:cNvSpPr>
          <p:nvPr/>
        </p:nvSpPr>
        <p:spPr bwMode="auto">
          <a:xfrm>
            <a:off x="4611688" y="4438650"/>
            <a:ext cx="3587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>
                <a:solidFill>
                  <a:srgbClr val="000000"/>
                </a:solidFill>
                <a:effectLst/>
                <a:latin typeface="Times New Roman" pitchFamily="18" charset="0"/>
              </a:rPr>
              <a:t>5</a:t>
            </a:r>
            <a:endParaRPr lang="en-GB" sz="1400" baseline="3000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83192" name="Group 248"/>
          <p:cNvGrpSpPr>
            <a:grpSpLocks/>
          </p:cNvGrpSpPr>
          <p:nvPr/>
        </p:nvGrpSpPr>
        <p:grpSpPr bwMode="auto">
          <a:xfrm>
            <a:off x="6416675" y="4356100"/>
            <a:ext cx="2295525" cy="457200"/>
            <a:chOff x="4042" y="2744"/>
            <a:chExt cx="1446" cy="288"/>
          </a:xfrm>
        </p:grpSpPr>
        <p:sp>
          <p:nvSpPr>
            <p:cNvPr id="83193" name="Text Box 249"/>
            <p:cNvSpPr txBox="1">
              <a:spLocks noChangeArrowheads="1"/>
            </p:cNvSpPr>
            <p:nvPr/>
          </p:nvSpPr>
          <p:spPr bwMode="auto">
            <a:xfrm>
              <a:off x="4042" y="2744"/>
              <a:ext cx="81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/>
              <a:r>
                <a:rPr lang="en-GB" sz="24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PCRD</a:t>
              </a:r>
            </a:p>
          </p:txBody>
        </p:sp>
        <p:sp>
          <p:nvSpPr>
            <p:cNvPr id="83194" name="Line 250"/>
            <p:cNvSpPr>
              <a:spLocks noChangeShapeType="1"/>
            </p:cNvSpPr>
            <p:nvPr/>
          </p:nvSpPr>
          <p:spPr bwMode="auto">
            <a:xfrm flipH="1">
              <a:off x="4842" y="2904"/>
              <a:ext cx="64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83195" name="Text Box 251"/>
          <p:cNvSpPr txBox="1">
            <a:spLocks noChangeArrowheads="1"/>
          </p:cNvSpPr>
          <p:nvPr/>
        </p:nvSpPr>
        <p:spPr bwMode="auto">
          <a:xfrm>
            <a:off x="71438" y="44450"/>
            <a:ext cx="8353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PDF-BASED DISTORTION ESTIMATORS</a:t>
            </a:r>
          </a:p>
        </p:txBody>
      </p:sp>
      <p:sp>
        <p:nvSpPr>
          <p:cNvPr id="83196" name="Text Box 25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APPLICATION TO JPEG2000</a:t>
            </a:r>
          </a:p>
        </p:txBody>
      </p:sp>
      <p:sp>
        <p:nvSpPr>
          <p:cNvPr id="83197" name="Text Box 253"/>
          <p:cNvSpPr txBox="1">
            <a:spLocks noChangeArrowheads="1"/>
          </p:cNvSpPr>
          <p:nvPr/>
        </p:nvSpPr>
        <p:spPr bwMode="auto">
          <a:xfrm>
            <a:off x="7561263" y="922338"/>
            <a:ext cx="244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>
                <a:solidFill>
                  <a:srgbClr val="333333"/>
                </a:solidFill>
                <a:effectLst/>
                <a:latin typeface="Verdana" pitchFamily="34" charset="0"/>
              </a:rPr>
              <a:t>core coding system</a:t>
            </a:r>
            <a:endParaRPr lang="en-GB" sz="1600">
              <a:solidFill>
                <a:srgbClr val="333333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83198" name="Group 254"/>
          <p:cNvGrpSpPr>
            <a:grpSpLocks/>
          </p:cNvGrpSpPr>
          <p:nvPr/>
        </p:nvGrpSpPr>
        <p:grpSpPr bwMode="auto">
          <a:xfrm>
            <a:off x="1139825" y="2195513"/>
            <a:ext cx="5413375" cy="4303712"/>
            <a:chOff x="718" y="1383"/>
            <a:chExt cx="3410" cy="2711"/>
          </a:xfrm>
        </p:grpSpPr>
        <p:sp>
          <p:nvSpPr>
            <p:cNvPr id="83199" name="Text Box 255"/>
            <p:cNvSpPr txBox="1">
              <a:spLocks noChangeArrowheads="1"/>
            </p:cNvSpPr>
            <p:nvPr/>
          </p:nvSpPr>
          <p:spPr bwMode="auto">
            <a:xfrm>
              <a:off x="1180" y="3806"/>
              <a:ext cx="29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s-ES" sz="2400" i="0">
                  <a:effectLst/>
                  <a:latin typeface="Times New Roman" pitchFamily="18" charset="0"/>
                </a:rPr>
                <a:t>D = </a:t>
              </a:r>
              <a:r>
                <a:rPr lang="el-GR" sz="2400" i="0">
                  <a:effectLst/>
                  <a:latin typeface="Lucida Calligraphy" pitchFamily="66" charset="0"/>
                </a:rPr>
                <a:t>Δ</a:t>
              </a:r>
              <a:r>
                <a:rPr lang="es-ES" sz="2400" i="0">
                  <a:effectLst/>
                  <a:latin typeface="Lucida Calligraphy" pitchFamily="66" charset="0"/>
                </a:rPr>
                <a:t>Dsig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 </a:t>
              </a:r>
              <a:r>
                <a:rPr lang="en-US" sz="2400" i="0">
                  <a:effectLst/>
                  <a:latin typeface="Times New Roman" pitchFamily="18" charset="0"/>
                  <a:cs typeface="Times New Roman" pitchFamily="18" charset="0"/>
                </a:rPr>
                <a:t>· #S + </a:t>
              </a:r>
              <a:r>
                <a:rPr lang="el-GR" sz="2400" i="0">
                  <a:effectLst/>
                </a:rPr>
                <a:t>Δ</a:t>
              </a:r>
              <a:r>
                <a:rPr lang="es-ES" sz="2400" i="0">
                  <a:effectLst/>
                  <a:latin typeface="Lucida Calligraphy" pitchFamily="66" charset="0"/>
                </a:rPr>
                <a:t>Dref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</a:t>
              </a:r>
              <a:r>
                <a:rPr lang="en-GB" sz="2400" i="0">
                  <a:effectLst/>
                </a:rPr>
                <a:t> </a:t>
              </a:r>
              <a:r>
                <a:rPr lang="en-US" sz="2400" i="0">
                  <a:effectLst/>
                  <a:latin typeface="Times New Roman" pitchFamily="18" charset="0"/>
                </a:rPr>
                <a:t>· #R</a:t>
              </a:r>
            </a:p>
          </p:txBody>
        </p:sp>
        <p:sp>
          <p:nvSpPr>
            <p:cNvPr id="83200" name="Freeform 256"/>
            <p:cNvSpPr>
              <a:spLocks/>
            </p:cNvSpPr>
            <p:nvPr/>
          </p:nvSpPr>
          <p:spPr bwMode="auto">
            <a:xfrm>
              <a:off x="718" y="1383"/>
              <a:ext cx="507" cy="2450"/>
            </a:xfrm>
            <a:custGeom>
              <a:avLst/>
              <a:gdLst>
                <a:gd name="T0" fmla="*/ 507 w 507"/>
                <a:gd name="T1" fmla="*/ 0 h 2450"/>
                <a:gd name="T2" fmla="*/ 8 w 507"/>
                <a:gd name="T3" fmla="*/ 1179 h 2450"/>
                <a:gd name="T4" fmla="*/ 461 w 507"/>
                <a:gd name="T5" fmla="*/ 2450 h 2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7" h="2450">
                  <a:moveTo>
                    <a:pt x="507" y="0"/>
                  </a:moveTo>
                  <a:cubicBezTo>
                    <a:pt x="261" y="385"/>
                    <a:pt x="16" y="771"/>
                    <a:pt x="8" y="1179"/>
                  </a:cubicBezTo>
                  <a:cubicBezTo>
                    <a:pt x="0" y="1587"/>
                    <a:pt x="230" y="2018"/>
                    <a:pt x="461" y="245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INTRODUCTION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96488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BITPLANE CODING STRATEGY</a:t>
            </a:r>
          </a:p>
        </p:txBody>
      </p:sp>
      <p:grpSp>
        <p:nvGrpSpPr>
          <p:cNvPr id="9222" name="Group 6"/>
          <p:cNvGrpSpPr>
            <a:grpSpLocks/>
          </p:cNvGrpSpPr>
          <p:nvPr/>
        </p:nvGrpSpPr>
        <p:grpSpPr bwMode="auto">
          <a:xfrm>
            <a:off x="144463" y="1979613"/>
            <a:ext cx="3744912" cy="2087562"/>
            <a:chOff x="91" y="1247"/>
            <a:chExt cx="2359" cy="1315"/>
          </a:xfrm>
        </p:grpSpPr>
        <p:sp>
          <p:nvSpPr>
            <p:cNvPr id="9223" name="AutoShape 7"/>
            <p:cNvSpPr>
              <a:spLocks noChangeArrowheads="1"/>
            </p:cNvSpPr>
            <p:nvPr/>
          </p:nvSpPr>
          <p:spPr bwMode="auto">
            <a:xfrm>
              <a:off x="408" y="2245"/>
              <a:ext cx="91" cy="317"/>
            </a:xfrm>
            <a:prstGeom prst="roundRect">
              <a:avLst>
                <a:gd name="adj" fmla="val 505"/>
              </a:avLst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24" name="AutoShape 8"/>
            <p:cNvSpPr>
              <a:spLocks noChangeArrowheads="1"/>
            </p:cNvSpPr>
            <p:nvPr/>
          </p:nvSpPr>
          <p:spPr bwMode="auto">
            <a:xfrm>
              <a:off x="544" y="1247"/>
              <a:ext cx="91" cy="1315"/>
            </a:xfrm>
            <a:prstGeom prst="roundRect">
              <a:avLst>
                <a:gd name="adj" fmla="val 505"/>
              </a:avLst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25" name="AutoShape 9"/>
            <p:cNvSpPr>
              <a:spLocks noChangeArrowheads="1"/>
            </p:cNvSpPr>
            <p:nvPr/>
          </p:nvSpPr>
          <p:spPr bwMode="auto">
            <a:xfrm>
              <a:off x="680" y="2336"/>
              <a:ext cx="91" cy="225"/>
            </a:xfrm>
            <a:prstGeom prst="roundRect">
              <a:avLst>
                <a:gd name="adj" fmla="val 505"/>
              </a:avLst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26" name="AutoShape 10"/>
            <p:cNvSpPr>
              <a:spLocks noChangeArrowheads="1"/>
            </p:cNvSpPr>
            <p:nvPr/>
          </p:nvSpPr>
          <p:spPr bwMode="auto">
            <a:xfrm>
              <a:off x="816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27" name="AutoShape 11"/>
            <p:cNvSpPr>
              <a:spLocks noChangeArrowheads="1"/>
            </p:cNvSpPr>
            <p:nvPr/>
          </p:nvSpPr>
          <p:spPr bwMode="auto">
            <a:xfrm>
              <a:off x="952" y="1973"/>
              <a:ext cx="91" cy="589"/>
            </a:xfrm>
            <a:prstGeom prst="roundRect">
              <a:avLst>
                <a:gd name="adj" fmla="val 505"/>
              </a:avLst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28" name="AutoShape 12"/>
            <p:cNvSpPr>
              <a:spLocks noChangeArrowheads="1"/>
            </p:cNvSpPr>
            <p:nvPr/>
          </p:nvSpPr>
          <p:spPr bwMode="auto">
            <a:xfrm>
              <a:off x="1088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29" name="AutoShape 13"/>
            <p:cNvSpPr>
              <a:spLocks noChangeArrowheads="1"/>
            </p:cNvSpPr>
            <p:nvPr/>
          </p:nvSpPr>
          <p:spPr bwMode="auto">
            <a:xfrm>
              <a:off x="1225" y="1802"/>
              <a:ext cx="91" cy="760"/>
            </a:xfrm>
            <a:prstGeom prst="roundRect">
              <a:avLst>
                <a:gd name="adj" fmla="val 505"/>
              </a:avLst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30" name="AutoShape 14"/>
            <p:cNvSpPr>
              <a:spLocks noChangeArrowheads="1"/>
            </p:cNvSpPr>
            <p:nvPr/>
          </p:nvSpPr>
          <p:spPr bwMode="auto">
            <a:xfrm>
              <a:off x="1361" y="1601"/>
              <a:ext cx="91" cy="961"/>
            </a:xfrm>
            <a:prstGeom prst="roundRect">
              <a:avLst>
                <a:gd name="adj" fmla="val 505"/>
              </a:avLst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31" name="AutoShape 15"/>
            <p:cNvSpPr>
              <a:spLocks noChangeArrowheads="1"/>
            </p:cNvSpPr>
            <p:nvPr/>
          </p:nvSpPr>
          <p:spPr bwMode="auto">
            <a:xfrm>
              <a:off x="1497" y="2426"/>
              <a:ext cx="91" cy="135"/>
            </a:xfrm>
            <a:prstGeom prst="roundRect">
              <a:avLst>
                <a:gd name="adj" fmla="val 505"/>
              </a:avLst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32" name="AutoShape 16"/>
            <p:cNvSpPr>
              <a:spLocks noChangeArrowheads="1"/>
            </p:cNvSpPr>
            <p:nvPr/>
          </p:nvSpPr>
          <p:spPr bwMode="auto">
            <a:xfrm>
              <a:off x="1633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33" name="AutoShape 17"/>
            <p:cNvSpPr>
              <a:spLocks noChangeArrowheads="1"/>
            </p:cNvSpPr>
            <p:nvPr/>
          </p:nvSpPr>
          <p:spPr bwMode="auto">
            <a:xfrm>
              <a:off x="1769" y="2381"/>
              <a:ext cx="91" cy="180"/>
            </a:xfrm>
            <a:prstGeom prst="roundRect">
              <a:avLst>
                <a:gd name="adj" fmla="val 505"/>
              </a:avLst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34" name="AutoShape 18"/>
            <p:cNvSpPr>
              <a:spLocks noChangeArrowheads="1"/>
            </p:cNvSpPr>
            <p:nvPr/>
          </p:nvSpPr>
          <p:spPr bwMode="auto">
            <a:xfrm>
              <a:off x="1905" y="1701"/>
              <a:ext cx="91" cy="860"/>
            </a:xfrm>
            <a:prstGeom prst="roundRect">
              <a:avLst>
                <a:gd name="adj" fmla="val 505"/>
              </a:avLst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35" name="AutoShape 19"/>
            <p:cNvSpPr>
              <a:spLocks noChangeArrowheads="1"/>
            </p:cNvSpPr>
            <p:nvPr/>
          </p:nvSpPr>
          <p:spPr bwMode="auto">
            <a:xfrm>
              <a:off x="2041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36" name="AutoShape 20"/>
            <p:cNvSpPr>
              <a:spLocks noChangeArrowheads="1"/>
            </p:cNvSpPr>
            <p:nvPr/>
          </p:nvSpPr>
          <p:spPr bwMode="auto">
            <a:xfrm>
              <a:off x="2177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37" name="AutoShape 21"/>
            <p:cNvSpPr>
              <a:spLocks noChangeArrowheads="1"/>
            </p:cNvSpPr>
            <p:nvPr/>
          </p:nvSpPr>
          <p:spPr bwMode="auto">
            <a:xfrm>
              <a:off x="2313" y="2109"/>
              <a:ext cx="91" cy="453"/>
            </a:xfrm>
            <a:prstGeom prst="roundRect">
              <a:avLst>
                <a:gd name="adj" fmla="val 505"/>
              </a:avLst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38" name="AutoShape 22"/>
            <p:cNvSpPr>
              <a:spLocks noChangeArrowheads="1"/>
            </p:cNvSpPr>
            <p:nvPr/>
          </p:nvSpPr>
          <p:spPr bwMode="auto">
            <a:xfrm>
              <a:off x="136" y="2063"/>
              <a:ext cx="91" cy="499"/>
            </a:xfrm>
            <a:prstGeom prst="roundRect">
              <a:avLst>
                <a:gd name="adj" fmla="val 505"/>
              </a:avLst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39" name="AutoShape 23"/>
            <p:cNvSpPr>
              <a:spLocks noChangeArrowheads="1"/>
            </p:cNvSpPr>
            <p:nvPr/>
          </p:nvSpPr>
          <p:spPr bwMode="auto">
            <a:xfrm>
              <a:off x="272" y="2381"/>
              <a:ext cx="91" cy="181"/>
            </a:xfrm>
            <a:prstGeom prst="roundRect">
              <a:avLst>
                <a:gd name="adj" fmla="val 505"/>
              </a:avLst>
            </a:pr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40" name="Line 24"/>
            <p:cNvSpPr>
              <a:spLocks noChangeShapeType="1"/>
            </p:cNvSpPr>
            <p:nvPr/>
          </p:nvSpPr>
          <p:spPr bwMode="auto">
            <a:xfrm>
              <a:off x="91" y="2562"/>
              <a:ext cx="23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360363" y="4140200"/>
            <a:ext cx="3527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/>
            <a:r>
              <a: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original coefficients</a:t>
            </a:r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>
            <a:off x="4032250" y="2936875"/>
            <a:ext cx="1944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>
            <a:off x="144463" y="2916238"/>
            <a:ext cx="3744912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9244" name="Group 28"/>
          <p:cNvGrpSpPr>
            <a:grpSpLocks/>
          </p:cNvGrpSpPr>
          <p:nvPr/>
        </p:nvGrpSpPr>
        <p:grpSpPr bwMode="auto">
          <a:xfrm>
            <a:off x="6191250" y="2051050"/>
            <a:ext cx="3744913" cy="2016125"/>
            <a:chOff x="3900" y="1292"/>
            <a:chExt cx="2359" cy="1270"/>
          </a:xfrm>
        </p:grpSpPr>
        <p:sp>
          <p:nvSpPr>
            <p:cNvPr id="9245" name="AutoShape 29"/>
            <p:cNvSpPr>
              <a:spLocks noChangeArrowheads="1"/>
            </p:cNvSpPr>
            <p:nvPr/>
          </p:nvSpPr>
          <p:spPr bwMode="auto">
            <a:xfrm>
              <a:off x="4217" y="2245"/>
              <a:ext cx="91" cy="31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46" name="AutoShape 30"/>
            <p:cNvSpPr>
              <a:spLocks noChangeArrowheads="1"/>
            </p:cNvSpPr>
            <p:nvPr/>
          </p:nvSpPr>
          <p:spPr bwMode="auto">
            <a:xfrm>
              <a:off x="4353" y="1292"/>
              <a:ext cx="91" cy="127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47" name="AutoShape 31"/>
            <p:cNvSpPr>
              <a:spLocks noChangeArrowheads="1"/>
            </p:cNvSpPr>
            <p:nvPr/>
          </p:nvSpPr>
          <p:spPr bwMode="auto">
            <a:xfrm>
              <a:off x="4489" y="2336"/>
              <a:ext cx="91" cy="22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48" name="AutoShape 32"/>
            <p:cNvSpPr>
              <a:spLocks noChangeArrowheads="1"/>
            </p:cNvSpPr>
            <p:nvPr/>
          </p:nvSpPr>
          <p:spPr bwMode="auto">
            <a:xfrm>
              <a:off x="4625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49" name="AutoShape 33"/>
            <p:cNvSpPr>
              <a:spLocks noChangeArrowheads="1"/>
            </p:cNvSpPr>
            <p:nvPr/>
          </p:nvSpPr>
          <p:spPr bwMode="auto">
            <a:xfrm>
              <a:off x="4761" y="1973"/>
              <a:ext cx="91" cy="58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50" name="AutoShape 34"/>
            <p:cNvSpPr>
              <a:spLocks noChangeArrowheads="1"/>
            </p:cNvSpPr>
            <p:nvPr/>
          </p:nvSpPr>
          <p:spPr bwMode="auto">
            <a:xfrm>
              <a:off x="4897" y="2290"/>
              <a:ext cx="92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51" name="AutoShape 35"/>
            <p:cNvSpPr>
              <a:spLocks noChangeArrowheads="1"/>
            </p:cNvSpPr>
            <p:nvPr/>
          </p:nvSpPr>
          <p:spPr bwMode="auto">
            <a:xfrm>
              <a:off x="5034" y="1802"/>
              <a:ext cx="91" cy="76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52" name="AutoShape 36"/>
            <p:cNvSpPr>
              <a:spLocks noChangeArrowheads="1"/>
            </p:cNvSpPr>
            <p:nvPr/>
          </p:nvSpPr>
          <p:spPr bwMode="auto">
            <a:xfrm>
              <a:off x="5170" y="1599"/>
              <a:ext cx="91" cy="96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53" name="AutoShape 37"/>
            <p:cNvSpPr>
              <a:spLocks noChangeArrowheads="1"/>
            </p:cNvSpPr>
            <p:nvPr/>
          </p:nvSpPr>
          <p:spPr bwMode="auto">
            <a:xfrm>
              <a:off x="5306" y="2426"/>
              <a:ext cx="91" cy="13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54" name="AutoShape 38"/>
            <p:cNvSpPr>
              <a:spLocks noChangeArrowheads="1"/>
            </p:cNvSpPr>
            <p:nvPr/>
          </p:nvSpPr>
          <p:spPr bwMode="auto">
            <a:xfrm>
              <a:off x="5442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55" name="AutoShape 39"/>
            <p:cNvSpPr>
              <a:spLocks noChangeArrowheads="1"/>
            </p:cNvSpPr>
            <p:nvPr/>
          </p:nvSpPr>
          <p:spPr bwMode="auto">
            <a:xfrm>
              <a:off x="5578" y="2381"/>
              <a:ext cx="91" cy="18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56" name="AutoShape 40"/>
            <p:cNvSpPr>
              <a:spLocks noChangeArrowheads="1"/>
            </p:cNvSpPr>
            <p:nvPr/>
          </p:nvSpPr>
          <p:spPr bwMode="auto">
            <a:xfrm>
              <a:off x="5714" y="1701"/>
              <a:ext cx="91" cy="86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57" name="AutoShape 41"/>
            <p:cNvSpPr>
              <a:spLocks noChangeArrowheads="1"/>
            </p:cNvSpPr>
            <p:nvPr/>
          </p:nvSpPr>
          <p:spPr bwMode="auto">
            <a:xfrm>
              <a:off x="5850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58" name="AutoShape 42"/>
            <p:cNvSpPr>
              <a:spLocks noChangeArrowheads="1"/>
            </p:cNvSpPr>
            <p:nvPr/>
          </p:nvSpPr>
          <p:spPr bwMode="auto">
            <a:xfrm>
              <a:off x="5986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59" name="AutoShape 43"/>
            <p:cNvSpPr>
              <a:spLocks noChangeArrowheads="1"/>
            </p:cNvSpPr>
            <p:nvPr/>
          </p:nvSpPr>
          <p:spPr bwMode="auto">
            <a:xfrm>
              <a:off x="6122" y="2109"/>
              <a:ext cx="91" cy="45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60" name="AutoShape 44"/>
            <p:cNvSpPr>
              <a:spLocks noChangeArrowheads="1"/>
            </p:cNvSpPr>
            <p:nvPr/>
          </p:nvSpPr>
          <p:spPr bwMode="auto">
            <a:xfrm>
              <a:off x="3945" y="2063"/>
              <a:ext cx="91" cy="49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61" name="AutoShape 45"/>
            <p:cNvSpPr>
              <a:spLocks noChangeArrowheads="1"/>
            </p:cNvSpPr>
            <p:nvPr/>
          </p:nvSpPr>
          <p:spPr bwMode="auto">
            <a:xfrm>
              <a:off x="4081" y="2381"/>
              <a:ext cx="91" cy="18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262" name="Line 46"/>
            <p:cNvSpPr>
              <a:spLocks noChangeShapeType="1"/>
            </p:cNvSpPr>
            <p:nvPr/>
          </p:nvSpPr>
          <p:spPr bwMode="auto">
            <a:xfrm>
              <a:off x="3900" y="2562"/>
              <a:ext cx="23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63" name="Line 47"/>
            <p:cNvSpPr>
              <a:spLocks noChangeShapeType="1"/>
            </p:cNvSpPr>
            <p:nvPr/>
          </p:nvSpPr>
          <p:spPr bwMode="auto">
            <a:xfrm>
              <a:off x="3900" y="1837"/>
              <a:ext cx="2359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9264" name="Text Box 48"/>
          <p:cNvSpPr txBox="1">
            <a:spLocks noChangeArrowheads="1"/>
          </p:cNvSpPr>
          <p:nvPr/>
        </p:nvSpPr>
        <p:spPr bwMode="auto">
          <a:xfrm>
            <a:off x="3960813" y="2987675"/>
            <a:ext cx="719137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b="0" i="0">
                <a:solidFill>
                  <a:srgbClr val="333333"/>
                </a:solidFill>
                <a:effectLst/>
                <a:latin typeface="Verdana" pitchFamily="34" charset="0"/>
              </a:rPr>
              <a:t>0 0 0</a:t>
            </a:r>
          </a:p>
        </p:txBody>
      </p:sp>
      <p:sp>
        <p:nvSpPr>
          <p:cNvPr id="9265" name="Text Box 49"/>
          <p:cNvSpPr txBox="1">
            <a:spLocks noChangeArrowheads="1"/>
          </p:cNvSpPr>
          <p:nvPr/>
        </p:nvSpPr>
        <p:spPr bwMode="auto">
          <a:xfrm>
            <a:off x="4464050" y="2613025"/>
            <a:ext cx="215900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b="0" i="0">
                <a:solidFill>
                  <a:srgbClr val="333333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9266" name="Text Box 50"/>
          <p:cNvSpPr txBox="1">
            <a:spLocks noChangeArrowheads="1"/>
          </p:cNvSpPr>
          <p:nvPr/>
        </p:nvSpPr>
        <p:spPr bwMode="auto">
          <a:xfrm>
            <a:off x="6264275" y="4140200"/>
            <a:ext cx="3600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recovered coefficients</a:t>
            </a:r>
          </a:p>
        </p:txBody>
      </p:sp>
      <p:sp>
        <p:nvSpPr>
          <p:cNvPr id="9267" name="Line 51"/>
          <p:cNvSpPr>
            <a:spLocks noChangeShapeType="1"/>
          </p:cNvSpPr>
          <p:nvPr/>
        </p:nvSpPr>
        <p:spPr bwMode="auto">
          <a:xfrm flipV="1">
            <a:off x="6985000" y="2411413"/>
            <a:ext cx="0" cy="16557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268" name="Line 52"/>
          <p:cNvSpPr>
            <a:spLocks noChangeShapeType="1"/>
          </p:cNvSpPr>
          <p:nvPr/>
        </p:nvSpPr>
        <p:spPr bwMode="auto">
          <a:xfrm>
            <a:off x="6138863" y="1908175"/>
            <a:ext cx="0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269" name="Line 53"/>
          <p:cNvSpPr>
            <a:spLocks noChangeShapeType="1"/>
          </p:cNvSpPr>
          <p:nvPr/>
        </p:nvSpPr>
        <p:spPr bwMode="auto">
          <a:xfrm flipV="1">
            <a:off x="6067425" y="2374900"/>
            <a:ext cx="144463" cy="71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9270" name="Group 54"/>
          <p:cNvGrpSpPr>
            <a:grpSpLocks/>
          </p:cNvGrpSpPr>
          <p:nvPr/>
        </p:nvGrpSpPr>
        <p:grpSpPr bwMode="auto">
          <a:xfrm>
            <a:off x="8064500" y="2411413"/>
            <a:ext cx="215900" cy="1655762"/>
            <a:chOff x="5080" y="1519"/>
            <a:chExt cx="136" cy="1043"/>
          </a:xfrm>
        </p:grpSpPr>
        <p:sp>
          <p:nvSpPr>
            <p:cNvPr id="9271" name="Line 55"/>
            <p:cNvSpPr>
              <a:spLocks noChangeShapeType="1"/>
            </p:cNvSpPr>
            <p:nvPr/>
          </p:nvSpPr>
          <p:spPr bwMode="auto">
            <a:xfrm flipV="1">
              <a:off x="5216" y="1519"/>
              <a:ext cx="0" cy="104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72" name="Line 56"/>
            <p:cNvSpPr>
              <a:spLocks noChangeShapeType="1"/>
            </p:cNvSpPr>
            <p:nvPr/>
          </p:nvSpPr>
          <p:spPr bwMode="auto">
            <a:xfrm flipV="1">
              <a:off x="5080" y="1519"/>
              <a:ext cx="0" cy="104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9273" name="Group 57"/>
          <p:cNvGrpSpPr>
            <a:grpSpLocks/>
          </p:cNvGrpSpPr>
          <p:nvPr/>
        </p:nvGrpSpPr>
        <p:grpSpPr bwMode="auto">
          <a:xfrm>
            <a:off x="6335713" y="3995738"/>
            <a:ext cx="433387" cy="71437"/>
            <a:chOff x="3991" y="2517"/>
            <a:chExt cx="273" cy="45"/>
          </a:xfrm>
        </p:grpSpPr>
        <p:sp>
          <p:nvSpPr>
            <p:cNvPr id="9274" name="Line 58"/>
            <p:cNvSpPr>
              <a:spLocks noChangeShapeType="1"/>
            </p:cNvSpPr>
            <p:nvPr/>
          </p:nvSpPr>
          <p:spPr bwMode="auto">
            <a:xfrm flipV="1">
              <a:off x="3991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75" name="Line 59"/>
            <p:cNvSpPr>
              <a:spLocks noChangeShapeType="1"/>
            </p:cNvSpPr>
            <p:nvPr/>
          </p:nvSpPr>
          <p:spPr bwMode="auto">
            <a:xfrm flipV="1">
              <a:off x="4127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76" name="Line 60"/>
            <p:cNvSpPr>
              <a:spLocks noChangeShapeType="1"/>
            </p:cNvSpPr>
            <p:nvPr/>
          </p:nvSpPr>
          <p:spPr bwMode="auto">
            <a:xfrm flipV="1">
              <a:off x="4264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9277" name="Group 61"/>
          <p:cNvGrpSpPr>
            <a:grpSpLocks/>
          </p:cNvGrpSpPr>
          <p:nvPr/>
        </p:nvGrpSpPr>
        <p:grpSpPr bwMode="auto">
          <a:xfrm>
            <a:off x="7200900" y="3995738"/>
            <a:ext cx="647700" cy="71437"/>
            <a:chOff x="4536" y="2517"/>
            <a:chExt cx="408" cy="45"/>
          </a:xfrm>
        </p:grpSpPr>
        <p:sp>
          <p:nvSpPr>
            <p:cNvPr id="9278" name="Line 62"/>
            <p:cNvSpPr>
              <a:spLocks noChangeShapeType="1"/>
            </p:cNvSpPr>
            <p:nvPr/>
          </p:nvSpPr>
          <p:spPr bwMode="auto">
            <a:xfrm flipV="1">
              <a:off x="4536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79" name="Line 63"/>
            <p:cNvSpPr>
              <a:spLocks noChangeShapeType="1"/>
            </p:cNvSpPr>
            <p:nvPr/>
          </p:nvSpPr>
          <p:spPr bwMode="auto">
            <a:xfrm flipV="1">
              <a:off x="4672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80" name="Line 64"/>
            <p:cNvSpPr>
              <a:spLocks noChangeShapeType="1"/>
            </p:cNvSpPr>
            <p:nvPr/>
          </p:nvSpPr>
          <p:spPr bwMode="auto">
            <a:xfrm flipV="1">
              <a:off x="4808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81" name="Line 65"/>
            <p:cNvSpPr>
              <a:spLocks noChangeShapeType="1"/>
            </p:cNvSpPr>
            <p:nvPr/>
          </p:nvSpPr>
          <p:spPr bwMode="auto">
            <a:xfrm flipV="1">
              <a:off x="4944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9282" name="Group 66"/>
          <p:cNvGrpSpPr>
            <a:grpSpLocks/>
          </p:cNvGrpSpPr>
          <p:nvPr/>
        </p:nvGrpSpPr>
        <p:grpSpPr bwMode="auto">
          <a:xfrm>
            <a:off x="8496300" y="2411413"/>
            <a:ext cx="1296988" cy="1655762"/>
            <a:chOff x="5352" y="1519"/>
            <a:chExt cx="817" cy="1043"/>
          </a:xfrm>
        </p:grpSpPr>
        <p:sp>
          <p:nvSpPr>
            <p:cNvPr id="9283" name="Line 67"/>
            <p:cNvSpPr>
              <a:spLocks noChangeShapeType="1"/>
            </p:cNvSpPr>
            <p:nvPr/>
          </p:nvSpPr>
          <p:spPr bwMode="auto">
            <a:xfrm flipV="1">
              <a:off x="5760" y="1519"/>
              <a:ext cx="0" cy="1043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84" name="Line 68"/>
            <p:cNvSpPr>
              <a:spLocks noChangeShapeType="1"/>
            </p:cNvSpPr>
            <p:nvPr/>
          </p:nvSpPr>
          <p:spPr bwMode="auto">
            <a:xfrm flipV="1">
              <a:off x="5352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85" name="Line 69"/>
            <p:cNvSpPr>
              <a:spLocks noChangeShapeType="1"/>
            </p:cNvSpPr>
            <p:nvPr/>
          </p:nvSpPr>
          <p:spPr bwMode="auto">
            <a:xfrm flipV="1">
              <a:off x="5488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86" name="Line 70"/>
            <p:cNvSpPr>
              <a:spLocks noChangeShapeType="1"/>
            </p:cNvSpPr>
            <p:nvPr/>
          </p:nvSpPr>
          <p:spPr bwMode="auto">
            <a:xfrm flipV="1">
              <a:off x="5624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87" name="Line 71"/>
            <p:cNvSpPr>
              <a:spLocks noChangeShapeType="1"/>
            </p:cNvSpPr>
            <p:nvPr/>
          </p:nvSpPr>
          <p:spPr bwMode="auto">
            <a:xfrm flipV="1">
              <a:off x="5897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88" name="Line 72"/>
            <p:cNvSpPr>
              <a:spLocks noChangeShapeType="1"/>
            </p:cNvSpPr>
            <p:nvPr/>
          </p:nvSpPr>
          <p:spPr bwMode="auto">
            <a:xfrm flipV="1">
              <a:off x="6033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289" name="Line 73"/>
            <p:cNvSpPr>
              <a:spLocks noChangeShapeType="1"/>
            </p:cNvSpPr>
            <p:nvPr/>
          </p:nvSpPr>
          <p:spPr bwMode="auto">
            <a:xfrm flipV="1">
              <a:off x="6169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9290" name="Text Box 74"/>
          <p:cNvSpPr txBox="1">
            <a:spLocks noChangeArrowheads="1"/>
          </p:cNvSpPr>
          <p:nvPr/>
        </p:nvSpPr>
        <p:spPr bwMode="auto">
          <a:xfrm>
            <a:off x="4032250" y="2324100"/>
            <a:ext cx="187166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b="0">
                <a:solidFill>
                  <a:srgbClr val="333333"/>
                </a:solidFill>
                <a:effectLst/>
                <a:latin typeface="Verdana" pitchFamily="34" charset="0"/>
              </a:rPr>
              <a:t>significance coding</a:t>
            </a:r>
          </a:p>
        </p:txBody>
      </p:sp>
      <p:sp>
        <p:nvSpPr>
          <p:cNvPr id="9291" name="Text Box 75"/>
          <p:cNvSpPr txBox="1">
            <a:spLocks noChangeArrowheads="1"/>
          </p:cNvSpPr>
          <p:nvPr/>
        </p:nvSpPr>
        <p:spPr bwMode="auto">
          <a:xfrm>
            <a:off x="4641850" y="2987675"/>
            <a:ext cx="903288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b="0" i="0">
                <a:solidFill>
                  <a:srgbClr val="333333"/>
                </a:solidFill>
                <a:effectLst/>
                <a:latin typeface="Verdana" pitchFamily="34" charset="0"/>
              </a:rPr>
              <a:t>0 0 0 0</a:t>
            </a:r>
          </a:p>
        </p:txBody>
      </p:sp>
      <p:sp>
        <p:nvSpPr>
          <p:cNvPr id="9292" name="Text Box 76"/>
          <p:cNvSpPr txBox="1">
            <a:spLocks noChangeArrowheads="1"/>
          </p:cNvSpPr>
          <p:nvPr/>
        </p:nvSpPr>
        <p:spPr bwMode="auto">
          <a:xfrm>
            <a:off x="5616575" y="2987675"/>
            <a:ext cx="39846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b="0" i="0">
                <a:solidFill>
                  <a:srgbClr val="333333"/>
                </a:solidFill>
                <a:effectLst/>
                <a:latin typeface="Verdana" pitchFamily="34" charset="0"/>
              </a:rPr>
              <a:t>…</a:t>
            </a:r>
          </a:p>
        </p:txBody>
      </p:sp>
      <p:sp>
        <p:nvSpPr>
          <p:cNvPr id="9293" name="Text Box 77"/>
          <p:cNvSpPr txBox="1">
            <a:spLocks noChangeArrowheads="1"/>
          </p:cNvSpPr>
          <p:nvPr/>
        </p:nvSpPr>
        <p:spPr bwMode="auto">
          <a:xfrm>
            <a:off x="5294313" y="2613025"/>
            <a:ext cx="50482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b="0" i="0">
                <a:solidFill>
                  <a:srgbClr val="333333"/>
                </a:solidFill>
                <a:effectLst/>
                <a:latin typeface="Verdana" pitchFamily="34" charset="0"/>
              </a:rPr>
              <a:t>1 1</a:t>
            </a:r>
          </a:p>
        </p:txBody>
      </p:sp>
      <p:sp>
        <p:nvSpPr>
          <p:cNvPr id="9294" name="Text Box 78"/>
          <p:cNvSpPr txBox="1">
            <a:spLocks noChangeArrowheads="1"/>
          </p:cNvSpPr>
          <p:nvPr/>
        </p:nvSpPr>
        <p:spPr bwMode="auto">
          <a:xfrm>
            <a:off x="2736850" y="1476375"/>
            <a:ext cx="4535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 b="0">
                <a:solidFill>
                  <a:srgbClr val="333333"/>
                </a:solidFill>
                <a:effectLst/>
                <a:latin typeface="Verdana" pitchFamily="34" charset="0"/>
              </a:rPr>
              <a:t>MOST SIGNIFICANT BITPLANE (MSB)</a:t>
            </a:r>
          </a:p>
        </p:txBody>
      </p:sp>
      <p:sp>
        <p:nvSpPr>
          <p:cNvPr id="9295" name="Text Box 79"/>
          <p:cNvSpPr txBox="1">
            <a:spLocks noChangeArrowheads="1"/>
          </p:cNvSpPr>
          <p:nvPr/>
        </p:nvSpPr>
        <p:spPr bwMode="auto">
          <a:xfrm>
            <a:off x="6048375" y="2195513"/>
            <a:ext cx="3671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800" i="0">
                <a:solidFill>
                  <a:srgbClr val="FF0000"/>
                </a:solidFill>
                <a:effectLst/>
                <a:latin typeface="Verdana" pitchFamily="34" charset="0"/>
              </a:rPr>
              <a:t>mid-point reconstruction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9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1" grpId="0"/>
      <p:bldP spid="9242" grpId="0" animBg="1"/>
      <p:bldP spid="9243" grpId="0" animBg="1"/>
      <p:bldP spid="9264" grpId="0"/>
      <p:bldP spid="9265" grpId="0"/>
      <p:bldP spid="9266" grpId="0"/>
      <p:bldP spid="9267" grpId="0" animBg="1"/>
      <p:bldP spid="9268" grpId="0" animBg="1"/>
      <p:bldP spid="9269" grpId="0" animBg="1"/>
      <p:bldP spid="9290" grpId="0"/>
      <p:bldP spid="9291" grpId="0"/>
      <p:bldP spid="9292" grpId="0"/>
      <p:bldP spid="9293" grpId="0"/>
      <p:bldP spid="9294" grpId="0"/>
      <p:bldP spid="9295" grpId="0"/>
      <p:bldP spid="929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6408738" y="6280150"/>
            <a:ext cx="3527425" cy="955675"/>
            <a:chOff x="4037" y="3956"/>
            <a:chExt cx="2222" cy="602"/>
          </a:xfrm>
        </p:grpSpPr>
        <p:sp>
          <p:nvSpPr>
            <p:cNvPr id="84995" name="Text Box 3"/>
            <p:cNvSpPr txBox="1">
              <a:spLocks noChangeArrowheads="1"/>
            </p:cNvSpPr>
            <p:nvPr/>
          </p:nvSpPr>
          <p:spPr bwMode="auto">
            <a:xfrm>
              <a:off x="4854" y="3956"/>
              <a:ext cx="1043" cy="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Distortion estimation</a:t>
              </a:r>
            </a:p>
            <a:p>
              <a:pPr eaLnBrk="1"/>
              <a:endParaRPr lang="en-GB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/>
              <a:r>
                <a:rPr lang="en-GB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Code-stream transcoding</a:t>
              </a:r>
            </a:p>
            <a:p>
              <a:pPr eaLnBrk="1"/>
              <a:endParaRPr lang="en-GB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/>
              <a:r>
                <a:rPr lang="en-GB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Interactive image and video transmission</a:t>
              </a:r>
            </a:p>
            <a:p>
              <a:pPr eaLnBrk="1"/>
              <a:endParaRPr lang="en-GB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84996" name="Text Box 4"/>
            <p:cNvSpPr txBox="1">
              <a:spLocks noChangeArrowheads="1"/>
            </p:cNvSpPr>
            <p:nvPr/>
          </p:nvSpPr>
          <p:spPr bwMode="auto">
            <a:xfrm>
              <a:off x="4064" y="4191"/>
              <a:ext cx="778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Applications</a:t>
              </a:r>
            </a:p>
          </p:txBody>
        </p:sp>
        <p:sp>
          <p:nvSpPr>
            <p:cNvPr id="84997" name="Line 5"/>
            <p:cNvSpPr>
              <a:spLocks noChangeShapeType="1"/>
            </p:cNvSpPr>
            <p:nvPr/>
          </p:nvSpPr>
          <p:spPr bwMode="auto">
            <a:xfrm flipV="1">
              <a:off x="4592" y="4015"/>
              <a:ext cx="281" cy="2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998" name="Line 6"/>
            <p:cNvSpPr>
              <a:spLocks noChangeShapeType="1"/>
            </p:cNvSpPr>
            <p:nvPr/>
          </p:nvSpPr>
          <p:spPr bwMode="auto">
            <a:xfrm flipV="1">
              <a:off x="4592" y="4180"/>
              <a:ext cx="307" cy="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4999" name="Line 7"/>
            <p:cNvSpPr>
              <a:spLocks noChangeShapeType="1"/>
            </p:cNvSpPr>
            <p:nvPr/>
          </p:nvSpPr>
          <p:spPr bwMode="auto">
            <a:xfrm>
              <a:off x="4592" y="4259"/>
              <a:ext cx="281" cy="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85000" name="Group 8"/>
            <p:cNvGrpSpPr>
              <a:grpSpLocks/>
            </p:cNvGrpSpPr>
            <p:nvPr/>
          </p:nvGrpSpPr>
          <p:grpSpPr bwMode="auto">
            <a:xfrm>
              <a:off x="5002" y="4225"/>
              <a:ext cx="605" cy="22"/>
              <a:chOff x="3212" y="3636"/>
              <a:chExt cx="2730" cy="140"/>
            </a:xfrm>
          </p:grpSpPr>
          <p:sp>
            <p:nvSpPr>
              <p:cNvPr id="85001" name="AutoShape 9"/>
              <p:cNvSpPr>
                <a:spLocks/>
              </p:cNvSpPr>
              <p:nvPr/>
            </p:nvSpPr>
            <p:spPr bwMode="auto">
              <a:xfrm rot="-5400000">
                <a:off x="4507" y="2341"/>
                <a:ext cx="140" cy="2730"/>
              </a:xfrm>
              <a:prstGeom prst="leftBracket">
                <a:avLst>
                  <a:gd name="adj" fmla="val 3069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02" name="Rectangle 10"/>
              <p:cNvSpPr>
                <a:spLocks noChangeArrowheads="1"/>
              </p:cNvSpPr>
              <p:nvPr/>
            </p:nvSpPr>
            <p:spPr bwMode="auto">
              <a:xfrm>
                <a:off x="3266" y="3651"/>
                <a:ext cx="263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85003" name="Group 11"/>
            <p:cNvGrpSpPr>
              <a:grpSpLocks/>
            </p:cNvGrpSpPr>
            <p:nvPr/>
          </p:nvGrpSpPr>
          <p:grpSpPr bwMode="auto">
            <a:xfrm>
              <a:off x="5758" y="4259"/>
              <a:ext cx="475" cy="24"/>
              <a:chOff x="3311" y="4050"/>
              <a:chExt cx="2722" cy="140"/>
            </a:xfrm>
          </p:grpSpPr>
          <p:sp>
            <p:nvSpPr>
              <p:cNvPr id="85004" name="AutoShape 12"/>
              <p:cNvSpPr>
                <a:spLocks/>
              </p:cNvSpPr>
              <p:nvPr/>
            </p:nvSpPr>
            <p:spPr bwMode="auto">
              <a:xfrm rot="-5400000">
                <a:off x="4602" y="2759"/>
                <a:ext cx="140" cy="2722"/>
              </a:xfrm>
              <a:prstGeom prst="leftBracket">
                <a:avLst>
                  <a:gd name="adj" fmla="val 3060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05" name="Line 13"/>
              <p:cNvSpPr>
                <a:spLocks noChangeShapeType="1"/>
              </p:cNvSpPr>
              <p:nvPr/>
            </p:nvSpPr>
            <p:spPr bwMode="auto">
              <a:xfrm flipV="1">
                <a:off x="3538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006" name="Line 14"/>
              <p:cNvSpPr>
                <a:spLocks noChangeShapeType="1"/>
              </p:cNvSpPr>
              <p:nvPr/>
            </p:nvSpPr>
            <p:spPr bwMode="auto">
              <a:xfrm flipV="1">
                <a:off x="442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007" name="Rectangle 15"/>
              <p:cNvSpPr>
                <a:spLocks noChangeArrowheads="1"/>
              </p:cNvSpPr>
              <p:nvPr/>
            </p:nvSpPr>
            <p:spPr bwMode="auto">
              <a:xfrm>
                <a:off x="5174" y="4065"/>
                <a:ext cx="314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08" name="Line 16"/>
              <p:cNvSpPr>
                <a:spLocks noChangeShapeType="1"/>
              </p:cNvSpPr>
              <p:nvPr/>
            </p:nvSpPr>
            <p:spPr bwMode="auto">
              <a:xfrm flipV="1">
                <a:off x="5534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009" name="Rectangle 17"/>
              <p:cNvSpPr>
                <a:spLocks noChangeArrowheads="1"/>
              </p:cNvSpPr>
              <p:nvPr/>
            </p:nvSpPr>
            <p:spPr bwMode="auto">
              <a:xfrm>
                <a:off x="4128" y="4065"/>
                <a:ext cx="260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10" name="Rectangle 18"/>
              <p:cNvSpPr>
                <a:spLocks noChangeArrowheads="1"/>
              </p:cNvSpPr>
              <p:nvPr/>
            </p:nvSpPr>
            <p:spPr bwMode="auto">
              <a:xfrm>
                <a:off x="3810" y="4065"/>
                <a:ext cx="227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11" name="Rectangle 19"/>
              <p:cNvSpPr>
                <a:spLocks noChangeArrowheads="1"/>
              </p:cNvSpPr>
              <p:nvPr/>
            </p:nvSpPr>
            <p:spPr bwMode="auto">
              <a:xfrm>
                <a:off x="3382" y="4065"/>
                <a:ext cx="99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12" name="Rectangle 20"/>
              <p:cNvSpPr>
                <a:spLocks noChangeArrowheads="1"/>
              </p:cNvSpPr>
              <p:nvPr/>
            </p:nvSpPr>
            <p:spPr bwMode="auto">
              <a:xfrm>
                <a:off x="3583" y="4066"/>
                <a:ext cx="13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13" name="Line 21"/>
              <p:cNvSpPr>
                <a:spLocks noChangeShapeType="1"/>
              </p:cNvSpPr>
              <p:nvPr/>
            </p:nvSpPr>
            <p:spPr bwMode="auto">
              <a:xfrm flipV="1">
                <a:off x="376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014" name="Line 22"/>
              <p:cNvSpPr>
                <a:spLocks noChangeShapeType="1"/>
              </p:cNvSpPr>
              <p:nvPr/>
            </p:nvSpPr>
            <p:spPr bwMode="auto">
              <a:xfrm flipV="1">
                <a:off x="4082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015" name="Line 23"/>
              <p:cNvSpPr>
                <a:spLocks noChangeShapeType="1"/>
              </p:cNvSpPr>
              <p:nvPr/>
            </p:nvSpPr>
            <p:spPr bwMode="auto">
              <a:xfrm flipV="1">
                <a:off x="4763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016" name="Rectangle 24"/>
              <p:cNvSpPr>
                <a:spLocks noChangeArrowheads="1"/>
              </p:cNvSpPr>
              <p:nvPr/>
            </p:nvSpPr>
            <p:spPr bwMode="auto">
              <a:xfrm>
                <a:off x="4461" y="4065"/>
                <a:ext cx="26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17" name="Line 25"/>
              <p:cNvSpPr>
                <a:spLocks noChangeShapeType="1"/>
              </p:cNvSpPr>
              <p:nvPr/>
            </p:nvSpPr>
            <p:spPr bwMode="auto">
              <a:xfrm flipV="1">
                <a:off x="512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018" name="Rectangle 26"/>
              <p:cNvSpPr>
                <a:spLocks noChangeArrowheads="1"/>
              </p:cNvSpPr>
              <p:nvPr/>
            </p:nvSpPr>
            <p:spPr bwMode="auto">
              <a:xfrm>
                <a:off x="4808" y="4065"/>
                <a:ext cx="27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19" name="Rectangle 27"/>
              <p:cNvSpPr>
                <a:spLocks noChangeArrowheads="1"/>
              </p:cNvSpPr>
              <p:nvPr/>
            </p:nvSpPr>
            <p:spPr bwMode="auto">
              <a:xfrm>
                <a:off x="5583" y="4066"/>
                <a:ext cx="404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85020" name="Freeform 28"/>
            <p:cNvSpPr>
              <a:spLocks/>
            </p:cNvSpPr>
            <p:nvPr/>
          </p:nvSpPr>
          <p:spPr bwMode="auto">
            <a:xfrm>
              <a:off x="5521" y="4259"/>
              <a:ext cx="194" cy="27"/>
            </a:xfrm>
            <a:custGeom>
              <a:avLst/>
              <a:gdLst>
                <a:gd name="T0" fmla="*/ 0 w 408"/>
                <a:gd name="T1" fmla="*/ 0 h 105"/>
                <a:gd name="T2" fmla="*/ 181 w 408"/>
                <a:gd name="T3" fmla="*/ 90 h 105"/>
                <a:gd name="T4" fmla="*/ 408 w 408"/>
                <a:gd name="T5" fmla="*/ 9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8" h="105">
                  <a:moveTo>
                    <a:pt x="0" y="0"/>
                  </a:moveTo>
                  <a:cubicBezTo>
                    <a:pt x="56" y="37"/>
                    <a:pt x="113" y="75"/>
                    <a:pt x="181" y="90"/>
                  </a:cubicBezTo>
                  <a:cubicBezTo>
                    <a:pt x="249" y="105"/>
                    <a:pt x="328" y="97"/>
                    <a:pt x="408" y="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pic>
          <p:nvPicPr>
            <p:cNvPr id="85021" name="Picture 29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5" y="4003"/>
              <a:ext cx="172" cy="1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022" name="Picture 30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" y="4014"/>
              <a:ext cx="172" cy="1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023" name="Picture 31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9" y="4026"/>
              <a:ext cx="173" cy="1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024" name="Rectangle 32"/>
            <p:cNvSpPr>
              <a:spLocks noChangeArrowheads="1"/>
            </p:cNvSpPr>
            <p:nvPr/>
          </p:nvSpPr>
          <p:spPr bwMode="auto">
            <a:xfrm>
              <a:off x="4037" y="3956"/>
              <a:ext cx="2222" cy="544"/>
            </a:xfrm>
            <a:prstGeom prst="rect">
              <a:avLst/>
            </a:prstGeom>
            <a:solidFill>
              <a:srgbClr val="FFFFFF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49263">
                <a:lnSpc>
                  <a:spcPct val="93000"/>
                </a:lnSpc>
              </a:pPr>
              <a:endParaRPr lang="en-US" sz="1400" b="0" i="0" u="sng">
                <a:effectLst/>
                <a:latin typeface="Arial" charset="0"/>
              </a:endParaRPr>
            </a:p>
          </p:txBody>
        </p:sp>
      </p:grpSp>
      <p:grpSp>
        <p:nvGrpSpPr>
          <p:cNvPr id="85025" name="Group 33"/>
          <p:cNvGrpSpPr>
            <a:grpSpLocks/>
          </p:cNvGrpSpPr>
          <p:nvPr/>
        </p:nvGrpSpPr>
        <p:grpSpPr bwMode="auto">
          <a:xfrm>
            <a:off x="7056438" y="2916238"/>
            <a:ext cx="2592387" cy="1295400"/>
            <a:chOff x="4445" y="1837"/>
            <a:chExt cx="1633" cy="816"/>
          </a:xfrm>
        </p:grpSpPr>
        <p:grpSp>
          <p:nvGrpSpPr>
            <p:cNvPr id="85026" name="Group 34"/>
            <p:cNvGrpSpPr>
              <a:grpSpLocks/>
            </p:cNvGrpSpPr>
            <p:nvPr/>
          </p:nvGrpSpPr>
          <p:grpSpPr bwMode="auto">
            <a:xfrm flipV="1">
              <a:off x="4680" y="2329"/>
              <a:ext cx="643" cy="324"/>
              <a:chOff x="3900" y="1247"/>
              <a:chExt cx="2359" cy="1315"/>
            </a:xfrm>
          </p:grpSpPr>
          <p:sp>
            <p:nvSpPr>
              <p:cNvPr id="85027" name="AutoShape 35"/>
              <p:cNvSpPr>
                <a:spLocks noChangeArrowheads="1"/>
              </p:cNvSpPr>
              <p:nvPr/>
            </p:nvSpPr>
            <p:spPr bwMode="auto">
              <a:xfrm>
                <a:off x="4899" y="2245"/>
                <a:ext cx="91" cy="317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28" name="AutoShape 36"/>
              <p:cNvSpPr>
                <a:spLocks noChangeArrowheads="1"/>
              </p:cNvSpPr>
              <p:nvPr/>
            </p:nvSpPr>
            <p:spPr bwMode="auto">
              <a:xfrm>
                <a:off x="3946" y="1247"/>
                <a:ext cx="91" cy="131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29" name="AutoShape 37"/>
              <p:cNvSpPr>
                <a:spLocks noChangeArrowheads="1"/>
              </p:cNvSpPr>
              <p:nvPr/>
            </p:nvSpPr>
            <p:spPr bwMode="auto">
              <a:xfrm>
                <a:off x="5443" y="2336"/>
                <a:ext cx="91" cy="22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30" name="AutoShape 38"/>
              <p:cNvSpPr>
                <a:spLocks noChangeArrowheads="1"/>
              </p:cNvSpPr>
              <p:nvPr/>
            </p:nvSpPr>
            <p:spPr bwMode="auto">
              <a:xfrm>
                <a:off x="6123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31" name="AutoShape 39"/>
              <p:cNvSpPr>
                <a:spLocks noChangeArrowheads="1"/>
              </p:cNvSpPr>
              <p:nvPr/>
            </p:nvSpPr>
            <p:spPr bwMode="auto">
              <a:xfrm>
                <a:off x="4490" y="1973"/>
                <a:ext cx="91" cy="589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 defTabSz="449263">
                  <a:lnSpc>
                    <a:spcPct val="93000"/>
                  </a:lnSpc>
                </a:pPr>
                <a:endParaRPr lang="en-US" sz="1800" b="0" i="0">
                  <a:effectLst/>
                  <a:latin typeface="Arial" charset="0"/>
                </a:endParaRPr>
              </a:p>
            </p:txBody>
          </p:sp>
          <p:sp>
            <p:nvSpPr>
              <p:cNvPr id="85032" name="AutoShape 40"/>
              <p:cNvSpPr>
                <a:spLocks noChangeArrowheads="1"/>
              </p:cNvSpPr>
              <p:nvPr/>
            </p:nvSpPr>
            <p:spPr bwMode="auto">
              <a:xfrm>
                <a:off x="5035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33" name="AutoShape 41"/>
              <p:cNvSpPr>
                <a:spLocks noChangeArrowheads="1"/>
              </p:cNvSpPr>
              <p:nvPr/>
            </p:nvSpPr>
            <p:spPr bwMode="auto">
              <a:xfrm>
                <a:off x="4354" y="1802"/>
                <a:ext cx="91" cy="76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34" name="AutoShape 42"/>
              <p:cNvSpPr>
                <a:spLocks noChangeArrowheads="1"/>
              </p:cNvSpPr>
              <p:nvPr/>
            </p:nvSpPr>
            <p:spPr bwMode="auto">
              <a:xfrm>
                <a:off x="4082" y="1601"/>
                <a:ext cx="91" cy="96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35" name="AutoShape 43"/>
              <p:cNvSpPr>
                <a:spLocks noChangeArrowheads="1"/>
              </p:cNvSpPr>
              <p:nvPr/>
            </p:nvSpPr>
            <p:spPr bwMode="auto">
              <a:xfrm>
                <a:off x="5851" y="2426"/>
                <a:ext cx="91" cy="13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36" name="AutoShape 44"/>
              <p:cNvSpPr>
                <a:spLocks noChangeArrowheads="1"/>
              </p:cNvSpPr>
              <p:nvPr/>
            </p:nvSpPr>
            <p:spPr bwMode="auto">
              <a:xfrm>
                <a:off x="5171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37" name="AutoShape 45"/>
              <p:cNvSpPr>
                <a:spLocks noChangeArrowheads="1"/>
              </p:cNvSpPr>
              <p:nvPr/>
            </p:nvSpPr>
            <p:spPr bwMode="auto">
              <a:xfrm>
                <a:off x="5715" y="2381"/>
                <a:ext cx="91" cy="18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38" name="AutoShape 46"/>
              <p:cNvSpPr>
                <a:spLocks noChangeArrowheads="1"/>
              </p:cNvSpPr>
              <p:nvPr/>
            </p:nvSpPr>
            <p:spPr bwMode="auto">
              <a:xfrm>
                <a:off x="4218" y="1701"/>
                <a:ext cx="91" cy="86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39" name="AutoShape 47"/>
              <p:cNvSpPr>
                <a:spLocks noChangeArrowheads="1"/>
              </p:cNvSpPr>
              <p:nvPr/>
            </p:nvSpPr>
            <p:spPr bwMode="auto">
              <a:xfrm>
                <a:off x="5307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40" name="AutoShape 48"/>
              <p:cNvSpPr>
                <a:spLocks noChangeArrowheads="1"/>
              </p:cNvSpPr>
              <p:nvPr/>
            </p:nvSpPr>
            <p:spPr bwMode="auto">
              <a:xfrm>
                <a:off x="5987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41" name="AutoShape 49"/>
              <p:cNvSpPr>
                <a:spLocks noChangeArrowheads="1"/>
              </p:cNvSpPr>
              <p:nvPr/>
            </p:nvSpPr>
            <p:spPr bwMode="auto">
              <a:xfrm>
                <a:off x="4763" y="2109"/>
                <a:ext cx="91" cy="453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42" name="AutoShape 50"/>
              <p:cNvSpPr>
                <a:spLocks noChangeArrowheads="1"/>
              </p:cNvSpPr>
              <p:nvPr/>
            </p:nvSpPr>
            <p:spPr bwMode="auto">
              <a:xfrm>
                <a:off x="4627" y="2063"/>
                <a:ext cx="91" cy="499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43" name="AutoShape 51"/>
              <p:cNvSpPr>
                <a:spLocks noChangeArrowheads="1"/>
              </p:cNvSpPr>
              <p:nvPr/>
            </p:nvSpPr>
            <p:spPr bwMode="auto">
              <a:xfrm>
                <a:off x="5579" y="2381"/>
                <a:ext cx="91" cy="18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44" name="Line 52"/>
              <p:cNvSpPr>
                <a:spLocks noChangeShapeType="1"/>
              </p:cNvSpPr>
              <p:nvPr/>
            </p:nvSpPr>
            <p:spPr bwMode="auto">
              <a:xfrm>
                <a:off x="3900" y="2562"/>
                <a:ext cx="2359" cy="0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85045" name="Group 53"/>
            <p:cNvGrpSpPr>
              <a:grpSpLocks/>
            </p:cNvGrpSpPr>
            <p:nvPr/>
          </p:nvGrpSpPr>
          <p:grpSpPr bwMode="auto">
            <a:xfrm flipH="1" flipV="1">
              <a:off x="5200" y="2329"/>
              <a:ext cx="643" cy="324"/>
              <a:chOff x="3900" y="1247"/>
              <a:chExt cx="2359" cy="1315"/>
            </a:xfrm>
          </p:grpSpPr>
          <p:sp>
            <p:nvSpPr>
              <p:cNvPr id="85046" name="AutoShape 54"/>
              <p:cNvSpPr>
                <a:spLocks noChangeArrowheads="1"/>
              </p:cNvSpPr>
              <p:nvPr/>
            </p:nvSpPr>
            <p:spPr bwMode="auto">
              <a:xfrm>
                <a:off x="4899" y="2245"/>
                <a:ext cx="91" cy="317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47" name="AutoShape 55"/>
              <p:cNvSpPr>
                <a:spLocks noChangeArrowheads="1"/>
              </p:cNvSpPr>
              <p:nvPr/>
            </p:nvSpPr>
            <p:spPr bwMode="auto">
              <a:xfrm>
                <a:off x="3946" y="1247"/>
                <a:ext cx="91" cy="131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48" name="AutoShape 56"/>
              <p:cNvSpPr>
                <a:spLocks noChangeArrowheads="1"/>
              </p:cNvSpPr>
              <p:nvPr/>
            </p:nvSpPr>
            <p:spPr bwMode="auto">
              <a:xfrm>
                <a:off x="5443" y="2336"/>
                <a:ext cx="91" cy="22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49" name="AutoShape 57"/>
              <p:cNvSpPr>
                <a:spLocks noChangeArrowheads="1"/>
              </p:cNvSpPr>
              <p:nvPr/>
            </p:nvSpPr>
            <p:spPr bwMode="auto">
              <a:xfrm>
                <a:off x="6123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50" name="AutoShape 58"/>
              <p:cNvSpPr>
                <a:spLocks noChangeArrowheads="1"/>
              </p:cNvSpPr>
              <p:nvPr/>
            </p:nvSpPr>
            <p:spPr bwMode="auto">
              <a:xfrm>
                <a:off x="4490" y="1973"/>
                <a:ext cx="91" cy="589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 defTabSz="449263">
                  <a:lnSpc>
                    <a:spcPct val="93000"/>
                  </a:lnSpc>
                </a:pPr>
                <a:endParaRPr lang="en-US" sz="1800" b="0" i="0">
                  <a:effectLst/>
                  <a:latin typeface="Arial" charset="0"/>
                </a:endParaRPr>
              </a:p>
            </p:txBody>
          </p:sp>
          <p:sp>
            <p:nvSpPr>
              <p:cNvPr id="85051" name="AutoShape 59"/>
              <p:cNvSpPr>
                <a:spLocks noChangeArrowheads="1"/>
              </p:cNvSpPr>
              <p:nvPr/>
            </p:nvSpPr>
            <p:spPr bwMode="auto">
              <a:xfrm>
                <a:off x="5035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52" name="AutoShape 60"/>
              <p:cNvSpPr>
                <a:spLocks noChangeArrowheads="1"/>
              </p:cNvSpPr>
              <p:nvPr/>
            </p:nvSpPr>
            <p:spPr bwMode="auto">
              <a:xfrm>
                <a:off x="4354" y="1802"/>
                <a:ext cx="91" cy="76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53" name="AutoShape 61"/>
              <p:cNvSpPr>
                <a:spLocks noChangeArrowheads="1"/>
              </p:cNvSpPr>
              <p:nvPr/>
            </p:nvSpPr>
            <p:spPr bwMode="auto">
              <a:xfrm>
                <a:off x="4082" y="1601"/>
                <a:ext cx="91" cy="96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54" name="AutoShape 62"/>
              <p:cNvSpPr>
                <a:spLocks noChangeArrowheads="1"/>
              </p:cNvSpPr>
              <p:nvPr/>
            </p:nvSpPr>
            <p:spPr bwMode="auto">
              <a:xfrm>
                <a:off x="5851" y="2426"/>
                <a:ext cx="91" cy="135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55" name="AutoShape 63"/>
              <p:cNvSpPr>
                <a:spLocks noChangeArrowheads="1"/>
              </p:cNvSpPr>
              <p:nvPr/>
            </p:nvSpPr>
            <p:spPr bwMode="auto">
              <a:xfrm>
                <a:off x="5171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56" name="AutoShape 64"/>
              <p:cNvSpPr>
                <a:spLocks noChangeArrowheads="1"/>
              </p:cNvSpPr>
              <p:nvPr/>
            </p:nvSpPr>
            <p:spPr bwMode="auto">
              <a:xfrm>
                <a:off x="5715" y="2381"/>
                <a:ext cx="91" cy="18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57" name="AutoShape 65"/>
              <p:cNvSpPr>
                <a:spLocks noChangeArrowheads="1"/>
              </p:cNvSpPr>
              <p:nvPr/>
            </p:nvSpPr>
            <p:spPr bwMode="auto">
              <a:xfrm>
                <a:off x="4218" y="1701"/>
                <a:ext cx="91" cy="860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58" name="AutoShape 66"/>
              <p:cNvSpPr>
                <a:spLocks noChangeArrowheads="1"/>
              </p:cNvSpPr>
              <p:nvPr/>
            </p:nvSpPr>
            <p:spPr bwMode="auto">
              <a:xfrm>
                <a:off x="5307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59" name="AutoShape 67"/>
              <p:cNvSpPr>
                <a:spLocks noChangeArrowheads="1"/>
              </p:cNvSpPr>
              <p:nvPr/>
            </p:nvSpPr>
            <p:spPr bwMode="auto">
              <a:xfrm>
                <a:off x="5987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60" name="AutoShape 68"/>
              <p:cNvSpPr>
                <a:spLocks noChangeArrowheads="1"/>
              </p:cNvSpPr>
              <p:nvPr/>
            </p:nvSpPr>
            <p:spPr bwMode="auto">
              <a:xfrm>
                <a:off x="4763" y="2109"/>
                <a:ext cx="91" cy="453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61" name="AutoShape 69"/>
              <p:cNvSpPr>
                <a:spLocks noChangeArrowheads="1"/>
              </p:cNvSpPr>
              <p:nvPr/>
            </p:nvSpPr>
            <p:spPr bwMode="auto">
              <a:xfrm>
                <a:off x="4627" y="2063"/>
                <a:ext cx="91" cy="499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62" name="AutoShape 70"/>
              <p:cNvSpPr>
                <a:spLocks noChangeArrowheads="1"/>
              </p:cNvSpPr>
              <p:nvPr/>
            </p:nvSpPr>
            <p:spPr bwMode="auto">
              <a:xfrm>
                <a:off x="5579" y="2381"/>
                <a:ext cx="91" cy="181"/>
              </a:xfrm>
              <a:prstGeom prst="roundRect">
                <a:avLst>
                  <a:gd name="adj" fmla="val 505"/>
                </a:avLst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5063" name="Line 71"/>
              <p:cNvSpPr>
                <a:spLocks noChangeShapeType="1"/>
              </p:cNvSpPr>
              <p:nvPr/>
            </p:nvSpPr>
            <p:spPr bwMode="auto">
              <a:xfrm>
                <a:off x="3900" y="2562"/>
                <a:ext cx="2359" cy="0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85064" name="Line 72"/>
            <p:cNvSpPr>
              <a:spLocks noChangeShapeType="1"/>
            </p:cNvSpPr>
            <p:nvPr/>
          </p:nvSpPr>
          <p:spPr bwMode="auto">
            <a:xfrm>
              <a:off x="4680" y="2330"/>
              <a:ext cx="11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065" name="Line 73"/>
            <p:cNvSpPr>
              <a:spLocks noChangeShapeType="1"/>
            </p:cNvSpPr>
            <p:nvPr/>
          </p:nvSpPr>
          <p:spPr bwMode="auto">
            <a:xfrm>
              <a:off x="5262" y="1861"/>
              <a:ext cx="0" cy="4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85066" name="Arc 74"/>
            <p:cNvSpPr>
              <a:spLocks/>
            </p:cNvSpPr>
            <p:nvPr/>
          </p:nvSpPr>
          <p:spPr bwMode="auto">
            <a:xfrm rot="16019186" flipH="1">
              <a:off x="5427" y="1685"/>
              <a:ext cx="499" cy="80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67" name="Arc 75"/>
            <p:cNvSpPr>
              <a:spLocks/>
            </p:cNvSpPr>
            <p:nvPr/>
          </p:nvSpPr>
          <p:spPr bwMode="auto">
            <a:xfrm rot="5580814">
              <a:off x="4597" y="1685"/>
              <a:ext cx="500" cy="80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85068" name="Group 76"/>
          <p:cNvGrpSpPr>
            <a:grpSpLocks/>
          </p:cNvGrpSpPr>
          <p:nvPr/>
        </p:nvGrpSpPr>
        <p:grpSpPr bwMode="auto">
          <a:xfrm>
            <a:off x="3671888" y="1403350"/>
            <a:ext cx="2447925" cy="793750"/>
            <a:chOff x="2676" y="930"/>
            <a:chExt cx="1451" cy="454"/>
          </a:xfrm>
        </p:grpSpPr>
        <p:sp>
          <p:nvSpPr>
            <p:cNvPr id="85069" name="AutoShape 77"/>
            <p:cNvSpPr>
              <a:spLocks noChangeArrowheads="1"/>
            </p:cNvSpPr>
            <p:nvPr/>
          </p:nvSpPr>
          <p:spPr bwMode="auto">
            <a:xfrm>
              <a:off x="2871" y="1275"/>
              <a:ext cx="56" cy="10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70" name="AutoShape 78"/>
            <p:cNvSpPr>
              <a:spLocks noChangeArrowheads="1"/>
            </p:cNvSpPr>
            <p:nvPr/>
          </p:nvSpPr>
          <p:spPr bwMode="auto">
            <a:xfrm>
              <a:off x="2955" y="946"/>
              <a:ext cx="56" cy="438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71" name="AutoShape 79"/>
            <p:cNvSpPr>
              <a:spLocks noChangeArrowheads="1"/>
            </p:cNvSpPr>
            <p:nvPr/>
          </p:nvSpPr>
          <p:spPr bwMode="auto">
            <a:xfrm>
              <a:off x="3038" y="1306"/>
              <a:ext cx="56" cy="78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72" name="AutoShape 80"/>
            <p:cNvSpPr>
              <a:spLocks noChangeArrowheads="1"/>
            </p:cNvSpPr>
            <p:nvPr/>
          </p:nvSpPr>
          <p:spPr bwMode="auto">
            <a:xfrm>
              <a:off x="3122" y="1337"/>
              <a:ext cx="56" cy="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73" name="AutoShape 81"/>
            <p:cNvSpPr>
              <a:spLocks noChangeArrowheads="1"/>
            </p:cNvSpPr>
            <p:nvPr/>
          </p:nvSpPr>
          <p:spPr bwMode="auto">
            <a:xfrm>
              <a:off x="3206" y="1181"/>
              <a:ext cx="56" cy="20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74" name="AutoShape 82"/>
            <p:cNvSpPr>
              <a:spLocks noChangeArrowheads="1"/>
            </p:cNvSpPr>
            <p:nvPr/>
          </p:nvSpPr>
          <p:spPr bwMode="auto">
            <a:xfrm>
              <a:off x="3289" y="1290"/>
              <a:ext cx="57" cy="9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75" name="AutoShape 83"/>
            <p:cNvSpPr>
              <a:spLocks noChangeArrowheads="1"/>
            </p:cNvSpPr>
            <p:nvPr/>
          </p:nvSpPr>
          <p:spPr bwMode="auto">
            <a:xfrm>
              <a:off x="3374" y="1122"/>
              <a:ext cx="55" cy="2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76" name="AutoShape 84"/>
            <p:cNvSpPr>
              <a:spLocks noChangeArrowheads="1"/>
            </p:cNvSpPr>
            <p:nvPr/>
          </p:nvSpPr>
          <p:spPr bwMode="auto">
            <a:xfrm>
              <a:off x="3457" y="1052"/>
              <a:ext cx="56" cy="33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77" name="AutoShape 85"/>
            <p:cNvSpPr>
              <a:spLocks noChangeArrowheads="1"/>
            </p:cNvSpPr>
            <p:nvPr/>
          </p:nvSpPr>
          <p:spPr bwMode="auto">
            <a:xfrm>
              <a:off x="3541" y="1337"/>
              <a:ext cx="56" cy="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78" name="AutoShape 86"/>
            <p:cNvSpPr>
              <a:spLocks noChangeArrowheads="1"/>
            </p:cNvSpPr>
            <p:nvPr/>
          </p:nvSpPr>
          <p:spPr bwMode="auto">
            <a:xfrm>
              <a:off x="3624" y="1290"/>
              <a:ext cx="56" cy="9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79" name="AutoShape 87"/>
            <p:cNvSpPr>
              <a:spLocks noChangeArrowheads="1"/>
            </p:cNvSpPr>
            <p:nvPr/>
          </p:nvSpPr>
          <p:spPr bwMode="auto">
            <a:xfrm>
              <a:off x="3708" y="1322"/>
              <a:ext cx="56" cy="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80" name="AutoShape 88"/>
            <p:cNvSpPr>
              <a:spLocks noChangeArrowheads="1"/>
            </p:cNvSpPr>
            <p:nvPr/>
          </p:nvSpPr>
          <p:spPr bwMode="auto">
            <a:xfrm>
              <a:off x="3792" y="1087"/>
              <a:ext cx="56" cy="29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81" name="AutoShape 89"/>
            <p:cNvSpPr>
              <a:spLocks noChangeArrowheads="1"/>
            </p:cNvSpPr>
            <p:nvPr/>
          </p:nvSpPr>
          <p:spPr bwMode="auto">
            <a:xfrm>
              <a:off x="3875" y="1290"/>
              <a:ext cx="56" cy="9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82" name="AutoShape 90"/>
            <p:cNvSpPr>
              <a:spLocks noChangeArrowheads="1"/>
            </p:cNvSpPr>
            <p:nvPr/>
          </p:nvSpPr>
          <p:spPr bwMode="auto">
            <a:xfrm>
              <a:off x="3959" y="1337"/>
              <a:ext cx="56" cy="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83" name="AutoShape 91"/>
            <p:cNvSpPr>
              <a:spLocks noChangeArrowheads="1"/>
            </p:cNvSpPr>
            <p:nvPr/>
          </p:nvSpPr>
          <p:spPr bwMode="auto">
            <a:xfrm>
              <a:off x="4043" y="1228"/>
              <a:ext cx="56" cy="15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84" name="AutoShape 92"/>
            <p:cNvSpPr>
              <a:spLocks noChangeArrowheads="1"/>
            </p:cNvSpPr>
            <p:nvPr/>
          </p:nvSpPr>
          <p:spPr bwMode="auto">
            <a:xfrm>
              <a:off x="2704" y="1212"/>
              <a:ext cx="56" cy="1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85" name="AutoShape 93"/>
            <p:cNvSpPr>
              <a:spLocks noChangeArrowheads="1"/>
            </p:cNvSpPr>
            <p:nvPr/>
          </p:nvSpPr>
          <p:spPr bwMode="auto">
            <a:xfrm>
              <a:off x="2787" y="1322"/>
              <a:ext cx="56" cy="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5086" name="Line 94"/>
            <p:cNvSpPr>
              <a:spLocks noChangeShapeType="1"/>
            </p:cNvSpPr>
            <p:nvPr/>
          </p:nvSpPr>
          <p:spPr bwMode="auto">
            <a:xfrm>
              <a:off x="2676" y="1384"/>
              <a:ext cx="1451" cy="0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85087" name="Group 95"/>
            <p:cNvGrpSpPr>
              <a:grpSpLocks/>
            </p:cNvGrpSpPr>
            <p:nvPr/>
          </p:nvGrpSpPr>
          <p:grpSpPr bwMode="auto">
            <a:xfrm>
              <a:off x="2816" y="1292"/>
              <a:ext cx="1172" cy="92"/>
              <a:chOff x="2816" y="1368"/>
              <a:chExt cx="1172" cy="16"/>
            </a:xfrm>
          </p:grpSpPr>
          <p:sp>
            <p:nvSpPr>
              <p:cNvPr id="85088" name="Line 96"/>
              <p:cNvSpPr>
                <a:spLocks noChangeShapeType="1"/>
              </p:cNvSpPr>
              <p:nvPr/>
            </p:nvSpPr>
            <p:spPr bwMode="auto">
              <a:xfrm flipV="1">
                <a:off x="2816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089" name="Line 97"/>
              <p:cNvSpPr>
                <a:spLocks noChangeShapeType="1"/>
              </p:cNvSpPr>
              <p:nvPr/>
            </p:nvSpPr>
            <p:spPr bwMode="auto">
              <a:xfrm flipV="1">
                <a:off x="2900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090" name="Line 98"/>
              <p:cNvSpPr>
                <a:spLocks noChangeShapeType="1"/>
              </p:cNvSpPr>
              <p:nvPr/>
            </p:nvSpPr>
            <p:spPr bwMode="auto">
              <a:xfrm flipV="1">
                <a:off x="3067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091" name="Line 99"/>
              <p:cNvSpPr>
                <a:spLocks noChangeShapeType="1"/>
              </p:cNvSpPr>
              <p:nvPr/>
            </p:nvSpPr>
            <p:spPr bwMode="auto">
              <a:xfrm flipV="1">
                <a:off x="3151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092" name="Line 100"/>
              <p:cNvSpPr>
                <a:spLocks noChangeShapeType="1"/>
              </p:cNvSpPr>
              <p:nvPr/>
            </p:nvSpPr>
            <p:spPr bwMode="auto">
              <a:xfrm flipV="1">
                <a:off x="3318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093" name="Line 101"/>
              <p:cNvSpPr>
                <a:spLocks noChangeShapeType="1"/>
              </p:cNvSpPr>
              <p:nvPr/>
            </p:nvSpPr>
            <p:spPr bwMode="auto">
              <a:xfrm flipV="1">
                <a:off x="3569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094" name="Line 102"/>
              <p:cNvSpPr>
                <a:spLocks noChangeShapeType="1"/>
              </p:cNvSpPr>
              <p:nvPr/>
            </p:nvSpPr>
            <p:spPr bwMode="auto">
              <a:xfrm flipV="1">
                <a:off x="3653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095" name="Line 103"/>
              <p:cNvSpPr>
                <a:spLocks noChangeShapeType="1"/>
              </p:cNvSpPr>
              <p:nvPr/>
            </p:nvSpPr>
            <p:spPr bwMode="auto">
              <a:xfrm flipV="1">
                <a:off x="3736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096" name="Line 104"/>
              <p:cNvSpPr>
                <a:spLocks noChangeShapeType="1"/>
              </p:cNvSpPr>
              <p:nvPr/>
            </p:nvSpPr>
            <p:spPr bwMode="auto">
              <a:xfrm flipV="1">
                <a:off x="3904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097" name="Line 105"/>
              <p:cNvSpPr>
                <a:spLocks noChangeShapeType="1"/>
              </p:cNvSpPr>
              <p:nvPr/>
            </p:nvSpPr>
            <p:spPr bwMode="auto">
              <a:xfrm flipV="1">
                <a:off x="3988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85098" name="Group 106"/>
            <p:cNvGrpSpPr>
              <a:grpSpLocks/>
            </p:cNvGrpSpPr>
            <p:nvPr/>
          </p:nvGrpSpPr>
          <p:grpSpPr bwMode="auto">
            <a:xfrm>
              <a:off x="2732" y="930"/>
              <a:ext cx="1340" cy="454"/>
              <a:chOff x="2732" y="930"/>
              <a:chExt cx="1340" cy="454"/>
            </a:xfrm>
          </p:grpSpPr>
          <p:sp>
            <p:nvSpPr>
              <p:cNvPr id="85099" name="Line 107"/>
              <p:cNvSpPr>
                <a:spLocks noChangeShapeType="1"/>
              </p:cNvSpPr>
              <p:nvPr/>
            </p:nvSpPr>
            <p:spPr bwMode="auto">
              <a:xfrm flipV="1">
                <a:off x="2732" y="1196"/>
                <a:ext cx="0" cy="1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100" name="Line 108"/>
              <p:cNvSpPr>
                <a:spLocks noChangeShapeType="1"/>
              </p:cNvSpPr>
              <p:nvPr/>
            </p:nvSpPr>
            <p:spPr bwMode="auto">
              <a:xfrm flipV="1">
                <a:off x="3235" y="1196"/>
                <a:ext cx="0" cy="1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101" name="Line 109"/>
              <p:cNvSpPr>
                <a:spLocks noChangeShapeType="1"/>
              </p:cNvSpPr>
              <p:nvPr/>
            </p:nvSpPr>
            <p:spPr bwMode="auto">
              <a:xfrm flipV="1">
                <a:off x="4072" y="1196"/>
                <a:ext cx="0" cy="1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102" name="Line 110"/>
              <p:cNvSpPr>
                <a:spLocks noChangeShapeType="1"/>
              </p:cNvSpPr>
              <p:nvPr/>
            </p:nvSpPr>
            <p:spPr bwMode="auto">
              <a:xfrm flipV="1">
                <a:off x="2984" y="930"/>
                <a:ext cx="0" cy="4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103" name="Line 111"/>
              <p:cNvSpPr>
                <a:spLocks noChangeShapeType="1"/>
              </p:cNvSpPr>
              <p:nvPr/>
            </p:nvSpPr>
            <p:spPr bwMode="auto">
              <a:xfrm flipV="1">
                <a:off x="3402" y="1071"/>
                <a:ext cx="0" cy="3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104" name="Line 112"/>
              <p:cNvSpPr>
                <a:spLocks noChangeShapeType="1"/>
              </p:cNvSpPr>
              <p:nvPr/>
            </p:nvSpPr>
            <p:spPr bwMode="auto">
              <a:xfrm flipV="1">
                <a:off x="3485" y="1071"/>
                <a:ext cx="0" cy="3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85105" name="Line 113"/>
              <p:cNvSpPr>
                <a:spLocks noChangeShapeType="1"/>
              </p:cNvSpPr>
              <p:nvPr/>
            </p:nvSpPr>
            <p:spPr bwMode="auto">
              <a:xfrm flipV="1">
                <a:off x="3820" y="1071"/>
                <a:ext cx="0" cy="3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sp>
        <p:nvSpPr>
          <p:cNvPr id="85106" name="Text Box 114"/>
          <p:cNvSpPr txBox="1">
            <a:spLocks noChangeArrowheads="1"/>
          </p:cNvSpPr>
          <p:nvPr/>
        </p:nvSpPr>
        <p:spPr bwMode="auto">
          <a:xfrm>
            <a:off x="3311525" y="4311650"/>
            <a:ext cx="53276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3. EXPERIMENTS</a:t>
            </a:r>
          </a:p>
        </p:txBody>
      </p:sp>
      <p:sp>
        <p:nvSpPr>
          <p:cNvPr id="85107" name="Text Box 115"/>
          <p:cNvSpPr txBox="1">
            <a:spLocks noChangeArrowheads="1"/>
          </p:cNvSpPr>
          <p:nvPr/>
        </p:nvSpPr>
        <p:spPr bwMode="auto">
          <a:xfrm>
            <a:off x="5545138" y="5795963"/>
            <a:ext cx="38163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4. CONCLUSIONS</a:t>
            </a:r>
          </a:p>
        </p:txBody>
      </p:sp>
      <p:sp>
        <p:nvSpPr>
          <p:cNvPr id="85108" name="Text Box 116"/>
          <p:cNvSpPr txBox="1">
            <a:spLocks noChangeArrowheads="1"/>
          </p:cNvSpPr>
          <p:nvPr/>
        </p:nvSpPr>
        <p:spPr bwMode="auto">
          <a:xfrm>
            <a:off x="1511300" y="2771775"/>
            <a:ext cx="6985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2. PDF-BASED DISTORTION</a:t>
            </a:r>
          </a:p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               ESTIMATORS</a:t>
            </a:r>
          </a:p>
        </p:txBody>
      </p:sp>
      <p:sp>
        <p:nvSpPr>
          <p:cNvPr id="85109" name="Text Box 117"/>
          <p:cNvSpPr txBox="1">
            <a:spLocks noChangeArrowheads="1"/>
          </p:cNvSpPr>
          <p:nvPr/>
        </p:nvSpPr>
        <p:spPr bwMode="auto">
          <a:xfrm>
            <a:off x="431800" y="1403350"/>
            <a:ext cx="374491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1. INTRODUCTION</a:t>
            </a:r>
          </a:p>
        </p:txBody>
      </p:sp>
      <p:sp>
        <p:nvSpPr>
          <p:cNvPr id="85110" name="Rectangle 118"/>
          <p:cNvSpPr>
            <a:spLocks noChangeArrowheads="1"/>
          </p:cNvSpPr>
          <p:nvPr/>
        </p:nvSpPr>
        <p:spPr bwMode="auto">
          <a:xfrm>
            <a:off x="0" y="7164388"/>
            <a:ext cx="10080625" cy="395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5111" name="Text Box 119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TABLE OF CONTENTS</a:t>
            </a:r>
          </a:p>
        </p:txBody>
      </p:sp>
      <p:sp>
        <p:nvSpPr>
          <p:cNvPr id="85112" name="Rectangle 120"/>
          <p:cNvSpPr>
            <a:spLocks noChangeArrowheads="1"/>
          </p:cNvSpPr>
          <p:nvPr/>
        </p:nvSpPr>
        <p:spPr bwMode="auto">
          <a:xfrm>
            <a:off x="4176713" y="5219700"/>
            <a:ext cx="5759450" cy="19446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5113" name="Rectangle 121"/>
          <p:cNvSpPr>
            <a:spLocks noChangeArrowheads="1"/>
          </p:cNvSpPr>
          <p:nvPr/>
        </p:nvSpPr>
        <p:spPr bwMode="auto">
          <a:xfrm>
            <a:off x="431800" y="1258888"/>
            <a:ext cx="9072563" cy="30257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85114" name="Group 122"/>
          <p:cNvGrpSpPr>
            <a:grpSpLocks/>
          </p:cNvGrpSpPr>
          <p:nvPr/>
        </p:nvGrpSpPr>
        <p:grpSpPr bwMode="auto">
          <a:xfrm>
            <a:off x="6192838" y="4787900"/>
            <a:ext cx="2447925" cy="936625"/>
            <a:chOff x="3901" y="3016"/>
            <a:chExt cx="1542" cy="590"/>
          </a:xfrm>
        </p:grpSpPr>
        <p:pic>
          <p:nvPicPr>
            <p:cNvPr id="85115" name="Picture 123" descr="n1_GRAY-CODPER-L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" y="3016"/>
              <a:ext cx="1497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116" name="Rectangle 124"/>
            <p:cNvSpPr>
              <a:spLocks noChangeArrowheads="1"/>
            </p:cNvSpPr>
            <p:nvPr/>
          </p:nvSpPr>
          <p:spPr bwMode="auto">
            <a:xfrm>
              <a:off x="3901" y="3016"/>
              <a:ext cx="1542" cy="59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n1_GRAY-CODPER-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225"/>
            <a:ext cx="10082213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LOSSY MODE</a:t>
            </a:r>
          </a:p>
        </p:txBody>
      </p:sp>
      <p:grpSp>
        <p:nvGrpSpPr>
          <p:cNvPr id="87046" name="Group 6"/>
          <p:cNvGrpSpPr>
            <a:grpSpLocks/>
          </p:cNvGrpSpPr>
          <p:nvPr/>
        </p:nvGrpSpPr>
        <p:grpSpPr bwMode="auto">
          <a:xfrm>
            <a:off x="6480175" y="5221288"/>
            <a:ext cx="3281363" cy="1798637"/>
            <a:chOff x="4082" y="3289"/>
            <a:chExt cx="2067" cy="1133"/>
          </a:xfrm>
        </p:grpSpPr>
        <p:sp>
          <p:nvSpPr>
            <p:cNvPr id="87047" name="Rectangle 7"/>
            <p:cNvSpPr>
              <a:spLocks noChangeArrowheads="1"/>
            </p:cNvSpPr>
            <p:nvPr/>
          </p:nvSpPr>
          <p:spPr bwMode="auto">
            <a:xfrm>
              <a:off x="4082" y="3832"/>
              <a:ext cx="1088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3000"/>
                </a:lnSpc>
              </a:pPr>
              <a:r>
                <a:rPr lang="es-ES" sz="1400" i="0">
                  <a:effectLst/>
                </a:rPr>
                <a:t>“Portrait” image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b="0" i="0">
                  <a:effectLst/>
                </a:rPr>
                <a:t>5 DWT levels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b="0" i="0">
                  <a:effectLst/>
                </a:rPr>
                <a:t>9/7 filter-taps</a:t>
              </a:r>
            </a:p>
            <a:p>
              <a:pPr algn="ctr">
                <a:lnSpc>
                  <a:spcPct val="93000"/>
                </a:lnSpc>
              </a:pPr>
              <a:r>
                <a:rPr lang="es-ES" sz="1400" b="0" i="0">
                  <a:effectLst/>
                </a:rPr>
                <a:t>64x64 codeblocks</a:t>
              </a:r>
            </a:p>
          </p:txBody>
        </p:sp>
        <p:pic>
          <p:nvPicPr>
            <p:cNvPr id="87048" name="Picture 8" descr="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3289"/>
              <a:ext cx="869" cy="108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87049" name="Group 9"/>
          <p:cNvGraphicFramePr>
            <a:graphicFrameLocks noGrp="1"/>
          </p:cNvGraphicFramePr>
          <p:nvPr>
            <p:ph/>
          </p:nvPr>
        </p:nvGraphicFramePr>
        <p:xfrm>
          <a:off x="360363" y="5503863"/>
          <a:ext cx="5183187" cy="1449390"/>
        </p:xfrm>
        <a:graphic>
          <a:graphicData uri="http://schemas.openxmlformats.org/drawingml/2006/table">
            <a:tbl>
              <a:tblPr/>
              <a:tblGrid>
                <a:gridCol w="1295400"/>
                <a:gridCol w="2447925"/>
                <a:gridCol w="1439862"/>
              </a:tblGrid>
              <a:tr h="263525">
                <a:tc>
                  <a:txBody>
                    <a:bodyPr/>
                    <a:lstStyle/>
                    <a:p>
                      <a:pPr marL="107950" marR="0" lvl="0" indent="-10795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CODER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DECODER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KDU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0.5    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~ </a:t>
                      </a: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actual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δ</a:t>
                      </a: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=0.5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0.5    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~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 Δ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Calligraphy" pitchFamily="66" charset="0"/>
                          <a:ea typeface="Lucida Sans Unicode" pitchFamily="34" charset="0"/>
                          <a:cs typeface="Lucida Sans Unicode" pitchFamily="34" charset="0"/>
                        </a:rPr>
                        <a:t>Dsig 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Δ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Calligraphy" pitchFamily="66" charset="0"/>
                          <a:ea typeface="Lucida Sans Unicode" pitchFamily="34" charset="0"/>
                          <a:cs typeface="Lucida Sans Unicode" pitchFamily="34" charset="0"/>
                        </a:rPr>
                        <a:t>Dref</a:t>
                      </a:r>
                      <a:endParaRPr kumimoji="0" lang="ca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Calligraphy" pitchFamily="66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actual 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δ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actual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 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~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 Δ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Calligraphy" pitchFamily="66" charset="0"/>
                          <a:ea typeface="Lucida Sans Unicode" pitchFamily="34" charset="0"/>
                          <a:cs typeface="Lucida Sans Unicode" pitchFamily="34" charset="0"/>
                        </a:rPr>
                        <a:t>Dsig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 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Δ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Calligraphy" pitchFamily="66" charset="0"/>
                          <a:ea typeface="Lucida Sans Unicode" pitchFamily="34" charset="0"/>
                          <a:cs typeface="Lucida Sans Unicode" pitchFamily="34" charset="0"/>
                        </a:rPr>
                        <a:t>Dref</a:t>
                      </a:r>
                      <a:endParaRPr kumimoji="0" lang="ca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Calligraphy" pitchFamily="66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actual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approx 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δ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approx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~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 Δ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Calligraphy" pitchFamily="66" charset="0"/>
                          <a:ea typeface="Lucida Sans Unicode" pitchFamily="34" charset="0"/>
                          <a:cs typeface="Lucida Sans Unicode" pitchFamily="34" charset="0"/>
                        </a:rPr>
                        <a:t>Dsig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 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Δ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Calligraphy" pitchFamily="66" charset="0"/>
                          <a:ea typeface="Lucida Sans Unicode" pitchFamily="34" charset="0"/>
                          <a:cs typeface="Lucida Sans Unicode" pitchFamily="34" charset="0"/>
                        </a:rPr>
                        <a:t>Dref</a:t>
                      </a:r>
                      <a:endParaRPr kumimoji="0" lang="ca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Calligraphy" pitchFamily="66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approx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7084" name="Picture 44" descr="n1_GRAY-CODPER-L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225"/>
            <a:ext cx="10080625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85" name="Picture 45" descr="n1_GRAY-CODPER-L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225"/>
            <a:ext cx="10080625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86" name="Rectangle 46"/>
          <p:cNvSpPr>
            <a:spLocks noChangeArrowheads="1"/>
          </p:cNvSpPr>
          <p:nvPr/>
        </p:nvSpPr>
        <p:spPr bwMode="auto">
          <a:xfrm>
            <a:off x="287338" y="5795963"/>
            <a:ext cx="5329237" cy="288925"/>
          </a:xfrm>
          <a:prstGeom prst="rect">
            <a:avLst/>
          </a:prstGeom>
          <a:solidFill>
            <a:srgbClr val="FFFFFF">
              <a:alpha val="8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7087" name="Rectangle 47"/>
          <p:cNvSpPr>
            <a:spLocks noChangeArrowheads="1"/>
          </p:cNvSpPr>
          <p:nvPr/>
        </p:nvSpPr>
        <p:spPr bwMode="auto">
          <a:xfrm>
            <a:off x="360363" y="6083300"/>
            <a:ext cx="5329237" cy="288925"/>
          </a:xfrm>
          <a:prstGeom prst="rect">
            <a:avLst/>
          </a:prstGeom>
          <a:solidFill>
            <a:srgbClr val="FFFFFF">
              <a:alpha val="8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7088" name="Rectangle 48"/>
          <p:cNvSpPr>
            <a:spLocks noChangeArrowheads="1"/>
          </p:cNvSpPr>
          <p:nvPr/>
        </p:nvSpPr>
        <p:spPr bwMode="auto">
          <a:xfrm>
            <a:off x="360363" y="6370638"/>
            <a:ext cx="5329237" cy="288925"/>
          </a:xfrm>
          <a:prstGeom prst="rect">
            <a:avLst/>
          </a:prstGeom>
          <a:solidFill>
            <a:srgbClr val="FFFFFF">
              <a:alpha val="8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87089" name="Rectangle 49"/>
          <p:cNvSpPr>
            <a:spLocks noChangeArrowheads="1"/>
          </p:cNvSpPr>
          <p:nvPr/>
        </p:nvSpPr>
        <p:spPr bwMode="auto">
          <a:xfrm>
            <a:off x="360363" y="6659563"/>
            <a:ext cx="5329237" cy="360362"/>
          </a:xfrm>
          <a:prstGeom prst="rect">
            <a:avLst/>
          </a:prstGeom>
          <a:solidFill>
            <a:srgbClr val="FFFFFF">
              <a:alpha val="8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7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7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7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86" grpId="0" animBg="1"/>
      <p:bldP spid="87087" grpId="0" animBg="1"/>
      <p:bldP spid="87088" grpId="0" animBg="1"/>
      <p:bldP spid="8708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LOSSLESS MODE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6480175" y="6083300"/>
            <a:ext cx="17272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</a:pPr>
            <a:r>
              <a:rPr lang="es-ES" sz="1400" i="0">
                <a:effectLst/>
              </a:rPr>
              <a:t>“Portrait” image</a:t>
            </a:r>
          </a:p>
          <a:p>
            <a:pPr algn="ctr">
              <a:lnSpc>
                <a:spcPct val="93000"/>
              </a:lnSpc>
            </a:pPr>
            <a:r>
              <a:rPr lang="es-ES" sz="1400" b="0" i="0">
                <a:effectLst/>
              </a:rPr>
              <a:t>5 IWT levels</a:t>
            </a:r>
          </a:p>
          <a:p>
            <a:pPr algn="ctr">
              <a:lnSpc>
                <a:spcPct val="93000"/>
              </a:lnSpc>
            </a:pPr>
            <a:r>
              <a:rPr lang="es-ES" sz="1400" b="0" i="0">
                <a:effectLst/>
              </a:rPr>
              <a:t>5/3 filter-taps</a:t>
            </a:r>
          </a:p>
          <a:p>
            <a:pPr algn="ctr">
              <a:lnSpc>
                <a:spcPct val="93000"/>
              </a:lnSpc>
            </a:pPr>
            <a:r>
              <a:rPr lang="es-ES" sz="1400" b="0" i="0">
                <a:effectLst/>
              </a:rPr>
              <a:t>64x64 codeblocks</a:t>
            </a:r>
          </a:p>
        </p:txBody>
      </p:sp>
      <p:pic>
        <p:nvPicPr>
          <p:cNvPr id="89094" name="Picture 6" descr="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221288"/>
            <a:ext cx="1379538" cy="1727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9095" name="Group 7"/>
          <p:cNvGraphicFramePr>
            <a:graphicFrameLocks noGrp="1"/>
          </p:cNvGraphicFramePr>
          <p:nvPr>
            <p:ph/>
          </p:nvPr>
        </p:nvGraphicFramePr>
        <p:xfrm>
          <a:off x="360363" y="5503863"/>
          <a:ext cx="5183187" cy="1449390"/>
        </p:xfrm>
        <a:graphic>
          <a:graphicData uri="http://schemas.openxmlformats.org/drawingml/2006/table">
            <a:tbl>
              <a:tblPr/>
              <a:tblGrid>
                <a:gridCol w="1295400"/>
                <a:gridCol w="2447925"/>
                <a:gridCol w="1439862"/>
              </a:tblGrid>
              <a:tr h="263525">
                <a:tc>
                  <a:txBody>
                    <a:bodyPr/>
                    <a:lstStyle/>
                    <a:p>
                      <a:pPr marL="107950" marR="0" lvl="0" indent="-10795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CODER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DECODER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ca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KDU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0.5    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~ </a:t>
                      </a: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actual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δ</a:t>
                      </a: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=0.5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0.5    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~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 Δ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Calligraphy" pitchFamily="66" charset="0"/>
                          <a:ea typeface="Lucida Sans Unicode" pitchFamily="34" charset="0"/>
                          <a:cs typeface="Lucida Sans Unicode" pitchFamily="34" charset="0"/>
                        </a:rPr>
                        <a:t>Dsig 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Δ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Calligraphy" pitchFamily="66" charset="0"/>
                          <a:ea typeface="Lucida Sans Unicode" pitchFamily="34" charset="0"/>
                          <a:cs typeface="Lucida Sans Unicode" pitchFamily="34" charset="0"/>
                        </a:rPr>
                        <a:t>Dref</a:t>
                      </a:r>
                      <a:endParaRPr kumimoji="0" lang="ca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Calligraphy" pitchFamily="66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actual 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δ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actual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 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~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 Δ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Calligraphy" pitchFamily="66" charset="0"/>
                          <a:ea typeface="Lucida Sans Unicode" pitchFamily="34" charset="0"/>
                          <a:cs typeface="Lucida Sans Unicode" pitchFamily="34" charset="0"/>
                        </a:rPr>
                        <a:t>Dsig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 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Δ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Calligraphy" pitchFamily="66" charset="0"/>
                          <a:ea typeface="Lucida Sans Unicode" pitchFamily="34" charset="0"/>
                          <a:cs typeface="Lucida Sans Unicode" pitchFamily="34" charset="0"/>
                        </a:rPr>
                        <a:t>Dref</a:t>
                      </a:r>
                      <a:endParaRPr kumimoji="0" lang="ca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Calligraphy" pitchFamily="66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actual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107950" marR="0" lvl="0" indent="-107950" algn="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approx 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δ</a:t>
                      </a:r>
                      <a:endParaRPr kumimoji="0" lang="ca-E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l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approx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~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 Δ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Calligraphy" pitchFamily="66" charset="0"/>
                          <a:ea typeface="Lucida Sans Unicode" pitchFamily="34" charset="0"/>
                          <a:cs typeface="Lucida Sans Unicode" pitchFamily="34" charset="0"/>
                        </a:rPr>
                        <a:t>Dsig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 </a:t>
                      </a:r>
                      <a:r>
                        <a:rPr kumimoji="0" lang="el-G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Δ</a:t>
                      </a: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Calligraphy" pitchFamily="66" charset="0"/>
                          <a:ea typeface="Lucida Sans Unicode" pitchFamily="34" charset="0"/>
                          <a:cs typeface="Lucida Sans Unicode" pitchFamily="34" charset="0"/>
                        </a:rPr>
                        <a:t>Dref</a:t>
                      </a:r>
                      <a:endParaRPr kumimoji="0" lang="ca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Calligraphy" pitchFamily="66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07950" marR="0" lvl="0" indent="-10795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45000"/>
                        <a:buFont typeface="StarSymbol" charset="0"/>
                        <a:buNone/>
                        <a:tabLst/>
                      </a:pPr>
                      <a:r>
                        <a:rPr kumimoji="0" lang="ca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Lucida Sans Unicode" pitchFamily="34" charset="0"/>
                          <a:cs typeface="Lucida Sans Unicode" pitchFamily="34" charset="0"/>
                        </a:rPr>
                        <a:t>approx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9130" name="Picture 42" descr="n1_GRAY-CODPER-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225"/>
            <a:ext cx="10080625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31" name="Picture 43" descr="n1_GRAY-CODPER-S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813"/>
            <a:ext cx="10080625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32" name="Picture 44" descr="n1_GRAY-CODPER-S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225"/>
            <a:ext cx="10080625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33" name="Picture 45" descr="n1_GRAY-CODPER-S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225"/>
            <a:ext cx="10080625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2"/>
          <p:cNvGrpSpPr>
            <a:grpSpLocks/>
          </p:cNvGrpSpPr>
          <p:nvPr/>
        </p:nvGrpSpPr>
        <p:grpSpPr bwMode="auto">
          <a:xfrm>
            <a:off x="6192838" y="4787900"/>
            <a:ext cx="2447925" cy="936625"/>
            <a:chOff x="3901" y="3016"/>
            <a:chExt cx="1542" cy="590"/>
          </a:xfrm>
        </p:grpSpPr>
        <p:pic>
          <p:nvPicPr>
            <p:cNvPr id="91139" name="Picture 3" descr="n1_GRAY-CODPER-L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" y="3016"/>
              <a:ext cx="1497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40" name="Rectangle 4"/>
            <p:cNvSpPr>
              <a:spLocks noChangeArrowheads="1"/>
            </p:cNvSpPr>
            <p:nvPr/>
          </p:nvSpPr>
          <p:spPr bwMode="auto">
            <a:xfrm>
              <a:off x="3901" y="3016"/>
              <a:ext cx="1542" cy="59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91141" name="Group 5"/>
          <p:cNvGrpSpPr>
            <a:grpSpLocks/>
          </p:cNvGrpSpPr>
          <p:nvPr/>
        </p:nvGrpSpPr>
        <p:grpSpPr bwMode="auto">
          <a:xfrm>
            <a:off x="7056438" y="2916238"/>
            <a:ext cx="2592387" cy="1295400"/>
            <a:chOff x="88" y="1018"/>
            <a:chExt cx="5990" cy="3313"/>
          </a:xfrm>
        </p:grpSpPr>
        <p:grpSp>
          <p:nvGrpSpPr>
            <p:cNvPr id="91142" name="Group 6"/>
            <p:cNvGrpSpPr>
              <a:grpSpLocks/>
            </p:cNvGrpSpPr>
            <p:nvPr/>
          </p:nvGrpSpPr>
          <p:grpSpPr bwMode="auto">
            <a:xfrm flipV="1">
              <a:off x="951" y="3016"/>
              <a:ext cx="2359" cy="1315"/>
              <a:chOff x="3900" y="1247"/>
              <a:chExt cx="2359" cy="1315"/>
            </a:xfrm>
          </p:grpSpPr>
          <p:sp>
            <p:nvSpPr>
              <p:cNvPr id="91143" name="AutoShape 7"/>
              <p:cNvSpPr>
                <a:spLocks noChangeArrowheads="1"/>
              </p:cNvSpPr>
              <p:nvPr/>
            </p:nvSpPr>
            <p:spPr bwMode="auto">
              <a:xfrm>
                <a:off x="4899" y="2245"/>
                <a:ext cx="91" cy="317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44" name="AutoShape 8"/>
              <p:cNvSpPr>
                <a:spLocks noChangeArrowheads="1"/>
              </p:cNvSpPr>
              <p:nvPr/>
            </p:nvSpPr>
            <p:spPr bwMode="auto">
              <a:xfrm>
                <a:off x="3946" y="1247"/>
                <a:ext cx="91" cy="1315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45" name="AutoShape 9"/>
              <p:cNvSpPr>
                <a:spLocks noChangeArrowheads="1"/>
              </p:cNvSpPr>
              <p:nvPr/>
            </p:nvSpPr>
            <p:spPr bwMode="auto">
              <a:xfrm>
                <a:off x="5443" y="2336"/>
                <a:ext cx="91" cy="225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46" name="AutoShape 10"/>
              <p:cNvSpPr>
                <a:spLocks noChangeArrowheads="1"/>
              </p:cNvSpPr>
              <p:nvPr/>
            </p:nvSpPr>
            <p:spPr bwMode="auto">
              <a:xfrm>
                <a:off x="6123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47" name="AutoShape 11"/>
              <p:cNvSpPr>
                <a:spLocks noChangeArrowheads="1"/>
              </p:cNvSpPr>
              <p:nvPr/>
            </p:nvSpPr>
            <p:spPr bwMode="auto">
              <a:xfrm>
                <a:off x="4490" y="1973"/>
                <a:ext cx="91" cy="589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 defTabSz="449263">
                  <a:lnSpc>
                    <a:spcPct val="93000"/>
                  </a:lnSpc>
                </a:pPr>
                <a:endParaRPr lang="en-US" sz="1800" b="0" i="0">
                  <a:effectLst/>
                  <a:latin typeface="Arial" charset="0"/>
                </a:endParaRPr>
              </a:p>
            </p:txBody>
          </p:sp>
          <p:sp>
            <p:nvSpPr>
              <p:cNvPr id="91148" name="AutoShape 12"/>
              <p:cNvSpPr>
                <a:spLocks noChangeArrowheads="1"/>
              </p:cNvSpPr>
              <p:nvPr/>
            </p:nvSpPr>
            <p:spPr bwMode="auto">
              <a:xfrm>
                <a:off x="5035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49" name="AutoShape 13"/>
              <p:cNvSpPr>
                <a:spLocks noChangeArrowheads="1"/>
              </p:cNvSpPr>
              <p:nvPr/>
            </p:nvSpPr>
            <p:spPr bwMode="auto">
              <a:xfrm>
                <a:off x="4354" y="1802"/>
                <a:ext cx="91" cy="760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50" name="AutoShape 14"/>
              <p:cNvSpPr>
                <a:spLocks noChangeArrowheads="1"/>
              </p:cNvSpPr>
              <p:nvPr/>
            </p:nvSpPr>
            <p:spPr bwMode="auto">
              <a:xfrm>
                <a:off x="4082" y="1601"/>
                <a:ext cx="91" cy="961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51" name="AutoShape 15"/>
              <p:cNvSpPr>
                <a:spLocks noChangeArrowheads="1"/>
              </p:cNvSpPr>
              <p:nvPr/>
            </p:nvSpPr>
            <p:spPr bwMode="auto">
              <a:xfrm>
                <a:off x="5851" y="2426"/>
                <a:ext cx="91" cy="135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52" name="AutoShape 16"/>
              <p:cNvSpPr>
                <a:spLocks noChangeArrowheads="1"/>
              </p:cNvSpPr>
              <p:nvPr/>
            </p:nvSpPr>
            <p:spPr bwMode="auto">
              <a:xfrm>
                <a:off x="5171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53" name="AutoShape 17"/>
              <p:cNvSpPr>
                <a:spLocks noChangeArrowheads="1"/>
              </p:cNvSpPr>
              <p:nvPr/>
            </p:nvSpPr>
            <p:spPr bwMode="auto">
              <a:xfrm>
                <a:off x="5715" y="2381"/>
                <a:ext cx="91" cy="180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54" name="AutoShape 18"/>
              <p:cNvSpPr>
                <a:spLocks noChangeArrowheads="1"/>
              </p:cNvSpPr>
              <p:nvPr/>
            </p:nvSpPr>
            <p:spPr bwMode="auto">
              <a:xfrm>
                <a:off x="4218" y="1701"/>
                <a:ext cx="91" cy="860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55" name="AutoShape 19"/>
              <p:cNvSpPr>
                <a:spLocks noChangeArrowheads="1"/>
              </p:cNvSpPr>
              <p:nvPr/>
            </p:nvSpPr>
            <p:spPr bwMode="auto">
              <a:xfrm>
                <a:off x="5307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56" name="AutoShape 20"/>
              <p:cNvSpPr>
                <a:spLocks noChangeArrowheads="1"/>
              </p:cNvSpPr>
              <p:nvPr/>
            </p:nvSpPr>
            <p:spPr bwMode="auto">
              <a:xfrm>
                <a:off x="5987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57" name="AutoShape 21"/>
              <p:cNvSpPr>
                <a:spLocks noChangeArrowheads="1"/>
              </p:cNvSpPr>
              <p:nvPr/>
            </p:nvSpPr>
            <p:spPr bwMode="auto">
              <a:xfrm>
                <a:off x="4763" y="2109"/>
                <a:ext cx="91" cy="453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58" name="AutoShape 22"/>
              <p:cNvSpPr>
                <a:spLocks noChangeArrowheads="1"/>
              </p:cNvSpPr>
              <p:nvPr/>
            </p:nvSpPr>
            <p:spPr bwMode="auto">
              <a:xfrm>
                <a:off x="4627" y="2063"/>
                <a:ext cx="91" cy="499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59" name="AutoShape 23"/>
              <p:cNvSpPr>
                <a:spLocks noChangeArrowheads="1"/>
              </p:cNvSpPr>
              <p:nvPr/>
            </p:nvSpPr>
            <p:spPr bwMode="auto">
              <a:xfrm>
                <a:off x="5579" y="2381"/>
                <a:ext cx="91" cy="181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60" name="Line 24"/>
              <p:cNvSpPr>
                <a:spLocks noChangeShapeType="1"/>
              </p:cNvSpPr>
              <p:nvPr/>
            </p:nvSpPr>
            <p:spPr bwMode="auto">
              <a:xfrm>
                <a:off x="3900" y="2562"/>
                <a:ext cx="2359" cy="0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91161" name="Group 25"/>
            <p:cNvGrpSpPr>
              <a:grpSpLocks/>
            </p:cNvGrpSpPr>
            <p:nvPr/>
          </p:nvGrpSpPr>
          <p:grpSpPr bwMode="auto">
            <a:xfrm flipH="1" flipV="1">
              <a:off x="2856" y="3016"/>
              <a:ext cx="2359" cy="1315"/>
              <a:chOff x="3900" y="1247"/>
              <a:chExt cx="2359" cy="1315"/>
            </a:xfrm>
          </p:grpSpPr>
          <p:sp>
            <p:nvSpPr>
              <p:cNvPr id="91162" name="AutoShape 26"/>
              <p:cNvSpPr>
                <a:spLocks noChangeArrowheads="1"/>
              </p:cNvSpPr>
              <p:nvPr/>
            </p:nvSpPr>
            <p:spPr bwMode="auto">
              <a:xfrm>
                <a:off x="4899" y="2245"/>
                <a:ext cx="91" cy="317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63" name="AutoShape 27"/>
              <p:cNvSpPr>
                <a:spLocks noChangeArrowheads="1"/>
              </p:cNvSpPr>
              <p:nvPr/>
            </p:nvSpPr>
            <p:spPr bwMode="auto">
              <a:xfrm>
                <a:off x="3946" y="1247"/>
                <a:ext cx="91" cy="1315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64" name="AutoShape 28"/>
              <p:cNvSpPr>
                <a:spLocks noChangeArrowheads="1"/>
              </p:cNvSpPr>
              <p:nvPr/>
            </p:nvSpPr>
            <p:spPr bwMode="auto">
              <a:xfrm>
                <a:off x="5443" y="2336"/>
                <a:ext cx="91" cy="225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65" name="AutoShape 29"/>
              <p:cNvSpPr>
                <a:spLocks noChangeArrowheads="1"/>
              </p:cNvSpPr>
              <p:nvPr/>
            </p:nvSpPr>
            <p:spPr bwMode="auto">
              <a:xfrm>
                <a:off x="6123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66" name="AutoShape 30"/>
              <p:cNvSpPr>
                <a:spLocks noChangeArrowheads="1"/>
              </p:cNvSpPr>
              <p:nvPr/>
            </p:nvSpPr>
            <p:spPr bwMode="auto">
              <a:xfrm>
                <a:off x="4490" y="1973"/>
                <a:ext cx="91" cy="589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 defTabSz="449263">
                  <a:lnSpc>
                    <a:spcPct val="93000"/>
                  </a:lnSpc>
                </a:pPr>
                <a:endParaRPr lang="en-US" sz="1800" b="0" i="0">
                  <a:effectLst/>
                  <a:latin typeface="Arial" charset="0"/>
                </a:endParaRPr>
              </a:p>
            </p:txBody>
          </p:sp>
          <p:sp>
            <p:nvSpPr>
              <p:cNvPr id="91167" name="AutoShape 31"/>
              <p:cNvSpPr>
                <a:spLocks noChangeArrowheads="1"/>
              </p:cNvSpPr>
              <p:nvPr/>
            </p:nvSpPr>
            <p:spPr bwMode="auto">
              <a:xfrm>
                <a:off x="5035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68" name="AutoShape 32"/>
              <p:cNvSpPr>
                <a:spLocks noChangeArrowheads="1"/>
              </p:cNvSpPr>
              <p:nvPr/>
            </p:nvSpPr>
            <p:spPr bwMode="auto">
              <a:xfrm>
                <a:off x="4354" y="1802"/>
                <a:ext cx="91" cy="760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69" name="AutoShape 33"/>
              <p:cNvSpPr>
                <a:spLocks noChangeArrowheads="1"/>
              </p:cNvSpPr>
              <p:nvPr/>
            </p:nvSpPr>
            <p:spPr bwMode="auto">
              <a:xfrm>
                <a:off x="4082" y="1601"/>
                <a:ext cx="91" cy="961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70" name="AutoShape 34"/>
              <p:cNvSpPr>
                <a:spLocks noChangeArrowheads="1"/>
              </p:cNvSpPr>
              <p:nvPr/>
            </p:nvSpPr>
            <p:spPr bwMode="auto">
              <a:xfrm>
                <a:off x="5851" y="2426"/>
                <a:ext cx="91" cy="135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71" name="AutoShape 35"/>
              <p:cNvSpPr>
                <a:spLocks noChangeArrowheads="1"/>
              </p:cNvSpPr>
              <p:nvPr/>
            </p:nvSpPr>
            <p:spPr bwMode="auto">
              <a:xfrm>
                <a:off x="5171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72" name="AutoShape 36"/>
              <p:cNvSpPr>
                <a:spLocks noChangeArrowheads="1"/>
              </p:cNvSpPr>
              <p:nvPr/>
            </p:nvSpPr>
            <p:spPr bwMode="auto">
              <a:xfrm>
                <a:off x="5715" y="2381"/>
                <a:ext cx="91" cy="180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73" name="AutoShape 37"/>
              <p:cNvSpPr>
                <a:spLocks noChangeArrowheads="1"/>
              </p:cNvSpPr>
              <p:nvPr/>
            </p:nvSpPr>
            <p:spPr bwMode="auto">
              <a:xfrm>
                <a:off x="4218" y="1701"/>
                <a:ext cx="91" cy="860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74" name="AutoShape 38"/>
              <p:cNvSpPr>
                <a:spLocks noChangeArrowheads="1"/>
              </p:cNvSpPr>
              <p:nvPr/>
            </p:nvSpPr>
            <p:spPr bwMode="auto">
              <a:xfrm>
                <a:off x="5307" y="2290"/>
                <a:ext cx="91" cy="272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75" name="AutoShape 39"/>
              <p:cNvSpPr>
                <a:spLocks noChangeArrowheads="1"/>
              </p:cNvSpPr>
              <p:nvPr/>
            </p:nvSpPr>
            <p:spPr bwMode="auto">
              <a:xfrm>
                <a:off x="5987" y="2426"/>
                <a:ext cx="91" cy="136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76" name="AutoShape 40"/>
              <p:cNvSpPr>
                <a:spLocks noChangeArrowheads="1"/>
              </p:cNvSpPr>
              <p:nvPr/>
            </p:nvSpPr>
            <p:spPr bwMode="auto">
              <a:xfrm>
                <a:off x="4763" y="2109"/>
                <a:ext cx="91" cy="453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77" name="AutoShape 41"/>
              <p:cNvSpPr>
                <a:spLocks noChangeArrowheads="1"/>
              </p:cNvSpPr>
              <p:nvPr/>
            </p:nvSpPr>
            <p:spPr bwMode="auto">
              <a:xfrm>
                <a:off x="4627" y="2063"/>
                <a:ext cx="91" cy="499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78" name="AutoShape 42"/>
              <p:cNvSpPr>
                <a:spLocks noChangeArrowheads="1"/>
              </p:cNvSpPr>
              <p:nvPr/>
            </p:nvSpPr>
            <p:spPr bwMode="auto">
              <a:xfrm>
                <a:off x="5579" y="2381"/>
                <a:ext cx="91" cy="181"/>
              </a:xfrm>
              <a:prstGeom prst="roundRect">
                <a:avLst>
                  <a:gd name="adj" fmla="val 505"/>
                </a:avLst>
              </a:prstGeom>
              <a:solidFill>
                <a:srgbClr val="EAEAE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179" name="Line 43"/>
              <p:cNvSpPr>
                <a:spLocks noChangeShapeType="1"/>
              </p:cNvSpPr>
              <p:nvPr/>
            </p:nvSpPr>
            <p:spPr bwMode="auto">
              <a:xfrm>
                <a:off x="3900" y="2562"/>
                <a:ext cx="2359" cy="0"/>
              </a:xfrm>
              <a:prstGeom prst="line">
                <a:avLst/>
              </a:pr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91180" name="Line 44"/>
            <p:cNvSpPr>
              <a:spLocks noChangeShapeType="1"/>
            </p:cNvSpPr>
            <p:nvPr/>
          </p:nvSpPr>
          <p:spPr bwMode="auto">
            <a:xfrm>
              <a:off x="951" y="3019"/>
              <a:ext cx="426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181" name="Line 45"/>
            <p:cNvSpPr>
              <a:spLocks noChangeShapeType="1"/>
            </p:cNvSpPr>
            <p:nvPr/>
          </p:nvSpPr>
          <p:spPr bwMode="auto">
            <a:xfrm>
              <a:off x="3083" y="1114"/>
              <a:ext cx="0" cy="1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182" name="Arc 46"/>
            <p:cNvSpPr>
              <a:spLocks/>
            </p:cNvSpPr>
            <p:nvPr/>
          </p:nvSpPr>
          <p:spPr bwMode="auto">
            <a:xfrm rot="16019186" flipH="1">
              <a:off x="3592" y="560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183" name="Arc 47"/>
            <p:cNvSpPr>
              <a:spLocks/>
            </p:cNvSpPr>
            <p:nvPr/>
          </p:nvSpPr>
          <p:spPr bwMode="auto">
            <a:xfrm rot="5580814">
              <a:off x="546" y="562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grpSp>
        <p:nvGrpSpPr>
          <p:cNvPr id="91184" name="Group 48"/>
          <p:cNvGrpSpPr>
            <a:grpSpLocks/>
          </p:cNvGrpSpPr>
          <p:nvPr/>
        </p:nvGrpSpPr>
        <p:grpSpPr bwMode="auto">
          <a:xfrm>
            <a:off x="3671888" y="1403350"/>
            <a:ext cx="2447925" cy="793750"/>
            <a:chOff x="2676" y="930"/>
            <a:chExt cx="1451" cy="454"/>
          </a:xfrm>
        </p:grpSpPr>
        <p:sp>
          <p:nvSpPr>
            <p:cNvPr id="91185" name="AutoShape 49"/>
            <p:cNvSpPr>
              <a:spLocks noChangeArrowheads="1"/>
            </p:cNvSpPr>
            <p:nvPr/>
          </p:nvSpPr>
          <p:spPr bwMode="auto">
            <a:xfrm>
              <a:off x="2871" y="1275"/>
              <a:ext cx="56" cy="10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186" name="AutoShape 50"/>
            <p:cNvSpPr>
              <a:spLocks noChangeArrowheads="1"/>
            </p:cNvSpPr>
            <p:nvPr/>
          </p:nvSpPr>
          <p:spPr bwMode="auto">
            <a:xfrm>
              <a:off x="2955" y="946"/>
              <a:ext cx="56" cy="438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187" name="AutoShape 51"/>
            <p:cNvSpPr>
              <a:spLocks noChangeArrowheads="1"/>
            </p:cNvSpPr>
            <p:nvPr/>
          </p:nvSpPr>
          <p:spPr bwMode="auto">
            <a:xfrm>
              <a:off x="3038" y="1306"/>
              <a:ext cx="56" cy="78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188" name="AutoShape 52"/>
            <p:cNvSpPr>
              <a:spLocks noChangeArrowheads="1"/>
            </p:cNvSpPr>
            <p:nvPr/>
          </p:nvSpPr>
          <p:spPr bwMode="auto">
            <a:xfrm>
              <a:off x="3122" y="1337"/>
              <a:ext cx="56" cy="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189" name="AutoShape 53"/>
            <p:cNvSpPr>
              <a:spLocks noChangeArrowheads="1"/>
            </p:cNvSpPr>
            <p:nvPr/>
          </p:nvSpPr>
          <p:spPr bwMode="auto">
            <a:xfrm>
              <a:off x="3206" y="1181"/>
              <a:ext cx="56" cy="20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190" name="AutoShape 54"/>
            <p:cNvSpPr>
              <a:spLocks noChangeArrowheads="1"/>
            </p:cNvSpPr>
            <p:nvPr/>
          </p:nvSpPr>
          <p:spPr bwMode="auto">
            <a:xfrm>
              <a:off x="3289" y="1290"/>
              <a:ext cx="57" cy="9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191" name="AutoShape 55"/>
            <p:cNvSpPr>
              <a:spLocks noChangeArrowheads="1"/>
            </p:cNvSpPr>
            <p:nvPr/>
          </p:nvSpPr>
          <p:spPr bwMode="auto">
            <a:xfrm>
              <a:off x="3374" y="1122"/>
              <a:ext cx="55" cy="2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192" name="AutoShape 56"/>
            <p:cNvSpPr>
              <a:spLocks noChangeArrowheads="1"/>
            </p:cNvSpPr>
            <p:nvPr/>
          </p:nvSpPr>
          <p:spPr bwMode="auto">
            <a:xfrm>
              <a:off x="3457" y="1052"/>
              <a:ext cx="56" cy="33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193" name="AutoShape 57"/>
            <p:cNvSpPr>
              <a:spLocks noChangeArrowheads="1"/>
            </p:cNvSpPr>
            <p:nvPr/>
          </p:nvSpPr>
          <p:spPr bwMode="auto">
            <a:xfrm>
              <a:off x="3541" y="1337"/>
              <a:ext cx="56" cy="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194" name="AutoShape 58"/>
            <p:cNvSpPr>
              <a:spLocks noChangeArrowheads="1"/>
            </p:cNvSpPr>
            <p:nvPr/>
          </p:nvSpPr>
          <p:spPr bwMode="auto">
            <a:xfrm>
              <a:off x="3624" y="1290"/>
              <a:ext cx="56" cy="9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195" name="AutoShape 59"/>
            <p:cNvSpPr>
              <a:spLocks noChangeArrowheads="1"/>
            </p:cNvSpPr>
            <p:nvPr/>
          </p:nvSpPr>
          <p:spPr bwMode="auto">
            <a:xfrm>
              <a:off x="3708" y="1322"/>
              <a:ext cx="56" cy="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196" name="AutoShape 60"/>
            <p:cNvSpPr>
              <a:spLocks noChangeArrowheads="1"/>
            </p:cNvSpPr>
            <p:nvPr/>
          </p:nvSpPr>
          <p:spPr bwMode="auto">
            <a:xfrm>
              <a:off x="3792" y="1087"/>
              <a:ext cx="56" cy="29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197" name="AutoShape 61"/>
            <p:cNvSpPr>
              <a:spLocks noChangeArrowheads="1"/>
            </p:cNvSpPr>
            <p:nvPr/>
          </p:nvSpPr>
          <p:spPr bwMode="auto">
            <a:xfrm>
              <a:off x="3875" y="1290"/>
              <a:ext cx="56" cy="94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198" name="AutoShape 62"/>
            <p:cNvSpPr>
              <a:spLocks noChangeArrowheads="1"/>
            </p:cNvSpPr>
            <p:nvPr/>
          </p:nvSpPr>
          <p:spPr bwMode="auto">
            <a:xfrm>
              <a:off x="3959" y="1337"/>
              <a:ext cx="56" cy="4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199" name="AutoShape 63"/>
            <p:cNvSpPr>
              <a:spLocks noChangeArrowheads="1"/>
            </p:cNvSpPr>
            <p:nvPr/>
          </p:nvSpPr>
          <p:spPr bwMode="auto">
            <a:xfrm>
              <a:off x="4043" y="1228"/>
              <a:ext cx="56" cy="15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200" name="AutoShape 64"/>
            <p:cNvSpPr>
              <a:spLocks noChangeArrowheads="1"/>
            </p:cNvSpPr>
            <p:nvPr/>
          </p:nvSpPr>
          <p:spPr bwMode="auto">
            <a:xfrm>
              <a:off x="2704" y="1212"/>
              <a:ext cx="56" cy="1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201" name="AutoShape 65"/>
            <p:cNvSpPr>
              <a:spLocks noChangeArrowheads="1"/>
            </p:cNvSpPr>
            <p:nvPr/>
          </p:nvSpPr>
          <p:spPr bwMode="auto">
            <a:xfrm>
              <a:off x="2787" y="1322"/>
              <a:ext cx="56" cy="6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 w="9525">
              <a:solidFill>
                <a:srgbClr val="D3D3D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1202" name="Line 66"/>
            <p:cNvSpPr>
              <a:spLocks noChangeShapeType="1"/>
            </p:cNvSpPr>
            <p:nvPr/>
          </p:nvSpPr>
          <p:spPr bwMode="auto">
            <a:xfrm>
              <a:off x="2676" y="1384"/>
              <a:ext cx="1451" cy="0"/>
            </a:xfrm>
            <a:prstGeom prst="line">
              <a:avLst/>
            </a:prstGeom>
            <a:noFill/>
            <a:ln w="9525">
              <a:solidFill>
                <a:srgbClr val="29292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91203" name="Group 67"/>
            <p:cNvGrpSpPr>
              <a:grpSpLocks/>
            </p:cNvGrpSpPr>
            <p:nvPr/>
          </p:nvGrpSpPr>
          <p:grpSpPr bwMode="auto">
            <a:xfrm>
              <a:off x="2816" y="1292"/>
              <a:ext cx="1172" cy="92"/>
              <a:chOff x="2816" y="1368"/>
              <a:chExt cx="1172" cy="16"/>
            </a:xfrm>
          </p:grpSpPr>
          <p:sp>
            <p:nvSpPr>
              <p:cNvPr id="91204" name="Line 68"/>
              <p:cNvSpPr>
                <a:spLocks noChangeShapeType="1"/>
              </p:cNvSpPr>
              <p:nvPr/>
            </p:nvSpPr>
            <p:spPr bwMode="auto">
              <a:xfrm flipV="1">
                <a:off x="2816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05" name="Line 69"/>
              <p:cNvSpPr>
                <a:spLocks noChangeShapeType="1"/>
              </p:cNvSpPr>
              <p:nvPr/>
            </p:nvSpPr>
            <p:spPr bwMode="auto">
              <a:xfrm flipV="1">
                <a:off x="2900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06" name="Line 70"/>
              <p:cNvSpPr>
                <a:spLocks noChangeShapeType="1"/>
              </p:cNvSpPr>
              <p:nvPr/>
            </p:nvSpPr>
            <p:spPr bwMode="auto">
              <a:xfrm flipV="1">
                <a:off x="3067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07" name="Line 71"/>
              <p:cNvSpPr>
                <a:spLocks noChangeShapeType="1"/>
              </p:cNvSpPr>
              <p:nvPr/>
            </p:nvSpPr>
            <p:spPr bwMode="auto">
              <a:xfrm flipV="1">
                <a:off x="3151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08" name="Line 72"/>
              <p:cNvSpPr>
                <a:spLocks noChangeShapeType="1"/>
              </p:cNvSpPr>
              <p:nvPr/>
            </p:nvSpPr>
            <p:spPr bwMode="auto">
              <a:xfrm flipV="1">
                <a:off x="3318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09" name="Line 73"/>
              <p:cNvSpPr>
                <a:spLocks noChangeShapeType="1"/>
              </p:cNvSpPr>
              <p:nvPr/>
            </p:nvSpPr>
            <p:spPr bwMode="auto">
              <a:xfrm flipV="1">
                <a:off x="3569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10" name="Line 74"/>
              <p:cNvSpPr>
                <a:spLocks noChangeShapeType="1"/>
              </p:cNvSpPr>
              <p:nvPr/>
            </p:nvSpPr>
            <p:spPr bwMode="auto">
              <a:xfrm flipV="1">
                <a:off x="3653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11" name="Line 75"/>
              <p:cNvSpPr>
                <a:spLocks noChangeShapeType="1"/>
              </p:cNvSpPr>
              <p:nvPr/>
            </p:nvSpPr>
            <p:spPr bwMode="auto">
              <a:xfrm flipV="1">
                <a:off x="3736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12" name="Line 76"/>
              <p:cNvSpPr>
                <a:spLocks noChangeShapeType="1"/>
              </p:cNvSpPr>
              <p:nvPr/>
            </p:nvSpPr>
            <p:spPr bwMode="auto">
              <a:xfrm flipV="1">
                <a:off x="3904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13" name="Line 77"/>
              <p:cNvSpPr>
                <a:spLocks noChangeShapeType="1"/>
              </p:cNvSpPr>
              <p:nvPr/>
            </p:nvSpPr>
            <p:spPr bwMode="auto">
              <a:xfrm flipV="1">
                <a:off x="3988" y="1368"/>
                <a:ext cx="0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91214" name="Group 78"/>
            <p:cNvGrpSpPr>
              <a:grpSpLocks/>
            </p:cNvGrpSpPr>
            <p:nvPr/>
          </p:nvGrpSpPr>
          <p:grpSpPr bwMode="auto">
            <a:xfrm>
              <a:off x="2732" y="930"/>
              <a:ext cx="1340" cy="454"/>
              <a:chOff x="2732" y="930"/>
              <a:chExt cx="1340" cy="454"/>
            </a:xfrm>
          </p:grpSpPr>
          <p:sp>
            <p:nvSpPr>
              <p:cNvPr id="91215" name="Line 79"/>
              <p:cNvSpPr>
                <a:spLocks noChangeShapeType="1"/>
              </p:cNvSpPr>
              <p:nvPr/>
            </p:nvSpPr>
            <p:spPr bwMode="auto">
              <a:xfrm flipV="1">
                <a:off x="2732" y="1196"/>
                <a:ext cx="0" cy="1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16" name="Line 80"/>
              <p:cNvSpPr>
                <a:spLocks noChangeShapeType="1"/>
              </p:cNvSpPr>
              <p:nvPr/>
            </p:nvSpPr>
            <p:spPr bwMode="auto">
              <a:xfrm flipV="1">
                <a:off x="3235" y="1196"/>
                <a:ext cx="0" cy="1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17" name="Line 81"/>
              <p:cNvSpPr>
                <a:spLocks noChangeShapeType="1"/>
              </p:cNvSpPr>
              <p:nvPr/>
            </p:nvSpPr>
            <p:spPr bwMode="auto">
              <a:xfrm flipV="1">
                <a:off x="4072" y="1196"/>
                <a:ext cx="0" cy="1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18" name="Line 82"/>
              <p:cNvSpPr>
                <a:spLocks noChangeShapeType="1"/>
              </p:cNvSpPr>
              <p:nvPr/>
            </p:nvSpPr>
            <p:spPr bwMode="auto">
              <a:xfrm flipV="1">
                <a:off x="2984" y="930"/>
                <a:ext cx="0" cy="4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19" name="Line 83"/>
              <p:cNvSpPr>
                <a:spLocks noChangeShapeType="1"/>
              </p:cNvSpPr>
              <p:nvPr/>
            </p:nvSpPr>
            <p:spPr bwMode="auto">
              <a:xfrm flipV="1">
                <a:off x="3402" y="1071"/>
                <a:ext cx="0" cy="3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20" name="Line 84"/>
              <p:cNvSpPr>
                <a:spLocks noChangeShapeType="1"/>
              </p:cNvSpPr>
              <p:nvPr/>
            </p:nvSpPr>
            <p:spPr bwMode="auto">
              <a:xfrm flipV="1">
                <a:off x="3485" y="1071"/>
                <a:ext cx="0" cy="3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21" name="Line 85"/>
              <p:cNvSpPr>
                <a:spLocks noChangeShapeType="1"/>
              </p:cNvSpPr>
              <p:nvPr/>
            </p:nvSpPr>
            <p:spPr bwMode="auto">
              <a:xfrm flipV="1">
                <a:off x="3820" y="1071"/>
                <a:ext cx="0" cy="3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sp>
        <p:nvSpPr>
          <p:cNvPr id="91222" name="Text Box 86"/>
          <p:cNvSpPr txBox="1">
            <a:spLocks noChangeArrowheads="1"/>
          </p:cNvSpPr>
          <p:nvPr/>
        </p:nvSpPr>
        <p:spPr bwMode="auto">
          <a:xfrm>
            <a:off x="3311525" y="4311650"/>
            <a:ext cx="53276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3. EXPERIMENTS</a:t>
            </a:r>
          </a:p>
        </p:txBody>
      </p:sp>
      <p:sp>
        <p:nvSpPr>
          <p:cNvPr id="91223" name="Text Box 87"/>
          <p:cNvSpPr txBox="1">
            <a:spLocks noChangeArrowheads="1"/>
          </p:cNvSpPr>
          <p:nvPr/>
        </p:nvSpPr>
        <p:spPr bwMode="auto">
          <a:xfrm>
            <a:off x="5545138" y="5795963"/>
            <a:ext cx="38163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4. CONCLUSIONS</a:t>
            </a:r>
          </a:p>
        </p:txBody>
      </p:sp>
      <p:sp>
        <p:nvSpPr>
          <p:cNvPr id="91224" name="Text Box 88"/>
          <p:cNvSpPr txBox="1">
            <a:spLocks noChangeArrowheads="1"/>
          </p:cNvSpPr>
          <p:nvPr/>
        </p:nvSpPr>
        <p:spPr bwMode="auto">
          <a:xfrm>
            <a:off x="1511300" y="2771775"/>
            <a:ext cx="6985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2. PDF-BASED DISTORTION</a:t>
            </a:r>
          </a:p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               ESTIMATORS</a:t>
            </a:r>
          </a:p>
        </p:txBody>
      </p:sp>
      <p:sp>
        <p:nvSpPr>
          <p:cNvPr id="91225" name="Text Box 89"/>
          <p:cNvSpPr txBox="1">
            <a:spLocks noChangeArrowheads="1"/>
          </p:cNvSpPr>
          <p:nvPr/>
        </p:nvSpPr>
        <p:spPr bwMode="auto">
          <a:xfrm>
            <a:off x="431800" y="1403350"/>
            <a:ext cx="374491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1. INTRODUCTION</a:t>
            </a:r>
          </a:p>
        </p:txBody>
      </p:sp>
      <p:sp>
        <p:nvSpPr>
          <p:cNvPr id="91226" name="Rectangle 90"/>
          <p:cNvSpPr>
            <a:spLocks noChangeArrowheads="1"/>
          </p:cNvSpPr>
          <p:nvPr/>
        </p:nvSpPr>
        <p:spPr bwMode="auto">
          <a:xfrm>
            <a:off x="0" y="7164388"/>
            <a:ext cx="10080625" cy="395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91227" name="Text Box 91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TABLE OF CONTENTS</a:t>
            </a:r>
          </a:p>
        </p:txBody>
      </p:sp>
      <p:sp>
        <p:nvSpPr>
          <p:cNvPr id="91228" name="Rectangle 92"/>
          <p:cNvSpPr>
            <a:spLocks noChangeArrowheads="1"/>
          </p:cNvSpPr>
          <p:nvPr/>
        </p:nvSpPr>
        <p:spPr bwMode="auto">
          <a:xfrm>
            <a:off x="431800" y="1258888"/>
            <a:ext cx="9072563" cy="43926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91229" name="Group 93"/>
          <p:cNvGrpSpPr>
            <a:grpSpLocks/>
          </p:cNvGrpSpPr>
          <p:nvPr/>
        </p:nvGrpSpPr>
        <p:grpSpPr bwMode="auto">
          <a:xfrm>
            <a:off x="6408738" y="6280150"/>
            <a:ext cx="3527425" cy="955675"/>
            <a:chOff x="4037" y="3956"/>
            <a:chExt cx="2222" cy="602"/>
          </a:xfrm>
        </p:grpSpPr>
        <p:sp>
          <p:nvSpPr>
            <p:cNvPr id="91230" name="Text Box 94"/>
            <p:cNvSpPr txBox="1">
              <a:spLocks noChangeArrowheads="1"/>
            </p:cNvSpPr>
            <p:nvPr/>
          </p:nvSpPr>
          <p:spPr bwMode="auto">
            <a:xfrm>
              <a:off x="4854" y="3956"/>
              <a:ext cx="1043" cy="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Distortion estimation</a:t>
              </a:r>
            </a:p>
            <a:p>
              <a:pPr eaLnBrk="1"/>
              <a:endParaRPr lang="en-GB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/>
              <a:r>
                <a:rPr lang="en-GB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Code-stream transcoding</a:t>
              </a:r>
            </a:p>
            <a:p>
              <a:pPr eaLnBrk="1"/>
              <a:endParaRPr lang="en-GB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/>
              <a:r>
                <a:rPr lang="en-GB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Interactive image and video transmission</a:t>
              </a:r>
            </a:p>
            <a:p>
              <a:pPr eaLnBrk="1"/>
              <a:endParaRPr lang="en-GB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91231" name="Text Box 95"/>
            <p:cNvSpPr txBox="1">
              <a:spLocks noChangeArrowheads="1"/>
            </p:cNvSpPr>
            <p:nvPr/>
          </p:nvSpPr>
          <p:spPr bwMode="auto">
            <a:xfrm>
              <a:off x="4064" y="4191"/>
              <a:ext cx="778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Applications</a:t>
              </a:r>
            </a:p>
          </p:txBody>
        </p:sp>
        <p:sp>
          <p:nvSpPr>
            <p:cNvPr id="91232" name="Line 96"/>
            <p:cNvSpPr>
              <a:spLocks noChangeShapeType="1"/>
            </p:cNvSpPr>
            <p:nvPr/>
          </p:nvSpPr>
          <p:spPr bwMode="auto">
            <a:xfrm flipV="1">
              <a:off x="4592" y="4015"/>
              <a:ext cx="281" cy="2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233" name="Line 97"/>
            <p:cNvSpPr>
              <a:spLocks noChangeShapeType="1"/>
            </p:cNvSpPr>
            <p:nvPr/>
          </p:nvSpPr>
          <p:spPr bwMode="auto">
            <a:xfrm flipV="1">
              <a:off x="4592" y="4180"/>
              <a:ext cx="307" cy="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1234" name="Line 98"/>
            <p:cNvSpPr>
              <a:spLocks noChangeShapeType="1"/>
            </p:cNvSpPr>
            <p:nvPr/>
          </p:nvSpPr>
          <p:spPr bwMode="auto">
            <a:xfrm>
              <a:off x="4592" y="4259"/>
              <a:ext cx="281" cy="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91235" name="Group 99"/>
            <p:cNvGrpSpPr>
              <a:grpSpLocks/>
            </p:cNvGrpSpPr>
            <p:nvPr/>
          </p:nvGrpSpPr>
          <p:grpSpPr bwMode="auto">
            <a:xfrm>
              <a:off x="5002" y="4225"/>
              <a:ext cx="605" cy="22"/>
              <a:chOff x="3212" y="3636"/>
              <a:chExt cx="2730" cy="140"/>
            </a:xfrm>
          </p:grpSpPr>
          <p:sp>
            <p:nvSpPr>
              <p:cNvPr id="91236" name="AutoShape 100"/>
              <p:cNvSpPr>
                <a:spLocks/>
              </p:cNvSpPr>
              <p:nvPr/>
            </p:nvSpPr>
            <p:spPr bwMode="auto">
              <a:xfrm rot="-5400000">
                <a:off x="4507" y="2341"/>
                <a:ext cx="140" cy="2730"/>
              </a:xfrm>
              <a:prstGeom prst="leftBracket">
                <a:avLst>
                  <a:gd name="adj" fmla="val 3069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237" name="Rectangle 101"/>
              <p:cNvSpPr>
                <a:spLocks noChangeArrowheads="1"/>
              </p:cNvSpPr>
              <p:nvPr/>
            </p:nvSpPr>
            <p:spPr bwMode="auto">
              <a:xfrm>
                <a:off x="3266" y="3651"/>
                <a:ext cx="263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91238" name="Group 102"/>
            <p:cNvGrpSpPr>
              <a:grpSpLocks/>
            </p:cNvGrpSpPr>
            <p:nvPr/>
          </p:nvGrpSpPr>
          <p:grpSpPr bwMode="auto">
            <a:xfrm>
              <a:off x="5758" y="4259"/>
              <a:ext cx="475" cy="24"/>
              <a:chOff x="3311" y="4050"/>
              <a:chExt cx="2722" cy="140"/>
            </a:xfrm>
          </p:grpSpPr>
          <p:sp>
            <p:nvSpPr>
              <p:cNvPr id="91239" name="AutoShape 103"/>
              <p:cNvSpPr>
                <a:spLocks/>
              </p:cNvSpPr>
              <p:nvPr/>
            </p:nvSpPr>
            <p:spPr bwMode="auto">
              <a:xfrm rot="-5400000">
                <a:off x="4602" y="2759"/>
                <a:ext cx="140" cy="2722"/>
              </a:xfrm>
              <a:prstGeom prst="leftBracket">
                <a:avLst>
                  <a:gd name="adj" fmla="val 3060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240" name="Line 104"/>
              <p:cNvSpPr>
                <a:spLocks noChangeShapeType="1"/>
              </p:cNvSpPr>
              <p:nvPr/>
            </p:nvSpPr>
            <p:spPr bwMode="auto">
              <a:xfrm flipV="1">
                <a:off x="3538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41" name="Line 105"/>
              <p:cNvSpPr>
                <a:spLocks noChangeShapeType="1"/>
              </p:cNvSpPr>
              <p:nvPr/>
            </p:nvSpPr>
            <p:spPr bwMode="auto">
              <a:xfrm flipV="1">
                <a:off x="442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42" name="Rectangle 106"/>
              <p:cNvSpPr>
                <a:spLocks noChangeArrowheads="1"/>
              </p:cNvSpPr>
              <p:nvPr/>
            </p:nvSpPr>
            <p:spPr bwMode="auto">
              <a:xfrm>
                <a:off x="5174" y="4065"/>
                <a:ext cx="314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243" name="Line 107"/>
              <p:cNvSpPr>
                <a:spLocks noChangeShapeType="1"/>
              </p:cNvSpPr>
              <p:nvPr/>
            </p:nvSpPr>
            <p:spPr bwMode="auto">
              <a:xfrm flipV="1">
                <a:off x="5534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44" name="Rectangle 108"/>
              <p:cNvSpPr>
                <a:spLocks noChangeArrowheads="1"/>
              </p:cNvSpPr>
              <p:nvPr/>
            </p:nvSpPr>
            <p:spPr bwMode="auto">
              <a:xfrm>
                <a:off x="4128" y="4065"/>
                <a:ext cx="260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245" name="Rectangle 109"/>
              <p:cNvSpPr>
                <a:spLocks noChangeArrowheads="1"/>
              </p:cNvSpPr>
              <p:nvPr/>
            </p:nvSpPr>
            <p:spPr bwMode="auto">
              <a:xfrm>
                <a:off x="3810" y="4065"/>
                <a:ext cx="227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246" name="Rectangle 110"/>
              <p:cNvSpPr>
                <a:spLocks noChangeArrowheads="1"/>
              </p:cNvSpPr>
              <p:nvPr/>
            </p:nvSpPr>
            <p:spPr bwMode="auto">
              <a:xfrm>
                <a:off x="3382" y="4065"/>
                <a:ext cx="99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247" name="Rectangle 111"/>
              <p:cNvSpPr>
                <a:spLocks noChangeArrowheads="1"/>
              </p:cNvSpPr>
              <p:nvPr/>
            </p:nvSpPr>
            <p:spPr bwMode="auto">
              <a:xfrm>
                <a:off x="3583" y="4066"/>
                <a:ext cx="13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248" name="Line 112"/>
              <p:cNvSpPr>
                <a:spLocks noChangeShapeType="1"/>
              </p:cNvSpPr>
              <p:nvPr/>
            </p:nvSpPr>
            <p:spPr bwMode="auto">
              <a:xfrm flipV="1">
                <a:off x="376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49" name="Line 113"/>
              <p:cNvSpPr>
                <a:spLocks noChangeShapeType="1"/>
              </p:cNvSpPr>
              <p:nvPr/>
            </p:nvSpPr>
            <p:spPr bwMode="auto">
              <a:xfrm flipV="1">
                <a:off x="4082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50" name="Line 114"/>
              <p:cNvSpPr>
                <a:spLocks noChangeShapeType="1"/>
              </p:cNvSpPr>
              <p:nvPr/>
            </p:nvSpPr>
            <p:spPr bwMode="auto">
              <a:xfrm flipV="1">
                <a:off x="4763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51" name="Rectangle 115"/>
              <p:cNvSpPr>
                <a:spLocks noChangeArrowheads="1"/>
              </p:cNvSpPr>
              <p:nvPr/>
            </p:nvSpPr>
            <p:spPr bwMode="auto">
              <a:xfrm>
                <a:off x="4461" y="4065"/>
                <a:ext cx="26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252" name="Line 116"/>
              <p:cNvSpPr>
                <a:spLocks noChangeShapeType="1"/>
              </p:cNvSpPr>
              <p:nvPr/>
            </p:nvSpPr>
            <p:spPr bwMode="auto">
              <a:xfrm flipV="1">
                <a:off x="512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1253" name="Rectangle 117"/>
              <p:cNvSpPr>
                <a:spLocks noChangeArrowheads="1"/>
              </p:cNvSpPr>
              <p:nvPr/>
            </p:nvSpPr>
            <p:spPr bwMode="auto">
              <a:xfrm>
                <a:off x="4808" y="4065"/>
                <a:ext cx="27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1254" name="Rectangle 118"/>
              <p:cNvSpPr>
                <a:spLocks noChangeArrowheads="1"/>
              </p:cNvSpPr>
              <p:nvPr/>
            </p:nvSpPr>
            <p:spPr bwMode="auto">
              <a:xfrm>
                <a:off x="5583" y="4066"/>
                <a:ext cx="404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91255" name="Freeform 119"/>
            <p:cNvSpPr>
              <a:spLocks/>
            </p:cNvSpPr>
            <p:nvPr/>
          </p:nvSpPr>
          <p:spPr bwMode="auto">
            <a:xfrm>
              <a:off x="5521" y="4259"/>
              <a:ext cx="194" cy="27"/>
            </a:xfrm>
            <a:custGeom>
              <a:avLst/>
              <a:gdLst>
                <a:gd name="T0" fmla="*/ 0 w 408"/>
                <a:gd name="T1" fmla="*/ 0 h 105"/>
                <a:gd name="T2" fmla="*/ 181 w 408"/>
                <a:gd name="T3" fmla="*/ 90 h 105"/>
                <a:gd name="T4" fmla="*/ 408 w 408"/>
                <a:gd name="T5" fmla="*/ 9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8" h="105">
                  <a:moveTo>
                    <a:pt x="0" y="0"/>
                  </a:moveTo>
                  <a:cubicBezTo>
                    <a:pt x="56" y="37"/>
                    <a:pt x="113" y="75"/>
                    <a:pt x="181" y="90"/>
                  </a:cubicBezTo>
                  <a:cubicBezTo>
                    <a:pt x="249" y="105"/>
                    <a:pt x="328" y="97"/>
                    <a:pt x="408" y="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pic>
          <p:nvPicPr>
            <p:cNvPr id="91256" name="Picture 120" descr="n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5" y="4003"/>
              <a:ext cx="172" cy="1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257" name="Picture 121" descr="n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" y="4014"/>
              <a:ext cx="172" cy="1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258" name="Picture 122" descr="n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9" y="4026"/>
              <a:ext cx="173" cy="1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259" name="Rectangle 123"/>
            <p:cNvSpPr>
              <a:spLocks noChangeArrowheads="1"/>
            </p:cNvSpPr>
            <p:nvPr/>
          </p:nvSpPr>
          <p:spPr bwMode="auto">
            <a:xfrm>
              <a:off x="4037" y="3956"/>
              <a:ext cx="2222" cy="544"/>
            </a:xfrm>
            <a:prstGeom prst="rect">
              <a:avLst/>
            </a:prstGeom>
            <a:solidFill>
              <a:srgbClr val="FFFFFF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49263">
                <a:lnSpc>
                  <a:spcPct val="93000"/>
                </a:lnSpc>
              </a:pPr>
              <a:endParaRPr lang="en-US" sz="1400" b="0" i="0" u="sng"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CONCLUSIONS</a:t>
            </a: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360363" y="1042988"/>
            <a:ext cx="90011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/>
            <a:r>
              <a:rPr lang="en-GB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MID-POINT RECONSTRUCTION DOES NOT</a:t>
            </a:r>
          </a:p>
          <a:p>
            <a:pPr lvl="1" eaLnBrk="1"/>
            <a:r>
              <a:rPr lang="en-GB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CORRESPOND WITH THE NATURE OF THE SIGNAL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863600" y="5148263"/>
            <a:ext cx="8785225" cy="1584325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grpSp>
        <p:nvGrpSpPr>
          <p:cNvPr id="93190" name="Group 6"/>
          <p:cNvGrpSpPr>
            <a:grpSpLocks/>
          </p:cNvGrpSpPr>
          <p:nvPr/>
        </p:nvGrpSpPr>
        <p:grpSpPr bwMode="auto">
          <a:xfrm>
            <a:off x="71438" y="2411413"/>
            <a:ext cx="4525962" cy="1455737"/>
            <a:chOff x="45" y="1519"/>
            <a:chExt cx="2851" cy="917"/>
          </a:xfrm>
        </p:grpSpPr>
        <p:sp>
          <p:nvSpPr>
            <p:cNvPr id="93191" name="Freeform 7"/>
            <p:cNvSpPr>
              <a:spLocks/>
            </p:cNvSpPr>
            <p:nvPr/>
          </p:nvSpPr>
          <p:spPr bwMode="auto">
            <a:xfrm>
              <a:off x="1915" y="2332"/>
              <a:ext cx="227" cy="63"/>
            </a:xfrm>
            <a:custGeom>
              <a:avLst/>
              <a:gdLst>
                <a:gd name="T0" fmla="*/ 272 w 272"/>
                <a:gd name="T1" fmla="*/ 72 h 72"/>
                <a:gd name="T2" fmla="*/ 0 w 272"/>
                <a:gd name="T3" fmla="*/ 72 h 72"/>
                <a:gd name="T4" fmla="*/ 1 w 272"/>
                <a:gd name="T5" fmla="*/ 0 h 72"/>
                <a:gd name="T6" fmla="*/ 272 w 272"/>
                <a:gd name="T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72">
                  <a:moveTo>
                    <a:pt x="272" y="72"/>
                  </a:moveTo>
                  <a:lnTo>
                    <a:pt x="0" y="72"/>
                  </a:lnTo>
                  <a:lnTo>
                    <a:pt x="1" y="0"/>
                  </a:lnTo>
                  <a:lnTo>
                    <a:pt x="272" y="7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192" name="Freeform 8"/>
            <p:cNvSpPr>
              <a:spLocks/>
            </p:cNvSpPr>
            <p:nvPr/>
          </p:nvSpPr>
          <p:spPr bwMode="auto">
            <a:xfrm>
              <a:off x="1678" y="2209"/>
              <a:ext cx="231" cy="185"/>
            </a:xfrm>
            <a:custGeom>
              <a:avLst/>
              <a:gdLst>
                <a:gd name="T0" fmla="*/ 0 w 348"/>
                <a:gd name="T1" fmla="*/ 0 h 194"/>
                <a:gd name="T2" fmla="*/ 4 w 348"/>
                <a:gd name="T3" fmla="*/ 194 h 194"/>
                <a:gd name="T4" fmla="*/ 348 w 348"/>
                <a:gd name="T5" fmla="*/ 194 h 194"/>
                <a:gd name="T6" fmla="*/ 348 w 348"/>
                <a:gd name="T7" fmla="*/ 116 h 194"/>
                <a:gd name="T8" fmla="*/ 0 w 348"/>
                <a:gd name="T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8" h="194">
                  <a:moveTo>
                    <a:pt x="0" y="0"/>
                  </a:moveTo>
                  <a:lnTo>
                    <a:pt x="4" y="194"/>
                  </a:lnTo>
                  <a:lnTo>
                    <a:pt x="348" y="194"/>
                  </a:lnTo>
                  <a:lnTo>
                    <a:pt x="348" y="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93193" name="Group 9"/>
            <p:cNvGrpSpPr>
              <a:grpSpLocks/>
            </p:cNvGrpSpPr>
            <p:nvPr/>
          </p:nvGrpSpPr>
          <p:grpSpPr bwMode="auto">
            <a:xfrm>
              <a:off x="45" y="1565"/>
              <a:ext cx="2497" cy="871"/>
              <a:chOff x="3220" y="1519"/>
              <a:chExt cx="2497" cy="871"/>
            </a:xfrm>
          </p:grpSpPr>
          <p:grpSp>
            <p:nvGrpSpPr>
              <p:cNvPr id="93194" name="Group 10"/>
              <p:cNvGrpSpPr>
                <a:grpSpLocks/>
              </p:cNvGrpSpPr>
              <p:nvPr/>
            </p:nvGrpSpPr>
            <p:grpSpPr bwMode="auto">
              <a:xfrm>
                <a:off x="3220" y="1519"/>
                <a:ext cx="2497" cy="870"/>
                <a:chOff x="88" y="1018"/>
                <a:chExt cx="5990" cy="2087"/>
              </a:xfrm>
            </p:grpSpPr>
            <p:sp>
              <p:nvSpPr>
                <p:cNvPr id="93195" name="Line 11"/>
                <p:cNvSpPr>
                  <a:spLocks noChangeShapeType="1"/>
                </p:cNvSpPr>
                <p:nvPr/>
              </p:nvSpPr>
              <p:spPr bwMode="auto">
                <a:xfrm>
                  <a:off x="951" y="3019"/>
                  <a:ext cx="426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3196" name="Line 12"/>
                <p:cNvSpPr>
                  <a:spLocks noChangeShapeType="1"/>
                </p:cNvSpPr>
                <p:nvPr/>
              </p:nvSpPr>
              <p:spPr bwMode="auto">
                <a:xfrm>
                  <a:off x="3083" y="1114"/>
                  <a:ext cx="0" cy="19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93197" name="Arc 13"/>
                <p:cNvSpPr>
                  <a:spLocks/>
                </p:cNvSpPr>
                <p:nvPr/>
              </p:nvSpPr>
              <p:spPr bwMode="auto">
                <a:xfrm rot="16019186" flipH="1">
                  <a:off x="3592" y="560"/>
                  <a:ext cx="2027" cy="29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81"/>
                    <a:gd name="T1" fmla="*/ 0 h 21600"/>
                    <a:gd name="T2" fmla="*/ 20381 w 20381"/>
                    <a:gd name="T3" fmla="*/ 14445 h 21600"/>
                    <a:gd name="T4" fmla="*/ 0 w 2038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81" h="21600" fill="none" extrusionOk="0">
                      <a:moveTo>
                        <a:pt x="0" y="0"/>
                      </a:moveTo>
                      <a:cubicBezTo>
                        <a:pt x="9171" y="0"/>
                        <a:pt x="17342" y="5791"/>
                        <a:pt x="20380" y="14445"/>
                      </a:cubicBezTo>
                    </a:path>
                    <a:path w="20381" h="21600" stroke="0" extrusionOk="0">
                      <a:moveTo>
                        <a:pt x="0" y="0"/>
                      </a:moveTo>
                      <a:cubicBezTo>
                        <a:pt x="9171" y="0"/>
                        <a:pt x="17342" y="5791"/>
                        <a:pt x="20380" y="14445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  <p:sp>
              <p:nvSpPr>
                <p:cNvPr id="93198" name="Arc 14"/>
                <p:cNvSpPr>
                  <a:spLocks/>
                </p:cNvSpPr>
                <p:nvPr/>
              </p:nvSpPr>
              <p:spPr bwMode="auto">
                <a:xfrm rot="5580814">
                  <a:off x="546" y="562"/>
                  <a:ext cx="2027" cy="294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0381"/>
                    <a:gd name="T1" fmla="*/ 0 h 21600"/>
                    <a:gd name="T2" fmla="*/ 20381 w 20381"/>
                    <a:gd name="T3" fmla="*/ 14445 h 21600"/>
                    <a:gd name="T4" fmla="*/ 0 w 20381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381" h="21600" fill="none" extrusionOk="0">
                      <a:moveTo>
                        <a:pt x="0" y="0"/>
                      </a:moveTo>
                      <a:cubicBezTo>
                        <a:pt x="9171" y="0"/>
                        <a:pt x="17342" y="5791"/>
                        <a:pt x="20380" y="14445"/>
                      </a:cubicBezTo>
                    </a:path>
                    <a:path w="20381" h="21600" stroke="0" extrusionOk="0">
                      <a:moveTo>
                        <a:pt x="0" y="0"/>
                      </a:moveTo>
                      <a:cubicBezTo>
                        <a:pt x="9171" y="0"/>
                        <a:pt x="17342" y="5791"/>
                        <a:pt x="20380" y="14445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8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a-ES"/>
                </a:p>
              </p:txBody>
            </p:sp>
          </p:grpSp>
          <p:sp>
            <p:nvSpPr>
              <p:cNvPr id="93199" name="Line 15"/>
              <p:cNvSpPr>
                <a:spLocks noChangeShapeType="1"/>
              </p:cNvSpPr>
              <p:nvPr/>
            </p:nvSpPr>
            <p:spPr bwMode="auto">
              <a:xfrm flipH="1">
                <a:off x="4856" y="2027"/>
                <a:ext cx="0" cy="362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3200" name="Line 16"/>
              <p:cNvSpPr>
                <a:spLocks noChangeShapeType="1"/>
              </p:cNvSpPr>
              <p:nvPr/>
            </p:nvSpPr>
            <p:spPr bwMode="auto">
              <a:xfrm flipH="1">
                <a:off x="5309" y="2027"/>
                <a:ext cx="0" cy="362"/>
              </a:xfrm>
              <a:prstGeom prst="line">
                <a:avLst/>
              </a:prstGeom>
              <a:noFill/>
              <a:ln w="285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3201" name="Line 17"/>
              <p:cNvSpPr>
                <a:spLocks noChangeShapeType="1"/>
              </p:cNvSpPr>
              <p:nvPr/>
            </p:nvSpPr>
            <p:spPr bwMode="auto">
              <a:xfrm>
                <a:off x="5082" y="2163"/>
                <a:ext cx="0" cy="227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93202" name="Group 18"/>
            <p:cNvGrpSpPr>
              <a:grpSpLocks/>
            </p:cNvGrpSpPr>
            <p:nvPr/>
          </p:nvGrpSpPr>
          <p:grpSpPr bwMode="auto">
            <a:xfrm>
              <a:off x="1905" y="1519"/>
              <a:ext cx="991" cy="498"/>
              <a:chOff x="4864" y="1248"/>
              <a:chExt cx="991" cy="498"/>
            </a:xfrm>
          </p:grpSpPr>
          <p:sp>
            <p:nvSpPr>
              <p:cNvPr id="93203" name="Line 19"/>
              <p:cNvSpPr>
                <a:spLocks noChangeShapeType="1"/>
              </p:cNvSpPr>
              <p:nvPr/>
            </p:nvSpPr>
            <p:spPr bwMode="auto">
              <a:xfrm>
                <a:off x="5353" y="1746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3204" name="Line 20"/>
              <p:cNvSpPr>
                <a:spLocks noChangeShapeType="1"/>
              </p:cNvSpPr>
              <p:nvPr/>
            </p:nvSpPr>
            <p:spPr bwMode="auto">
              <a:xfrm flipV="1">
                <a:off x="5398" y="1474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3205" name="Line 21"/>
              <p:cNvSpPr>
                <a:spLocks noChangeShapeType="1"/>
              </p:cNvSpPr>
              <p:nvPr/>
            </p:nvSpPr>
            <p:spPr bwMode="auto">
              <a:xfrm flipV="1">
                <a:off x="5061" y="1376"/>
                <a:ext cx="601" cy="2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3206" name="Rectangle 22"/>
              <p:cNvSpPr>
                <a:spLocks noChangeArrowheads="1"/>
              </p:cNvSpPr>
              <p:nvPr/>
            </p:nvSpPr>
            <p:spPr bwMode="auto">
              <a:xfrm>
                <a:off x="4864" y="1519"/>
                <a:ext cx="391" cy="4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3207" name="Line 23"/>
              <p:cNvSpPr>
                <a:spLocks noChangeShapeType="1"/>
              </p:cNvSpPr>
              <p:nvPr/>
            </p:nvSpPr>
            <p:spPr bwMode="auto">
              <a:xfrm flipV="1">
                <a:off x="5062" y="1550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3208" name="Line 24"/>
              <p:cNvSpPr>
                <a:spLocks noChangeShapeType="1"/>
              </p:cNvSpPr>
              <p:nvPr/>
            </p:nvSpPr>
            <p:spPr bwMode="auto">
              <a:xfrm flipV="1">
                <a:off x="5663" y="1330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3209" name="Freeform 25"/>
              <p:cNvSpPr>
                <a:spLocks/>
              </p:cNvSpPr>
              <p:nvPr/>
            </p:nvSpPr>
            <p:spPr bwMode="auto">
              <a:xfrm>
                <a:off x="4888" y="1341"/>
                <a:ext cx="348" cy="194"/>
              </a:xfrm>
              <a:custGeom>
                <a:avLst/>
                <a:gdLst>
                  <a:gd name="T0" fmla="*/ 0 w 348"/>
                  <a:gd name="T1" fmla="*/ 0 h 194"/>
                  <a:gd name="T2" fmla="*/ 4 w 348"/>
                  <a:gd name="T3" fmla="*/ 194 h 194"/>
                  <a:gd name="T4" fmla="*/ 348 w 348"/>
                  <a:gd name="T5" fmla="*/ 194 h 194"/>
                  <a:gd name="T6" fmla="*/ 348 w 348"/>
                  <a:gd name="T7" fmla="*/ 116 h 194"/>
                  <a:gd name="T8" fmla="*/ 0 w 348"/>
                  <a:gd name="T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94">
                    <a:moveTo>
                      <a:pt x="0" y="0"/>
                    </a:moveTo>
                    <a:lnTo>
                      <a:pt x="4" y="194"/>
                    </a:lnTo>
                    <a:lnTo>
                      <a:pt x="348" y="194"/>
                    </a:lnTo>
                    <a:lnTo>
                      <a:pt x="348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3210" name="Rectangle 26"/>
              <p:cNvSpPr>
                <a:spLocks noChangeArrowheads="1"/>
              </p:cNvSpPr>
              <p:nvPr/>
            </p:nvSpPr>
            <p:spPr bwMode="auto">
              <a:xfrm>
                <a:off x="5464" y="1307"/>
                <a:ext cx="391" cy="4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3211" name="Freeform 27"/>
              <p:cNvSpPr>
                <a:spLocks/>
              </p:cNvSpPr>
              <p:nvPr/>
            </p:nvSpPr>
            <p:spPr bwMode="auto">
              <a:xfrm>
                <a:off x="5530" y="1248"/>
                <a:ext cx="272" cy="72"/>
              </a:xfrm>
              <a:custGeom>
                <a:avLst/>
                <a:gdLst>
                  <a:gd name="T0" fmla="*/ 272 w 272"/>
                  <a:gd name="T1" fmla="*/ 72 h 72"/>
                  <a:gd name="T2" fmla="*/ 0 w 272"/>
                  <a:gd name="T3" fmla="*/ 72 h 72"/>
                  <a:gd name="T4" fmla="*/ 1 w 272"/>
                  <a:gd name="T5" fmla="*/ 0 h 72"/>
                  <a:gd name="T6" fmla="*/ 272 w 272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72">
                    <a:moveTo>
                      <a:pt x="272" y="72"/>
                    </a:moveTo>
                    <a:lnTo>
                      <a:pt x="0" y="72"/>
                    </a:lnTo>
                    <a:lnTo>
                      <a:pt x="1" y="0"/>
                    </a:lnTo>
                    <a:lnTo>
                      <a:pt x="272" y="7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grpSp>
        <p:nvGrpSpPr>
          <p:cNvPr id="93212" name="Group 28"/>
          <p:cNvGrpSpPr>
            <a:grpSpLocks/>
          </p:cNvGrpSpPr>
          <p:nvPr/>
        </p:nvGrpSpPr>
        <p:grpSpPr bwMode="auto">
          <a:xfrm>
            <a:off x="4032250" y="3419475"/>
            <a:ext cx="2346325" cy="2016125"/>
            <a:chOff x="2540" y="2154"/>
            <a:chExt cx="1478" cy="1270"/>
          </a:xfrm>
        </p:grpSpPr>
        <p:sp>
          <p:nvSpPr>
            <p:cNvPr id="93213" name="Line 29"/>
            <p:cNvSpPr>
              <a:spLocks noChangeShapeType="1"/>
            </p:cNvSpPr>
            <p:nvPr/>
          </p:nvSpPr>
          <p:spPr bwMode="auto">
            <a:xfrm>
              <a:off x="2540" y="2154"/>
              <a:ext cx="907" cy="681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93214" name="Group 30"/>
            <p:cNvGrpSpPr>
              <a:grpSpLocks/>
            </p:cNvGrpSpPr>
            <p:nvPr/>
          </p:nvGrpSpPr>
          <p:grpSpPr bwMode="auto">
            <a:xfrm>
              <a:off x="3084" y="2880"/>
              <a:ext cx="934" cy="544"/>
              <a:chOff x="4928" y="3288"/>
              <a:chExt cx="934" cy="544"/>
            </a:xfrm>
          </p:grpSpPr>
          <p:sp>
            <p:nvSpPr>
              <p:cNvPr id="93215" name="Line 31"/>
              <p:cNvSpPr>
                <a:spLocks noChangeShapeType="1"/>
              </p:cNvSpPr>
              <p:nvPr/>
            </p:nvSpPr>
            <p:spPr bwMode="auto">
              <a:xfrm>
                <a:off x="5353" y="3832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3216" name="Line 32"/>
              <p:cNvSpPr>
                <a:spLocks noChangeShapeType="1"/>
              </p:cNvSpPr>
              <p:nvPr/>
            </p:nvSpPr>
            <p:spPr bwMode="auto">
              <a:xfrm flipV="1">
                <a:off x="5398" y="3560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3217" name="Line 33"/>
              <p:cNvSpPr>
                <a:spLocks noChangeShapeType="1"/>
              </p:cNvSpPr>
              <p:nvPr/>
            </p:nvSpPr>
            <p:spPr bwMode="auto">
              <a:xfrm flipV="1">
                <a:off x="5125" y="3560"/>
                <a:ext cx="5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3218" name="Rectangle 34"/>
              <p:cNvSpPr>
                <a:spLocks noChangeArrowheads="1"/>
              </p:cNvSpPr>
              <p:nvPr/>
            </p:nvSpPr>
            <p:spPr bwMode="auto">
              <a:xfrm>
                <a:off x="4928" y="3484"/>
                <a:ext cx="391" cy="4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3219" name="Line 35"/>
              <p:cNvSpPr>
                <a:spLocks noChangeShapeType="1"/>
              </p:cNvSpPr>
              <p:nvPr/>
            </p:nvSpPr>
            <p:spPr bwMode="auto">
              <a:xfrm flipV="1">
                <a:off x="5125" y="3515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3220" name="Line 36"/>
              <p:cNvSpPr>
                <a:spLocks noChangeShapeType="1"/>
              </p:cNvSpPr>
              <p:nvPr/>
            </p:nvSpPr>
            <p:spPr bwMode="auto">
              <a:xfrm flipV="1">
                <a:off x="5670" y="3514"/>
                <a:ext cx="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3221" name="Rectangle 37"/>
              <p:cNvSpPr>
                <a:spLocks noChangeArrowheads="1"/>
              </p:cNvSpPr>
              <p:nvPr/>
            </p:nvSpPr>
            <p:spPr bwMode="auto">
              <a:xfrm>
                <a:off x="5471" y="3485"/>
                <a:ext cx="391" cy="4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3222" name="Freeform 38"/>
              <p:cNvSpPr>
                <a:spLocks/>
              </p:cNvSpPr>
              <p:nvPr/>
            </p:nvSpPr>
            <p:spPr bwMode="auto">
              <a:xfrm>
                <a:off x="5016" y="3288"/>
                <a:ext cx="218" cy="221"/>
              </a:xfrm>
              <a:custGeom>
                <a:avLst/>
                <a:gdLst>
                  <a:gd name="T0" fmla="*/ 0 w 183"/>
                  <a:gd name="T1" fmla="*/ 0 h 194"/>
                  <a:gd name="T2" fmla="*/ 3 w 183"/>
                  <a:gd name="T3" fmla="*/ 194 h 194"/>
                  <a:gd name="T4" fmla="*/ 183 w 183"/>
                  <a:gd name="T5" fmla="*/ 194 h 194"/>
                  <a:gd name="T6" fmla="*/ 183 w 183"/>
                  <a:gd name="T7" fmla="*/ 83 h 194"/>
                  <a:gd name="T8" fmla="*/ 0 w 183"/>
                  <a:gd name="T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4">
                    <a:moveTo>
                      <a:pt x="0" y="0"/>
                    </a:moveTo>
                    <a:lnTo>
                      <a:pt x="3" y="194"/>
                    </a:lnTo>
                    <a:lnTo>
                      <a:pt x="183" y="194"/>
                    </a:lnTo>
                    <a:lnTo>
                      <a:pt x="183" y="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3223" name="Freeform 39"/>
              <p:cNvSpPr>
                <a:spLocks/>
              </p:cNvSpPr>
              <p:nvPr/>
            </p:nvSpPr>
            <p:spPr bwMode="auto">
              <a:xfrm>
                <a:off x="5514" y="3372"/>
                <a:ext cx="337" cy="134"/>
              </a:xfrm>
              <a:custGeom>
                <a:avLst/>
                <a:gdLst>
                  <a:gd name="T0" fmla="*/ 272 w 272"/>
                  <a:gd name="T1" fmla="*/ 72 h 72"/>
                  <a:gd name="T2" fmla="*/ 0 w 272"/>
                  <a:gd name="T3" fmla="*/ 72 h 72"/>
                  <a:gd name="T4" fmla="*/ 1 w 272"/>
                  <a:gd name="T5" fmla="*/ 0 h 72"/>
                  <a:gd name="T6" fmla="*/ 272 w 272"/>
                  <a:gd name="T7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72">
                    <a:moveTo>
                      <a:pt x="272" y="72"/>
                    </a:moveTo>
                    <a:lnTo>
                      <a:pt x="0" y="72"/>
                    </a:lnTo>
                    <a:lnTo>
                      <a:pt x="1" y="0"/>
                    </a:lnTo>
                    <a:lnTo>
                      <a:pt x="272" y="7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grpSp>
        <p:nvGrpSpPr>
          <p:cNvPr id="93224" name="Group 40"/>
          <p:cNvGrpSpPr>
            <a:grpSpLocks/>
          </p:cNvGrpSpPr>
          <p:nvPr/>
        </p:nvGrpSpPr>
        <p:grpSpPr bwMode="auto">
          <a:xfrm>
            <a:off x="4464050" y="2555875"/>
            <a:ext cx="5256213" cy="1193800"/>
            <a:chOff x="2812" y="1610"/>
            <a:chExt cx="3311" cy="752"/>
          </a:xfrm>
        </p:grpSpPr>
        <p:sp>
          <p:nvSpPr>
            <p:cNvPr id="93225" name="Line 41"/>
            <p:cNvSpPr>
              <a:spLocks noChangeShapeType="1"/>
            </p:cNvSpPr>
            <p:nvPr/>
          </p:nvSpPr>
          <p:spPr bwMode="auto">
            <a:xfrm>
              <a:off x="2812" y="2063"/>
              <a:ext cx="680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3226" name="Text Box 42"/>
            <p:cNvSpPr txBox="1">
              <a:spLocks noChangeArrowheads="1"/>
            </p:cNvSpPr>
            <p:nvPr/>
          </p:nvSpPr>
          <p:spPr bwMode="auto">
            <a:xfrm>
              <a:off x="3629" y="1610"/>
              <a:ext cx="2494" cy="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24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Penalization on </a:t>
              </a:r>
            </a:p>
            <a:p>
              <a:pPr eaLnBrk="1"/>
              <a:r>
                <a:rPr lang="en-GB" sz="24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the performance of distortion estimators</a:t>
              </a:r>
            </a:p>
          </p:txBody>
        </p:sp>
      </p:grpSp>
      <p:grpSp>
        <p:nvGrpSpPr>
          <p:cNvPr id="93227" name="Group 43"/>
          <p:cNvGrpSpPr>
            <a:grpSpLocks/>
          </p:cNvGrpSpPr>
          <p:nvPr/>
        </p:nvGrpSpPr>
        <p:grpSpPr bwMode="auto">
          <a:xfrm>
            <a:off x="1077913" y="5365750"/>
            <a:ext cx="7634287" cy="1293813"/>
            <a:chOff x="679" y="3380"/>
            <a:chExt cx="4809" cy="815"/>
          </a:xfrm>
        </p:grpSpPr>
        <p:sp>
          <p:nvSpPr>
            <p:cNvPr id="93228" name="Text Box 44"/>
            <p:cNvSpPr txBox="1">
              <a:spLocks noChangeArrowheads="1"/>
            </p:cNvSpPr>
            <p:nvPr/>
          </p:nvSpPr>
          <p:spPr bwMode="auto">
            <a:xfrm>
              <a:off x="679" y="3380"/>
              <a:ext cx="2903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2600" i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RESEARCH PURPOSE:</a:t>
              </a:r>
            </a:p>
          </p:txBody>
        </p:sp>
        <p:sp>
          <p:nvSpPr>
            <p:cNvPr id="93229" name="Rectangle 45"/>
            <p:cNvSpPr>
              <a:spLocks noChangeArrowheads="1"/>
            </p:cNvSpPr>
            <p:nvPr/>
          </p:nvSpPr>
          <p:spPr bwMode="auto">
            <a:xfrm>
              <a:off x="906" y="3742"/>
              <a:ext cx="4582" cy="4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3000"/>
                </a:lnSpc>
              </a:pPr>
              <a:r>
                <a:rPr lang="es-ES" sz="2000">
                  <a:solidFill>
                    <a:schemeClr val="tx1"/>
                  </a:solidFill>
                  <a:effectLst/>
                </a:rPr>
                <a:t>DETERMINATION OF DISTORTION ESTIMATORS</a:t>
              </a:r>
            </a:p>
            <a:p>
              <a:pPr>
                <a:lnSpc>
                  <a:spcPct val="93000"/>
                </a:lnSpc>
              </a:pPr>
              <a:r>
                <a:rPr lang="es-ES" sz="2000">
                  <a:solidFill>
                    <a:schemeClr val="tx1"/>
                  </a:solidFill>
                  <a:effectLst/>
                </a:rPr>
                <a:t>THAT BETTER CAPTURE THE SIGNAL’S NATURE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93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CONCLUSIONS</a:t>
            </a:r>
          </a:p>
        </p:txBody>
      </p:sp>
      <p:grpSp>
        <p:nvGrpSpPr>
          <p:cNvPr id="95236" name="Group 4"/>
          <p:cNvGrpSpPr>
            <a:grpSpLocks/>
          </p:cNvGrpSpPr>
          <p:nvPr/>
        </p:nvGrpSpPr>
        <p:grpSpPr bwMode="auto">
          <a:xfrm>
            <a:off x="71438" y="2484438"/>
            <a:ext cx="3963987" cy="1381125"/>
            <a:chOff x="88" y="1018"/>
            <a:chExt cx="5990" cy="2087"/>
          </a:xfrm>
        </p:grpSpPr>
        <p:sp>
          <p:nvSpPr>
            <p:cNvPr id="95237" name="Line 5"/>
            <p:cNvSpPr>
              <a:spLocks noChangeShapeType="1"/>
            </p:cNvSpPr>
            <p:nvPr/>
          </p:nvSpPr>
          <p:spPr bwMode="auto">
            <a:xfrm>
              <a:off x="951" y="3019"/>
              <a:ext cx="426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5238" name="Line 6"/>
            <p:cNvSpPr>
              <a:spLocks noChangeShapeType="1"/>
            </p:cNvSpPr>
            <p:nvPr/>
          </p:nvSpPr>
          <p:spPr bwMode="auto">
            <a:xfrm>
              <a:off x="3083" y="1114"/>
              <a:ext cx="0" cy="19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5239" name="Arc 7"/>
            <p:cNvSpPr>
              <a:spLocks/>
            </p:cNvSpPr>
            <p:nvPr/>
          </p:nvSpPr>
          <p:spPr bwMode="auto">
            <a:xfrm rot="16019186" flipH="1">
              <a:off x="3592" y="560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5240" name="Arc 8"/>
            <p:cNvSpPr>
              <a:spLocks/>
            </p:cNvSpPr>
            <p:nvPr/>
          </p:nvSpPr>
          <p:spPr bwMode="auto">
            <a:xfrm rot="5580814">
              <a:off x="546" y="562"/>
              <a:ext cx="2027" cy="2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381"/>
                <a:gd name="T1" fmla="*/ 0 h 21600"/>
                <a:gd name="T2" fmla="*/ 20381 w 20381"/>
                <a:gd name="T3" fmla="*/ 14445 h 21600"/>
                <a:gd name="T4" fmla="*/ 0 w 2038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81" h="21600" fill="none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</a:path>
                <a:path w="20381" h="21600" stroke="0" extrusionOk="0">
                  <a:moveTo>
                    <a:pt x="0" y="0"/>
                  </a:moveTo>
                  <a:cubicBezTo>
                    <a:pt x="9171" y="0"/>
                    <a:pt x="17342" y="5791"/>
                    <a:pt x="20380" y="1444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95241" name="Line 9"/>
          <p:cNvSpPr>
            <a:spLocks noChangeShapeType="1"/>
          </p:cNvSpPr>
          <p:nvPr/>
        </p:nvSpPr>
        <p:spPr bwMode="auto">
          <a:xfrm flipH="1">
            <a:off x="2668588" y="329088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5242" name="Line 10"/>
          <p:cNvSpPr>
            <a:spLocks noChangeShapeType="1"/>
          </p:cNvSpPr>
          <p:nvPr/>
        </p:nvSpPr>
        <p:spPr bwMode="auto">
          <a:xfrm flipH="1">
            <a:off x="3387725" y="3290888"/>
            <a:ext cx="0" cy="5746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5243" name="Line 11"/>
          <p:cNvSpPr>
            <a:spLocks noChangeShapeType="1"/>
          </p:cNvSpPr>
          <p:nvPr/>
        </p:nvSpPr>
        <p:spPr bwMode="auto">
          <a:xfrm>
            <a:off x="3027363" y="3506788"/>
            <a:ext cx="0" cy="36036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95244" name="Line 12"/>
          <p:cNvSpPr>
            <a:spLocks noChangeShapeType="1"/>
          </p:cNvSpPr>
          <p:nvPr/>
        </p:nvSpPr>
        <p:spPr bwMode="auto">
          <a:xfrm flipH="1">
            <a:off x="2663825" y="3995738"/>
            <a:ext cx="28733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95245" name="Group 13"/>
          <p:cNvGrpSpPr>
            <a:grpSpLocks/>
          </p:cNvGrpSpPr>
          <p:nvPr/>
        </p:nvGrpSpPr>
        <p:grpSpPr bwMode="auto">
          <a:xfrm>
            <a:off x="1439863" y="971550"/>
            <a:ext cx="7848600" cy="1533525"/>
            <a:chOff x="1043" y="3517"/>
            <a:chExt cx="4944" cy="966"/>
          </a:xfrm>
        </p:grpSpPr>
        <p:sp>
          <p:nvSpPr>
            <p:cNvPr id="95246" name="Text Box 14"/>
            <p:cNvSpPr txBox="1">
              <a:spLocks noChangeArrowheads="1"/>
            </p:cNvSpPr>
            <p:nvPr/>
          </p:nvSpPr>
          <p:spPr bwMode="auto">
            <a:xfrm>
              <a:off x="1043" y="3806"/>
              <a:ext cx="10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l-GR" sz="2400" i="0">
                  <a:effectLst/>
                  <a:latin typeface="Lucida Calligraphy" pitchFamily="66" charset="0"/>
                </a:rPr>
                <a:t>Δ</a:t>
              </a:r>
              <a:r>
                <a:rPr lang="es-ES" sz="2400" i="0">
                  <a:effectLst/>
                  <a:latin typeface="Lucida Calligraphy" pitchFamily="66" charset="0"/>
                </a:rPr>
                <a:t>Dsig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=</a:t>
              </a:r>
              <a:endParaRPr lang="en-GB" sz="2400" i="0" baseline="30000">
                <a:effectLst/>
                <a:latin typeface="Times New Roman" pitchFamily="18" charset="0"/>
              </a:endParaRPr>
            </a:p>
          </p:txBody>
        </p:sp>
        <p:sp>
          <p:nvSpPr>
            <p:cNvPr id="95247" name="Text Box 15"/>
            <p:cNvSpPr txBox="1">
              <a:spLocks noChangeArrowheads="1"/>
            </p:cNvSpPr>
            <p:nvPr/>
          </p:nvSpPr>
          <p:spPr bwMode="auto">
            <a:xfrm>
              <a:off x="3629" y="3761"/>
              <a:ext cx="15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( 2</a:t>
              </a:r>
              <a:r>
                <a:rPr lang="es-ES" sz="2400" i="0" baseline="30000">
                  <a:effectLst/>
                  <a:latin typeface="Times New Roman" pitchFamily="18" charset="0"/>
                  <a:cs typeface="Times New Roman" pitchFamily="18" charset="0"/>
                </a:rPr>
                <a:t>P*</a:t>
              </a:r>
              <a:r>
                <a:rPr lang="es-ES" sz="2400" i="0">
                  <a:effectLst/>
                  <a:latin typeface="Times New Roman" pitchFamily="18" charset="0"/>
                  <a:cs typeface="Times New Roman" pitchFamily="18" charset="0"/>
                </a:rPr>
                <a:t> + </a:t>
              </a:r>
              <a:r>
                <a:rPr lang="el-GR" sz="2400" i="0">
                  <a:effectLst/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</a:t>
              </a:r>
              <a:r>
                <a:rPr lang="en-US" sz="2400" i="0">
                  <a:effectLst/>
                  <a:latin typeface="Times New Roman" pitchFamily="18" charset="0"/>
                  <a:cs typeface="Times New Roman" pitchFamily="18" charset="0"/>
                </a:rPr>
                <a:t>· </a:t>
              </a:r>
              <a:r>
                <a:rPr lang="en-GB" sz="2400" i="0">
                  <a:effectLst/>
                  <a:latin typeface="Times New Roman" pitchFamily="18" charset="0"/>
                </a:rPr>
                <a:t>2</a:t>
              </a:r>
              <a:r>
                <a:rPr lang="en-GB" sz="2400" i="0" baseline="30000">
                  <a:effectLst/>
                  <a:latin typeface="Times New Roman" pitchFamily="18" charset="0"/>
                </a:rPr>
                <a:t>P* </a:t>
              </a:r>
              <a:r>
                <a:rPr lang="en-GB" sz="2400" i="0">
                  <a:effectLst/>
                  <a:latin typeface="Times New Roman" pitchFamily="18" charset="0"/>
                </a:rPr>
                <a:t>)</a:t>
              </a:r>
            </a:p>
          </p:txBody>
        </p:sp>
        <p:grpSp>
          <p:nvGrpSpPr>
            <p:cNvPr id="95248" name="Group 16"/>
            <p:cNvGrpSpPr>
              <a:grpSpLocks/>
            </p:cNvGrpSpPr>
            <p:nvPr/>
          </p:nvGrpSpPr>
          <p:grpSpPr bwMode="auto">
            <a:xfrm>
              <a:off x="3349" y="3715"/>
              <a:ext cx="2012" cy="369"/>
              <a:chOff x="3349" y="3233"/>
              <a:chExt cx="2012" cy="369"/>
            </a:xfrm>
          </p:grpSpPr>
          <p:sp>
            <p:nvSpPr>
              <p:cNvPr id="95249" name="Text Box 17"/>
              <p:cNvSpPr txBox="1">
                <a:spLocks noChangeArrowheads="1"/>
              </p:cNvSpPr>
              <p:nvPr/>
            </p:nvSpPr>
            <p:spPr bwMode="auto">
              <a:xfrm>
                <a:off x="3447" y="3298"/>
                <a:ext cx="5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 -</a:t>
                </a:r>
                <a:endParaRPr lang="en-GB" sz="2400" i="0" baseline="30000">
                  <a:effectLst/>
                  <a:latin typeface="Lucida Calligraphy" pitchFamily="66" charset="0"/>
                </a:endParaRPr>
              </a:p>
            </p:txBody>
          </p:sp>
          <p:sp>
            <p:nvSpPr>
              <p:cNvPr id="95250" name="Text Box 18"/>
              <p:cNvSpPr txBox="1">
                <a:spLocks noChangeArrowheads="1"/>
              </p:cNvSpPr>
              <p:nvPr/>
            </p:nvSpPr>
            <p:spPr bwMode="auto">
              <a:xfrm>
                <a:off x="4998" y="3233"/>
                <a:ext cx="363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)</a:t>
                </a:r>
                <a:r>
                  <a:rPr lang="en-GB" sz="2400" i="0" baseline="60000">
                    <a:effectLst/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95251" name="Text Box 19"/>
              <p:cNvSpPr txBox="1">
                <a:spLocks noChangeArrowheads="1"/>
              </p:cNvSpPr>
              <p:nvPr/>
            </p:nvSpPr>
            <p:spPr bwMode="auto">
              <a:xfrm>
                <a:off x="3349" y="3236"/>
                <a:ext cx="317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3200" b="0" i="0">
                    <a:effectLst/>
                    <a:latin typeface="Times New Roman" pitchFamily="18" charset="0"/>
                  </a:rPr>
                  <a:t>(</a:t>
                </a:r>
                <a:endParaRPr lang="en-GB" sz="32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95252" name="Group 20"/>
            <p:cNvGrpSpPr>
              <a:grpSpLocks/>
            </p:cNvGrpSpPr>
            <p:nvPr/>
          </p:nvGrpSpPr>
          <p:grpSpPr bwMode="auto">
            <a:xfrm>
              <a:off x="2858" y="3650"/>
              <a:ext cx="2649" cy="460"/>
              <a:chOff x="2858" y="3168"/>
              <a:chExt cx="2649" cy="460"/>
            </a:xfrm>
          </p:grpSpPr>
          <p:sp>
            <p:nvSpPr>
              <p:cNvPr id="95253" name="Text Box 21"/>
              <p:cNvSpPr txBox="1">
                <a:spLocks noChangeArrowheads="1"/>
              </p:cNvSpPr>
              <p:nvPr/>
            </p:nvSpPr>
            <p:spPr bwMode="auto">
              <a:xfrm>
                <a:off x="2976" y="3300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 baseline="30000">
                    <a:effectLst/>
                    <a:latin typeface="Times New Roman" pitchFamily="18" charset="0"/>
                  </a:rPr>
                  <a:t>2 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-</a:t>
                </a:r>
              </a:p>
            </p:txBody>
          </p:sp>
          <p:sp>
            <p:nvSpPr>
              <p:cNvPr id="95254" name="Text Box 22"/>
              <p:cNvSpPr txBox="1">
                <a:spLocks noChangeArrowheads="1"/>
              </p:cNvSpPr>
              <p:nvPr/>
            </p:nvSpPr>
            <p:spPr bwMode="auto">
              <a:xfrm>
                <a:off x="2858" y="3184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[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95255" name="Text Box 23"/>
              <p:cNvSpPr txBox="1">
                <a:spLocks noChangeArrowheads="1"/>
              </p:cNvSpPr>
              <p:nvPr/>
            </p:nvSpPr>
            <p:spPr bwMode="auto">
              <a:xfrm>
                <a:off x="5190" y="3168"/>
                <a:ext cx="317" cy="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4000" b="0" i="0">
                    <a:effectLst/>
                    <a:latin typeface="Times New Roman" pitchFamily="18" charset="0"/>
                  </a:rPr>
                  <a:t>]</a:t>
                </a:r>
                <a:endParaRPr lang="en-GB" sz="4000" b="0" i="0" baseline="30000"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95256" name="Group 24"/>
            <p:cNvGrpSpPr>
              <a:grpSpLocks/>
            </p:cNvGrpSpPr>
            <p:nvPr/>
          </p:nvGrpSpPr>
          <p:grpSpPr bwMode="auto">
            <a:xfrm>
              <a:off x="1995" y="3517"/>
              <a:ext cx="3992" cy="966"/>
              <a:chOff x="1995" y="3035"/>
              <a:chExt cx="3992" cy="966"/>
            </a:xfrm>
          </p:grpSpPr>
          <p:sp>
            <p:nvSpPr>
              <p:cNvPr id="95257" name="Text Box 25"/>
              <p:cNvSpPr txBox="1">
                <a:spLocks noChangeArrowheads="1"/>
              </p:cNvSpPr>
              <p:nvPr/>
            </p:nvSpPr>
            <p:spPr bwMode="auto">
              <a:xfrm>
                <a:off x="2413" y="3291"/>
                <a:ext cx="63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400" i="0">
                    <a:effectLst/>
                    <a:latin typeface="Times New Roman" pitchFamily="18" charset="0"/>
                  </a:rPr>
                  <a:t>p(</a:t>
                </a:r>
                <a:r>
                  <a:rPr lang="en-GB" sz="2400" i="0">
                    <a:effectLst/>
                    <a:latin typeface="Lucida Calligraphy" pitchFamily="66" charset="0"/>
                  </a:rPr>
                  <a:t>x</a:t>
                </a:r>
                <a:r>
                  <a:rPr lang="en-GB" sz="2400" i="0">
                    <a:effectLst/>
                    <a:latin typeface="Times New Roman" pitchFamily="18" charset="0"/>
                  </a:rPr>
                  <a:t>)</a:t>
                </a:r>
                <a:endParaRPr lang="en-GB" sz="2400" i="0" baseline="30000"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95258" name="Group 26"/>
              <p:cNvGrpSpPr>
                <a:grpSpLocks/>
              </p:cNvGrpSpPr>
              <p:nvPr/>
            </p:nvGrpSpPr>
            <p:grpSpPr bwMode="auto">
              <a:xfrm>
                <a:off x="1995" y="3035"/>
                <a:ext cx="3992" cy="966"/>
                <a:chOff x="1995" y="3035"/>
                <a:chExt cx="3992" cy="966"/>
              </a:xfrm>
            </p:grpSpPr>
            <p:grpSp>
              <p:nvGrpSpPr>
                <p:cNvPr id="95259" name="Group 27"/>
                <p:cNvGrpSpPr>
                  <a:grpSpLocks/>
                </p:cNvGrpSpPr>
                <p:nvPr/>
              </p:nvGrpSpPr>
              <p:grpSpPr bwMode="auto">
                <a:xfrm>
                  <a:off x="1995" y="3035"/>
                  <a:ext cx="733" cy="966"/>
                  <a:chOff x="1995" y="2899"/>
                  <a:chExt cx="733" cy="966"/>
                </a:xfrm>
              </p:grpSpPr>
              <p:sp>
                <p:nvSpPr>
                  <p:cNvPr id="95260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95" y="3189"/>
                    <a:ext cx="544" cy="6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18000" bIns="0" anchor="ctr"/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/>
                    <a:r>
                      <a:rPr lang="en-GB" sz="9600" b="0" i="0" baseline="30000">
                        <a:effectLst/>
                        <a:latin typeface="Times New Roman" pitchFamily="18" charset="0"/>
                      </a:rPr>
                      <a:t>∫</a:t>
                    </a:r>
                  </a:p>
                </p:txBody>
              </p:sp>
              <p:sp>
                <p:nvSpPr>
                  <p:cNvPr id="95261" name="Text Box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43" y="3421"/>
                    <a:ext cx="408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</a:t>
                    </a:r>
                  </a:p>
                </p:txBody>
              </p:sp>
              <p:sp>
                <p:nvSpPr>
                  <p:cNvPr id="95262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39" y="2899"/>
                    <a:ext cx="589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5000" rIns="90000" bIns="45000">
                    <a:spAutoFit/>
                  </a:bodyPr>
                  <a:lstStyle>
                    <a:lvl1pPr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4318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6477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8636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1079500" indent="-215900" defTabSz="449263" eaLnBrk="0"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15367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19939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24511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2908300" indent="-2159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  <a:tab pos="3619500" algn="l"/>
                        <a:tab pos="4343400" algn="l"/>
                      </a:tabLs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algn="ctr" eaLnBrk="1"/>
                    <a:r>
                      <a:rPr lang="en-GB" sz="2000" i="0">
                        <a:effectLst/>
                        <a:latin typeface="Times New Roman" pitchFamily="18" charset="0"/>
                      </a:rPr>
                      <a:t>2</a:t>
                    </a:r>
                    <a:r>
                      <a:rPr lang="en-GB" sz="2000" i="0" baseline="30000">
                        <a:effectLst/>
                        <a:latin typeface="Times New Roman" pitchFamily="18" charset="0"/>
                      </a:rPr>
                      <a:t>P*+1</a:t>
                    </a:r>
                  </a:p>
                </p:txBody>
              </p:sp>
            </p:grpSp>
            <p:sp>
              <p:nvSpPr>
                <p:cNvPr id="95263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5352" y="3288"/>
                  <a:ext cx="63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4318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6477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8636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1079500" indent="-215900" defTabSz="449263" eaLnBrk="0"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15367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19939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24511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2908300" indent="-2159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</a:tabLs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/>
                  <a:r>
                    <a:rPr lang="en-GB" sz="2400" i="0">
                      <a:effectLst/>
                      <a:latin typeface="Times New Roman" pitchFamily="18" charset="0"/>
                    </a:rPr>
                    <a:t>d</a:t>
                  </a:r>
                  <a:r>
                    <a:rPr lang="en-GB" sz="2400" i="0">
                      <a:effectLst/>
                      <a:latin typeface="Lucida Calligraphy" pitchFamily="66" charset="0"/>
                    </a:rPr>
                    <a:t>x</a:t>
                  </a:r>
                  <a:endParaRPr lang="en-GB" sz="2400" i="0" baseline="30000">
                    <a:effectLst/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95275" name="Freeform 43"/>
          <p:cNvSpPr>
            <a:spLocks/>
          </p:cNvSpPr>
          <p:nvPr/>
        </p:nvSpPr>
        <p:spPr bwMode="auto">
          <a:xfrm>
            <a:off x="2879725" y="1908175"/>
            <a:ext cx="3889375" cy="1439863"/>
          </a:xfrm>
          <a:custGeom>
            <a:avLst/>
            <a:gdLst>
              <a:gd name="T0" fmla="*/ 0 w 2450"/>
              <a:gd name="T1" fmla="*/ 907 h 907"/>
              <a:gd name="T2" fmla="*/ 1951 w 2450"/>
              <a:gd name="T3" fmla="*/ 408 h 907"/>
              <a:gd name="T4" fmla="*/ 2450 w 2450"/>
              <a:gd name="T5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50" h="907">
                <a:moveTo>
                  <a:pt x="0" y="907"/>
                </a:moveTo>
                <a:cubicBezTo>
                  <a:pt x="771" y="733"/>
                  <a:pt x="1543" y="559"/>
                  <a:pt x="1951" y="408"/>
                </a:cubicBezTo>
                <a:cubicBezTo>
                  <a:pt x="2359" y="257"/>
                  <a:pt x="2404" y="128"/>
                  <a:pt x="245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95276" name="Group 44"/>
          <p:cNvGrpSpPr>
            <a:grpSpLocks/>
          </p:cNvGrpSpPr>
          <p:nvPr/>
        </p:nvGrpSpPr>
        <p:grpSpPr bwMode="auto">
          <a:xfrm>
            <a:off x="215900" y="4978400"/>
            <a:ext cx="9504363" cy="1795463"/>
            <a:chOff x="136" y="3136"/>
            <a:chExt cx="5987" cy="1131"/>
          </a:xfrm>
        </p:grpSpPr>
        <p:sp>
          <p:nvSpPr>
            <p:cNvPr id="95277" name="Text Box 45"/>
            <p:cNvSpPr txBox="1">
              <a:spLocks noChangeArrowheads="1"/>
            </p:cNvSpPr>
            <p:nvPr/>
          </p:nvSpPr>
          <p:spPr bwMode="auto">
            <a:xfrm>
              <a:off x="136" y="3136"/>
              <a:ext cx="59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/>
              <a:r>
                <a:rPr lang="en-GB" sz="24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APPLICATION TO THE PCRD PROCESS OF JPEG2000</a:t>
              </a:r>
            </a:p>
          </p:txBody>
        </p:sp>
        <p:sp>
          <p:nvSpPr>
            <p:cNvPr id="95278" name="Text Box 46"/>
            <p:cNvSpPr txBox="1">
              <a:spLocks noChangeArrowheads="1"/>
            </p:cNvSpPr>
            <p:nvPr/>
          </p:nvSpPr>
          <p:spPr bwMode="auto">
            <a:xfrm>
              <a:off x="862" y="3515"/>
              <a:ext cx="5216" cy="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24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When both the coder and decoder use pdf-based reconstruction, gains of 1 dB are achieved in the lossless mode </a:t>
              </a:r>
              <a:endParaRPr lang="en-GB" sz="12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95279" name="Line 47"/>
            <p:cNvSpPr>
              <a:spLocks noChangeShapeType="1"/>
            </p:cNvSpPr>
            <p:nvPr/>
          </p:nvSpPr>
          <p:spPr bwMode="auto">
            <a:xfrm>
              <a:off x="726" y="3669"/>
              <a:ext cx="13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95280" name="Text Box 48"/>
          <p:cNvSpPr txBox="1">
            <a:spLocks noChangeArrowheads="1"/>
          </p:cNvSpPr>
          <p:nvPr/>
        </p:nvSpPr>
        <p:spPr bwMode="auto">
          <a:xfrm>
            <a:off x="1944688" y="4103688"/>
            <a:ext cx="1871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2000">
                <a:solidFill>
                  <a:srgbClr val="FF0000"/>
                </a:solidFill>
                <a:effectLst/>
                <a:latin typeface="Verdana" pitchFamily="34" charset="0"/>
              </a:rPr>
              <a:t>centroid</a:t>
            </a:r>
          </a:p>
        </p:txBody>
      </p:sp>
      <p:grpSp>
        <p:nvGrpSpPr>
          <p:cNvPr id="95283" name="Group 51"/>
          <p:cNvGrpSpPr>
            <a:grpSpLocks/>
          </p:cNvGrpSpPr>
          <p:nvPr/>
        </p:nvGrpSpPr>
        <p:grpSpPr bwMode="auto">
          <a:xfrm>
            <a:off x="3960813" y="1835150"/>
            <a:ext cx="5688012" cy="2473325"/>
            <a:chOff x="2495" y="1156"/>
            <a:chExt cx="3583" cy="1558"/>
          </a:xfrm>
        </p:grpSpPr>
        <p:sp>
          <p:nvSpPr>
            <p:cNvPr id="95265" name="Freeform 33"/>
            <p:cNvSpPr>
              <a:spLocks/>
            </p:cNvSpPr>
            <p:nvPr/>
          </p:nvSpPr>
          <p:spPr bwMode="auto">
            <a:xfrm>
              <a:off x="2495" y="1156"/>
              <a:ext cx="1451" cy="817"/>
            </a:xfrm>
            <a:custGeom>
              <a:avLst/>
              <a:gdLst>
                <a:gd name="T0" fmla="*/ 0 w 907"/>
                <a:gd name="T1" fmla="*/ 0 h 771"/>
                <a:gd name="T2" fmla="*/ 408 w 907"/>
                <a:gd name="T3" fmla="*/ 590 h 771"/>
                <a:gd name="T4" fmla="*/ 907 w 907"/>
                <a:gd name="T5" fmla="*/ 771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7" h="771">
                  <a:moveTo>
                    <a:pt x="0" y="0"/>
                  </a:moveTo>
                  <a:cubicBezTo>
                    <a:pt x="128" y="231"/>
                    <a:pt x="257" y="462"/>
                    <a:pt x="408" y="590"/>
                  </a:cubicBezTo>
                  <a:cubicBezTo>
                    <a:pt x="559" y="718"/>
                    <a:pt x="733" y="744"/>
                    <a:pt x="907" y="77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5267" name="Line 35"/>
            <p:cNvSpPr>
              <a:spLocks noChangeShapeType="1"/>
            </p:cNvSpPr>
            <p:nvPr/>
          </p:nvSpPr>
          <p:spPr bwMode="auto">
            <a:xfrm>
              <a:off x="4206" y="2384"/>
              <a:ext cx="1457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5268" name="Line 36"/>
            <p:cNvSpPr>
              <a:spLocks noChangeShapeType="1"/>
            </p:cNvSpPr>
            <p:nvPr/>
          </p:nvSpPr>
          <p:spPr bwMode="auto">
            <a:xfrm flipH="1">
              <a:off x="4206" y="1868"/>
              <a:ext cx="0" cy="516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5269" name="Line 37"/>
            <p:cNvSpPr>
              <a:spLocks noChangeShapeType="1"/>
            </p:cNvSpPr>
            <p:nvPr/>
          </p:nvSpPr>
          <p:spPr bwMode="auto">
            <a:xfrm flipH="1">
              <a:off x="5663" y="1837"/>
              <a:ext cx="0" cy="558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5270" name="Text Box 38"/>
            <p:cNvSpPr txBox="1">
              <a:spLocks noChangeArrowheads="1"/>
            </p:cNvSpPr>
            <p:nvPr/>
          </p:nvSpPr>
          <p:spPr bwMode="auto">
            <a:xfrm>
              <a:off x="4037" y="2384"/>
              <a:ext cx="4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n-GB" sz="2400" i="0">
                  <a:effectLst/>
                  <a:latin typeface="Times New Roman" pitchFamily="18" charset="0"/>
                </a:rPr>
                <a:t>2</a:t>
              </a:r>
              <a:r>
                <a:rPr lang="en-GB" sz="2400" i="0" baseline="30000">
                  <a:effectLst/>
                  <a:latin typeface="Times New Roman" pitchFamily="18" charset="0"/>
                </a:rPr>
                <a:t>P*</a:t>
              </a:r>
            </a:p>
          </p:txBody>
        </p:sp>
        <p:sp>
          <p:nvSpPr>
            <p:cNvPr id="95271" name="Text Box 39"/>
            <p:cNvSpPr txBox="1">
              <a:spLocks noChangeArrowheads="1"/>
            </p:cNvSpPr>
            <p:nvPr/>
          </p:nvSpPr>
          <p:spPr bwMode="auto">
            <a:xfrm>
              <a:off x="5508" y="2384"/>
              <a:ext cx="5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n-GB" sz="2400" i="0">
                  <a:effectLst/>
                  <a:latin typeface="Times New Roman" pitchFamily="18" charset="0"/>
                </a:rPr>
                <a:t>2</a:t>
              </a:r>
              <a:r>
                <a:rPr lang="en-GB" sz="2400" i="0" baseline="30000">
                  <a:effectLst/>
                  <a:latin typeface="Times New Roman" pitchFamily="18" charset="0"/>
                </a:rPr>
                <a:t>P*+1</a:t>
              </a:r>
            </a:p>
          </p:txBody>
        </p:sp>
        <p:sp>
          <p:nvSpPr>
            <p:cNvPr id="95272" name="Line 40"/>
            <p:cNvSpPr>
              <a:spLocks noChangeShapeType="1"/>
            </p:cNvSpPr>
            <p:nvPr/>
          </p:nvSpPr>
          <p:spPr bwMode="auto">
            <a:xfrm flipH="1">
              <a:off x="4702" y="2116"/>
              <a:ext cx="0" cy="33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5274" name="Line 42"/>
            <p:cNvSpPr>
              <a:spLocks noChangeShapeType="1"/>
            </p:cNvSpPr>
            <p:nvPr/>
          </p:nvSpPr>
          <p:spPr bwMode="auto">
            <a:xfrm flipH="1" flipV="1">
              <a:off x="4206" y="1950"/>
              <a:ext cx="1426" cy="44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5282" name="Text Box 50"/>
            <p:cNvSpPr txBox="1">
              <a:spLocks noChangeArrowheads="1"/>
            </p:cNvSpPr>
            <p:nvPr/>
          </p:nvSpPr>
          <p:spPr bwMode="auto">
            <a:xfrm>
              <a:off x="4536" y="2426"/>
              <a:ext cx="4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/>
              <a:r>
                <a:rPr lang="el-GR" sz="2000" i="0">
                  <a:effectLst/>
                  <a:latin typeface="Lucida Sans Unicode" pitchFamily="34" charset="0"/>
                </a:rPr>
                <a:t>ζ</a:t>
              </a:r>
              <a:r>
                <a:rPr lang="en-GB" sz="2400" i="0" baseline="-25000">
                  <a:effectLst/>
                  <a:latin typeface="Times New Roman" pitchFamily="18" charset="0"/>
                </a:rPr>
                <a:t>P*</a:t>
              </a:r>
              <a:endParaRPr lang="en-US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9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1662E-6 1.50294E-6 L -0.01464 1.50294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5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5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3" grpId="0" animBg="1"/>
      <p:bldP spid="95244" grpId="0" animBg="1"/>
      <p:bldP spid="95244" grpId="1" animBg="1"/>
      <p:bldP spid="95275" grpId="0" animBg="1"/>
      <p:bldP spid="9528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CONCLUSIONS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360363" y="1042988"/>
            <a:ext cx="6840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eaLnBrk="1"/>
            <a:r>
              <a:rPr lang="en-GB" sz="2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FUTURE RESEARCH</a:t>
            </a:r>
          </a:p>
        </p:txBody>
      </p:sp>
      <p:grpSp>
        <p:nvGrpSpPr>
          <p:cNvPr id="97286" name="Group 6"/>
          <p:cNvGrpSpPr>
            <a:grpSpLocks/>
          </p:cNvGrpSpPr>
          <p:nvPr/>
        </p:nvGrpSpPr>
        <p:grpSpPr bwMode="auto">
          <a:xfrm>
            <a:off x="647700" y="2195513"/>
            <a:ext cx="9072563" cy="3889375"/>
            <a:chOff x="363" y="1292"/>
            <a:chExt cx="5715" cy="2450"/>
          </a:xfrm>
        </p:grpSpPr>
        <p:sp>
          <p:nvSpPr>
            <p:cNvPr id="97287" name="Text Box 7"/>
            <p:cNvSpPr txBox="1">
              <a:spLocks noChangeArrowheads="1"/>
            </p:cNvSpPr>
            <p:nvPr/>
          </p:nvSpPr>
          <p:spPr bwMode="auto">
            <a:xfrm>
              <a:off x="363" y="2253"/>
              <a:ext cx="16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Applications</a:t>
              </a:r>
            </a:p>
          </p:txBody>
        </p:sp>
        <p:sp>
          <p:nvSpPr>
            <p:cNvPr id="97288" name="Line 8"/>
            <p:cNvSpPr>
              <a:spLocks noChangeShapeType="1"/>
            </p:cNvSpPr>
            <p:nvPr/>
          </p:nvSpPr>
          <p:spPr bwMode="auto">
            <a:xfrm flipV="1">
              <a:off x="1814" y="1519"/>
              <a:ext cx="590" cy="8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7289" name="Line 9"/>
            <p:cNvSpPr>
              <a:spLocks noChangeShapeType="1"/>
            </p:cNvSpPr>
            <p:nvPr/>
          </p:nvSpPr>
          <p:spPr bwMode="auto">
            <a:xfrm flipV="1">
              <a:off x="1814" y="2245"/>
              <a:ext cx="554" cy="1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7290" name="Line 10"/>
            <p:cNvSpPr>
              <a:spLocks noChangeShapeType="1"/>
            </p:cNvSpPr>
            <p:nvPr/>
          </p:nvSpPr>
          <p:spPr bwMode="auto">
            <a:xfrm>
              <a:off x="1814" y="2472"/>
              <a:ext cx="590" cy="58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grpSp>
          <p:nvGrpSpPr>
            <p:cNvPr id="97291" name="Group 11"/>
            <p:cNvGrpSpPr>
              <a:grpSpLocks/>
            </p:cNvGrpSpPr>
            <p:nvPr/>
          </p:nvGrpSpPr>
          <p:grpSpPr bwMode="auto">
            <a:xfrm>
              <a:off x="2676" y="2336"/>
              <a:ext cx="1270" cy="90"/>
              <a:chOff x="3212" y="3636"/>
              <a:chExt cx="2730" cy="140"/>
            </a:xfrm>
          </p:grpSpPr>
          <p:sp>
            <p:nvSpPr>
              <p:cNvPr id="97292" name="AutoShape 12"/>
              <p:cNvSpPr>
                <a:spLocks/>
              </p:cNvSpPr>
              <p:nvPr/>
            </p:nvSpPr>
            <p:spPr bwMode="auto">
              <a:xfrm rot="-5400000">
                <a:off x="4507" y="2341"/>
                <a:ext cx="140" cy="2730"/>
              </a:xfrm>
              <a:prstGeom prst="leftBracket">
                <a:avLst>
                  <a:gd name="adj" fmla="val 3069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293" name="Rectangle 13"/>
              <p:cNvSpPr>
                <a:spLocks noChangeArrowheads="1"/>
              </p:cNvSpPr>
              <p:nvPr/>
            </p:nvSpPr>
            <p:spPr bwMode="auto">
              <a:xfrm>
                <a:off x="3266" y="3651"/>
                <a:ext cx="263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grpSp>
          <p:nvGrpSpPr>
            <p:cNvPr id="97294" name="Group 14"/>
            <p:cNvGrpSpPr>
              <a:grpSpLocks/>
            </p:cNvGrpSpPr>
            <p:nvPr/>
          </p:nvGrpSpPr>
          <p:grpSpPr bwMode="auto">
            <a:xfrm>
              <a:off x="4264" y="2472"/>
              <a:ext cx="998" cy="91"/>
              <a:chOff x="3311" y="4050"/>
              <a:chExt cx="2722" cy="140"/>
            </a:xfrm>
          </p:grpSpPr>
          <p:sp>
            <p:nvSpPr>
              <p:cNvPr id="97295" name="AutoShape 15"/>
              <p:cNvSpPr>
                <a:spLocks/>
              </p:cNvSpPr>
              <p:nvPr/>
            </p:nvSpPr>
            <p:spPr bwMode="auto">
              <a:xfrm rot="-5400000">
                <a:off x="4602" y="2759"/>
                <a:ext cx="140" cy="2722"/>
              </a:xfrm>
              <a:prstGeom prst="leftBracket">
                <a:avLst>
                  <a:gd name="adj" fmla="val 30604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296" name="Line 16"/>
              <p:cNvSpPr>
                <a:spLocks noChangeShapeType="1"/>
              </p:cNvSpPr>
              <p:nvPr/>
            </p:nvSpPr>
            <p:spPr bwMode="auto">
              <a:xfrm flipV="1">
                <a:off x="3538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7297" name="Line 17"/>
              <p:cNvSpPr>
                <a:spLocks noChangeShapeType="1"/>
              </p:cNvSpPr>
              <p:nvPr/>
            </p:nvSpPr>
            <p:spPr bwMode="auto">
              <a:xfrm flipV="1">
                <a:off x="442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7298" name="Rectangle 18"/>
              <p:cNvSpPr>
                <a:spLocks noChangeArrowheads="1"/>
              </p:cNvSpPr>
              <p:nvPr/>
            </p:nvSpPr>
            <p:spPr bwMode="auto">
              <a:xfrm>
                <a:off x="5174" y="4065"/>
                <a:ext cx="314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299" name="Line 19"/>
              <p:cNvSpPr>
                <a:spLocks noChangeShapeType="1"/>
              </p:cNvSpPr>
              <p:nvPr/>
            </p:nvSpPr>
            <p:spPr bwMode="auto">
              <a:xfrm flipV="1">
                <a:off x="5534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7300" name="Rectangle 20"/>
              <p:cNvSpPr>
                <a:spLocks noChangeArrowheads="1"/>
              </p:cNvSpPr>
              <p:nvPr/>
            </p:nvSpPr>
            <p:spPr bwMode="auto">
              <a:xfrm>
                <a:off x="4128" y="4065"/>
                <a:ext cx="260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01" name="Rectangle 21"/>
              <p:cNvSpPr>
                <a:spLocks noChangeArrowheads="1"/>
              </p:cNvSpPr>
              <p:nvPr/>
            </p:nvSpPr>
            <p:spPr bwMode="auto">
              <a:xfrm>
                <a:off x="3810" y="4065"/>
                <a:ext cx="227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02" name="Rectangle 22"/>
              <p:cNvSpPr>
                <a:spLocks noChangeArrowheads="1"/>
              </p:cNvSpPr>
              <p:nvPr/>
            </p:nvSpPr>
            <p:spPr bwMode="auto">
              <a:xfrm>
                <a:off x="3382" y="4065"/>
                <a:ext cx="99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03" name="Rectangle 23"/>
              <p:cNvSpPr>
                <a:spLocks noChangeArrowheads="1"/>
              </p:cNvSpPr>
              <p:nvPr/>
            </p:nvSpPr>
            <p:spPr bwMode="auto">
              <a:xfrm>
                <a:off x="3583" y="4066"/>
                <a:ext cx="13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04" name="Line 24"/>
              <p:cNvSpPr>
                <a:spLocks noChangeShapeType="1"/>
              </p:cNvSpPr>
              <p:nvPr/>
            </p:nvSpPr>
            <p:spPr bwMode="auto">
              <a:xfrm flipV="1">
                <a:off x="376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7305" name="Line 25"/>
              <p:cNvSpPr>
                <a:spLocks noChangeShapeType="1"/>
              </p:cNvSpPr>
              <p:nvPr/>
            </p:nvSpPr>
            <p:spPr bwMode="auto">
              <a:xfrm flipV="1">
                <a:off x="4082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7306" name="Line 26"/>
              <p:cNvSpPr>
                <a:spLocks noChangeShapeType="1"/>
              </p:cNvSpPr>
              <p:nvPr/>
            </p:nvSpPr>
            <p:spPr bwMode="auto">
              <a:xfrm flipV="1">
                <a:off x="4763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7307" name="Rectangle 27"/>
              <p:cNvSpPr>
                <a:spLocks noChangeArrowheads="1"/>
              </p:cNvSpPr>
              <p:nvPr/>
            </p:nvSpPr>
            <p:spPr bwMode="auto">
              <a:xfrm>
                <a:off x="4461" y="4065"/>
                <a:ext cx="261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08" name="Line 28"/>
              <p:cNvSpPr>
                <a:spLocks noChangeShapeType="1"/>
              </p:cNvSpPr>
              <p:nvPr/>
            </p:nvSpPr>
            <p:spPr bwMode="auto">
              <a:xfrm flipV="1">
                <a:off x="5125" y="4050"/>
                <a:ext cx="0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97309" name="Rectangle 29"/>
              <p:cNvSpPr>
                <a:spLocks noChangeArrowheads="1"/>
              </p:cNvSpPr>
              <p:nvPr/>
            </p:nvSpPr>
            <p:spPr bwMode="auto">
              <a:xfrm>
                <a:off x="4808" y="4065"/>
                <a:ext cx="272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10" name="Rectangle 30"/>
              <p:cNvSpPr>
                <a:spLocks noChangeArrowheads="1"/>
              </p:cNvSpPr>
              <p:nvPr/>
            </p:nvSpPr>
            <p:spPr bwMode="auto">
              <a:xfrm>
                <a:off x="5583" y="4066"/>
                <a:ext cx="404" cy="95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sp>
          <p:nvSpPr>
            <p:cNvPr id="97311" name="Freeform 31"/>
            <p:cNvSpPr>
              <a:spLocks/>
            </p:cNvSpPr>
            <p:nvPr/>
          </p:nvSpPr>
          <p:spPr bwMode="auto">
            <a:xfrm>
              <a:off x="3765" y="2472"/>
              <a:ext cx="408" cy="105"/>
            </a:xfrm>
            <a:custGeom>
              <a:avLst/>
              <a:gdLst>
                <a:gd name="T0" fmla="*/ 0 w 408"/>
                <a:gd name="T1" fmla="*/ 0 h 105"/>
                <a:gd name="T2" fmla="*/ 181 w 408"/>
                <a:gd name="T3" fmla="*/ 90 h 105"/>
                <a:gd name="T4" fmla="*/ 408 w 408"/>
                <a:gd name="T5" fmla="*/ 9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8" h="105">
                  <a:moveTo>
                    <a:pt x="0" y="0"/>
                  </a:moveTo>
                  <a:cubicBezTo>
                    <a:pt x="56" y="37"/>
                    <a:pt x="113" y="75"/>
                    <a:pt x="181" y="90"/>
                  </a:cubicBezTo>
                  <a:cubicBezTo>
                    <a:pt x="249" y="105"/>
                    <a:pt x="328" y="97"/>
                    <a:pt x="408" y="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97312" name="Rectangle 32"/>
            <p:cNvSpPr>
              <a:spLocks noChangeArrowheads="1"/>
            </p:cNvSpPr>
            <p:nvPr/>
          </p:nvSpPr>
          <p:spPr bwMode="auto">
            <a:xfrm>
              <a:off x="2585" y="2290"/>
              <a:ext cx="2767" cy="363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grpSp>
          <p:nvGrpSpPr>
            <p:cNvPr id="97313" name="Group 33"/>
            <p:cNvGrpSpPr>
              <a:grpSpLocks/>
            </p:cNvGrpSpPr>
            <p:nvPr/>
          </p:nvGrpSpPr>
          <p:grpSpPr bwMode="auto">
            <a:xfrm>
              <a:off x="4037" y="3221"/>
              <a:ext cx="1565" cy="521"/>
              <a:chOff x="4468" y="1474"/>
              <a:chExt cx="1565" cy="521"/>
            </a:xfrm>
          </p:grpSpPr>
          <p:sp>
            <p:nvSpPr>
              <p:cNvPr id="97314" name="AutoShape 34"/>
              <p:cNvSpPr>
                <a:spLocks noChangeArrowheads="1"/>
              </p:cNvSpPr>
              <p:nvPr/>
            </p:nvSpPr>
            <p:spPr bwMode="auto">
              <a:xfrm>
                <a:off x="5745" y="1727"/>
                <a:ext cx="99" cy="10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15" name="Rectangle 35"/>
              <p:cNvSpPr>
                <a:spLocks noChangeArrowheads="1"/>
              </p:cNvSpPr>
              <p:nvPr/>
            </p:nvSpPr>
            <p:spPr bwMode="auto">
              <a:xfrm>
                <a:off x="5671" y="1622"/>
                <a:ext cx="248" cy="16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pic>
            <p:nvPicPr>
              <p:cNvPr id="97316" name="Picture 36" descr="n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1" y="1515"/>
                <a:ext cx="362" cy="45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317" name="Freeform 37"/>
              <p:cNvSpPr>
                <a:spLocks/>
              </p:cNvSpPr>
              <p:nvPr/>
            </p:nvSpPr>
            <p:spPr bwMode="auto">
              <a:xfrm>
                <a:off x="4869" y="1843"/>
                <a:ext cx="938" cy="108"/>
              </a:xfrm>
              <a:custGeom>
                <a:avLst/>
                <a:gdLst>
                  <a:gd name="T0" fmla="*/ 0 w 2631"/>
                  <a:gd name="T1" fmla="*/ 136 h 204"/>
                  <a:gd name="T2" fmla="*/ 2042 w 2631"/>
                  <a:gd name="T3" fmla="*/ 181 h 204"/>
                  <a:gd name="T4" fmla="*/ 2631 w 2631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31" h="204">
                    <a:moveTo>
                      <a:pt x="0" y="136"/>
                    </a:moveTo>
                    <a:cubicBezTo>
                      <a:pt x="802" y="170"/>
                      <a:pt x="1604" y="204"/>
                      <a:pt x="2042" y="181"/>
                    </a:cubicBezTo>
                    <a:cubicBezTo>
                      <a:pt x="2480" y="158"/>
                      <a:pt x="2555" y="79"/>
                      <a:pt x="2631" y="0"/>
                    </a:cubicBezTo>
                  </a:path>
                </a:pathLst>
              </a:custGeom>
              <a:noFill/>
              <a:ln w="38100" cap="rnd" cmpd="sng">
                <a:solidFill>
                  <a:schemeClr val="tx1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pic>
            <p:nvPicPr>
              <p:cNvPr id="97318" name="Picture 38" descr="n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6" y="1651"/>
                <a:ext cx="201" cy="11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319" name="Rectangle 39"/>
              <p:cNvSpPr>
                <a:spLocks noChangeArrowheads="1"/>
              </p:cNvSpPr>
              <p:nvPr/>
            </p:nvSpPr>
            <p:spPr bwMode="auto">
              <a:xfrm>
                <a:off x="4582" y="1741"/>
                <a:ext cx="248" cy="168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7320" name="Rectangle 40"/>
              <p:cNvSpPr>
                <a:spLocks noChangeArrowheads="1"/>
              </p:cNvSpPr>
              <p:nvPr/>
            </p:nvSpPr>
            <p:spPr bwMode="auto">
              <a:xfrm>
                <a:off x="4468" y="1474"/>
                <a:ext cx="1565" cy="521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pic>
          <p:nvPicPr>
            <p:cNvPr id="97321" name="Picture 41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" y="1473"/>
              <a:ext cx="362" cy="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322" name="Picture 42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" y="1518"/>
              <a:ext cx="362" cy="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323" name="Picture 43" descr="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" y="1564"/>
              <a:ext cx="362" cy="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324" name="Rectangle 44"/>
            <p:cNvSpPr>
              <a:spLocks noChangeArrowheads="1"/>
            </p:cNvSpPr>
            <p:nvPr/>
          </p:nvSpPr>
          <p:spPr bwMode="auto">
            <a:xfrm>
              <a:off x="4309" y="1428"/>
              <a:ext cx="726" cy="635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7325" name="Text Box 45"/>
            <p:cNvSpPr txBox="1">
              <a:spLocks noChangeArrowheads="1"/>
            </p:cNvSpPr>
            <p:nvPr/>
          </p:nvSpPr>
          <p:spPr bwMode="auto">
            <a:xfrm>
              <a:off x="2404" y="1292"/>
              <a:ext cx="3674" cy="2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20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Distortion estimation</a:t>
              </a:r>
            </a:p>
            <a:p>
              <a:pPr eaLnBrk="1"/>
              <a:endPara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/>
              <a:endPara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/>
              <a:endPara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/>
              <a:r>
                <a:rPr lang="en-GB" sz="20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Codestream transcoding</a:t>
              </a:r>
            </a:p>
            <a:p>
              <a:pPr eaLnBrk="1"/>
              <a:endPara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/>
              <a:endPara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/>
              <a:endPara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  <a:p>
              <a:pPr eaLnBrk="1"/>
              <a:r>
                <a:rPr lang="en-GB" sz="20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Interactive image and video transmission</a:t>
              </a:r>
            </a:p>
            <a:p>
              <a:pPr eaLnBrk="1"/>
              <a:endPara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sp>
        <p:nvSpPr>
          <p:cNvPr id="97326" name="Rectangle 46"/>
          <p:cNvSpPr>
            <a:spLocks noChangeArrowheads="1"/>
          </p:cNvSpPr>
          <p:nvPr/>
        </p:nvSpPr>
        <p:spPr bwMode="auto">
          <a:xfrm>
            <a:off x="287338" y="971550"/>
            <a:ext cx="9361487" cy="55435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2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EXPERIMENTS</a:t>
            </a:r>
          </a:p>
        </p:txBody>
      </p:sp>
      <p:pic>
        <p:nvPicPr>
          <p:cNvPr id="99333" name="Picture 5" descr="n1_GRAY-CODP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0"/>
            <a:ext cx="10080625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LOSSLESS MODE</a:t>
            </a: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6480175" y="6083300"/>
            <a:ext cx="17272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3000"/>
              </a:lnSpc>
            </a:pPr>
            <a:r>
              <a:rPr lang="es-ES" sz="1400" i="0">
                <a:effectLst/>
              </a:rPr>
              <a:t>“Portrait” image</a:t>
            </a:r>
          </a:p>
          <a:p>
            <a:pPr algn="ctr">
              <a:lnSpc>
                <a:spcPct val="93000"/>
              </a:lnSpc>
            </a:pPr>
            <a:r>
              <a:rPr lang="es-ES" sz="1400" b="0" i="0">
                <a:effectLst/>
              </a:rPr>
              <a:t>5 IWT levels</a:t>
            </a:r>
          </a:p>
          <a:p>
            <a:pPr algn="ctr">
              <a:lnSpc>
                <a:spcPct val="93000"/>
              </a:lnSpc>
            </a:pPr>
            <a:r>
              <a:rPr lang="es-ES" sz="1400" b="0" i="0">
                <a:effectLst/>
              </a:rPr>
              <a:t>5/3 filter-taps</a:t>
            </a:r>
          </a:p>
          <a:p>
            <a:pPr algn="ctr">
              <a:lnSpc>
                <a:spcPct val="93000"/>
              </a:lnSpc>
            </a:pPr>
            <a:r>
              <a:rPr lang="es-ES" sz="1400" b="0" i="0">
                <a:effectLst/>
              </a:rPr>
              <a:t>64x64 codeblocks</a:t>
            </a:r>
          </a:p>
        </p:txBody>
      </p:sp>
      <p:pic>
        <p:nvPicPr>
          <p:cNvPr id="99336" name="Picture 8" descr="n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221288"/>
            <a:ext cx="1379538" cy="1727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INTRODUCTION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96488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BITPLANE CODING STRATEGY</a:t>
            </a:r>
          </a:p>
        </p:txBody>
      </p:sp>
      <p:sp>
        <p:nvSpPr>
          <p:cNvPr id="11269" name="AutoShape 5"/>
          <p:cNvSpPr>
            <a:spLocks noChangeArrowheads="1"/>
          </p:cNvSpPr>
          <p:nvPr/>
        </p:nvSpPr>
        <p:spPr bwMode="auto">
          <a:xfrm>
            <a:off x="647700" y="3563938"/>
            <a:ext cx="144463" cy="5032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863600" y="1979613"/>
            <a:ext cx="144463" cy="2087562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1079500" y="3708400"/>
            <a:ext cx="144463" cy="357188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>
            <a:off x="1295400" y="3851275"/>
            <a:ext cx="144463" cy="2159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1511300" y="3132138"/>
            <a:ext cx="144463" cy="9350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1727200" y="3635375"/>
            <a:ext cx="144463" cy="4318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>
            <a:off x="1944688" y="2860675"/>
            <a:ext cx="144462" cy="12065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76" name="AutoShape 12"/>
          <p:cNvSpPr>
            <a:spLocks noChangeArrowheads="1"/>
          </p:cNvSpPr>
          <p:nvPr/>
        </p:nvSpPr>
        <p:spPr bwMode="auto">
          <a:xfrm>
            <a:off x="2160588" y="2541588"/>
            <a:ext cx="144462" cy="152558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2376488" y="3851275"/>
            <a:ext cx="144462" cy="214313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>
            <a:off x="2592388" y="3635375"/>
            <a:ext cx="144462" cy="4318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>
            <a:off x="2808288" y="3779838"/>
            <a:ext cx="144462" cy="28575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3024188" y="2700338"/>
            <a:ext cx="144462" cy="136525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3240088" y="3635375"/>
            <a:ext cx="144462" cy="4318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>
            <a:off x="3455988" y="3851275"/>
            <a:ext cx="144462" cy="2159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83" name="AutoShape 19"/>
          <p:cNvSpPr>
            <a:spLocks noChangeArrowheads="1"/>
          </p:cNvSpPr>
          <p:nvPr/>
        </p:nvSpPr>
        <p:spPr bwMode="auto">
          <a:xfrm>
            <a:off x="3671888" y="3348038"/>
            <a:ext cx="144462" cy="7191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84" name="AutoShape 20"/>
          <p:cNvSpPr>
            <a:spLocks noChangeArrowheads="1"/>
          </p:cNvSpPr>
          <p:nvPr/>
        </p:nvSpPr>
        <p:spPr bwMode="auto">
          <a:xfrm>
            <a:off x="215900" y="3275013"/>
            <a:ext cx="144463" cy="792162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85" name="AutoShape 21"/>
          <p:cNvSpPr>
            <a:spLocks noChangeArrowheads="1"/>
          </p:cNvSpPr>
          <p:nvPr/>
        </p:nvSpPr>
        <p:spPr bwMode="auto">
          <a:xfrm>
            <a:off x="431800" y="3779838"/>
            <a:ext cx="144463" cy="2873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>
            <a:off x="144463" y="4067175"/>
            <a:ext cx="3744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>
            <a:off x="4032250" y="3513138"/>
            <a:ext cx="1944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288" name="Line 24"/>
          <p:cNvSpPr>
            <a:spLocks noChangeShapeType="1"/>
          </p:cNvSpPr>
          <p:nvPr/>
        </p:nvSpPr>
        <p:spPr bwMode="auto">
          <a:xfrm>
            <a:off x="144463" y="2916238"/>
            <a:ext cx="3744912" cy="0"/>
          </a:xfrm>
          <a:prstGeom prst="line">
            <a:avLst/>
          </a:prstGeom>
          <a:noFill/>
          <a:ln w="28575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289" name="AutoShape 25"/>
          <p:cNvSpPr>
            <a:spLocks noChangeArrowheads="1"/>
          </p:cNvSpPr>
          <p:nvPr/>
        </p:nvSpPr>
        <p:spPr bwMode="auto">
          <a:xfrm>
            <a:off x="6694488" y="3563938"/>
            <a:ext cx="144462" cy="503237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90" name="AutoShape 26"/>
          <p:cNvSpPr>
            <a:spLocks noChangeArrowheads="1"/>
          </p:cNvSpPr>
          <p:nvPr/>
        </p:nvSpPr>
        <p:spPr bwMode="auto">
          <a:xfrm>
            <a:off x="6910388" y="2051050"/>
            <a:ext cx="144462" cy="2016125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91" name="AutoShape 27"/>
          <p:cNvSpPr>
            <a:spLocks noChangeArrowheads="1"/>
          </p:cNvSpPr>
          <p:nvPr/>
        </p:nvSpPr>
        <p:spPr bwMode="auto">
          <a:xfrm>
            <a:off x="7126288" y="3708400"/>
            <a:ext cx="144462" cy="357188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92" name="AutoShape 28"/>
          <p:cNvSpPr>
            <a:spLocks noChangeArrowheads="1"/>
          </p:cNvSpPr>
          <p:nvPr/>
        </p:nvSpPr>
        <p:spPr bwMode="auto">
          <a:xfrm>
            <a:off x="7342188" y="3851275"/>
            <a:ext cx="144462" cy="2159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93" name="AutoShape 29"/>
          <p:cNvSpPr>
            <a:spLocks noChangeArrowheads="1"/>
          </p:cNvSpPr>
          <p:nvPr/>
        </p:nvSpPr>
        <p:spPr bwMode="auto">
          <a:xfrm>
            <a:off x="7558088" y="3132138"/>
            <a:ext cx="144462" cy="935037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94" name="AutoShape 30"/>
          <p:cNvSpPr>
            <a:spLocks noChangeArrowheads="1"/>
          </p:cNvSpPr>
          <p:nvPr/>
        </p:nvSpPr>
        <p:spPr bwMode="auto">
          <a:xfrm>
            <a:off x="7773988" y="3635375"/>
            <a:ext cx="146050" cy="4318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95" name="AutoShape 31"/>
          <p:cNvSpPr>
            <a:spLocks noChangeArrowheads="1"/>
          </p:cNvSpPr>
          <p:nvPr/>
        </p:nvSpPr>
        <p:spPr bwMode="auto">
          <a:xfrm>
            <a:off x="7991475" y="2860675"/>
            <a:ext cx="144463" cy="12065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96" name="AutoShape 32"/>
          <p:cNvSpPr>
            <a:spLocks noChangeArrowheads="1"/>
          </p:cNvSpPr>
          <p:nvPr/>
        </p:nvSpPr>
        <p:spPr bwMode="auto">
          <a:xfrm>
            <a:off x="8207375" y="2538413"/>
            <a:ext cx="144463" cy="1528762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97" name="AutoShape 33"/>
          <p:cNvSpPr>
            <a:spLocks noChangeArrowheads="1"/>
          </p:cNvSpPr>
          <p:nvPr/>
        </p:nvSpPr>
        <p:spPr bwMode="auto">
          <a:xfrm>
            <a:off x="8423275" y="3851275"/>
            <a:ext cx="144463" cy="214313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98" name="AutoShape 34"/>
          <p:cNvSpPr>
            <a:spLocks noChangeArrowheads="1"/>
          </p:cNvSpPr>
          <p:nvPr/>
        </p:nvSpPr>
        <p:spPr bwMode="auto">
          <a:xfrm>
            <a:off x="8639175" y="3635375"/>
            <a:ext cx="144463" cy="4318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299" name="AutoShape 35"/>
          <p:cNvSpPr>
            <a:spLocks noChangeArrowheads="1"/>
          </p:cNvSpPr>
          <p:nvPr/>
        </p:nvSpPr>
        <p:spPr bwMode="auto">
          <a:xfrm>
            <a:off x="8855075" y="3779838"/>
            <a:ext cx="144463" cy="28575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300" name="AutoShape 36"/>
          <p:cNvSpPr>
            <a:spLocks noChangeArrowheads="1"/>
          </p:cNvSpPr>
          <p:nvPr/>
        </p:nvSpPr>
        <p:spPr bwMode="auto">
          <a:xfrm>
            <a:off x="9070975" y="2700338"/>
            <a:ext cx="144463" cy="136525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301" name="AutoShape 37"/>
          <p:cNvSpPr>
            <a:spLocks noChangeArrowheads="1"/>
          </p:cNvSpPr>
          <p:nvPr/>
        </p:nvSpPr>
        <p:spPr bwMode="auto">
          <a:xfrm>
            <a:off x="9286875" y="3635375"/>
            <a:ext cx="144463" cy="4318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302" name="AutoShape 38"/>
          <p:cNvSpPr>
            <a:spLocks noChangeArrowheads="1"/>
          </p:cNvSpPr>
          <p:nvPr/>
        </p:nvSpPr>
        <p:spPr bwMode="auto">
          <a:xfrm>
            <a:off x="9502775" y="3851275"/>
            <a:ext cx="144463" cy="2159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303" name="AutoShape 39"/>
          <p:cNvSpPr>
            <a:spLocks noChangeArrowheads="1"/>
          </p:cNvSpPr>
          <p:nvPr/>
        </p:nvSpPr>
        <p:spPr bwMode="auto">
          <a:xfrm>
            <a:off x="9718675" y="3348038"/>
            <a:ext cx="144463" cy="719137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304" name="AutoShape 40"/>
          <p:cNvSpPr>
            <a:spLocks noChangeArrowheads="1"/>
          </p:cNvSpPr>
          <p:nvPr/>
        </p:nvSpPr>
        <p:spPr bwMode="auto">
          <a:xfrm>
            <a:off x="6262688" y="3275013"/>
            <a:ext cx="144462" cy="792162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305" name="AutoShape 41"/>
          <p:cNvSpPr>
            <a:spLocks noChangeArrowheads="1"/>
          </p:cNvSpPr>
          <p:nvPr/>
        </p:nvSpPr>
        <p:spPr bwMode="auto">
          <a:xfrm>
            <a:off x="6478588" y="3779838"/>
            <a:ext cx="144462" cy="287337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1306" name="Line 42"/>
          <p:cNvSpPr>
            <a:spLocks noChangeShapeType="1"/>
          </p:cNvSpPr>
          <p:nvPr/>
        </p:nvSpPr>
        <p:spPr bwMode="auto">
          <a:xfrm>
            <a:off x="6191250" y="4067175"/>
            <a:ext cx="3744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07" name="Line 43"/>
          <p:cNvSpPr>
            <a:spLocks noChangeShapeType="1"/>
          </p:cNvSpPr>
          <p:nvPr/>
        </p:nvSpPr>
        <p:spPr bwMode="auto">
          <a:xfrm>
            <a:off x="6191250" y="2916238"/>
            <a:ext cx="3744913" cy="0"/>
          </a:xfrm>
          <a:prstGeom prst="line">
            <a:avLst/>
          </a:prstGeom>
          <a:noFill/>
          <a:ln w="28575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08" name="Line 44"/>
          <p:cNvSpPr>
            <a:spLocks noChangeShapeType="1"/>
          </p:cNvSpPr>
          <p:nvPr/>
        </p:nvSpPr>
        <p:spPr bwMode="auto">
          <a:xfrm flipV="1">
            <a:off x="6985000" y="2411413"/>
            <a:ext cx="0" cy="1655762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09" name="Line 45"/>
          <p:cNvSpPr>
            <a:spLocks noChangeShapeType="1"/>
          </p:cNvSpPr>
          <p:nvPr/>
        </p:nvSpPr>
        <p:spPr bwMode="auto">
          <a:xfrm>
            <a:off x="6119813" y="2916238"/>
            <a:ext cx="0" cy="577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10" name="Line 46"/>
          <p:cNvSpPr>
            <a:spLocks noChangeShapeType="1"/>
          </p:cNvSpPr>
          <p:nvPr/>
        </p:nvSpPr>
        <p:spPr bwMode="auto">
          <a:xfrm flipV="1">
            <a:off x="6048375" y="3170238"/>
            <a:ext cx="144463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11" name="Line 47"/>
          <p:cNvSpPr>
            <a:spLocks noChangeShapeType="1"/>
          </p:cNvSpPr>
          <p:nvPr/>
        </p:nvSpPr>
        <p:spPr bwMode="auto">
          <a:xfrm flipV="1">
            <a:off x="8280400" y="2411413"/>
            <a:ext cx="0" cy="1655762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12" name="Line 48"/>
          <p:cNvSpPr>
            <a:spLocks noChangeShapeType="1"/>
          </p:cNvSpPr>
          <p:nvPr/>
        </p:nvSpPr>
        <p:spPr bwMode="auto">
          <a:xfrm flipV="1">
            <a:off x="9144000" y="2411413"/>
            <a:ext cx="0" cy="1655762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13" name="Line 49"/>
          <p:cNvSpPr>
            <a:spLocks noChangeShapeType="1"/>
          </p:cNvSpPr>
          <p:nvPr/>
        </p:nvSpPr>
        <p:spPr bwMode="auto">
          <a:xfrm flipV="1">
            <a:off x="8064500" y="2411413"/>
            <a:ext cx="0" cy="1655762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14" name="Line 50"/>
          <p:cNvSpPr>
            <a:spLocks noChangeShapeType="1"/>
          </p:cNvSpPr>
          <p:nvPr/>
        </p:nvSpPr>
        <p:spPr bwMode="auto">
          <a:xfrm flipV="1">
            <a:off x="6335713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15" name="Line 51"/>
          <p:cNvSpPr>
            <a:spLocks noChangeShapeType="1"/>
          </p:cNvSpPr>
          <p:nvPr/>
        </p:nvSpPr>
        <p:spPr bwMode="auto">
          <a:xfrm flipV="1">
            <a:off x="6551613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16" name="Line 52"/>
          <p:cNvSpPr>
            <a:spLocks noChangeShapeType="1"/>
          </p:cNvSpPr>
          <p:nvPr/>
        </p:nvSpPr>
        <p:spPr bwMode="auto">
          <a:xfrm flipV="1">
            <a:off x="6769100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17" name="Line 53"/>
          <p:cNvSpPr>
            <a:spLocks noChangeShapeType="1"/>
          </p:cNvSpPr>
          <p:nvPr/>
        </p:nvSpPr>
        <p:spPr bwMode="auto">
          <a:xfrm flipV="1">
            <a:off x="7200900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18" name="Line 54"/>
          <p:cNvSpPr>
            <a:spLocks noChangeShapeType="1"/>
          </p:cNvSpPr>
          <p:nvPr/>
        </p:nvSpPr>
        <p:spPr bwMode="auto">
          <a:xfrm flipV="1">
            <a:off x="7416800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19" name="Line 55"/>
          <p:cNvSpPr>
            <a:spLocks noChangeShapeType="1"/>
          </p:cNvSpPr>
          <p:nvPr/>
        </p:nvSpPr>
        <p:spPr bwMode="auto">
          <a:xfrm flipV="1">
            <a:off x="7632700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20" name="Line 56"/>
          <p:cNvSpPr>
            <a:spLocks noChangeShapeType="1"/>
          </p:cNvSpPr>
          <p:nvPr/>
        </p:nvSpPr>
        <p:spPr bwMode="auto">
          <a:xfrm flipV="1">
            <a:off x="7848600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21" name="Line 57"/>
          <p:cNvSpPr>
            <a:spLocks noChangeShapeType="1"/>
          </p:cNvSpPr>
          <p:nvPr/>
        </p:nvSpPr>
        <p:spPr bwMode="auto">
          <a:xfrm flipV="1">
            <a:off x="8496300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22" name="Line 58"/>
          <p:cNvSpPr>
            <a:spLocks noChangeShapeType="1"/>
          </p:cNvSpPr>
          <p:nvPr/>
        </p:nvSpPr>
        <p:spPr bwMode="auto">
          <a:xfrm flipV="1">
            <a:off x="8712200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23" name="Line 59"/>
          <p:cNvSpPr>
            <a:spLocks noChangeShapeType="1"/>
          </p:cNvSpPr>
          <p:nvPr/>
        </p:nvSpPr>
        <p:spPr bwMode="auto">
          <a:xfrm flipV="1">
            <a:off x="8928100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24" name="Line 60"/>
          <p:cNvSpPr>
            <a:spLocks noChangeShapeType="1"/>
          </p:cNvSpPr>
          <p:nvPr/>
        </p:nvSpPr>
        <p:spPr bwMode="auto">
          <a:xfrm flipV="1">
            <a:off x="9361488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25" name="Line 61"/>
          <p:cNvSpPr>
            <a:spLocks noChangeShapeType="1"/>
          </p:cNvSpPr>
          <p:nvPr/>
        </p:nvSpPr>
        <p:spPr bwMode="auto">
          <a:xfrm flipV="1">
            <a:off x="9577388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26" name="Line 62"/>
          <p:cNvSpPr>
            <a:spLocks noChangeShapeType="1"/>
          </p:cNvSpPr>
          <p:nvPr/>
        </p:nvSpPr>
        <p:spPr bwMode="auto">
          <a:xfrm flipV="1">
            <a:off x="9793288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27" name="Text Box 63"/>
          <p:cNvSpPr txBox="1">
            <a:spLocks noChangeArrowheads="1"/>
          </p:cNvSpPr>
          <p:nvPr/>
        </p:nvSpPr>
        <p:spPr bwMode="auto">
          <a:xfrm>
            <a:off x="4032250" y="2900363"/>
            <a:ext cx="1871663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b="0">
                <a:solidFill>
                  <a:srgbClr val="333333"/>
                </a:solidFill>
                <a:effectLst/>
                <a:latin typeface="Verdana" pitchFamily="34" charset="0"/>
              </a:rPr>
              <a:t>significance coding</a:t>
            </a:r>
          </a:p>
        </p:txBody>
      </p:sp>
      <p:sp>
        <p:nvSpPr>
          <p:cNvPr id="11328" name="Line 64"/>
          <p:cNvSpPr>
            <a:spLocks noChangeShapeType="1"/>
          </p:cNvSpPr>
          <p:nvPr/>
        </p:nvSpPr>
        <p:spPr bwMode="auto">
          <a:xfrm>
            <a:off x="144463" y="3492500"/>
            <a:ext cx="3744912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29" name="Line 65"/>
          <p:cNvSpPr>
            <a:spLocks noChangeShapeType="1"/>
          </p:cNvSpPr>
          <p:nvPr/>
        </p:nvSpPr>
        <p:spPr bwMode="auto">
          <a:xfrm>
            <a:off x="6191250" y="3492500"/>
            <a:ext cx="3744913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30" name="Line 66"/>
          <p:cNvSpPr>
            <a:spLocks noChangeShapeType="1"/>
          </p:cNvSpPr>
          <p:nvPr/>
        </p:nvSpPr>
        <p:spPr bwMode="auto">
          <a:xfrm flipV="1">
            <a:off x="6335713" y="3203575"/>
            <a:ext cx="0" cy="863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1331" name="Line 67"/>
          <p:cNvSpPr>
            <a:spLocks noChangeShapeType="1"/>
          </p:cNvSpPr>
          <p:nvPr/>
        </p:nvSpPr>
        <p:spPr bwMode="auto">
          <a:xfrm flipV="1">
            <a:off x="7632700" y="3203575"/>
            <a:ext cx="0" cy="863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11332" name="Group 68"/>
          <p:cNvGrpSpPr>
            <a:grpSpLocks/>
          </p:cNvGrpSpPr>
          <p:nvPr/>
        </p:nvGrpSpPr>
        <p:grpSpPr bwMode="auto">
          <a:xfrm>
            <a:off x="7850188" y="3203575"/>
            <a:ext cx="1943100" cy="863600"/>
            <a:chOff x="4945" y="2018"/>
            <a:chExt cx="1224" cy="544"/>
          </a:xfrm>
        </p:grpSpPr>
        <p:sp>
          <p:nvSpPr>
            <p:cNvPr id="11333" name="Line 69"/>
            <p:cNvSpPr>
              <a:spLocks noChangeShapeType="1"/>
            </p:cNvSpPr>
            <p:nvPr/>
          </p:nvSpPr>
          <p:spPr bwMode="auto">
            <a:xfrm flipV="1">
              <a:off x="6169" y="2018"/>
              <a:ext cx="0" cy="54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334" name="Line 70"/>
            <p:cNvSpPr>
              <a:spLocks noChangeShapeType="1"/>
            </p:cNvSpPr>
            <p:nvPr/>
          </p:nvSpPr>
          <p:spPr bwMode="auto">
            <a:xfrm flipV="1">
              <a:off x="4945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335" name="Line 71"/>
            <p:cNvSpPr>
              <a:spLocks noChangeShapeType="1"/>
            </p:cNvSpPr>
            <p:nvPr/>
          </p:nvSpPr>
          <p:spPr bwMode="auto">
            <a:xfrm flipV="1">
              <a:off x="5353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336" name="Line 72"/>
            <p:cNvSpPr>
              <a:spLocks noChangeShapeType="1"/>
            </p:cNvSpPr>
            <p:nvPr/>
          </p:nvSpPr>
          <p:spPr bwMode="auto">
            <a:xfrm flipV="1">
              <a:off x="5489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337" name="Line 73"/>
            <p:cNvSpPr>
              <a:spLocks noChangeShapeType="1"/>
            </p:cNvSpPr>
            <p:nvPr/>
          </p:nvSpPr>
          <p:spPr bwMode="auto">
            <a:xfrm flipV="1">
              <a:off x="5625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338" name="Line 74"/>
            <p:cNvSpPr>
              <a:spLocks noChangeShapeType="1"/>
            </p:cNvSpPr>
            <p:nvPr/>
          </p:nvSpPr>
          <p:spPr bwMode="auto">
            <a:xfrm flipV="1">
              <a:off x="5898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1339" name="Line 75"/>
            <p:cNvSpPr>
              <a:spLocks noChangeShapeType="1"/>
            </p:cNvSpPr>
            <p:nvPr/>
          </p:nvSpPr>
          <p:spPr bwMode="auto">
            <a:xfrm flipV="1">
              <a:off x="6034" y="2517"/>
              <a:ext cx="0" cy="4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1340" name="Group 76"/>
          <p:cNvGrpSpPr>
            <a:grpSpLocks/>
          </p:cNvGrpSpPr>
          <p:nvPr/>
        </p:nvGrpSpPr>
        <p:grpSpPr bwMode="auto">
          <a:xfrm>
            <a:off x="6553200" y="3995738"/>
            <a:ext cx="865188" cy="71437"/>
            <a:chOff x="4128" y="2517"/>
            <a:chExt cx="545" cy="45"/>
          </a:xfrm>
        </p:grpSpPr>
        <p:grpSp>
          <p:nvGrpSpPr>
            <p:cNvPr id="11341" name="Group 77"/>
            <p:cNvGrpSpPr>
              <a:grpSpLocks/>
            </p:cNvGrpSpPr>
            <p:nvPr/>
          </p:nvGrpSpPr>
          <p:grpSpPr bwMode="auto">
            <a:xfrm>
              <a:off x="4537" y="2517"/>
              <a:ext cx="136" cy="45"/>
              <a:chOff x="4537" y="2517"/>
              <a:chExt cx="136" cy="45"/>
            </a:xfrm>
          </p:grpSpPr>
          <p:sp>
            <p:nvSpPr>
              <p:cNvPr id="11342" name="Line 78"/>
              <p:cNvSpPr>
                <a:spLocks noChangeShapeType="1"/>
              </p:cNvSpPr>
              <p:nvPr/>
            </p:nvSpPr>
            <p:spPr bwMode="auto">
              <a:xfrm flipV="1">
                <a:off x="4537" y="2517"/>
                <a:ext cx="0" cy="4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343" name="Line 79"/>
              <p:cNvSpPr>
                <a:spLocks noChangeShapeType="1"/>
              </p:cNvSpPr>
              <p:nvPr/>
            </p:nvSpPr>
            <p:spPr bwMode="auto">
              <a:xfrm flipV="1">
                <a:off x="4673" y="2517"/>
                <a:ext cx="0" cy="4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grpSp>
          <p:nvGrpSpPr>
            <p:cNvPr id="11344" name="Group 80"/>
            <p:cNvGrpSpPr>
              <a:grpSpLocks/>
            </p:cNvGrpSpPr>
            <p:nvPr/>
          </p:nvGrpSpPr>
          <p:grpSpPr bwMode="auto">
            <a:xfrm>
              <a:off x="4128" y="2517"/>
              <a:ext cx="136" cy="45"/>
              <a:chOff x="4128" y="2517"/>
              <a:chExt cx="136" cy="45"/>
            </a:xfrm>
          </p:grpSpPr>
          <p:sp>
            <p:nvSpPr>
              <p:cNvPr id="11345" name="Line 81"/>
              <p:cNvSpPr>
                <a:spLocks noChangeShapeType="1"/>
              </p:cNvSpPr>
              <p:nvPr/>
            </p:nvSpPr>
            <p:spPr bwMode="auto">
              <a:xfrm flipV="1">
                <a:off x="4128" y="2517"/>
                <a:ext cx="0" cy="4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1346" name="Line 82"/>
              <p:cNvSpPr>
                <a:spLocks noChangeShapeType="1"/>
              </p:cNvSpPr>
              <p:nvPr/>
            </p:nvSpPr>
            <p:spPr bwMode="auto">
              <a:xfrm flipV="1">
                <a:off x="4264" y="2517"/>
                <a:ext cx="0" cy="4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</p:grpSp>
      <p:sp>
        <p:nvSpPr>
          <p:cNvPr id="11347" name="Text Box 83"/>
          <p:cNvSpPr txBox="1">
            <a:spLocks noChangeArrowheads="1"/>
          </p:cNvSpPr>
          <p:nvPr/>
        </p:nvSpPr>
        <p:spPr bwMode="auto">
          <a:xfrm>
            <a:off x="4319588" y="3548063"/>
            <a:ext cx="93662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b="0" i="0">
                <a:solidFill>
                  <a:srgbClr val="333333"/>
                </a:solidFill>
                <a:effectLst/>
                <a:latin typeface="Verdana" pitchFamily="34" charset="0"/>
              </a:rPr>
              <a:t>0 0 0 0</a:t>
            </a:r>
          </a:p>
        </p:txBody>
      </p:sp>
      <p:sp>
        <p:nvSpPr>
          <p:cNvPr id="11348" name="Text Box 84"/>
          <p:cNvSpPr txBox="1">
            <a:spLocks noChangeArrowheads="1"/>
          </p:cNvSpPr>
          <p:nvPr/>
        </p:nvSpPr>
        <p:spPr bwMode="auto">
          <a:xfrm>
            <a:off x="4103688" y="3187700"/>
            <a:ext cx="215900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b="0" i="0">
                <a:solidFill>
                  <a:srgbClr val="333333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11349" name="Text Box 85"/>
          <p:cNvSpPr txBox="1">
            <a:spLocks noChangeArrowheads="1"/>
          </p:cNvSpPr>
          <p:nvPr/>
        </p:nvSpPr>
        <p:spPr bwMode="auto">
          <a:xfrm>
            <a:off x="5111750" y="3203575"/>
            <a:ext cx="215900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b="0" i="0">
                <a:solidFill>
                  <a:srgbClr val="333333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11350" name="Text Box 86"/>
          <p:cNvSpPr txBox="1">
            <a:spLocks noChangeArrowheads="1"/>
          </p:cNvSpPr>
          <p:nvPr/>
        </p:nvSpPr>
        <p:spPr bwMode="auto">
          <a:xfrm>
            <a:off x="5329238" y="3548063"/>
            <a:ext cx="4318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b="0" i="0">
                <a:solidFill>
                  <a:srgbClr val="333333"/>
                </a:solidFill>
                <a:effectLst/>
                <a:latin typeface="Verdana" pitchFamily="34" charset="0"/>
              </a:rPr>
              <a:t>… </a:t>
            </a:r>
          </a:p>
        </p:txBody>
      </p:sp>
      <p:sp>
        <p:nvSpPr>
          <p:cNvPr id="11351" name="Text Box 87"/>
          <p:cNvSpPr txBox="1">
            <a:spLocks noChangeArrowheads="1"/>
          </p:cNvSpPr>
          <p:nvPr/>
        </p:nvSpPr>
        <p:spPr bwMode="auto">
          <a:xfrm>
            <a:off x="2736850" y="1476375"/>
            <a:ext cx="4535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 b="0">
                <a:solidFill>
                  <a:srgbClr val="333333"/>
                </a:solidFill>
                <a:effectLst/>
                <a:latin typeface="Verdana" pitchFamily="34" charset="0"/>
              </a:rPr>
              <a:t>MSB - 1</a:t>
            </a:r>
          </a:p>
        </p:txBody>
      </p:sp>
      <p:sp>
        <p:nvSpPr>
          <p:cNvPr id="11352" name="Text Box 88"/>
          <p:cNvSpPr txBox="1">
            <a:spLocks noChangeArrowheads="1"/>
          </p:cNvSpPr>
          <p:nvPr/>
        </p:nvSpPr>
        <p:spPr bwMode="auto">
          <a:xfrm>
            <a:off x="360363" y="4140200"/>
            <a:ext cx="3527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/>
            <a:r>
              <a: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original coefficients</a:t>
            </a:r>
          </a:p>
        </p:txBody>
      </p:sp>
      <p:sp>
        <p:nvSpPr>
          <p:cNvPr id="11353" name="Text Box 89"/>
          <p:cNvSpPr txBox="1">
            <a:spLocks noChangeArrowheads="1"/>
          </p:cNvSpPr>
          <p:nvPr/>
        </p:nvSpPr>
        <p:spPr bwMode="auto">
          <a:xfrm>
            <a:off x="6264275" y="4140200"/>
            <a:ext cx="3600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recovered coefficients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9" grpId="0" animBg="1"/>
      <p:bldP spid="11310" grpId="0" animBg="1"/>
      <p:bldP spid="11328" grpId="0" animBg="1"/>
      <p:bldP spid="11329" grpId="0" animBg="1"/>
      <p:bldP spid="11330" grpId="0" animBg="1"/>
      <p:bldP spid="11331" grpId="0" animBg="1"/>
      <p:bldP spid="11347" grpId="0"/>
      <p:bldP spid="11348" grpId="0"/>
      <p:bldP spid="11349" grpId="0"/>
      <p:bldP spid="11350" grpId="0"/>
      <p:bldP spid="113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INTRODUCTION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96488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BITPLANE CODING STRATEGY</a:t>
            </a:r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>
            <a:off x="647700" y="3563938"/>
            <a:ext cx="144463" cy="5032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863600" y="1979613"/>
            <a:ext cx="144463" cy="2087562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1079500" y="3708400"/>
            <a:ext cx="144463" cy="357188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1295400" y="3851275"/>
            <a:ext cx="144463" cy="2159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1511300" y="3132138"/>
            <a:ext cx="144463" cy="9350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1727200" y="3635375"/>
            <a:ext cx="144463" cy="4318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23" name="AutoShape 11"/>
          <p:cNvSpPr>
            <a:spLocks noChangeArrowheads="1"/>
          </p:cNvSpPr>
          <p:nvPr/>
        </p:nvSpPr>
        <p:spPr bwMode="auto">
          <a:xfrm>
            <a:off x="1944688" y="2860675"/>
            <a:ext cx="144462" cy="12065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24" name="AutoShape 12"/>
          <p:cNvSpPr>
            <a:spLocks noChangeArrowheads="1"/>
          </p:cNvSpPr>
          <p:nvPr/>
        </p:nvSpPr>
        <p:spPr bwMode="auto">
          <a:xfrm>
            <a:off x="2160588" y="2541588"/>
            <a:ext cx="144462" cy="152558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auto">
          <a:xfrm>
            <a:off x="2376488" y="3851275"/>
            <a:ext cx="144462" cy="214313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26" name="AutoShape 14"/>
          <p:cNvSpPr>
            <a:spLocks noChangeArrowheads="1"/>
          </p:cNvSpPr>
          <p:nvPr/>
        </p:nvSpPr>
        <p:spPr bwMode="auto">
          <a:xfrm>
            <a:off x="2592388" y="3635375"/>
            <a:ext cx="144462" cy="4318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27" name="AutoShape 15"/>
          <p:cNvSpPr>
            <a:spLocks noChangeArrowheads="1"/>
          </p:cNvSpPr>
          <p:nvPr/>
        </p:nvSpPr>
        <p:spPr bwMode="auto">
          <a:xfrm>
            <a:off x="2808288" y="3779838"/>
            <a:ext cx="144462" cy="28575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28" name="AutoShape 16"/>
          <p:cNvSpPr>
            <a:spLocks noChangeArrowheads="1"/>
          </p:cNvSpPr>
          <p:nvPr/>
        </p:nvSpPr>
        <p:spPr bwMode="auto">
          <a:xfrm>
            <a:off x="3024188" y="2700338"/>
            <a:ext cx="144462" cy="136525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29" name="AutoShape 17"/>
          <p:cNvSpPr>
            <a:spLocks noChangeArrowheads="1"/>
          </p:cNvSpPr>
          <p:nvPr/>
        </p:nvSpPr>
        <p:spPr bwMode="auto">
          <a:xfrm>
            <a:off x="3240088" y="3635375"/>
            <a:ext cx="144462" cy="4318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30" name="AutoShape 18"/>
          <p:cNvSpPr>
            <a:spLocks noChangeArrowheads="1"/>
          </p:cNvSpPr>
          <p:nvPr/>
        </p:nvSpPr>
        <p:spPr bwMode="auto">
          <a:xfrm>
            <a:off x="3455988" y="3851275"/>
            <a:ext cx="144462" cy="2159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31" name="AutoShape 19"/>
          <p:cNvSpPr>
            <a:spLocks noChangeArrowheads="1"/>
          </p:cNvSpPr>
          <p:nvPr/>
        </p:nvSpPr>
        <p:spPr bwMode="auto">
          <a:xfrm>
            <a:off x="3671888" y="3348038"/>
            <a:ext cx="144462" cy="7191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32" name="AutoShape 20"/>
          <p:cNvSpPr>
            <a:spLocks noChangeArrowheads="1"/>
          </p:cNvSpPr>
          <p:nvPr/>
        </p:nvSpPr>
        <p:spPr bwMode="auto">
          <a:xfrm>
            <a:off x="215900" y="3275013"/>
            <a:ext cx="144463" cy="792162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33" name="AutoShape 21"/>
          <p:cNvSpPr>
            <a:spLocks noChangeArrowheads="1"/>
          </p:cNvSpPr>
          <p:nvPr/>
        </p:nvSpPr>
        <p:spPr bwMode="auto">
          <a:xfrm>
            <a:off x="431800" y="3779838"/>
            <a:ext cx="144463" cy="2873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34" name="Line 22"/>
          <p:cNvSpPr>
            <a:spLocks noChangeShapeType="1"/>
          </p:cNvSpPr>
          <p:nvPr/>
        </p:nvSpPr>
        <p:spPr bwMode="auto">
          <a:xfrm>
            <a:off x="144463" y="4067175"/>
            <a:ext cx="3744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35" name="Line 23"/>
          <p:cNvSpPr>
            <a:spLocks noChangeShapeType="1"/>
          </p:cNvSpPr>
          <p:nvPr/>
        </p:nvSpPr>
        <p:spPr bwMode="auto">
          <a:xfrm>
            <a:off x="4032250" y="2339975"/>
            <a:ext cx="1944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36" name="Line 24"/>
          <p:cNvSpPr>
            <a:spLocks noChangeShapeType="1"/>
          </p:cNvSpPr>
          <p:nvPr/>
        </p:nvSpPr>
        <p:spPr bwMode="auto">
          <a:xfrm>
            <a:off x="144463" y="2916238"/>
            <a:ext cx="3744912" cy="0"/>
          </a:xfrm>
          <a:prstGeom prst="line">
            <a:avLst/>
          </a:prstGeom>
          <a:noFill/>
          <a:ln w="28575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37" name="AutoShape 25"/>
          <p:cNvSpPr>
            <a:spLocks noChangeArrowheads="1"/>
          </p:cNvSpPr>
          <p:nvPr/>
        </p:nvSpPr>
        <p:spPr bwMode="auto">
          <a:xfrm>
            <a:off x="6694488" y="3563938"/>
            <a:ext cx="144462" cy="503237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38" name="AutoShape 26"/>
          <p:cNvSpPr>
            <a:spLocks noChangeArrowheads="1"/>
          </p:cNvSpPr>
          <p:nvPr/>
        </p:nvSpPr>
        <p:spPr bwMode="auto">
          <a:xfrm>
            <a:off x="6910388" y="2051050"/>
            <a:ext cx="144462" cy="2016125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39" name="AutoShape 27"/>
          <p:cNvSpPr>
            <a:spLocks noChangeArrowheads="1"/>
          </p:cNvSpPr>
          <p:nvPr/>
        </p:nvSpPr>
        <p:spPr bwMode="auto">
          <a:xfrm>
            <a:off x="7126288" y="3708400"/>
            <a:ext cx="144462" cy="357188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40" name="AutoShape 28"/>
          <p:cNvSpPr>
            <a:spLocks noChangeArrowheads="1"/>
          </p:cNvSpPr>
          <p:nvPr/>
        </p:nvSpPr>
        <p:spPr bwMode="auto">
          <a:xfrm>
            <a:off x="7342188" y="3851275"/>
            <a:ext cx="144462" cy="2159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41" name="AutoShape 29"/>
          <p:cNvSpPr>
            <a:spLocks noChangeArrowheads="1"/>
          </p:cNvSpPr>
          <p:nvPr/>
        </p:nvSpPr>
        <p:spPr bwMode="auto">
          <a:xfrm>
            <a:off x="7558088" y="3132138"/>
            <a:ext cx="144462" cy="935037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42" name="AutoShape 30"/>
          <p:cNvSpPr>
            <a:spLocks noChangeArrowheads="1"/>
          </p:cNvSpPr>
          <p:nvPr/>
        </p:nvSpPr>
        <p:spPr bwMode="auto">
          <a:xfrm>
            <a:off x="7773988" y="3635375"/>
            <a:ext cx="146050" cy="4318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43" name="AutoShape 31"/>
          <p:cNvSpPr>
            <a:spLocks noChangeArrowheads="1"/>
          </p:cNvSpPr>
          <p:nvPr/>
        </p:nvSpPr>
        <p:spPr bwMode="auto">
          <a:xfrm>
            <a:off x="7991475" y="2860675"/>
            <a:ext cx="144463" cy="12065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44" name="AutoShape 32"/>
          <p:cNvSpPr>
            <a:spLocks noChangeArrowheads="1"/>
          </p:cNvSpPr>
          <p:nvPr/>
        </p:nvSpPr>
        <p:spPr bwMode="auto">
          <a:xfrm>
            <a:off x="8207375" y="2538413"/>
            <a:ext cx="144463" cy="1528762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45" name="AutoShape 33"/>
          <p:cNvSpPr>
            <a:spLocks noChangeArrowheads="1"/>
          </p:cNvSpPr>
          <p:nvPr/>
        </p:nvSpPr>
        <p:spPr bwMode="auto">
          <a:xfrm>
            <a:off x="8423275" y="3851275"/>
            <a:ext cx="144463" cy="214313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46" name="AutoShape 34"/>
          <p:cNvSpPr>
            <a:spLocks noChangeArrowheads="1"/>
          </p:cNvSpPr>
          <p:nvPr/>
        </p:nvSpPr>
        <p:spPr bwMode="auto">
          <a:xfrm>
            <a:off x="8639175" y="3635375"/>
            <a:ext cx="144463" cy="4318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47" name="AutoShape 35"/>
          <p:cNvSpPr>
            <a:spLocks noChangeArrowheads="1"/>
          </p:cNvSpPr>
          <p:nvPr/>
        </p:nvSpPr>
        <p:spPr bwMode="auto">
          <a:xfrm>
            <a:off x="8855075" y="3779838"/>
            <a:ext cx="144463" cy="28575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48" name="AutoShape 36"/>
          <p:cNvSpPr>
            <a:spLocks noChangeArrowheads="1"/>
          </p:cNvSpPr>
          <p:nvPr/>
        </p:nvSpPr>
        <p:spPr bwMode="auto">
          <a:xfrm>
            <a:off x="9070975" y="2700338"/>
            <a:ext cx="144463" cy="136525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49" name="AutoShape 37"/>
          <p:cNvSpPr>
            <a:spLocks noChangeArrowheads="1"/>
          </p:cNvSpPr>
          <p:nvPr/>
        </p:nvSpPr>
        <p:spPr bwMode="auto">
          <a:xfrm>
            <a:off x="9286875" y="3635375"/>
            <a:ext cx="144463" cy="4318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50" name="AutoShape 38"/>
          <p:cNvSpPr>
            <a:spLocks noChangeArrowheads="1"/>
          </p:cNvSpPr>
          <p:nvPr/>
        </p:nvSpPr>
        <p:spPr bwMode="auto">
          <a:xfrm>
            <a:off x="9502775" y="3851275"/>
            <a:ext cx="144463" cy="2159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51" name="AutoShape 39"/>
          <p:cNvSpPr>
            <a:spLocks noChangeArrowheads="1"/>
          </p:cNvSpPr>
          <p:nvPr/>
        </p:nvSpPr>
        <p:spPr bwMode="auto">
          <a:xfrm>
            <a:off x="9718675" y="3348038"/>
            <a:ext cx="144463" cy="719137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52" name="AutoShape 40"/>
          <p:cNvSpPr>
            <a:spLocks noChangeArrowheads="1"/>
          </p:cNvSpPr>
          <p:nvPr/>
        </p:nvSpPr>
        <p:spPr bwMode="auto">
          <a:xfrm>
            <a:off x="6262688" y="3275013"/>
            <a:ext cx="144462" cy="792162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53" name="AutoShape 41"/>
          <p:cNvSpPr>
            <a:spLocks noChangeArrowheads="1"/>
          </p:cNvSpPr>
          <p:nvPr/>
        </p:nvSpPr>
        <p:spPr bwMode="auto">
          <a:xfrm>
            <a:off x="6478588" y="3779838"/>
            <a:ext cx="144462" cy="287337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3354" name="Line 42"/>
          <p:cNvSpPr>
            <a:spLocks noChangeShapeType="1"/>
          </p:cNvSpPr>
          <p:nvPr/>
        </p:nvSpPr>
        <p:spPr bwMode="auto">
          <a:xfrm>
            <a:off x="6191250" y="4067175"/>
            <a:ext cx="3744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55" name="Line 43"/>
          <p:cNvSpPr>
            <a:spLocks noChangeShapeType="1"/>
          </p:cNvSpPr>
          <p:nvPr/>
        </p:nvSpPr>
        <p:spPr bwMode="auto">
          <a:xfrm>
            <a:off x="6191250" y="2916238"/>
            <a:ext cx="3744913" cy="0"/>
          </a:xfrm>
          <a:prstGeom prst="line">
            <a:avLst/>
          </a:prstGeom>
          <a:noFill/>
          <a:ln w="28575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56" name="Text Box 44"/>
          <p:cNvSpPr txBox="1">
            <a:spLocks noChangeArrowheads="1"/>
          </p:cNvSpPr>
          <p:nvPr/>
        </p:nvSpPr>
        <p:spPr bwMode="auto">
          <a:xfrm>
            <a:off x="4176713" y="2397125"/>
            <a:ext cx="158432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b="0" i="0">
                <a:solidFill>
                  <a:srgbClr val="333333"/>
                </a:solidFill>
                <a:effectLst/>
                <a:latin typeface="Verdana" pitchFamily="34" charset="0"/>
              </a:rPr>
              <a:t>   0 0 0</a:t>
            </a:r>
          </a:p>
        </p:txBody>
      </p:sp>
      <p:sp>
        <p:nvSpPr>
          <p:cNvPr id="13357" name="Text Box 45"/>
          <p:cNvSpPr txBox="1">
            <a:spLocks noChangeArrowheads="1"/>
          </p:cNvSpPr>
          <p:nvPr/>
        </p:nvSpPr>
        <p:spPr bwMode="auto">
          <a:xfrm>
            <a:off x="4176713" y="1979613"/>
            <a:ext cx="287337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1400" b="0" i="0">
                <a:solidFill>
                  <a:srgbClr val="333333"/>
                </a:solidFill>
                <a:effectLst/>
                <a:latin typeface="Verdana" pitchFamily="34" charset="0"/>
              </a:rPr>
              <a:t>1</a:t>
            </a:r>
          </a:p>
        </p:txBody>
      </p:sp>
      <p:sp>
        <p:nvSpPr>
          <p:cNvPr id="13358" name="Line 46"/>
          <p:cNvSpPr>
            <a:spLocks noChangeShapeType="1"/>
          </p:cNvSpPr>
          <p:nvPr/>
        </p:nvSpPr>
        <p:spPr bwMode="auto">
          <a:xfrm flipV="1">
            <a:off x="6985000" y="2411413"/>
            <a:ext cx="0" cy="1655762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59" name="Line 47"/>
          <p:cNvSpPr>
            <a:spLocks noChangeShapeType="1"/>
          </p:cNvSpPr>
          <p:nvPr/>
        </p:nvSpPr>
        <p:spPr bwMode="auto">
          <a:xfrm>
            <a:off x="6119813" y="1743075"/>
            <a:ext cx="0" cy="577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60" name="Line 48"/>
          <p:cNvSpPr>
            <a:spLocks noChangeShapeType="1"/>
          </p:cNvSpPr>
          <p:nvPr/>
        </p:nvSpPr>
        <p:spPr bwMode="auto">
          <a:xfrm flipV="1">
            <a:off x="6048375" y="1997075"/>
            <a:ext cx="144463" cy="71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61" name="Line 49"/>
          <p:cNvSpPr>
            <a:spLocks noChangeShapeType="1"/>
          </p:cNvSpPr>
          <p:nvPr/>
        </p:nvSpPr>
        <p:spPr bwMode="auto">
          <a:xfrm flipV="1">
            <a:off x="8280400" y="2411413"/>
            <a:ext cx="0" cy="1655762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62" name="Line 50"/>
          <p:cNvSpPr>
            <a:spLocks noChangeShapeType="1"/>
          </p:cNvSpPr>
          <p:nvPr/>
        </p:nvSpPr>
        <p:spPr bwMode="auto">
          <a:xfrm flipV="1">
            <a:off x="9144000" y="2411413"/>
            <a:ext cx="0" cy="1655762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63" name="Line 51"/>
          <p:cNvSpPr>
            <a:spLocks noChangeShapeType="1"/>
          </p:cNvSpPr>
          <p:nvPr/>
        </p:nvSpPr>
        <p:spPr bwMode="auto">
          <a:xfrm flipV="1">
            <a:off x="8064500" y="2411413"/>
            <a:ext cx="0" cy="1655762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64" name="Line 52"/>
          <p:cNvSpPr>
            <a:spLocks noChangeShapeType="1"/>
          </p:cNvSpPr>
          <p:nvPr/>
        </p:nvSpPr>
        <p:spPr bwMode="auto">
          <a:xfrm flipV="1">
            <a:off x="6551613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65" name="Line 53"/>
          <p:cNvSpPr>
            <a:spLocks noChangeShapeType="1"/>
          </p:cNvSpPr>
          <p:nvPr/>
        </p:nvSpPr>
        <p:spPr bwMode="auto">
          <a:xfrm flipV="1">
            <a:off x="6769100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66" name="Line 54"/>
          <p:cNvSpPr>
            <a:spLocks noChangeShapeType="1"/>
          </p:cNvSpPr>
          <p:nvPr/>
        </p:nvSpPr>
        <p:spPr bwMode="auto">
          <a:xfrm flipV="1">
            <a:off x="7200900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67" name="Line 55"/>
          <p:cNvSpPr>
            <a:spLocks noChangeShapeType="1"/>
          </p:cNvSpPr>
          <p:nvPr/>
        </p:nvSpPr>
        <p:spPr bwMode="auto">
          <a:xfrm flipV="1">
            <a:off x="7416800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68" name="Line 56"/>
          <p:cNvSpPr>
            <a:spLocks noChangeShapeType="1"/>
          </p:cNvSpPr>
          <p:nvPr/>
        </p:nvSpPr>
        <p:spPr bwMode="auto">
          <a:xfrm flipV="1">
            <a:off x="7848600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69" name="Line 57"/>
          <p:cNvSpPr>
            <a:spLocks noChangeShapeType="1"/>
          </p:cNvSpPr>
          <p:nvPr/>
        </p:nvSpPr>
        <p:spPr bwMode="auto">
          <a:xfrm flipV="1">
            <a:off x="8496300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70" name="Line 58"/>
          <p:cNvSpPr>
            <a:spLocks noChangeShapeType="1"/>
          </p:cNvSpPr>
          <p:nvPr/>
        </p:nvSpPr>
        <p:spPr bwMode="auto">
          <a:xfrm flipV="1">
            <a:off x="8712200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71" name="Line 59"/>
          <p:cNvSpPr>
            <a:spLocks noChangeShapeType="1"/>
          </p:cNvSpPr>
          <p:nvPr/>
        </p:nvSpPr>
        <p:spPr bwMode="auto">
          <a:xfrm flipV="1">
            <a:off x="8928100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72" name="Line 60"/>
          <p:cNvSpPr>
            <a:spLocks noChangeShapeType="1"/>
          </p:cNvSpPr>
          <p:nvPr/>
        </p:nvSpPr>
        <p:spPr bwMode="auto">
          <a:xfrm flipV="1">
            <a:off x="9361488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73" name="Line 61"/>
          <p:cNvSpPr>
            <a:spLocks noChangeShapeType="1"/>
          </p:cNvSpPr>
          <p:nvPr/>
        </p:nvSpPr>
        <p:spPr bwMode="auto">
          <a:xfrm flipV="1">
            <a:off x="9577388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74" name="Text Box 62"/>
          <p:cNvSpPr txBox="1">
            <a:spLocks noChangeArrowheads="1"/>
          </p:cNvSpPr>
          <p:nvPr/>
        </p:nvSpPr>
        <p:spPr bwMode="auto">
          <a:xfrm>
            <a:off x="4032250" y="1747838"/>
            <a:ext cx="1871663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400" b="0">
                <a:solidFill>
                  <a:srgbClr val="333333"/>
                </a:solidFill>
                <a:effectLst/>
                <a:latin typeface="Verdana" pitchFamily="34" charset="0"/>
              </a:rPr>
              <a:t>refinement coding</a:t>
            </a:r>
          </a:p>
        </p:txBody>
      </p:sp>
      <p:sp>
        <p:nvSpPr>
          <p:cNvPr id="13375" name="Line 63"/>
          <p:cNvSpPr>
            <a:spLocks noChangeShapeType="1"/>
          </p:cNvSpPr>
          <p:nvPr/>
        </p:nvSpPr>
        <p:spPr bwMode="auto">
          <a:xfrm>
            <a:off x="144463" y="3492500"/>
            <a:ext cx="3744912" cy="0"/>
          </a:xfrm>
          <a:prstGeom prst="line">
            <a:avLst/>
          </a:prstGeom>
          <a:noFill/>
          <a:ln w="28575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76" name="Line 64"/>
          <p:cNvSpPr>
            <a:spLocks noChangeShapeType="1"/>
          </p:cNvSpPr>
          <p:nvPr/>
        </p:nvSpPr>
        <p:spPr bwMode="auto">
          <a:xfrm>
            <a:off x="6191250" y="3492500"/>
            <a:ext cx="3744913" cy="0"/>
          </a:xfrm>
          <a:prstGeom prst="line">
            <a:avLst/>
          </a:prstGeom>
          <a:noFill/>
          <a:ln w="28575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77" name="Line 65"/>
          <p:cNvSpPr>
            <a:spLocks noChangeShapeType="1"/>
          </p:cNvSpPr>
          <p:nvPr/>
        </p:nvSpPr>
        <p:spPr bwMode="auto">
          <a:xfrm flipV="1">
            <a:off x="6335713" y="3203575"/>
            <a:ext cx="0" cy="863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78" name="Line 66"/>
          <p:cNvSpPr>
            <a:spLocks noChangeShapeType="1"/>
          </p:cNvSpPr>
          <p:nvPr/>
        </p:nvSpPr>
        <p:spPr bwMode="auto">
          <a:xfrm flipV="1">
            <a:off x="7632700" y="3203575"/>
            <a:ext cx="0" cy="863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79" name="Line 67"/>
          <p:cNvSpPr>
            <a:spLocks noChangeShapeType="1"/>
          </p:cNvSpPr>
          <p:nvPr/>
        </p:nvSpPr>
        <p:spPr bwMode="auto">
          <a:xfrm flipV="1">
            <a:off x="9793288" y="3203575"/>
            <a:ext cx="0" cy="863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80" name="Line 68"/>
          <p:cNvSpPr>
            <a:spLocks noChangeShapeType="1"/>
          </p:cNvSpPr>
          <p:nvPr/>
        </p:nvSpPr>
        <p:spPr bwMode="auto">
          <a:xfrm flipV="1">
            <a:off x="6553200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81" name="Line 69"/>
          <p:cNvSpPr>
            <a:spLocks noChangeShapeType="1"/>
          </p:cNvSpPr>
          <p:nvPr/>
        </p:nvSpPr>
        <p:spPr bwMode="auto">
          <a:xfrm flipV="1">
            <a:off x="7202488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82" name="Line 70"/>
          <p:cNvSpPr>
            <a:spLocks noChangeShapeType="1"/>
          </p:cNvSpPr>
          <p:nvPr/>
        </p:nvSpPr>
        <p:spPr bwMode="auto">
          <a:xfrm flipV="1">
            <a:off x="7418388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83" name="Line 71"/>
          <p:cNvSpPr>
            <a:spLocks noChangeShapeType="1"/>
          </p:cNvSpPr>
          <p:nvPr/>
        </p:nvSpPr>
        <p:spPr bwMode="auto">
          <a:xfrm flipV="1">
            <a:off x="7850188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84" name="Line 72"/>
          <p:cNvSpPr>
            <a:spLocks noChangeShapeType="1"/>
          </p:cNvSpPr>
          <p:nvPr/>
        </p:nvSpPr>
        <p:spPr bwMode="auto">
          <a:xfrm flipV="1">
            <a:off x="8497888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85" name="Line 73"/>
          <p:cNvSpPr>
            <a:spLocks noChangeShapeType="1"/>
          </p:cNvSpPr>
          <p:nvPr/>
        </p:nvSpPr>
        <p:spPr bwMode="auto">
          <a:xfrm flipV="1">
            <a:off x="8713788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86" name="Line 74"/>
          <p:cNvSpPr>
            <a:spLocks noChangeShapeType="1"/>
          </p:cNvSpPr>
          <p:nvPr/>
        </p:nvSpPr>
        <p:spPr bwMode="auto">
          <a:xfrm flipV="1">
            <a:off x="8929688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87" name="Line 75"/>
          <p:cNvSpPr>
            <a:spLocks noChangeShapeType="1"/>
          </p:cNvSpPr>
          <p:nvPr/>
        </p:nvSpPr>
        <p:spPr bwMode="auto">
          <a:xfrm flipV="1">
            <a:off x="9363075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88" name="Line 76"/>
          <p:cNvSpPr>
            <a:spLocks noChangeShapeType="1"/>
          </p:cNvSpPr>
          <p:nvPr/>
        </p:nvSpPr>
        <p:spPr bwMode="auto">
          <a:xfrm flipV="1">
            <a:off x="9578975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89" name="Line 77"/>
          <p:cNvSpPr>
            <a:spLocks noChangeShapeType="1"/>
          </p:cNvSpPr>
          <p:nvPr/>
        </p:nvSpPr>
        <p:spPr bwMode="auto">
          <a:xfrm flipV="1">
            <a:off x="6769100" y="3995738"/>
            <a:ext cx="0" cy="714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90" name="Line 78"/>
          <p:cNvSpPr>
            <a:spLocks noChangeShapeType="1"/>
          </p:cNvSpPr>
          <p:nvPr/>
        </p:nvSpPr>
        <p:spPr bwMode="auto">
          <a:xfrm>
            <a:off x="144463" y="2339975"/>
            <a:ext cx="3744912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91" name="Line 79"/>
          <p:cNvSpPr>
            <a:spLocks noChangeShapeType="1"/>
          </p:cNvSpPr>
          <p:nvPr/>
        </p:nvSpPr>
        <p:spPr bwMode="auto">
          <a:xfrm>
            <a:off x="6191250" y="2339975"/>
            <a:ext cx="3744913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92" name="Line 80"/>
          <p:cNvSpPr>
            <a:spLocks noChangeShapeType="1"/>
          </p:cNvSpPr>
          <p:nvPr/>
        </p:nvSpPr>
        <p:spPr bwMode="auto">
          <a:xfrm>
            <a:off x="6119813" y="2338388"/>
            <a:ext cx="0" cy="577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93" name="Line 81"/>
          <p:cNvSpPr>
            <a:spLocks noChangeShapeType="1"/>
          </p:cNvSpPr>
          <p:nvPr/>
        </p:nvSpPr>
        <p:spPr bwMode="auto">
          <a:xfrm flipV="1">
            <a:off x="6048375" y="2592388"/>
            <a:ext cx="144463" cy="71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3394" name="Line 82"/>
          <p:cNvSpPr>
            <a:spLocks noChangeShapeType="1"/>
          </p:cNvSpPr>
          <p:nvPr/>
        </p:nvSpPr>
        <p:spPr bwMode="auto">
          <a:xfrm flipV="1">
            <a:off x="6985000" y="1979613"/>
            <a:ext cx="0" cy="20875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13395" name="Group 83"/>
          <p:cNvGrpSpPr>
            <a:grpSpLocks/>
          </p:cNvGrpSpPr>
          <p:nvPr/>
        </p:nvGrpSpPr>
        <p:grpSpPr bwMode="auto">
          <a:xfrm>
            <a:off x="8064500" y="2627313"/>
            <a:ext cx="1079500" cy="1439862"/>
            <a:chOff x="5080" y="1655"/>
            <a:chExt cx="680" cy="907"/>
          </a:xfrm>
        </p:grpSpPr>
        <p:sp>
          <p:nvSpPr>
            <p:cNvPr id="13396" name="Line 84"/>
            <p:cNvSpPr>
              <a:spLocks noChangeShapeType="1"/>
            </p:cNvSpPr>
            <p:nvPr/>
          </p:nvSpPr>
          <p:spPr bwMode="auto">
            <a:xfrm flipV="1">
              <a:off x="5080" y="1655"/>
              <a:ext cx="0" cy="90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397" name="Line 85"/>
            <p:cNvSpPr>
              <a:spLocks noChangeShapeType="1"/>
            </p:cNvSpPr>
            <p:nvPr/>
          </p:nvSpPr>
          <p:spPr bwMode="auto">
            <a:xfrm flipV="1">
              <a:off x="5216" y="1655"/>
              <a:ext cx="0" cy="90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13398" name="Line 86"/>
            <p:cNvSpPr>
              <a:spLocks noChangeShapeType="1"/>
            </p:cNvSpPr>
            <p:nvPr/>
          </p:nvSpPr>
          <p:spPr bwMode="auto">
            <a:xfrm flipV="1">
              <a:off x="5760" y="1655"/>
              <a:ext cx="0" cy="90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13399" name="Text Box 87"/>
          <p:cNvSpPr txBox="1">
            <a:spLocks noChangeArrowheads="1"/>
          </p:cNvSpPr>
          <p:nvPr/>
        </p:nvSpPr>
        <p:spPr bwMode="auto">
          <a:xfrm>
            <a:off x="2736850" y="1476375"/>
            <a:ext cx="4535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/>
            <a:r>
              <a:rPr lang="en-GB" sz="1600" b="0">
                <a:solidFill>
                  <a:srgbClr val="333333"/>
                </a:solidFill>
                <a:effectLst/>
                <a:latin typeface="Verdana" pitchFamily="34" charset="0"/>
              </a:rPr>
              <a:t>MSB - 1</a:t>
            </a:r>
          </a:p>
        </p:txBody>
      </p:sp>
      <p:sp>
        <p:nvSpPr>
          <p:cNvPr id="13400" name="Text Box 88"/>
          <p:cNvSpPr txBox="1">
            <a:spLocks noChangeArrowheads="1"/>
          </p:cNvSpPr>
          <p:nvPr/>
        </p:nvSpPr>
        <p:spPr bwMode="auto">
          <a:xfrm>
            <a:off x="360363" y="4140200"/>
            <a:ext cx="3527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/>
            <a:r>
              <a: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original coefficients</a:t>
            </a:r>
          </a:p>
        </p:txBody>
      </p:sp>
      <p:sp>
        <p:nvSpPr>
          <p:cNvPr id="13401" name="Text Box 89"/>
          <p:cNvSpPr txBox="1">
            <a:spLocks noChangeArrowheads="1"/>
          </p:cNvSpPr>
          <p:nvPr/>
        </p:nvSpPr>
        <p:spPr bwMode="auto">
          <a:xfrm>
            <a:off x="6264275" y="4140200"/>
            <a:ext cx="3600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recovered coefficients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6" grpId="0"/>
      <p:bldP spid="13357" grpId="0"/>
      <p:bldP spid="13374" grpId="0"/>
      <p:bldP spid="13390" grpId="0" animBg="1"/>
      <p:bldP spid="13391" grpId="0" animBg="1"/>
      <p:bldP spid="1339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INTRODUCTION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96488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BITPLANE CODING STRATEGY</a:t>
            </a:r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647700" y="3563938"/>
            <a:ext cx="144463" cy="5032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863600" y="1979613"/>
            <a:ext cx="144463" cy="2087562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1079500" y="3708400"/>
            <a:ext cx="144463" cy="357188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1295400" y="3851275"/>
            <a:ext cx="144463" cy="2159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1511300" y="3132138"/>
            <a:ext cx="144463" cy="9350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1727200" y="3635375"/>
            <a:ext cx="144463" cy="4318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>
            <a:off x="1944688" y="2860675"/>
            <a:ext cx="144462" cy="12065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2160588" y="2541588"/>
            <a:ext cx="144462" cy="152558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73" name="AutoShape 13"/>
          <p:cNvSpPr>
            <a:spLocks noChangeArrowheads="1"/>
          </p:cNvSpPr>
          <p:nvPr/>
        </p:nvSpPr>
        <p:spPr bwMode="auto">
          <a:xfrm>
            <a:off x="2376488" y="3851275"/>
            <a:ext cx="144462" cy="214313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74" name="AutoShape 14"/>
          <p:cNvSpPr>
            <a:spLocks noChangeArrowheads="1"/>
          </p:cNvSpPr>
          <p:nvPr/>
        </p:nvSpPr>
        <p:spPr bwMode="auto">
          <a:xfrm>
            <a:off x="2592388" y="3635375"/>
            <a:ext cx="144462" cy="4318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75" name="AutoShape 15"/>
          <p:cNvSpPr>
            <a:spLocks noChangeArrowheads="1"/>
          </p:cNvSpPr>
          <p:nvPr/>
        </p:nvSpPr>
        <p:spPr bwMode="auto">
          <a:xfrm>
            <a:off x="2808288" y="3779838"/>
            <a:ext cx="144462" cy="28575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76" name="AutoShape 16"/>
          <p:cNvSpPr>
            <a:spLocks noChangeArrowheads="1"/>
          </p:cNvSpPr>
          <p:nvPr/>
        </p:nvSpPr>
        <p:spPr bwMode="auto">
          <a:xfrm>
            <a:off x="3024188" y="2700338"/>
            <a:ext cx="144462" cy="136525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77" name="AutoShape 17"/>
          <p:cNvSpPr>
            <a:spLocks noChangeArrowheads="1"/>
          </p:cNvSpPr>
          <p:nvPr/>
        </p:nvSpPr>
        <p:spPr bwMode="auto">
          <a:xfrm>
            <a:off x="3240088" y="3635375"/>
            <a:ext cx="144462" cy="4318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78" name="AutoShape 18"/>
          <p:cNvSpPr>
            <a:spLocks noChangeArrowheads="1"/>
          </p:cNvSpPr>
          <p:nvPr/>
        </p:nvSpPr>
        <p:spPr bwMode="auto">
          <a:xfrm>
            <a:off x="3455988" y="3851275"/>
            <a:ext cx="144462" cy="2159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79" name="AutoShape 19"/>
          <p:cNvSpPr>
            <a:spLocks noChangeArrowheads="1"/>
          </p:cNvSpPr>
          <p:nvPr/>
        </p:nvSpPr>
        <p:spPr bwMode="auto">
          <a:xfrm>
            <a:off x="3671888" y="3348038"/>
            <a:ext cx="144462" cy="7191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80" name="AutoShape 20"/>
          <p:cNvSpPr>
            <a:spLocks noChangeArrowheads="1"/>
          </p:cNvSpPr>
          <p:nvPr/>
        </p:nvSpPr>
        <p:spPr bwMode="auto">
          <a:xfrm>
            <a:off x="215900" y="3275013"/>
            <a:ext cx="144463" cy="792162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81" name="AutoShape 21"/>
          <p:cNvSpPr>
            <a:spLocks noChangeArrowheads="1"/>
          </p:cNvSpPr>
          <p:nvPr/>
        </p:nvSpPr>
        <p:spPr bwMode="auto">
          <a:xfrm>
            <a:off x="431800" y="3779838"/>
            <a:ext cx="144463" cy="2873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82" name="Line 22"/>
          <p:cNvSpPr>
            <a:spLocks noChangeShapeType="1"/>
          </p:cNvSpPr>
          <p:nvPr/>
        </p:nvSpPr>
        <p:spPr bwMode="auto">
          <a:xfrm>
            <a:off x="144463" y="4067175"/>
            <a:ext cx="3744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383" name="Line 23"/>
          <p:cNvSpPr>
            <a:spLocks noChangeShapeType="1"/>
          </p:cNvSpPr>
          <p:nvPr/>
        </p:nvSpPr>
        <p:spPr bwMode="auto">
          <a:xfrm>
            <a:off x="144463" y="2916238"/>
            <a:ext cx="3744912" cy="0"/>
          </a:xfrm>
          <a:prstGeom prst="line">
            <a:avLst/>
          </a:prstGeom>
          <a:noFill/>
          <a:ln w="28575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384" name="AutoShape 24"/>
          <p:cNvSpPr>
            <a:spLocks noChangeArrowheads="1"/>
          </p:cNvSpPr>
          <p:nvPr/>
        </p:nvSpPr>
        <p:spPr bwMode="auto">
          <a:xfrm>
            <a:off x="6694488" y="3563938"/>
            <a:ext cx="144462" cy="503237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85" name="AutoShape 25"/>
          <p:cNvSpPr>
            <a:spLocks noChangeArrowheads="1"/>
          </p:cNvSpPr>
          <p:nvPr/>
        </p:nvSpPr>
        <p:spPr bwMode="auto">
          <a:xfrm>
            <a:off x="6911975" y="2051050"/>
            <a:ext cx="144463" cy="2016125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86" name="AutoShape 26"/>
          <p:cNvSpPr>
            <a:spLocks noChangeArrowheads="1"/>
          </p:cNvSpPr>
          <p:nvPr/>
        </p:nvSpPr>
        <p:spPr bwMode="auto">
          <a:xfrm>
            <a:off x="7126288" y="3708400"/>
            <a:ext cx="144462" cy="357188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87" name="AutoShape 27"/>
          <p:cNvSpPr>
            <a:spLocks noChangeArrowheads="1"/>
          </p:cNvSpPr>
          <p:nvPr/>
        </p:nvSpPr>
        <p:spPr bwMode="auto">
          <a:xfrm>
            <a:off x="7342188" y="3851275"/>
            <a:ext cx="144462" cy="2159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88" name="AutoShape 28"/>
          <p:cNvSpPr>
            <a:spLocks noChangeArrowheads="1"/>
          </p:cNvSpPr>
          <p:nvPr/>
        </p:nvSpPr>
        <p:spPr bwMode="auto">
          <a:xfrm>
            <a:off x="7558088" y="3132138"/>
            <a:ext cx="144462" cy="935037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89" name="AutoShape 29"/>
          <p:cNvSpPr>
            <a:spLocks noChangeArrowheads="1"/>
          </p:cNvSpPr>
          <p:nvPr/>
        </p:nvSpPr>
        <p:spPr bwMode="auto">
          <a:xfrm>
            <a:off x="7773988" y="3635375"/>
            <a:ext cx="146050" cy="4318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90" name="AutoShape 30"/>
          <p:cNvSpPr>
            <a:spLocks noChangeArrowheads="1"/>
          </p:cNvSpPr>
          <p:nvPr/>
        </p:nvSpPr>
        <p:spPr bwMode="auto">
          <a:xfrm>
            <a:off x="7991475" y="2860675"/>
            <a:ext cx="144463" cy="12065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91" name="AutoShape 31"/>
          <p:cNvSpPr>
            <a:spLocks noChangeArrowheads="1"/>
          </p:cNvSpPr>
          <p:nvPr/>
        </p:nvSpPr>
        <p:spPr bwMode="auto">
          <a:xfrm>
            <a:off x="8207375" y="2538413"/>
            <a:ext cx="144463" cy="1528762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92" name="AutoShape 32"/>
          <p:cNvSpPr>
            <a:spLocks noChangeArrowheads="1"/>
          </p:cNvSpPr>
          <p:nvPr/>
        </p:nvSpPr>
        <p:spPr bwMode="auto">
          <a:xfrm>
            <a:off x="8423275" y="3851275"/>
            <a:ext cx="144463" cy="214313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93" name="AutoShape 33"/>
          <p:cNvSpPr>
            <a:spLocks noChangeArrowheads="1"/>
          </p:cNvSpPr>
          <p:nvPr/>
        </p:nvSpPr>
        <p:spPr bwMode="auto">
          <a:xfrm>
            <a:off x="8639175" y="3635375"/>
            <a:ext cx="144463" cy="4318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94" name="AutoShape 34"/>
          <p:cNvSpPr>
            <a:spLocks noChangeArrowheads="1"/>
          </p:cNvSpPr>
          <p:nvPr/>
        </p:nvSpPr>
        <p:spPr bwMode="auto">
          <a:xfrm>
            <a:off x="8855075" y="3779838"/>
            <a:ext cx="144463" cy="28575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95" name="AutoShape 35"/>
          <p:cNvSpPr>
            <a:spLocks noChangeArrowheads="1"/>
          </p:cNvSpPr>
          <p:nvPr/>
        </p:nvSpPr>
        <p:spPr bwMode="auto">
          <a:xfrm>
            <a:off x="9070975" y="2700338"/>
            <a:ext cx="144463" cy="136525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96" name="AutoShape 36"/>
          <p:cNvSpPr>
            <a:spLocks noChangeArrowheads="1"/>
          </p:cNvSpPr>
          <p:nvPr/>
        </p:nvSpPr>
        <p:spPr bwMode="auto">
          <a:xfrm>
            <a:off x="9286875" y="3635375"/>
            <a:ext cx="144463" cy="4318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97" name="AutoShape 37"/>
          <p:cNvSpPr>
            <a:spLocks noChangeArrowheads="1"/>
          </p:cNvSpPr>
          <p:nvPr/>
        </p:nvSpPr>
        <p:spPr bwMode="auto">
          <a:xfrm>
            <a:off x="9502775" y="3851275"/>
            <a:ext cx="144463" cy="215900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98" name="AutoShape 38"/>
          <p:cNvSpPr>
            <a:spLocks noChangeArrowheads="1"/>
          </p:cNvSpPr>
          <p:nvPr/>
        </p:nvSpPr>
        <p:spPr bwMode="auto">
          <a:xfrm>
            <a:off x="9718675" y="3348038"/>
            <a:ext cx="144463" cy="719137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399" name="AutoShape 39"/>
          <p:cNvSpPr>
            <a:spLocks noChangeArrowheads="1"/>
          </p:cNvSpPr>
          <p:nvPr/>
        </p:nvSpPr>
        <p:spPr bwMode="auto">
          <a:xfrm>
            <a:off x="6262688" y="3275013"/>
            <a:ext cx="144462" cy="792162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400" name="AutoShape 40"/>
          <p:cNvSpPr>
            <a:spLocks noChangeArrowheads="1"/>
          </p:cNvSpPr>
          <p:nvPr/>
        </p:nvSpPr>
        <p:spPr bwMode="auto">
          <a:xfrm>
            <a:off x="6478588" y="3779838"/>
            <a:ext cx="144462" cy="287337"/>
          </a:xfrm>
          <a:prstGeom prst="roundRect">
            <a:avLst>
              <a:gd name="adj" fmla="val 505"/>
            </a:avLst>
          </a:prstGeom>
          <a:solidFill>
            <a:srgbClr val="DDDDDD"/>
          </a:solidFill>
          <a:ln w="9525">
            <a:solidFill>
              <a:srgbClr val="D3D3D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5401" name="Line 41"/>
          <p:cNvSpPr>
            <a:spLocks noChangeShapeType="1"/>
          </p:cNvSpPr>
          <p:nvPr/>
        </p:nvSpPr>
        <p:spPr bwMode="auto">
          <a:xfrm>
            <a:off x="6191250" y="4067175"/>
            <a:ext cx="3744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02" name="Line 42"/>
          <p:cNvSpPr>
            <a:spLocks noChangeShapeType="1"/>
          </p:cNvSpPr>
          <p:nvPr/>
        </p:nvSpPr>
        <p:spPr bwMode="auto">
          <a:xfrm>
            <a:off x="6191250" y="2916238"/>
            <a:ext cx="3744913" cy="0"/>
          </a:xfrm>
          <a:prstGeom prst="line">
            <a:avLst/>
          </a:prstGeom>
          <a:noFill/>
          <a:ln w="28575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03" name="Line 43"/>
          <p:cNvSpPr>
            <a:spLocks noChangeShapeType="1"/>
          </p:cNvSpPr>
          <p:nvPr/>
        </p:nvSpPr>
        <p:spPr bwMode="auto">
          <a:xfrm flipV="1">
            <a:off x="6551613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04" name="Line 44"/>
          <p:cNvSpPr>
            <a:spLocks noChangeShapeType="1"/>
          </p:cNvSpPr>
          <p:nvPr/>
        </p:nvSpPr>
        <p:spPr bwMode="auto">
          <a:xfrm flipV="1">
            <a:off x="6769100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05" name="Line 45"/>
          <p:cNvSpPr>
            <a:spLocks noChangeShapeType="1"/>
          </p:cNvSpPr>
          <p:nvPr/>
        </p:nvSpPr>
        <p:spPr bwMode="auto">
          <a:xfrm flipV="1">
            <a:off x="7200900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06" name="Line 46"/>
          <p:cNvSpPr>
            <a:spLocks noChangeShapeType="1"/>
          </p:cNvSpPr>
          <p:nvPr/>
        </p:nvSpPr>
        <p:spPr bwMode="auto">
          <a:xfrm flipV="1">
            <a:off x="7416800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07" name="Line 47"/>
          <p:cNvSpPr>
            <a:spLocks noChangeShapeType="1"/>
          </p:cNvSpPr>
          <p:nvPr/>
        </p:nvSpPr>
        <p:spPr bwMode="auto">
          <a:xfrm flipV="1">
            <a:off x="7848600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08" name="Line 48"/>
          <p:cNvSpPr>
            <a:spLocks noChangeShapeType="1"/>
          </p:cNvSpPr>
          <p:nvPr/>
        </p:nvSpPr>
        <p:spPr bwMode="auto">
          <a:xfrm flipV="1">
            <a:off x="8496300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09" name="Line 49"/>
          <p:cNvSpPr>
            <a:spLocks noChangeShapeType="1"/>
          </p:cNvSpPr>
          <p:nvPr/>
        </p:nvSpPr>
        <p:spPr bwMode="auto">
          <a:xfrm flipV="1">
            <a:off x="8712200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10" name="Line 50"/>
          <p:cNvSpPr>
            <a:spLocks noChangeShapeType="1"/>
          </p:cNvSpPr>
          <p:nvPr/>
        </p:nvSpPr>
        <p:spPr bwMode="auto">
          <a:xfrm flipV="1">
            <a:off x="8928100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11" name="Line 51"/>
          <p:cNvSpPr>
            <a:spLocks noChangeShapeType="1"/>
          </p:cNvSpPr>
          <p:nvPr/>
        </p:nvSpPr>
        <p:spPr bwMode="auto">
          <a:xfrm flipV="1">
            <a:off x="9361488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12" name="Line 52"/>
          <p:cNvSpPr>
            <a:spLocks noChangeShapeType="1"/>
          </p:cNvSpPr>
          <p:nvPr/>
        </p:nvSpPr>
        <p:spPr bwMode="auto">
          <a:xfrm flipV="1">
            <a:off x="9577388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13" name="Line 53"/>
          <p:cNvSpPr>
            <a:spLocks noChangeShapeType="1"/>
          </p:cNvSpPr>
          <p:nvPr/>
        </p:nvSpPr>
        <p:spPr bwMode="auto">
          <a:xfrm>
            <a:off x="144463" y="3492500"/>
            <a:ext cx="3744912" cy="0"/>
          </a:xfrm>
          <a:prstGeom prst="line">
            <a:avLst/>
          </a:prstGeom>
          <a:noFill/>
          <a:ln w="28575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14" name="Line 54"/>
          <p:cNvSpPr>
            <a:spLocks noChangeShapeType="1"/>
          </p:cNvSpPr>
          <p:nvPr/>
        </p:nvSpPr>
        <p:spPr bwMode="auto">
          <a:xfrm>
            <a:off x="6191250" y="3492500"/>
            <a:ext cx="3744913" cy="0"/>
          </a:xfrm>
          <a:prstGeom prst="line">
            <a:avLst/>
          </a:prstGeom>
          <a:noFill/>
          <a:ln w="28575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15" name="Line 55"/>
          <p:cNvSpPr>
            <a:spLocks noChangeShapeType="1"/>
          </p:cNvSpPr>
          <p:nvPr/>
        </p:nvSpPr>
        <p:spPr bwMode="auto">
          <a:xfrm flipV="1">
            <a:off x="6335713" y="3203575"/>
            <a:ext cx="0" cy="863600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16" name="Line 56"/>
          <p:cNvSpPr>
            <a:spLocks noChangeShapeType="1"/>
          </p:cNvSpPr>
          <p:nvPr/>
        </p:nvSpPr>
        <p:spPr bwMode="auto">
          <a:xfrm flipV="1">
            <a:off x="7632700" y="3203575"/>
            <a:ext cx="0" cy="863600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17" name="Line 57"/>
          <p:cNvSpPr>
            <a:spLocks noChangeShapeType="1"/>
          </p:cNvSpPr>
          <p:nvPr/>
        </p:nvSpPr>
        <p:spPr bwMode="auto">
          <a:xfrm flipV="1">
            <a:off x="9793288" y="3203575"/>
            <a:ext cx="0" cy="863600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18" name="Line 58"/>
          <p:cNvSpPr>
            <a:spLocks noChangeShapeType="1"/>
          </p:cNvSpPr>
          <p:nvPr/>
        </p:nvSpPr>
        <p:spPr bwMode="auto">
          <a:xfrm flipV="1">
            <a:off x="6553200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19" name="Line 59"/>
          <p:cNvSpPr>
            <a:spLocks noChangeShapeType="1"/>
          </p:cNvSpPr>
          <p:nvPr/>
        </p:nvSpPr>
        <p:spPr bwMode="auto">
          <a:xfrm flipV="1">
            <a:off x="7202488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20" name="Line 60"/>
          <p:cNvSpPr>
            <a:spLocks noChangeShapeType="1"/>
          </p:cNvSpPr>
          <p:nvPr/>
        </p:nvSpPr>
        <p:spPr bwMode="auto">
          <a:xfrm flipV="1">
            <a:off x="7418388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21" name="Line 61"/>
          <p:cNvSpPr>
            <a:spLocks noChangeShapeType="1"/>
          </p:cNvSpPr>
          <p:nvPr/>
        </p:nvSpPr>
        <p:spPr bwMode="auto">
          <a:xfrm flipV="1">
            <a:off x="7850188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22" name="Line 62"/>
          <p:cNvSpPr>
            <a:spLocks noChangeShapeType="1"/>
          </p:cNvSpPr>
          <p:nvPr/>
        </p:nvSpPr>
        <p:spPr bwMode="auto">
          <a:xfrm flipV="1">
            <a:off x="8497888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23" name="Line 63"/>
          <p:cNvSpPr>
            <a:spLocks noChangeShapeType="1"/>
          </p:cNvSpPr>
          <p:nvPr/>
        </p:nvSpPr>
        <p:spPr bwMode="auto">
          <a:xfrm flipV="1">
            <a:off x="8713788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24" name="Line 64"/>
          <p:cNvSpPr>
            <a:spLocks noChangeShapeType="1"/>
          </p:cNvSpPr>
          <p:nvPr/>
        </p:nvSpPr>
        <p:spPr bwMode="auto">
          <a:xfrm flipV="1">
            <a:off x="8929688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25" name="Line 65"/>
          <p:cNvSpPr>
            <a:spLocks noChangeShapeType="1"/>
          </p:cNvSpPr>
          <p:nvPr/>
        </p:nvSpPr>
        <p:spPr bwMode="auto">
          <a:xfrm flipV="1">
            <a:off x="9363075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26" name="Line 66"/>
          <p:cNvSpPr>
            <a:spLocks noChangeShapeType="1"/>
          </p:cNvSpPr>
          <p:nvPr/>
        </p:nvSpPr>
        <p:spPr bwMode="auto">
          <a:xfrm flipV="1">
            <a:off x="9578975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27" name="Line 67"/>
          <p:cNvSpPr>
            <a:spLocks noChangeShapeType="1"/>
          </p:cNvSpPr>
          <p:nvPr/>
        </p:nvSpPr>
        <p:spPr bwMode="auto">
          <a:xfrm flipV="1">
            <a:off x="6769100" y="3995738"/>
            <a:ext cx="0" cy="71437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28" name="Line 68"/>
          <p:cNvSpPr>
            <a:spLocks noChangeShapeType="1"/>
          </p:cNvSpPr>
          <p:nvPr/>
        </p:nvSpPr>
        <p:spPr bwMode="auto">
          <a:xfrm>
            <a:off x="144463" y="2339975"/>
            <a:ext cx="3744912" cy="0"/>
          </a:xfrm>
          <a:prstGeom prst="line">
            <a:avLst/>
          </a:prstGeom>
          <a:noFill/>
          <a:ln w="28575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29" name="Line 69"/>
          <p:cNvSpPr>
            <a:spLocks noChangeShapeType="1"/>
          </p:cNvSpPr>
          <p:nvPr/>
        </p:nvSpPr>
        <p:spPr bwMode="auto">
          <a:xfrm>
            <a:off x="6191250" y="2339975"/>
            <a:ext cx="3744913" cy="0"/>
          </a:xfrm>
          <a:prstGeom prst="line">
            <a:avLst/>
          </a:prstGeom>
          <a:noFill/>
          <a:ln w="28575" cap="rnd">
            <a:solidFill>
              <a:srgbClr val="80808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30" name="Line 70"/>
          <p:cNvSpPr>
            <a:spLocks noChangeShapeType="1"/>
          </p:cNvSpPr>
          <p:nvPr/>
        </p:nvSpPr>
        <p:spPr bwMode="auto">
          <a:xfrm flipV="1">
            <a:off x="6985000" y="1979613"/>
            <a:ext cx="0" cy="2087562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31" name="Line 71"/>
          <p:cNvSpPr>
            <a:spLocks noChangeShapeType="1"/>
          </p:cNvSpPr>
          <p:nvPr/>
        </p:nvSpPr>
        <p:spPr bwMode="auto">
          <a:xfrm flipV="1">
            <a:off x="8064500" y="2627313"/>
            <a:ext cx="0" cy="1439862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32" name="Line 72"/>
          <p:cNvSpPr>
            <a:spLocks noChangeShapeType="1"/>
          </p:cNvSpPr>
          <p:nvPr/>
        </p:nvSpPr>
        <p:spPr bwMode="auto">
          <a:xfrm flipV="1">
            <a:off x="8280400" y="2627313"/>
            <a:ext cx="0" cy="1439862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5433" name="Line 73"/>
          <p:cNvSpPr>
            <a:spLocks noChangeShapeType="1"/>
          </p:cNvSpPr>
          <p:nvPr/>
        </p:nvSpPr>
        <p:spPr bwMode="auto">
          <a:xfrm flipV="1">
            <a:off x="9144000" y="2627313"/>
            <a:ext cx="0" cy="1439862"/>
          </a:xfrm>
          <a:prstGeom prst="line">
            <a:avLst/>
          </a:prstGeom>
          <a:noFill/>
          <a:ln w="19050">
            <a:solidFill>
              <a:srgbClr val="99CC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15434" name="Group 74"/>
          <p:cNvGrpSpPr>
            <a:grpSpLocks/>
          </p:cNvGrpSpPr>
          <p:nvPr/>
        </p:nvGrpSpPr>
        <p:grpSpPr bwMode="auto">
          <a:xfrm>
            <a:off x="1295400" y="4932363"/>
            <a:ext cx="8210550" cy="396875"/>
            <a:chOff x="816" y="3107"/>
            <a:chExt cx="5172" cy="250"/>
          </a:xfrm>
        </p:grpSpPr>
        <p:sp>
          <p:nvSpPr>
            <p:cNvPr id="15435" name="Text Box 75"/>
            <p:cNvSpPr txBox="1">
              <a:spLocks noChangeArrowheads="1"/>
            </p:cNvSpPr>
            <p:nvPr/>
          </p:nvSpPr>
          <p:spPr bwMode="auto">
            <a:xfrm>
              <a:off x="952" y="3107"/>
              <a:ext cx="50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20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Progressive refinement of image distortion</a:t>
              </a:r>
            </a:p>
          </p:txBody>
        </p:sp>
        <p:sp>
          <p:nvSpPr>
            <p:cNvPr id="15436" name="Line 76"/>
            <p:cNvSpPr>
              <a:spLocks noChangeShapeType="1"/>
            </p:cNvSpPr>
            <p:nvPr/>
          </p:nvSpPr>
          <p:spPr bwMode="auto">
            <a:xfrm flipV="1">
              <a:off x="816" y="3243"/>
              <a:ext cx="136" cy="0"/>
            </a:xfrm>
            <a:prstGeom prst="line">
              <a:avLst/>
            </a:prstGeom>
            <a:noFill/>
            <a:ln w="38100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5437" name="Group 77"/>
          <p:cNvGrpSpPr>
            <a:grpSpLocks/>
          </p:cNvGrpSpPr>
          <p:nvPr/>
        </p:nvGrpSpPr>
        <p:grpSpPr bwMode="auto">
          <a:xfrm>
            <a:off x="1295400" y="5364163"/>
            <a:ext cx="8210550" cy="396875"/>
            <a:chOff x="816" y="3379"/>
            <a:chExt cx="5172" cy="250"/>
          </a:xfrm>
        </p:grpSpPr>
        <p:sp>
          <p:nvSpPr>
            <p:cNvPr id="15438" name="Text Box 78"/>
            <p:cNvSpPr txBox="1">
              <a:spLocks noChangeArrowheads="1"/>
            </p:cNvSpPr>
            <p:nvPr/>
          </p:nvSpPr>
          <p:spPr bwMode="auto">
            <a:xfrm>
              <a:off x="952" y="3379"/>
              <a:ext cx="50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20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Lossy-to-lossless coding</a:t>
              </a:r>
            </a:p>
          </p:txBody>
        </p:sp>
        <p:sp>
          <p:nvSpPr>
            <p:cNvPr id="15439" name="Line 79"/>
            <p:cNvSpPr>
              <a:spLocks noChangeShapeType="1"/>
            </p:cNvSpPr>
            <p:nvPr/>
          </p:nvSpPr>
          <p:spPr bwMode="auto">
            <a:xfrm flipV="1">
              <a:off x="816" y="3515"/>
              <a:ext cx="136" cy="0"/>
            </a:xfrm>
            <a:prstGeom prst="line">
              <a:avLst/>
            </a:prstGeom>
            <a:noFill/>
            <a:ln w="38100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5440" name="Group 80"/>
          <p:cNvGrpSpPr>
            <a:grpSpLocks/>
          </p:cNvGrpSpPr>
          <p:nvPr/>
        </p:nvGrpSpPr>
        <p:grpSpPr bwMode="auto">
          <a:xfrm>
            <a:off x="1295400" y="5832475"/>
            <a:ext cx="8210550" cy="396875"/>
            <a:chOff x="816" y="3674"/>
            <a:chExt cx="5172" cy="250"/>
          </a:xfrm>
        </p:grpSpPr>
        <p:sp>
          <p:nvSpPr>
            <p:cNvPr id="15441" name="Text Box 81"/>
            <p:cNvSpPr txBox="1">
              <a:spLocks noChangeArrowheads="1"/>
            </p:cNvSpPr>
            <p:nvPr/>
          </p:nvSpPr>
          <p:spPr bwMode="auto">
            <a:xfrm>
              <a:off x="952" y="3674"/>
              <a:ext cx="50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20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Well-suited digital representation for computers</a:t>
              </a:r>
            </a:p>
          </p:txBody>
        </p:sp>
        <p:sp>
          <p:nvSpPr>
            <p:cNvPr id="15442" name="Line 82"/>
            <p:cNvSpPr>
              <a:spLocks noChangeShapeType="1"/>
            </p:cNvSpPr>
            <p:nvPr/>
          </p:nvSpPr>
          <p:spPr bwMode="auto">
            <a:xfrm flipV="1">
              <a:off x="816" y="3787"/>
              <a:ext cx="136" cy="0"/>
            </a:xfrm>
            <a:prstGeom prst="line">
              <a:avLst/>
            </a:prstGeom>
            <a:noFill/>
            <a:ln w="38100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5443" name="Group 83"/>
          <p:cNvGrpSpPr>
            <a:grpSpLocks/>
          </p:cNvGrpSpPr>
          <p:nvPr/>
        </p:nvGrpSpPr>
        <p:grpSpPr bwMode="auto">
          <a:xfrm>
            <a:off x="1295400" y="6299200"/>
            <a:ext cx="8210550" cy="704850"/>
            <a:chOff x="816" y="3968"/>
            <a:chExt cx="5172" cy="444"/>
          </a:xfrm>
        </p:grpSpPr>
        <p:sp>
          <p:nvSpPr>
            <p:cNvPr id="15444" name="Text Box 84"/>
            <p:cNvSpPr txBox="1">
              <a:spLocks noChangeArrowheads="1"/>
            </p:cNvSpPr>
            <p:nvPr/>
          </p:nvSpPr>
          <p:spPr bwMode="auto">
            <a:xfrm>
              <a:off x="952" y="3968"/>
              <a:ext cx="5036" cy="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>
              <a:spAutoFit/>
            </a:bodyPr>
            <a:lstStyle>
              <a:lvl1pPr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4318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6477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8636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1079500" indent="-215900" defTabSz="449263" eaLnBrk="0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5367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9939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4511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908300" indent="-2159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/>
              <a:r>
                <a:rPr lang="en-GB" sz="200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Mid-point reconstruction</a:t>
              </a:r>
              <a:r>
                <a:rPr lang="en-GB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 </a:t>
              </a:r>
              <a:r>
                <a:rPr lang="en-GB" sz="2000" u="sng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does NOT correspond with the nature of the signal</a:t>
              </a:r>
            </a:p>
          </p:txBody>
        </p:sp>
        <p:sp>
          <p:nvSpPr>
            <p:cNvPr id="15445" name="Line 85"/>
            <p:cNvSpPr>
              <a:spLocks noChangeShapeType="1"/>
            </p:cNvSpPr>
            <p:nvPr/>
          </p:nvSpPr>
          <p:spPr bwMode="auto">
            <a:xfrm flipV="1">
              <a:off x="816" y="4105"/>
              <a:ext cx="136" cy="0"/>
            </a:xfrm>
            <a:prstGeom prst="line">
              <a:avLst/>
            </a:prstGeom>
            <a:noFill/>
            <a:ln w="38100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15446" name="Text Box 86"/>
          <p:cNvSpPr txBox="1">
            <a:spLocks noChangeArrowheads="1"/>
          </p:cNvSpPr>
          <p:nvPr/>
        </p:nvSpPr>
        <p:spPr bwMode="auto">
          <a:xfrm>
            <a:off x="360363" y="4140200"/>
            <a:ext cx="3527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/>
            <a:r>
              <a: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original coefficients</a:t>
            </a:r>
          </a:p>
        </p:txBody>
      </p:sp>
      <p:sp>
        <p:nvSpPr>
          <p:cNvPr id="15447" name="Text Box 87"/>
          <p:cNvSpPr txBox="1">
            <a:spLocks noChangeArrowheads="1"/>
          </p:cNvSpPr>
          <p:nvPr/>
        </p:nvSpPr>
        <p:spPr bwMode="auto">
          <a:xfrm>
            <a:off x="6264275" y="4140200"/>
            <a:ext cx="3600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recovered coefficients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INTRODUCTION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96488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DISTRIBUTION OF WAVELET COEFFICIENTS</a:t>
            </a:r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>
            <a:off x="647700" y="3563938"/>
            <a:ext cx="144463" cy="5032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863600" y="1979613"/>
            <a:ext cx="144463" cy="2087562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1079500" y="3708400"/>
            <a:ext cx="144463" cy="357188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1295400" y="3851275"/>
            <a:ext cx="144463" cy="2159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1511300" y="3132138"/>
            <a:ext cx="144463" cy="9350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18" name="AutoShape 10"/>
          <p:cNvSpPr>
            <a:spLocks noChangeArrowheads="1"/>
          </p:cNvSpPr>
          <p:nvPr/>
        </p:nvSpPr>
        <p:spPr bwMode="auto">
          <a:xfrm>
            <a:off x="1727200" y="3635375"/>
            <a:ext cx="144463" cy="4318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>
            <a:off x="1944688" y="2860675"/>
            <a:ext cx="144462" cy="12065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20" name="AutoShape 12"/>
          <p:cNvSpPr>
            <a:spLocks noChangeArrowheads="1"/>
          </p:cNvSpPr>
          <p:nvPr/>
        </p:nvSpPr>
        <p:spPr bwMode="auto">
          <a:xfrm>
            <a:off x="2160588" y="2541588"/>
            <a:ext cx="144462" cy="152558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21" name="AutoShape 13"/>
          <p:cNvSpPr>
            <a:spLocks noChangeArrowheads="1"/>
          </p:cNvSpPr>
          <p:nvPr/>
        </p:nvSpPr>
        <p:spPr bwMode="auto">
          <a:xfrm>
            <a:off x="2376488" y="3851275"/>
            <a:ext cx="144462" cy="214313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22" name="AutoShape 14"/>
          <p:cNvSpPr>
            <a:spLocks noChangeArrowheads="1"/>
          </p:cNvSpPr>
          <p:nvPr/>
        </p:nvSpPr>
        <p:spPr bwMode="auto">
          <a:xfrm>
            <a:off x="2592388" y="3635375"/>
            <a:ext cx="144462" cy="4318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23" name="AutoShape 15"/>
          <p:cNvSpPr>
            <a:spLocks noChangeArrowheads="1"/>
          </p:cNvSpPr>
          <p:nvPr/>
        </p:nvSpPr>
        <p:spPr bwMode="auto">
          <a:xfrm>
            <a:off x="2808288" y="3779838"/>
            <a:ext cx="144462" cy="28575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>
            <a:off x="3024188" y="2700338"/>
            <a:ext cx="144462" cy="136525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>
            <a:off x="3240088" y="3635375"/>
            <a:ext cx="144462" cy="4318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26" name="AutoShape 18"/>
          <p:cNvSpPr>
            <a:spLocks noChangeArrowheads="1"/>
          </p:cNvSpPr>
          <p:nvPr/>
        </p:nvSpPr>
        <p:spPr bwMode="auto">
          <a:xfrm>
            <a:off x="3455988" y="3851275"/>
            <a:ext cx="144462" cy="2159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27" name="AutoShape 19"/>
          <p:cNvSpPr>
            <a:spLocks noChangeArrowheads="1"/>
          </p:cNvSpPr>
          <p:nvPr/>
        </p:nvSpPr>
        <p:spPr bwMode="auto">
          <a:xfrm>
            <a:off x="3671888" y="3348038"/>
            <a:ext cx="144462" cy="7191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28" name="AutoShape 20"/>
          <p:cNvSpPr>
            <a:spLocks noChangeArrowheads="1"/>
          </p:cNvSpPr>
          <p:nvPr/>
        </p:nvSpPr>
        <p:spPr bwMode="auto">
          <a:xfrm>
            <a:off x="215900" y="3275013"/>
            <a:ext cx="144463" cy="792162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29" name="AutoShape 21"/>
          <p:cNvSpPr>
            <a:spLocks noChangeArrowheads="1"/>
          </p:cNvSpPr>
          <p:nvPr/>
        </p:nvSpPr>
        <p:spPr bwMode="auto">
          <a:xfrm>
            <a:off x="431800" y="3779838"/>
            <a:ext cx="144463" cy="2873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30" name="Line 22"/>
          <p:cNvSpPr>
            <a:spLocks noChangeShapeType="1"/>
          </p:cNvSpPr>
          <p:nvPr/>
        </p:nvSpPr>
        <p:spPr bwMode="auto">
          <a:xfrm>
            <a:off x="144463" y="4067175"/>
            <a:ext cx="3744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503238" y="4140200"/>
            <a:ext cx="33845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/>
            <a:r>
              <a: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wavelet coefficients</a:t>
            </a:r>
          </a:p>
          <a:p>
            <a:pPr algn="r" eaLnBrk="1"/>
            <a:r>
              <a:rPr lang="en-GB" sz="200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 a subband</a:t>
            </a:r>
          </a:p>
        </p:txBody>
      </p:sp>
      <p:sp>
        <p:nvSpPr>
          <p:cNvPr id="17432" name="AutoShape 24"/>
          <p:cNvSpPr>
            <a:spLocks noChangeArrowheads="1"/>
          </p:cNvSpPr>
          <p:nvPr/>
        </p:nvSpPr>
        <p:spPr bwMode="auto">
          <a:xfrm>
            <a:off x="646113" y="3563938"/>
            <a:ext cx="144462" cy="5032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33" name="AutoShape 25"/>
          <p:cNvSpPr>
            <a:spLocks noChangeArrowheads="1"/>
          </p:cNvSpPr>
          <p:nvPr/>
        </p:nvSpPr>
        <p:spPr bwMode="auto">
          <a:xfrm>
            <a:off x="862013" y="1979613"/>
            <a:ext cx="144462" cy="2087562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34" name="AutoShape 26"/>
          <p:cNvSpPr>
            <a:spLocks noChangeArrowheads="1"/>
          </p:cNvSpPr>
          <p:nvPr/>
        </p:nvSpPr>
        <p:spPr bwMode="auto">
          <a:xfrm>
            <a:off x="1077913" y="3708400"/>
            <a:ext cx="144462" cy="357188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35" name="AutoShape 27"/>
          <p:cNvSpPr>
            <a:spLocks noChangeArrowheads="1"/>
          </p:cNvSpPr>
          <p:nvPr/>
        </p:nvSpPr>
        <p:spPr bwMode="auto">
          <a:xfrm>
            <a:off x="1293813" y="3851275"/>
            <a:ext cx="144462" cy="2159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36" name="AutoShape 28"/>
          <p:cNvSpPr>
            <a:spLocks noChangeArrowheads="1"/>
          </p:cNvSpPr>
          <p:nvPr/>
        </p:nvSpPr>
        <p:spPr bwMode="auto">
          <a:xfrm>
            <a:off x="1509713" y="3132138"/>
            <a:ext cx="144462" cy="9350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37" name="AutoShape 29"/>
          <p:cNvSpPr>
            <a:spLocks noChangeArrowheads="1"/>
          </p:cNvSpPr>
          <p:nvPr/>
        </p:nvSpPr>
        <p:spPr bwMode="auto">
          <a:xfrm>
            <a:off x="1725613" y="3635375"/>
            <a:ext cx="144462" cy="4318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38" name="AutoShape 30"/>
          <p:cNvSpPr>
            <a:spLocks noChangeArrowheads="1"/>
          </p:cNvSpPr>
          <p:nvPr/>
        </p:nvSpPr>
        <p:spPr bwMode="auto">
          <a:xfrm>
            <a:off x="1943100" y="2860675"/>
            <a:ext cx="144463" cy="12065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39" name="AutoShape 31"/>
          <p:cNvSpPr>
            <a:spLocks noChangeArrowheads="1"/>
          </p:cNvSpPr>
          <p:nvPr/>
        </p:nvSpPr>
        <p:spPr bwMode="auto">
          <a:xfrm>
            <a:off x="2159000" y="2541588"/>
            <a:ext cx="144463" cy="152558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40" name="AutoShape 32"/>
          <p:cNvSpPr>
            <a:spLocks noChangeArrowheads="1"/>
          </p:cNvSpPr>
          <p:nvPr/>
        </p:nvSpPr>
        <p:spPr bwMode="auto">
          <a:xfrm>
            <a:off x="2374900" y="3851275"/>
            <a:ext cx="144463" cy="214313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41" name="AutoShape 33"/>
          <p:cNvSpPr>
            <a:spLocks noChangeArrowheads="1"/>
          </p:cNvSpPr>
          <p:nvPr/>
        </p:nvSpPr>
        <p:spPr bwMode="auto">
          <a:xfrm>
            <a:off x="2590800" y="3635375"/>
            <a:ext cx="144463" cy="4318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42" name="AutoShape 34"/>
          <p:cNvSpPr>
            <a:spLocks noChangeArrowheads="1"/>
          </p:cNvSpPr>
          <p:nvPr/>
        </p:nvSpPr>
        <p:spPr bwMode="auto">
          <a:xfrm>
            <a:off x="2806700" y="3779838"/>
            <a:ext cx="144463" cy="28575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43" name="AutoShape 35"/>
          <p:cNvSpPr>
            <a:spLocks noChangeArrowheads="1"/>
          </p:cNvSpPr>
          <p:nvPr/>
        </p:nvSpPr>
        <p:spPr bwMode="auto">
          <a:xfrm>
            <a:off x="3022600" y="2700338"/>
            <a:ext cx="144463" cy="136525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44" name="AutoShape 36"/>
          <p:cNvSpPr>
            <a:spLocks noChangeArrowheads="1"/>
          </p:cNvSpPr>
          <p:nvPr/>
        </p:nvSpPr>
        <p:spPr bwMode="auto">
          <a:xfrm>
            <a:off x="3238500" y="3635375"/>
            <a:ext cx="144463" cy="4318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45" name="AutoShape 37"/>
          <p:cNvSpPr>
            <a:spLocks noChangeArrowheads="1"/>
          </p:cNvSpPr>
          <p:nvPr/>
        </p:nvSpPr>
        <p:spPr bwMode="auto">
          <a:xfrm>
            <a:off x="3454400" y="3851275"/>
            <a:ext cx="144463" cy="215900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46" name="AutoShape 38"/>
          <p:cNvSpPr>
            <a:spLocks noChangeArrowheads="1"/>
          </p:cNvSpPr>
          <p:nvPr/>
        </p:nvSpPr>
        <p:spPr bwMode="auto">
          <a:xfrm>
            <a:off x="3670300" y="3348038"/>
            <a:ext cx="144463" cy="7191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47" name="AutoShape 39"/>
          <p:cNvSpPr>
            <a:spLocks noChangeArrowheads="1"/>
          </p:cNvSpPr>
          <p:nvPr/>
        </p:nvSpPr>
        <p:spPr bwMode="auto">
          <a:xfrm>
            <a:off x="214313" y="3275013"/>
            <a:ext cx="144462" cy="792162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48" name="AutoShape 40"/>
          <p:cNvSpPr>
            <a:spLocks noChangeArrowheads="1"/>
          </p:cNvSpPr>
          <p:nvPr/>
        </p:nvSpPr>
        <p:spPr bwMode="auto">
          <a:xfrm>
            <a:off x="430213" y="3779838"/>
            <a:ext cx="144462" cy="287337"/>
          </a:xfrm>
          <a:prstGeom prst="roundRect">
            <a:avLst>
              <a:gd name="adj" fmla="val 505"/>
            </a:avLst>
          </a:pr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17449" name="Line 41"/>
          <p:cNvSpPr>
            <a:spLocks noChangeShapeType="1"/>
          </p:cNvSpPr>
          <p:nvPr/>
        </p:nvSpPr>
        <p:spPr bwMode="auto">
          <a:xfrm>
            <a:off x="142875" y="4067175"/>
            <a:ext cx="3744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a-ES"/>
          </a:p>
        </p:txBody>
      </p:sp>
      <p:grpSp>
        <p:nvGrpSpPr>
          <p:cNvPr id="17450" name="Group 42"/>
          <p:cNvGrpSpPr>
            <a:grpSpLocks/>
          </p:cNvGrpSpPr>
          <p:nvPr/>
        </p:nvGrpSpPr>
        <p:grpSpPr bwMode="auto">
          <a:xfrm>
            <a:off x="4176713" y="4067175"/>
            <a:ext cx="5759450" cy="614363"/>
            <a:chOff x="2631" y="2562"/>
            <a:chExt cx="3628" cy="387"/>
          </a:xfrm>
        </p:grpSpPr>
        <p:grpSp>
          <p:nvGrpSpPr>
            <p:cNvPr id="17451" name="Group 43"/>
            <p:cNvGrpSpPr>
              <a:grpSpLocks/>
            </p:cNvGrpSpPr>
            <p:nvPr/>
          </p:nvGrpSpPr>
          <p:grpSpPr bwMode="auto">
            <a:xfrm>
              <a:off x="2631" y="2699"/>
              <a:ext cx="3402" cy="250"/>
              <a:chOff x="2631" y="2699"/>
              <a:chExt cx="3402" cy="250"/>
            </a:xfrm>
          </p:grpSpPr>
          <p:sp>
            <p:nvSpPr>
              <p:cNvPr id="17452" name="Line 44"/>
              <p:cNvSpPr>
                <a:spLocks noChangeShapeType="1"/>
              </p:cNvSpPr>
              <p:nvPr/>
            </p:nvSpPr>
            <p:spPr bwMode="auto">
              <a:xfrm>
                <a:off x="2631" y="2835"/>
                <a:ext cx="12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7453" name="Text Box 45"/>
              <p:cNvSpPr txBox="1">
                <a:spLocks noChangeArrowheads="1"/>
              </p:cNvSpPr>
              <p:nvPr/>
            </p:nvSpPr>
            <p:spPr bwMode="auto">
              <a:xfrm>
                <a:off x="3901" y="2699"/>
                <a:ext cx="213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4318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6477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8636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1079500" indent="-215900" defTabSz="449263" eaLnBrk="0"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15367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19939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24511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2908300" indent="-2159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/>
                <a:r>
                  <a:rPr lang="en-GB" sz="2000">
                    <a:solidFill>
                      <a:srgbClr val="333333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</a:rPr>
                  <a:t>distribution</a:t>
                </a:r>
              </a:p>
            </p:txBody>
          </p:sp>
        </p:grpSp>
        <p:sp>
          <p:nvSpPr>
            <p:cNvPr id="17454" name="Line 46"/>
            <p:cNvSpPr>
              <a:spLocks noChangeShapeType="1"/>
            </p:cNvSpPr>
            <p:nvPr/>
          </p:nvSpPr>
          <p:spPr bwMode="auto">
            <a:xfrm>
              <a:off x="3900" y="2562"/>
              <a:ext cx="23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0076E-6 -4.14777E-6 L 0.87917 -4.1477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4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51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385E-7 2.19983E-6 L 0.72905 2.19983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7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52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509E-6 -3.1822E-6 L 0.62192 -3.1822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96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1796E-6 1.52813E-6 L 0.70746 1.5281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65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9036E-7 -6.21327E-7 L 0.72905 -6.21327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5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248E-6 3.53484E-6 L 0.83616 3.53484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8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5337E-6 -4.34089E-6 L 0.4718 -4.34089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2867E-6 1.93955E-6 L 0.75048 1.93955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24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154E-6 4.06381E-6 L 0.62193 4.06381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96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624E-6 4.06381E-6 L 0.51465 4.06381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5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518E-8 4.06381E-6 L 0.42895 4.06381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982E-6 -3.90428E-6 L 0.62193 -3.90428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96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6434E-6 -1.78002E-6 L 0.42896 -1.78002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7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41903E-7 -1.78002E-6 L 0.64335 -1.78002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68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5961E-6 3.44249E-7 L 0.53623 3.44249E-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12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2319E-6 2.51889E-7 L 0.40753 2.51889E-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9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0599E-6 3.44249E-7 L 0.27867 3.44249E-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6" grpId="0" animBg="1"/>
      <p:bldP spid="17432" grpId="0" animBg="1"/>
      <p:bldP spid="17433" grpId="0" animBg="1"/>
      <p:bldP spid="17434" grpId="0" animBg="1"/>
      <p:bldP spid="17435" grpId="0" animBg="1"/>
      <p:bldP spid="17436" grpId="0" animBg="1"/>
      <p:bldP spid="17437" grpId="0" animBg="1"/>
      <p:bldP spid="17438" grpId="0" animBg="1"/>
      <p:bldP spid="17439" grpId="0" animBg="1"/>
      <p:bldP spid="17440" grpId="0" animBg="1"/>
      <p:bldP spid="17441" grpId="0" animBg="1"/>
      <p:bldP spid="17442" grpId="0" animBg="1"/>
      <p:bldP spid="17443" grpId="0" animBg="1"/>
      <p:bldP spid="17444" grpId="0" animBg="1"/>
      <p:bldP spid="17446" grpId="0" animBg="1"/>
      <p:bldP spid="17447" grpId="0" animBg="1"/>
      <p:bldP spid="174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8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INTRODUCTION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964882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4318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6477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8636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1079500" indent="-215900" defTabSz="449263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5367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9939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4511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908300" indent="-2159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r>
              <a:rPr lang="en-GB" sz="260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DISTRIBUTION OF WAVELET COEFFICIENTS</a:t>
            </a:r>
          </a:p>
        </p:txBody>
      </p:sp>
      <p:grpSp>
        <p:nvGrpSpPr>
          <p:cNvPr id="19461" name="Group 5"/>
          <p:cNvGrpSpPr>
            <a:grpSpLocks/>
          </p:cNvGrpSpPr>
          <p:nvPr/>
        </p:nvGrpSpPr>
        <p:grpSpPr bwMode="auto">
          <a:xfrm>
            <a:off x="6191250" y="1979613"/>
            <a:ext cx="3744913" cy="2087562"/>
            <a:chOff x="3900" y="1247"/>
            <a:chExt cx="2359" cy="1315"/>
          </a:xfrm>
        </p:grpSpPr>
        <p:sp>
          <p:nvSpPr>
            <p:cNvPr id="19462" name="AutoShape 6"/>
            <p:cNvSpPr>
              <a:spLocks noChangeArrowheads="1"/>
            </p:cNvSpPr>
            <p:nvPr/>
          </p:nvSpPr>
          <p:spPr bwMode="auto">
            <a:xfrm>
              <a:off x="5171" y="2245"/>
              <a:ext cx="91" cy="31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63" name="AutoShape 7"/>
            <p:cNvSpPr>
              <a:spLocks noChangeArrowheads="1"/>
            </p:cNvSpPr>
            <p:nvPr/>
          </p:nvSpPr>
          <p:spPr bwMode="auto">
            <a:xfrm>
              <a:off x="6123" y="1247"/>
              <a:ext cx="91" cy="131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64" name="AutoShape 8"/>
            <p:cNvSpPr>
              <a:spLocks noChangeArrowheads="1"/>
            </p:cNvSpPr>
            <p:nvPr/>
          </p:nvSpPr>
          <p:spPr bwMode="auto">
            <a:xfrm>
              <a:off x="4627" y="2336"/>
              <a:ext cx="91" cy="22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65" name="AutoShape 9"/>
            <p:cNvSpPr>
              <a:spLocks noChangeArrowheads="1"/>
            </p:cNvSpPr>
            <p:nvPr/>
          </p:nvSpPr>
          <p:spPr bwMode="auto">
            <a:xfrm>
              <a:off x="4082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66" name="AutoShape 10"/>
            <p:cNvSpPr>
              <a:spLocks noChangeArrowheads="1"/>
            </p:cNvSpPr>
            <p:nvPr/>
          </p:nvSpPr>
          <p:spPr bwMode="auto">
            <a:xfrm>
              <a:off x="5579" y="1973"/>
              <a:ext cx="91" cy="58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49263">
                <a:lnSpc>
                  <a:spcPct val="93000"/>
                </a:lnSpc>
              </a:pPr>
              <a:endParaRPr lang="en-US" sz="1800" b="0" i="0">
                <a:effectLst/>
                <a:latin typeface="Arial" charset="0"/>
              </a:endParaRPr>
            </a:p>
          </p:txBody>
        </p:sp>
        <p:sp>
          <p:nvSpPr>
            <p:cNvPr id="19467" name="AutoShape 11"/>
            <p:cNvSpPr>
              <a:spLocks noChangeArrowheads="1"/>
            </p:cNvSpPr>
            <p:nvPr/>
          </p:nvSpPr>
          <p:spPr bwMode="auto">
            <a:xfrm>
              <a:off x="5035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68" name="AutoShape 12"/>
            <p:cNvSpPr>
              <a:spLocks noChangeArrowheads="1"/>
            </p:cNvSpPr>
            <p:nvPr/>
          </p:nvSpPr>
          <p:spPr bwMode="auto">
            <a:xfrm>
              <a:off x="5715" y="1802"/>
              <a:ext cx="91" cy="76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69" name="AutoShape 13"/>
            <p:cNvSpPr>
              <a:spLocks noChangeArrowheads="1"/>
            </p:cNvSpPr>
            <p:nvPr/>
          </p:nvSpPr>
          <p:spPr bwMode="auto">
            <a:xfrm>
              <a:off x="5987" y="1601"/>
              <a:ext cx="91" cy="96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70" name="AutoShape 14"/>
            <p:cNvSpPr>
              <a:spLocks noChangeArrowheads="1"/>
            </p:cNvSpPr>
            <p:nvPr/>
          </p:nvSpPr>
          <p:spPr bwMode="auto">
            <a:xfrm>
              <a:off x="4218" y="2426"/>
              <a:ext cx="91" cy="13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71" name="AutoShape 15"/>
            <p:cNvSpPr>
              <a:spLocks noChangeArrowheads="1"/>
            </p:cNvSpPr>
            <p:nvPr/>
          </p:nvSpPr>
          <p:spPr bwMode="auto">
            <a:xfrm>
              <a:off x="4899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72" name="AutoShape 16"/>
            <p:cNvSpPr>
              <a:spLocks noChangeArrowheads="1"/>
            </p:cNvSpPr>
            <p:nvPr/>
          </p:nvSpPr>
          <p:spPr bwMode="auto">
            <a:xfrm>
              <a:off x="4354" y="2381"/>
              <a:ext cx="91" cy="18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73" name="AutoShape 17"/>
            <p:cNvSpPr>
              <a:spLocks noChangeArrowheads="1"/>
            </p:cNvSpPr>
            <p:nvPr/>
          </p:nvSpPr>
          <p:spPr bwMode="auto">
            <a:xfrm>
              <a:off x="5851" y="1701"/>
              <a:ext cx="91" cy="86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74" name="AutoShape 18"/>
            <p:cNvSpPr>
              <a:spLocks noChangeArrowheads="1"/>
            </p:cNvSpPr>
            <p:nvPr/>
          </p:nvSpPr>
          <p:spPr bwMode="auto">
            <a:xfrm>
              <a:off x="4763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75" name="AutoShape 19"/>
            <p:cNvSpPr>
              <a:spLocks noChangeArrowheads="1"/>
            </p:cNvSpPr>
            <p:nvPr/>
          </p:nvSpPr>
          <p:spPr bwMode="auto">
            <a:xfrm>
              <a:off x="3946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76" name="AutoShape 20"/>
            <p:cNvSpPr>
              <a:spLocks noChangeArrowheads="1"/>
            </p:cNvSpPr>
            <p:nvPr/>
          </p:nvSpPr>
          <p:spPr bwMode="auto">
            <a:xfrm>
              <a:off x="5307" y="2109"/>
              <a:ext cx="91" cy="45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77" name="AutoShape 21"/>
            <p:cNvSpPr>
              <a:spLocks noChangeArrowheads="1"/>
            </p:cNvSpPr>
            <p:nvPr/>
          </p:nvSpPr>
          <p:spPr bwMode="auto">
            <a:xfrm>
              <a:off x="5443" y="2063"/>
              <a:ext cx="91" cy="49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78" name="AutoShape 22"/>
            <p:cNvSpPr>
              <a:spLocks noChangeArrowheads="1"/>
            </p:cNvSpPr>
            <p:nvPr/>
          </p:nvSpPr>
          <p:spPr bwMode="auto">
            <a:xfrm>
              <a:off x="4490" y="2381"/>
              <a:ext cx="91" cy="18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79" name="Line 23"/>
            <p:cNvSpPr>
              <a:spLocks noChangeShapeType="1"/>
            </p:cNvSpPr>
            <p:nvPr/>
          </p:nvSpPr>
          <p:spPr bwMode="auto">
            <a:xfrm>
              <a:off x="3900" y="2562"/>
              <a:ext cx="2359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9480" name="Group 24"/>
          <p:cNvGrpSpPr>
            <a:grpSpLocks/>
          </p:cNvGrpSpPr>
          <p:nvPr/>
        </p:nvGrpSpPr>
        <p:grpSpPr bwMode="auto">
          <a:xfrm flipH="1" flipV="1">
            <a:off x="4533900" y="4787900"/>
            <a:ext cx="3744913" cy="2087563"/>
            <a:chOff x="3900" y="1247"/>
            <a:chExt cx="2359" cy="1315"/>
          </a:xfrm>
        </p:grpSpPr>
        <p:sp>
          <p:nvSpPr>
            <p:cNvPr id="19481" name="AutoShape 25"/>
            <p:cNvSpPr>
              <a:spLocks noChangeArrowheads="1"/>
            </p:cNvSpPr>
            <p:nvPr/>
          </p:nvSpPr>
          <p:spPr bwMode="auto">
            <a:xfrm>
              <a:off x="4899" y="2245"/>
              <a:ext cx="91" cy="31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82" name="AutoShape 26"/>
            <p:cNvSpPr>
              <a:spLocks noChangeArrowheads="1"/>
            </p:cNvSpPr>
            <p:nvPr/>
          </p:nvSpPr>
          <p:spPr bwMode="auto">
            <a:xfrm>
              <a:off x="3946" y="1247"/>
              <a:ext cx="91" cy="131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83" name="AutoShape 27"/>
            <p:cNvSpPr>
              <a:spLocks noChangeArrowheads="1"/>
            </p:cNvSpPr>
            <p:nvPr/>
          </p:nvSpPr>
          <p:spPr bwMode="auto">
            <a:xfrm>
              <a:off x="5443" y="2336"/>
              <a:ext cx="91" cy="22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84" name="AutoShape 28"/>
            <p:cNvSpPr>
              <a:spLocks noChangeArrowheads="1"/>
            </p:cNvSpPr>
            <p:nvPr/>
          </p:nvSpPr>
          <p:spPr bwMode="auto">
            <a:xfrm>
              <a:off x="6123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85" name="AutoShape 29"/>
            <p:cNvSpPr>
              <a:spLocks noChangeArrowheads="1"/>
            </p:cNvSpPr>
            <p:nvPr/>
          </p:nvSpPr>
          <p:spPr bwMode="auto">
            <a:xfrm>
              <a:off x="4490" y="1973"/>
              <a:ext cx="91" cy="58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defTabSz="449263">
                <a:lnSpc>
                  <a:spcPct val="93000"/>
                </a:lnSpc>
              </a:pPr>
              <a:endParaRPr lang="en-US" sz="1800" b="0" i="0">
                <a:effectLst/>
                <a:latin typeface="Arial" charset="0"/>
              </a:endParaRPr>
            </a:p>
          </p:txBody>
        </p:sp>
        <p:sp>
          <p:nvSpPr>
            <p:cNvPr id="19486" name="AutoShape 30"/>
            <p:cNvSpPr>
              <a:spLocks noChangeArrowheads="1"/>
            </p:cNvSpPr>
            <p:nvPr/>
          </p:nvSpPr>
          <p:spPr bwMode="auto">
            <a:xfrm>
              <a:off x="5035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87" name="AutoShape 31"/>
            <p:cNvSpPr>
              <a:spLocks noChangeArrowheads="1"/>
            </p:cNvSpPr>
            <p:nvPr/>
          </p:nvSpPr>
          <p:spPr bwMode="auto">
            <a:xfrm>
              <a:off x="4354" y="1802"/>
              <a:ext cx="91" cy="76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88" name="AutoShape 32"/>
            <p:cNvSpPr>
              <a:spLocks noChangeArrowheads="1"/>
            </p:cNvSpPr>
            <p:nvPr/>
          </p:nvSpPr>
          <p:spPr bwMode="auto">
            <a:xfrm>
              <a:off x="4082" y="1601"/>
              <a:ext cx="91" cy="96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89" name="AutoShape 33"/>
            <p:cNvSpPr>
              <a:spLocks noChangeArrowheads="1"/>
            </p:cNvSpPr>
            <p:nvPr/>
          </p:nvSpPr>
          <p:spPr bwMode="auto">
            <a:xfrm>
              <a:off x="5851" y="2426"/>
              <a:ext cx="91" cy="13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90" name="AutoShape 34"/>
            <p:cNvSpPr>
              <a:spLocks noChangeArrowheads="1"/>
            </p:cNvSpPr>
            <p:nvPr/>
          </p:nvSpPr>
          <p:spPr bwMode="auto">
            <a:xfrm>
              <a:off x="5171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91" name="AutoShape 35"/>
            <p:cNvSpPr>
              <a:spLocks noChangeArrowheads="1"/>
            </p:cNvSpPr>
            <p:nvPr/>
          </p:nvSpPr>
          <p:spPr bwMode="auto">
            <a:xfrm>
              <a:off x="5715" y="2381"/>
              <a:ext cx="91" cy="18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92" name="AutoShape 36"/>
            <p:cNvSpPr>
              <a:spLocks noChangeArrowheads="1"/>
            </p:cNvSpPr>
            <p:nvPr/>
          </p:nvSpPr>
          <p:spPr bwMode="auto">
            <a:xfrm>
              <a:off x="4218" y="1701"/>
              <a:ext cx="91" cy="86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93" name="AutoShape 37"/>
            <p:cNvSpPr>
              <a:spLocks noChangeArrowheads="1"/>
            </p:cNvSpPr>
            <p:nvPr/>
          </p:nvSpPr>
          <p:spPr bwMode="auto">
            <a:xfrm>
              <a:off x="5307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94" name="AutoShape 38"/>
            <p:cNvSpPr>
              <a:spLocks noChangeArrowheads="1"/>
            </p:cNvSpPr>
            <p:nvPr/>
          </p:nvSpPr>
          <p:spPr bwMode="auto">
            <a:xfrm>
              <a:off x="5987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95" name="AutoShape 39"/>
            <p:cNvSpPr>
              <a:spLocks noChangeArrowheads="1"/>
            </p:cNvSpPr>
            <p:nvPr/>
          </p:nvSpPr>
          <p:spPr bwMode="auto">
            <a:xfrm>
              <a:off x="4763" y="2109"/>
              <a:ext cx="91" cy="45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96" name="AutoShape 40"/>
            <p:cNvSpPr>
              <a:spLocks noChangeArrowheads="1"/>
            </p:cNvSpPr>
            <p:nvPr/>
          </p:nvSpPr>
          <p:spPr bwMode="auto">
            <a:xfrm>
              <a:off x="4627" y="2063"/>
              <a:ext cx="91" cy="49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97" name="AutoShape 41"/>
            <p:cNvSpPr>
              <a:spLocks noChangeArrowheads="1"/>
            </p:cNvSpPr>
            <p:nvPr/>
          </p:nvSpPr>
          <p:spPr bwMode="auto">
            <a:xfrm>
              <a:off x="5579" y="2381"/>
              <a:ext cx="91" cy="18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498" name="Line 42"/>
            <p:cNvSpPr>
              <a:spLocks noChangeShapeType="1"/>
            </p:cNvSpPr>
            <p:nvPr/>
          </p:nvSpPr>
          <p:spPr bwMode="auto">
            <a:xfrm>
              <a:off x="3900" y="2562"/>
              <a:ext cx="2359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19499" name="Group 43"/>
          <p:cNvGrpSpPr>
            <a:grpSpLocks/>
          </p:cNvGrpSpPr>
          <p:nvPr/>
        </p:nvGrpSpPr>
        <p:grpSpPr bwMode="auto">
          <a:xfrm flipV="1">
            <a:off x="1509713" y="4787900"/>
            <a:ext cx="3744912" cy="2087563"/>
            <a:chOff x="3900" y="1247"/>
            <a:chExt cx="2359" cy="1315"/>
          </a:xfrm>
        </p:grpSpPr>
        <p:sp>
          <p:nvSpPr>
            <p:cNvPr id="19500" name="AutoShape 44"/>
            <p:cNvSpPr>
              <a:spLocks noChangeArrowheads="1"/>
            </p:cNvSpPr>
            <p:nvPr/>
          </p:nvSpPr>
          <p:spPr bwMode="auto">
            <a:xfrm>
              <a:off x="4899" y="2245"/>
              <a:ext cx="91" cy="317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01" name="AutoShape 45"/>
            <p:cNvSpPr>
              <a:spLocks noChangeArrowheads="1"/>
            </p:cNvSpPr>
            <p:nvPr/>
          </p:nvSpPr>
          <p:spPr bwMode="auto">
            <a:xfrm>
              <a:off x="3946" y="1247"/>
              <a:ext cx="91" cy="131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02" name="AutoShape 46"/>
            <p:cNvSpPr>
              <a:spLocks noChangeArrowheads="1"/>
            </p:cNvSpPr>
            <p:nvPr/>
          </p:nvSpPr>
          <p:spPr bwMode="auto">
            <a:xfrm>
              <a:off x="5443" y="2336"/>
              <a:ext cx="91" cy="22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03" name="AutoShape 47"/>
            <p:cNvSpPr>
              <a:spLocks noChangeArrowheads="1"/>
            </p:cNvSpPr>
            <p:nvPr/>
          </p:nvSpPr>
          <p:spPr bwMode="auto">
            <a:xfrm>
              <a:off x="6123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04" name="AutoShape 48"/>
            <p:cNvSpPr>
              <a:spLocks noChangeArrowheads="1"/>
            </p:cNvSpPr>
            <p:nvPr/>
          </p:nvSpPr>
          <p:spPr bwMode="auto">
            <a:xfrm>
              <a:off x="4490" y="1973"/>
              <a:ext cx="91" cy="58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defTabSz="449263">
                <a:lnSpc>
                  <a:spcPct val="93000"/>
                </a:lnSpc>
              </a:pPr>
              <a:endParaRPr lang="en-US" sz="1800" b="0" i="0">
                <a:effectLst/>
                <a:latin typeface="Arial" charset="0"/>
              </a:endParaRPr>
            </a:p>
          </p:txBody>
        </p:sp>
        <p:sp>
          <p:nvSpPr>
            <p:cNvPr id="19505" name="AutoShape 49"/>
            <p:cNvSpPr>
              <a:spLocks noChangeArrowheads="1"/>
            </p:cNvSpPr>
            <p:nvPr/>
          </p:nvSpPr>
          <p:spPr bwMode="auto">
            <a:xfrm>
              <a:off x="5035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06" name="AutoShape 50"/>
            <p:cNvSpPr>
              <a:spLocks noChangeArrowheads="1"/>
            </p:cNvSpPr>
            <p:nvPr/>
          </p:nvSpPr>
          <p:spPr bwMode="auto">
            <a:xfrm>
              <a:off x="4354" y="1802"/>
              <a:ext cx="91" cy="76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07" name="AutoShape 51"/>
            <p:cNvSpPr>
              <a:spLocks noChangeArrowheads="1"/>
            </p:cNvSpPr>
            <p:nvPr/>
          </p:nvSpPr>
          <p:spPr bwMode="auto">
            <a:xfrm>
              <a:off x="4082" y="1601"/>
              <a:ext cx="91" cy="96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08" name="AutoShape 52"/>
            <p:cNvSpPr>
              <a:spLocks noChangeArrowheads="1"/>
            </p:cNvSpPr>
            <p:nvPr/>
          </p:nvSpPr>
          <p:spPr bwMode="auto">
            <a:xfrm>
              <a:off x="5851" y="2426"/>
              <a:ext cx="91" cy="135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09" name="AutoShape 53"/>
            <p:cNvSpPr>
              <a:spLocks noChangeArrowheads="1"/>
            </p:cNvSpPr>
            <p:nvPr/>
          </p:nvSpPr>
          <p:spPr bwMode="auto">
            <a:xfrm>
              <a:off x="5171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10" name="AutoShape 54"/>
            <p:cNvSpPr>
              <a:spLocks noChangeArrowheads="1"/>
            </p:cNvSpPr>
            <p:nvPr/>
          </p:nvSpPr>
          <p:spPr bwMode="auto">
            <a:xfrm>
              <a:off x="5715" y="2381"/>
              <a:ext cx="91" cy="18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11" name="AutoShape 55"/>
            <p:cNvSpPr>
              <a:spLocks noChangeArrowheads="1"/>
            </p:cNvSpPr>
            <p:nvPr/>
          </p:nvSpPr>
          <p:spPr bwMode="auto">
            <a:xfrm>
              <a:off x="4218" y="1701"/>
              <a:ext cx="91" cy="860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12" name="AutoShape 56"/>
            <p:cNvSpPr>
              <a:spLocks noChangeArrowheads="1"/>
            </p:cNvSpPr>
            <p:nvPr/>
          </p:nvSpPr>
          <p:spPr bwMode="auto">
            <a:xfrm>
              <a:off x="5307" y="2290"/>
              <a:ext cx="91" cy="272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13" name="AutoShape 57"/>
            <p:cNvSpPr>
              <a:spLocks noChangeArrowheads="1"/>
            </p:cNvSpPr>
            <p:nvPr/>
          </p:nvSpPr>
          <p:spPr bwMode="auto">
            <a:xfrm>
              <a:off x="5987" y="2426"/>
              <a:ext cx="91" cy="136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14" name="AutoShape 58"/>
            <p:cNvSpPr>
              <a:spLocks noChangeArrowheads="1"/>
            </p:cNvSpPr>
            <p:nvPr/>
          </p:nvSpPr>
          <p:spPr bwMode="auto">
            <a:xfrm>
              <a:off x="4763" y="2109"/>
              <a:ext cx="91" cy="453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15" name="AutoShape 59"/>
            <p:cNvSpPr>
              <a:spLocks noChangeArrowheads="1"/>
            </p:cNvSpPr>
            <p:nvPr/>
          </p:nvSpPr>
          <p:spPr bwMode="auto">
            <a:xfrm>
              <a:off x="4627" y="2063"/>
              <a:ext cx="91" cy="499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16" name="AutoShape 60"/>
            <p:cNvSpPr>
              <a:spLocks noChangeArrowheads="1"/>
            </p:cNvSpPr>
            <p:nvPr/>
          </p:nvSpPr>
          <p:spPr bwMode="auto">
            <a:xfrm>
              <a:off x="5579" y="2381"/>
              <a:ext cx="91" cy="181"/>
            </a:xfrm>
            <a:prstGeom prst="roundRect">
              <a:avLst>
                <a:gd name="adj" fmla="val 50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517" name="Line 61"/>
            <p:cNvSpPr>
              <a:spLocks noChangeShapeType="1"/>
            </p:cNvSpPr>
            <p:nvPr/>
          </p:nvSpPr>
          <p:spPr bwMode="auto">
            <a:xfrm>
              <a:off x="3900" y="2562"/>
              <a:ext cx="2359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a-ES"/>
            </a:p>
          </p:txBody>
        </p:sp>
      </p:grpSp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6 0.00126 L -0.16283 0.09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9" y="4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19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5000" rIns="90000" bIns="4500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0">
          <a:lnSpc>
            <a:spcPct val="10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>
            <a:tab pos="723900" algn="l"/>
            <a:tab pos="1447800" algn="l"/>
            <a:tab pos="2171700" algn="l"/>
            <a:tab pos="2895600" algn="l"/>
            <a:tab pos="3619500" algn="l"/>
            <a:tab pos="4343400" algn="l"/>
          </a:tabLst>
          <a:defRPr kumimoji="0" lang="ca-ES" sz="800" b="1" i="1" u="none" strike="noStrike" cap="none" normalizeH="0" baseline="0" smtClean="0">
            <a:ln>
              <a:noFill/>
            </a:ln>
            <a:solidFill>
              <a:srgbClr val="3333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5000" rIns="90000" bIns="4500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0">
          <a:lnSpc>
            <a:spcPct val="10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>
            <a:tab pos="723900" algn="l"/>
            <a:tab pos="1447800" algn="l"/>
            <a:tab pos="2171700" algn="l"/>
            <a:tab pos="2895600" algn="l"/>
            <a:tab pos="3619500" algn="l"/>
            <a:tab pos="4343400" algn="l"/>
          </a:tabLst>
          <a:defRPr kumimoji="0" lang="ca-ES" sz="800" b="1" i="1" u="none" strike="noStrike" cap="none" normalizeH="0" baseline="0" smtClean="0">
            <a:ln>
              <a:noFill/>
            </a:ln>
            <a:solidFill>
              <a:srgbClr val="3333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seño personalizado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5000" rIns="90000" bIns="4500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0">
          <a:lnSpc>
            <a:spcPct val="10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>
            <a:tab pos="723900" algn="l"/>
            <a:tab pos="1447800" algn="l"/>
            <a:tab pos="2171700" algn="l"/>
            <a:tab pos="2895600" algn="l"/>
            <a:tab pos="3619500" algn="l"/>
            <a:tab pos="4343400" algn="l"/>
          </a:tabLst>
          <a:defRPr kumimoji="0" lang="ca-ES" sz="800" b="1" i="1" u="none" strike="noStrike" cap="none" normalizeH="0" baseline="0" smtClean="0">
            <a:ln>
              <a:noFill/>
            </a:ln>
            <a:solidFill>
              <a:srgbClr val="3333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5000" rIns="90000" bIns="4500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0">
          <a:lnSpc>
            <a:spcPct val="10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>
            <a:tab pos="723900" algn="l"/>
            <a:tab pos="1447800" algn="l"/>
            <a:tab pos="2171700" algn="l"/>
            <a:tab pos="2895600" algn="l"/>
            <a:tab pos="3619500" algn="l"/>
            <a:tab pos="4343400" algn="l"/>
          </a:tabLst>
          <a:defRPr kumimoji="0" lang="ca-ES" sz="800" b="1" i="1" u="none" strike="noStrike" cap="none" normalizeH="0" baseline="0" smtClean="0">
            <a:ln>
              <a:noFill/>
            </a:ln>
            <a:solidFill>
              <a:srgbClr val="33333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1803</Words>
  <Application>Microsoft Office PowerPoint</Application>
  <PresentationFormat>Personalizado</PresentationFormat>
  <Paragraphs>767</Paragraphs>
  <Slides>47</Slides>
  <Notes>47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47</vt:i4>
      </vt:variant>
    </vt:vector>
  </HeadingPairs>
  <TitlesOfParts>
    <vt:vector size="55" baseType="lpstr">
      <vt:lpstr>Arial</vt:lpstr>
      <vt:lpstr>Lucida Calligraphy</vt:lpstr>
      <vt:lpstr>Verdana</vt:lpstr>
      <vt:lpstr>Lucida Sans Unicode</vt:lpstr>
      <vt:lpstr>Times New Roman</vt:lpstr>
      <vt:lpstr>StarSymbol</vt:lpstr>
      <vt:lpstr>Diseño predeterminado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.</cp:lastModifiedBy>
  <cp:revision>1274</cp:revision>
  <dcterms:created xsi:type="dcterms:W3CDTF">2009-03-13T18:21:47Z</dcterms:created>
  <dcterms:modified xsi:type="dcterms:W3CDTF">2013-07-09T15:16:51Z</dcterms:modified>
</cp:coreProperties>
</file>