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18"/>
  </p:notesMasterIdLst>
  <p:sldIdLst>
    <p:sldId id="272" r:id="rId2"/>
    <p:sldId id="335" r:id="rId3"/>
    <p:sldId id="334" r:id="rId4"/>
    <p:sldId id="336" r:id="rId5"/>
    <p:sldId id="337" r:id="rId6"/>
    <p:sldId id="332" r:id="rId7"/>
    <p:sldId id="347" r:id="rId8"/>
    <p:sldId id="348" r:id="rId9"/>
    <p:sldId id="346" r:id="rId10"/>
    <p:sldId id="349" r:id="rId11"/>
    <p:sldId id="345" r:id="rId12"/>
    <p:sldId id="350" r:id="rId13"/>
    <p:sldId id="353" r:id="rId14"/>
    <p:sldId id="356" r:id="rId15"/>
    <p:sldId id="351" r:id="rId16"/>
    <p:sldId id="354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AE629EF9-A1AE-4D78-A937-F2510FFE33BD}">
          <p14:sldIdLst>
            <p14:sldId id="272"/>
            <p14:sldId id="335"/>
            <p14:sldId id="334"/>
            <p14:sldId id="336"/>
            <p14:sldId id="337"/>
            <p14:sldId id="332"/>
            <p14:sldId id="347"/>
            <p14:sldId id="348"/>
            <p14:sldId id="346"/>
            <p14:sldId id="349"/>
            <p14:sldId id="345"/>
            <p14:sldId id="350"/>
            <p14:sldId id="353"/>
            <p14:sldId id="356"/>
            <p14:sldId id="351"/>
            <p14:sldId id="354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9143A"/>
    <a:srgbClr val="003071"/>
    <a:srgbClr val="B9B9B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16DA210-FB5B-4158-B5E0-FEB733F419BA}" styleName="Light Style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14" autoAdjust="0"/>
    <p:restoredTop sz="84033" autoAdjust="0"/>
  </p:normalViewPr>
  <p:slideViewPr>
    <p:cSldViewPr snapToGrid="0">
      <p:cViewPr varScale="1">
        <p:scale>
          <a:sx n="133" d="100"/>
          <a:sy n="133" d="100"/>
        </p:scale>
        <p:origin x="1224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121" d="100"/>
          <a:sy n="121" d="100"/>
        </p:scale>
        <p:origin x="4938" y="102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759EBD-F960-42C6-B383-4090F19CD7D4}" type="datetimeFigureOut">
              <a:rPr lang="en-US" smtClean="0"/>
              <a:t>9/2/2026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CFBD19-E651-4F9E-B5A9-A86A43FB2A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12798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dirty="0"/>
              <a:t>Hi everyone, my name is Yuzhou Jiang, and today I'll be presenting my paper "PROVGEN: A Privacy-Preserving Approach for Outcome Validation in Genomic Research"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B2BEBBD-E6F7-4D05-B225-71C5AADEC0D6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243415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5D2A46A-74E4-63BB-CE0D-96765F0111C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1CAA84C-A969-B472-5CD1-02384133698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3B7D9C6-A682-F88D-A0F4-565221B8F11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Reproducibility is a critical factor we must consider when sharing research findings.</a:t>
            </a:r>
          </a:p>
          <a:p>
            <a:endParaRPr lang="en-US" dirty="0"/>
          </a:p>
          <a:p>
            <a:r>
              <a:rPr lang="en-US" dirty="0"/>
              <a:t>They should be verifiable, and others should be able to check and confirm findings.</a:t>
            </a:r>
          </a:p>
          <a:p>
            <a:endParaRPr lang="en-US" dirty="0"/>
          </a:p>
          <a:p>
            <a:r>
              <a:rPr lang="en-US" dirty="0"/>
              <a:t>However, achieving reproducibility can be challenging in practice.</a:t>
            </a:r>
          </a:p>
          <a:p>
            <a:r>
              <a:rPr lang="en-US" dirty="0"/>
              <a:t>In many cases, the datasets used in the research cannot be shared due to privacy risks, which is especially true for genomic data</a:t>
            </a:r>
          </a:p>
          <a:p>
            <a:endParaRPr lang="en-US" dirty="0"/>
          </a:p>
          <a:p>
            <a:r>
              <a:rPr lang="en-US" dirty="0"/>
              <a:t>Given the challenges we just discussed, you might ask:</a:t>
            </a:r>
          </a:p>
          <a:p>
            <a:r>
              <a:rPr lang="en-US" dirty="0"/>
              <a:t>[CLICK]</a:t>
            </a:r>
          </a:p>
          <a:p>
            <a:r>
              <a:rPr lang="en-US" dirty="0"/>
              <a:t>Why is reproducibility still worth fighting for? And what could go wrong if we skip it?</a:t>
            </a:r>
          </a:p>
          <a:p>
            <a:endParaRPr lang="en-US" dirty="0"/>
          </a:p>
          <a:p>
            <a:r>
              <a:rPr lang="en-US" dirty="0"/>
              <a:t>Let me walk through a simplified example about cancer to illustrate the risk of not having reproducibility.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83FDF08-7E6A-413F-ADED-44E58ECAAC4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FBD19-E651-4F9E-B5A9-A86A43FB2AD4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21753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Suppose a researcher is trying to find which part of DNA is associated with breast cancer.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r>
              <a:rPr lang="en-US" dirty="0"/>
              <a:t>First, they collect genomic data from breast cancer patients, along with data from individuals who do not have breast cancer, to serve as a reference group.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After preprocessing, the data is formatted into a more structured, easy-to-analyze form—such as contingency tables, which count how often each genetic variant appears across different groups.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The researcher then performs a genome-wide association study, or GWAS, which applies statistical tests to identify DNA positions that are significantly associated with the disease.</a:t>
            </a:r>
          </a:p>
          <a:p>
            <a:endParaRPr lang="en-US" dirty="0"/>
          </a:p>
          <a:p>
            <a:r>
              <a:rPr lang="en-US" dirty="0"/>
              <a:t>In this study, the researcher identifies a specific SNP—a single nucleotide polymorphism, which is a common type of DNA variation across individuals. (We’ll cover SNPs in more detail shortly.)</a:t>
            </a:r>
          </a:p>
          <a:p>
            <a:endParaRPr lang="en-US" dirty="0"/>
          </a:p>
          <a:p>
            <a:r>
              <a:rPr lang="en-US" dirty="0"/>
              <a:t>Let’s say the SNP is rs123. According to the analysis:</a:t>
            </a:r>
          </a:p>
          <a:p>
            <a:endParaRPr lang="en-US" dirty="0"/>
          </a:p>
          <a:p>
            <a:r>
              <a:rPr lang="en-US" dirty="0"/>
              <a:t>If a patient has the genotype AA, they have a 50% chance of developing breast cancer.</a:t>
            </a:r>
          </a:p>
          <a:p>
            <a:endParaRPr lang="en-US" dirty="0"/>
          </a:p>
          <a:p>
            <a:r>
              <a:rPr lang="en-US" dirty="0"/>
              <a:t>With AG, the risk drops to 10%,</a:t>
            </a:r>
          </a:p>
          <a:p>
            <a:endParaRPr lang="en-US" dirty="0"/>
          </a:p>
          <a:p>
            <a:r>
              <a:rPr lang="en-US" dirty="0"/>
              <a:t>and with GG, it's less than 0.1%.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FBD19-E651-4F9E-B5A9-A86A43FB2AD4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20921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So, given the GWAS findings we just discussed, we can see that AA patients are under very high risk.</a:t>
            </a:r>
          </a:p>
          <a:p>
            <a:endParaRPr lang="en-US" dirty="0"/>
          </a:p>
          <a:p>
            <a:r>
              <a:rPr lang="en-US" dirty="0"/>
              <a:t>What actions can we take to help them?</a:t>
            </a:r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First, we can warn them about the risk, ensuring they are aware and informed.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Second, we can recommend preventive measures, based on prior medical research or clinical guidelines for reducing breast cancer risk.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Third, we can advise the patient to undergo regular screenings, which aims to detect early-stage developments and enable early intervention.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But this raises a critical question: what if the research is wrong—or misapplied?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Please note this doesn’t necessarily mean that the researcher made a mistake.</a:t>
            </a:r>
          </a:p>
          <a:p>
            <a:r>
              <a:rPr lang="en-US" dirty="0"/>
              <a:t>Sometimes, the study population and the real-world application context differ in terms of demographics, environment, or other biological factors.</a:t>
            </a:r>
          </a:p>
          <a:p>
            <a:endParaRPr lang="en-US" dirty="0"/>
          </a:p>
          <a:p>
            <a:r>
              <a:rPr lang="en-US" dirty="0"/>
              <a:t>For example, a researcher may attempt to apply the findings, but they may not hold true in their target population or use case.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Suppose that, in reality, it is patients with CC genotype for SNP rs234, and not rs123, that is truly associated with breast cancer risk.</a:t>
            </a:r>
          </a:p>
          <a:p>
            <a:endParaRPr lang="en-US" dirty="0"/>
          </a:p>
          <a:p>
            <a:r>
              <a:rPr lang="en-US" dirty="0"/>
              <a:t>In this case: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High-risk individuals with rs234 CC patients will receive no warning at all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Meanwhile, AA patients with rs123 might panic unnecessarily, although they are actually low-risk 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And the worst thing is that, these findings—if published and trusted—could mislead future research directions, wasting years of effort and resources</a:t>
            </a:r>
          </a:p>
          <a:p>
            <a:endParaRPr lang="en-US" dirty="0"/>
          </a:p>
          <a:p>
            <a:r>
              <a:rPr lang="en-US" dirty="0"/>
              <a:t>Unfortunately, this kind of scenario has already happened.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For example, in 2006, a high-profile Alzheimer’s study was published using fabricated image data.</a:t>
            </a:r>
          </a:p>
          <a:p>
            <a:r>
              <a:rPr lang="en-US" dirty="0"/>
              <a:t>The issue wasn’t discovered until 2022, meaning it misled the field for over 15 years.</a:t>
            </a:r>
          </a:p>
          <a:p>
            <a:endParaRPr lang="en-US" dirty="0"/>
          </a:p>
          <a:p>
            <a:r>
              <a:rPr lang="en-US" dirty="0"/>
              <a:t>Similarly, another well-known longevity gene study had to be retracted after a sequencing error was found—again, long after it had already influenced follow-up research.</a:t>
            </a:r>
          </a:p>
          <a:p>
            <a:endParaRPr lang="en-US" dirty="0"/>
          </a:p>
          <a:p>
            <a:r>
              <a:rPr lang="en-US" dirty="0"/>
              <a:t>These examples highlight the critical need for reproducibility in genomic research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FBD19-E651-4F9E-B5A9-A86A43FB2AD4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283261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[CLICK] </a:t>
            </a:r>
          </a:p>
          <a:p>
            <a:r>
              <a:rPr lang="en-US" dirty="0"/>
              <a:t>So, why not just share the original genomic dataset to ensure reproducibility?</a:t>
            </a:r>
          </a:p>
          <a:p>
            <a:endParaRPr lang="en-US" dirty="0"/>
          </a:p>
          <a:p>
            <a:r>
              <a:rPr lang="en-US" dirty="0"/>
              <a:t>While that might sound straightforward, in practice it can be extremely dangerous.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</a:t>
            </a:r>
          </a:p>
          <a:p>
            <a:endParaRPr lang="en-US" dirty="0"/>
          </a:p>
          <a:p>
            <a:r>
              <a:rPr lang="en-US" dirty="0"/>
              <a:t>If the data is not properly protected, it becomes vulnerable to re-identification attacks.</a:t>
            </a:r>
          </a:p>
          <a:p>
            <a:r>
              <a:rPr lang="en-US" dirty="0"/>
              <a:t>In such attacks, an adversary can match anonymized records to specific individuals using auxiliary information.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</a:t>
            </a:r>
          </a:p>
          <a:p>
            <a:endParaRPr lang="en-US" dirty="0"/>
          </a:p>
          <a:p>
            <a:r>
              <a:rPr lang="en-US" dirty="0"/>
              <a:t>Once re-identified, a person’s sensitive information may be exposed, and the consequences can be serious.</a:t>
            </a:r>
          </a:p>
          <a:p>
            <a:endParaRPr lang="en-US" dirty="0"/>
          </a:p>
          <a:p>
            <a:r>
              <a:rPr lang="en-US" dirty="0"/>
              <a:t>For example: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</a:t>
            </a:r>
          </a:p>
          <a:p>
            <a:endParaRPr lang="en-US" dirty="0"/>
          </a:p>
          <a:p>
            <a:r>
              <a:rPr lang="en-US" dirty="0"/>
              <a:t>It could lead to insurance bias and medical discrimination, such as increased premiums or even denial of coverage when medical care is most needed.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</a:t>
            </a:r>
          </a:p>
          <a:p>
            <a:endParaRPr lang="en-US" dirty="0"/>
          </a:p>
          <a:p>
            <a:r>
              <a:rPr lang="en-US" dirty="0"/>
              <a:t>Additionally, family members may be indirectly exposed through genetic linkage.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</a:t>
            </a:r>
          </a:p>
          <a:p>
            <a:endParaRPr lang="en-US" dirty="0"/>
          </a:p>
          <a:p>
            <a:r>
              <a:rPr lang="en-US" dirty="0"/>
              <a:t>Therefore, while reproducibility is important, we must balance it with privacy protection, especially in sensitive domains like genomics.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 </a:t>
            </a:r>
          </a:p>
          <a:p>
            <a:endParaRPr lang="en-US" dirty="0"/>
          </a:p>
          <a:p>
            <a:r>
              <a:rPr lang="en-US" dirty="0"/>
              <a:t>So, can we verify GWAS outcomes without exposing individuals to privacy risks?</a:t>
            </a:r>
          </a:p>
          <a:p>
            <a:endParaRPr lang="en-US" dirty="0"/>
          </a:p>
          <a:p>
            <a:r>
              <a:rPr lang="en-US" dirty="0"/>
              <a:t>To address this, we propose a solution to share genomic data in a privacy-preserving manner.</a:t>
            </a:r>
          </a:p>
          <a:p>
            <a:endParaRPr lang="en-US" dirty="0"/>
          </a:p>
          <a:p>
            <a:r>
              <a:rPr lang="en-US" dirty="0"/>
              <a:t>Before we dive into the methodology, I’d like to briefly expand on some background in genomics.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FBD19-E651-4F9E-B5A9-A86A43FB2AD4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368207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  <a:p>
            <a:r>
              <a:rPr lang="en-US" dirty="0"/>
              <a:t>A Single Nucleotide Polymorphisms, or a SNP, is a location in the genome where a single nucleotide—A, T, C, or G—varies between individuals.</a:t>
            </a:r>
          </a:p>
          <a:p>
            <a:r>
              <a:rPr lang="en-US" dirty="0"/>
              <a:t>To be classified as a SNP, this variation must occur in at least 1% of the population.</a:t>
            </a:r>
          </a:p>
          <a:p>
            <a:endParaRPr lang="en-US" dirty="0"/>
          </a:p>
          <a:p>
            <a:r>
              <a:rPr lang="en-US" dirty="0"/>
              <a:t>At each SNP position, there are typically two versions of the nucleotide:</a:t>
            </a:r>
          </a:p>
          <a:p>
            <a:endParaRPr lang="en-US" dirty="0"/>
          </a:p>
          <a:p>
            <a:r>
              <a:rPr lang="en-US" dirty="0"/>
              <a:t>The more common one is called the major allele, and the less frequent one is the minor allele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r>
              <a:rPr lang="en-US" dirty="0"/>
              <a:t>Every individual has two copies of each SNP—one from each parent—so their genotype at a SNP might be:</a:t>
            </a:r>
          </a:p>
          <a:p>
            <a:endParaRPr lang="en-US" dirty="0"/>
          </a:p>
          <a:p>
            <a:r>
              <a:rPr lang="en-US" dirty="0"/>
              <a:t>AA, AG, and GG</a:t>
            </a:r>
          </a:p>
          <a:p>
            <a:endParaRPr lang="en-US" dirty="0"/>
          </a:p>
          <a:p>
            <a:r>
              <a:rPr lang="en-US" dirty="0"/>
              <a:t>For computational purposes, we often represent these genotypes numerically by counting the number of minor alleles:</a:t>
            </a:r>
          </a:p>
          <a:p>
            <a:endParaRPr lang="en-US" dirty="0"/>
          </a:p>
          <a:p>
            <a:r>
              <a:rPr lang="en-US" dirty="0"/>
              <a:t>0 for AA, 1 for AG, and 2 for GG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FBD19-E651-4F9E-B5A9-A86A43FB2AD4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61893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 us first revisit the problem of GWAS reproducibility, but from a new angle.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In our setting, we assume access to three key pieces of information: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First, the control row in the contingency table for each SNP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Second, the MAF values for the SNP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Also, we have the sample sizes for both the case and control groups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All these information can typically be found in the research findings, which forms a situation as illustrated in the figure on the right.</a:t>
            </a:r>
          </a:p>
          <a:p>
            <a:r>
              <a:rPr lang="en-US" dirty="0"/>
              <a:t>With this setup, the only missing component for computing a GWAS statistic is the case row.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So we ask:</a:t>
            </a:r>
          </a:p>
          <a:p>
            <a:r>
              <a:rPr lang="en-US" dirty="0"/>
              <a:t>What if we try to recover the case row that would reproduce the reported GWAS statistic?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FBD19-E651-4F9E-B5A9-A86A43FB2AD4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3318587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recover the missing case row, a natural solution is to use brute-force grid search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For each SNP, we try all possible combos of genotype counts in the case row and see if we can find a combo that produces the same GWAS statistic from the research findings.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However, it becomes computationally expensive for datasets with a large number of samples.</a:t>
            </a:r>
          </a:p>
          <a:p>
            <a:endParaRPr lang="en-US" dirty="0"/>
          </a:p>
          <a:p>
            <a:r>
              <a:rPr lang="en-US" dirty="0"/>
              <a:t>This leads to a new question: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Can we speed this up?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FBD19-E651-4F9E-B5A9-A86A43FB2AD4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344111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To address the challenge, let’s take a look at the heatmap of the chi-square statistic.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In this heatmap, the x-axis represents the count of genotype 0, and the y-axis represents the count of genotype 1.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From this figure, we can make two key observations: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First, the statistically significant outcomes, which is in dark blue, appear regionally.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Second, the overall heatmap surface is approximately concave.</a:t>
            </a:r>
          </a:p>
          <a:p>
            <a:r>
              <a:rPr lang="en-US" dirty="0"/>
              <a:t>While there may be small local fluctuations, they are not obvious in the figure and generally do not disrupt the global structure.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Based on these two observations, we propose two optimizations to accelerate the search process: 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Monte Carlo Sampling 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and Divide and Refine Strategy.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FBD19-E651-4F9E-B5A9-A86A43FB2AD4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759457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start with Monte Carlo sampling.</a:t>
            </a:r>
          </a:p>
          <a:p>
            <a:r>
              <a:rPr lang="en-US" dirty="0"/>
              <a:t>Instead of evaluating the entire search space exhaustively, we use a sampling-based approach to efficiently locate highly possible regions that may contain the target chi-square value.</a:t>
            </a:r>
          </a:p>
          <a:p>
            <a:r>
              <a:rPr lang="en-US" dirty="0"/>
              <a:t>Here’s how it works: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First, we uniformly sample points across the entire search space and calculate the chi-square statistic for each combo.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Then, we identify a region that includes all points where the chi-square value is less than or equal to the target value, 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plus a small tolerance margin by d.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Once this region is located, we slightly expand its boundaries to form a rectangular search space.</a:t>
            </a:r>
          </a:p>
          <a:p>
            <a:r>
              <a:rPr lang="en-US" dirty="0"/>
              <a:t>This rectangle serves as the starting region for the later divide and refine search strategy.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FBD19-E651-4F9E-B5A9-A86A43FB2AD4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62608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Given the rectangular subspace obtained from Monte Carlo sampling, we apply our second optimization: the Divide and Refine strategy.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In a generally concave region, we don’t need to evaluate every single point in the space.</a:t>
            </a:r>
          </a:p>
          <a:p>
            <a:r>
              <a:rPr lang="en-US" dirty="0"/>
              <a:t>Instead, we want to determine whether the region is likely to contain any point with a chi-square value that meets the target.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To do this, we only evaluate the four </a:t>
            </a:r>
            <a:r>
              <a:rPr lang="en-US" dirty="0" err="1"/>
              <a:t>vertisees</a:t>
            </a:r>
            <a:r>
              <a:rPr lang="en-US" dirty="0"/>
              <a:t> of the rectangle and make decisions based on those.</a:t>
            </a:r>
          </a:p>
          <a:p>
            <a:r>
              <a:rPr lang="en-US" dirty="0"/>
              <a:t>Here's how the process works: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If the rectangle is small enough, we check all possible combinations in the area exhaustively to see if any match the target value.</a:t>
            </a:r>
          </a:p>
          <a:p>
            <a:r>
              <a:rPr lang="en-US" dirty="0"/>
              <a:t>If the rectangle is not small enough, we evaluate whether we should 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subdivide 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or skip it. 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If any vertex is invalid (i.e., it lies outside the feasible region,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such as the example above), we must go deeper. This is because the internal area might still contain valid and matching combinations.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If all </a:t>
            </a:r>
            <a:r>
              <a:rPr lang="en-US" dirty="0" err="1"/>
              <a:t>vertisees</a:t>
            </a:r>
            <a:r>
              <a:rPr lang="en-US" dirty="0"/>
              <a:t> are valid, we go deeper only if at least one vertex has a chi-square value greater than or equal to the target, and at least one vertex has a value less than or equal to the target, both with a tolerance factor.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If none of these conditions are met, we skip it entirely because it is not likely to contain the target value.</a:t>
            </a:r>
          </a:p>
          <a:p>
            <a:r>
              <a:rPr lang="en-US" dirty="0"/>
              <a:t>Following this strategy, we can finally find all combos that generates the target values.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FBD19-E651-4F9E-B5A9-A86A43FB2AD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50377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Once we’ve found the candidate case rows, the next step is to perform validation.</a:t>
            </a:r>
          </a:p>
          <a:p>
            <a:r>
              <a:rPr lang="en-US" dirty="0"/>
              <a:t>Here is the workflow for our proposed approach, called </a:t>
            </a:r>
            <a:r>
              <a:rPr lang="en-US" dirty="0" err="1"/>
              <a:t>REGenOV</a:t>
            </a:r>
            <a:r>
              <a:rPr lang="en-US" dirty="0"/>
              <a:t>.</a:t>
            </a:r>
          </a:p>
          <a:p>
            <a:endParaRPr lang="en-US" dirty="0"/>
          </a:p>
          <a:p>
            <a:r>
              <a:rPr lang="en-US" dirty="0"/>
              <a:t>As mentioned earlier, we assume access to the control rows, the sample sizes for the case and control groups, plus the reported statistic and MAF values from the research findings.</a:t>
            </a:r>
          </a:p>
          <a:p>
            <a:endParaRPr lang="en-US" dirty="0"/>
          </a:p>
          <a:p>
            <a:r>
              <a:rPr lang="en-US" dirty="0"/>
              <a:t>For each SNP, we get all possible case rows that generate the target statistic using grid search with the two previously mentioned optimizations.</a:t>
            </a:r>
          </a:p>
          <a:p>
            <a:endParaRPr lang="en-US" dirty="0"/>
          </a:p>
          <a:p>
            <a:r>
              <a:rPr lang="en-US" dirty="0"/>
              <a:t>From each candidate case row, we compute its MAF value and compare it to the reported MAF.</a:t>
            </a:r>
          </a:p>
          <a:p>
            <a:endParaRPr lang="en-US" dirty="0"/>
          </a:p>
          <a:p>
            <a:r>
              <a:rPr lang="en-US" dirty="0"/>
              <a:t>If at least one of the candidate rows matches the reported MAF, we consider that SNP validated.</a:t>
            </a:r>
          </a:p>
          <a:p>
            <a:endParaRPr lang="en-US" dirty="0"/>
          </a:p>
          <a:p>
            <a:r>
              <a:rPr lang="en-US" dirty="0"/>
              <a:t>If all SNPs under validation pass this MAF check, we believe the overall research outcome to be trusted.</a:t>
            </a:r>
          </a:p>
          <a:p>
            <a:endParaRPr lang="en-US" dirty="0"/>
          </a:p>
          <a:p>
            <a:r>
              <a:rPr lang="en-US" dirty="0"/>
              <a:t>On the other hand, if one or more SNPs fail to produce a matching MAF, we flag the outcome as potentially incorrect, and recommend that it be investigated further.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FBD19-E651-4F9E-B5A9-A86A43FB2AD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2883098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We evaluated the performance of our reverse-engineering scheme (</a:t>
            </a:r>
            <a:r>
              <a:rPr lang="en-US" dirty="0" err="1"/>
              <a:t>REGenOV</a:t>
            </a:r>
            <a:r>
              <a:rPr lang="en-US" dirty="0"/>
              <a:t>) in detecting errors during GWAS.</a:t>
            </a:r>
          </a:p>
          <a:p>
            <a:r>
              <a:rPr lang="en-US" dirty="0"/>
              <a:t>We modeled two types of errors: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Reporting error, where the reported chi-square statistic is intentionally deviated within a bounded range.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The other is deviation error, where the reported chi-square value is perturbed by Gaussian noise, simulating systemic reporting distortion.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As shown in the figure, as long as the error rate is at least 10⁻⁵ for reporting error and 10⁻⁴ for deviation error, which is very small, our method maintains close to 100% accuracy for all three datasets.</a:t>
            </a:r>
          </a:p>
          <a:p>
            <a:r>
              <a:rPr lang="en-US" dirty="0"/>
              <a:t>These results demonstrate that our scheme has very high sensitivity, and can capture even minor deviations in GWAS outcomes.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FBD19-E651-4F9E-B5A9-A86A43FB2AD4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323814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addition to accuracy, we also evaluated the time cost of our scheme to understand its scalability.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As shown in the figure, the execution time increases almost linearly. When there are 1M samples in the case group, which is close to max number of real-world dataset sizes in genomic research, our scheme can also handle it.</a:t>
            </a:r>
          </a:p>
          <a:p>
            <a:endParaRPr lang="en-US" dirty="0"/>
          </a:p>
          <a:p>
            <a:r>
              <a:rPr lang="en-US" dirty="0"/>
              <a:t>This proves that our method is a practical solution while also efficient and scalable.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FBD19-E651-4F9E-B5A9-A86A43FB2AD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238202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As next steps, we plan to:</a:t>
            </a:r>
          </a:p>
          <a:p>
            <a:endParaRPr lang="en-US" dirty="0"/>
          </a:p>
          <a:p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Expand our error modeling and also extend validation across more </a:t>
            </a:r>
            <a:r>
              <a:rPr lang="en-US" dirty="0" err="1"/>
              <a:t>gwas</a:t>
            </a:r>
            <a:r>
              <a:rPr lang="en-US" dirty="0"/>
              <a:t> stages to support end-to-end reproducibility, including data collection and preprocessing.</a:t>
            </a:r>
          </a:p>
          <a:p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[CLICK]</a:t>
            </a:r>
          </a:p>
          <a:p>
            <a:endParaRPr lang="en-US" dirty="0"/>
          </a:p>
          <a:p>
            <a:r>
              <a:rPr lang="en-US" dirty="0"/>
              <a:t>Additionally, we aim to leverage Zero knowledge proof to perform the validation. We plan to verify a subset of key SNPs in the research findings and then propagate the validation through </a:t>
            </a:r>
            <a:r>
              <a:rPr lang="en-US" dirty="0" err="1"/>
              <a:t>correlationst</a:t>
            </a:r>
            <a:r>
              <a:rPr lang="en-US" dirty="0"/>
              <a:t> between the SNPs, making it efficient and reliable.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FBD19-E651-4F9E-B5A9-A86A43FB2AD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06222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ECFBD19-E651-4F9E-B5A9-A86A43FB2AD4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289296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sv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346905A-1599-4B9E-9BC7-D9E4B729459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8611DC5-5AE7-485D-DBBF-8FD4B33C12E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03B9A7-3953-D38F-1E1C-11C66FA20D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9668CF-A865-F740-3CFB-8E1735B5E7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1E85F32-5B6C-960C-6A01-6BC374022E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4659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D8AC8B-6B2E-0AC5-6AAB-16B1AE3885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DB931B4-91FC-8F67-52C0-31879CA4F39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228784"/>
          </a:xfrm>
        </p:spPr>
        <p:txBody>
          <a:bodyPr/>
          <a:lstStyle>
            <a:lvl1pPr>
              <a:defRPr>
                <a:latin typeface="Arial" panose="020B0604020202020204" pitchFamily="34" charset="0"/>
                <a:cs typeface="Arial" panose="020B0604020202020204" pitchFamily="34" charset="0"/>
              </a:defRPr>
            </a:lvl1pPr>
            <a:lvl2pPr>
              <a:defRPr>
                <a:latin typeface="Arial" panose="020B0604020202020204" pitchFamily="34" charset="0"/>
                <a:cs typeface="Arial" panose="020B0604020202020204" pitchFamily="34" charset="0"/>
              </a:defRPr>
            </a:lvl2pPr>
            <a:lvl3pPr>
              <a:defRPr>
                <a:latin typeface="Arial" panose="020B0604020202020204" pitchFamily="34" charset="0"/>
                <a:cs typeface="Arial" panose="020B0604020202020204" pitchFamily="34" charset="0"/>
              </a:defRPr>
            </a:lvl3pPr>
            <a:lvl4pPr>
              <a:defRPr>
                <a:latin typeface="Arial" panose="020B0604020202020204" pitchFamily="34" charset="0"/>
                <a:cs typeface="Arial" panose="020B0604020202020204" pitchFamily="34" charset="0"/>
              </a:defRPr>
            </a:lvl4pPr>
            <a:lvl5pPr>
              <a:defRPr sz="1600">
                <a:latin typeface="Arial" panose="020B0604020202020204" pitchFamily="34" charset="0"/>
                <a:cs typeface="Arial" panose="020B0604020202020204" pitchFamily="34" charset="0"/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9DCB06B0-205F-3540-F3DB-82615914F5CC}"/>
              </a:ext>
            </a:extLst>
          </p:cNvPr>
          <p:cNvGrpSpPr/>
          <p:nvPr userDrawn="1"/>
        </p:nvGrpSpPr>
        <p:grpSpPr>
          <a:xfrm>
            <a:off x="0" y="6158168"/>
            <a:ext cx="12190296" cy="669414"/>
            <a:chOff x="0" y="6158168"/>
            <a:chExt cx="12190296" cy="669414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5E168B7-FECD-0A81-98EA-95AA928D45F7}"/>
                </a:ext>
              </a:extLst>
            </p:cNvPr>
            <p:cNvSpPr txBox="1"/>
            <p:nvPr/>
          </p:nvSpPr>
          <p:spPr>
            <a:xfrm>
              <a:off x="0" y="6158168"/>
              <a:ext cx="12190296" cy="669414"/>
            </a:xfrm>
            <a:prstGeom prst="rect">
              <a:avLst/>
            </a:prstGeom>
            <a:solidFill>
              <a:srgbClr val="09143A"/>
            </a:solidFill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wrap="square" rtlCol="0">
              <a:spAutoFit/>
            </a:bodyPr>
            <a:lstStyle/>
            <a:p>
              <a:pPr algn="ctr"/>
              <a:endParaRPr lang="en-US" sz="3750" dirty="0">
                <a:solidFill>
                  <a:schemeClr val="bg1"/>
                </a:solidFill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BD9B6B6F-F495-69EA-0EB7-5FB91B421821}"/>
                </a:ext>
              </a:extLst>
            </p:cNvPr>
            <p:cNvSpPr txBox="1"/>
            <p:nvPr/>
          </p:nvSpPr>
          <p:spPr>
            <a:xfrm>
              <a:off x="6977084" y="6189346"/>
              <a:ext cx="5213212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r"/>
              <a:r>
                <a:rPr lang="en-US" sz="1600" b="1" cap="sm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Reverse Engineering for Privacy-Preserving</a:t>
              </a:r>
            </a:p>
            <a:p>
              <a:pPr algn="r"/>
              <a:r>
                <a:rPr lang="en-US" sz="1600" b="1" cap="small" dirty="0">
                  <a:solidFill>
                    <a:schemeClr val="bg1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Validation of GWAS Outcomes</a:t>
              </a:r>
            </a:p>
          </p:txBody>
        </p:sp>
      </p:grpSp>
      <p:pic>
        <p:nvPicPr>
          <p:cNvPr id="14" name="Content Placeholder 15">
            <a:extLst>
              <a:ext uri="{FF2B5EF4-FFF2-40B4-BE49-F238E27FC236}">
                <a16:creationId xmlns:a16="http://schemas.microsoft.com/office/drawing/2014/main" id="{BEDA6F75-6095-1949-2855-94C1B225E99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237908" y="6261927"/>
            <a:ext cx="4645820" cy="461896"/>
          </a:xfrm>
          <a:prstGeom prst="rect">
            <a:avLst/>
          </a:prstGeom>
        </p:spPr>
      </p:pic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92CC7367-1B7C-B2C1-C26E-10D64FEBC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088624" y="66359"/>
            <a:ext cx="1016328" cy="374937"/>
          </a:xfrm>
        </p:spPr>
        <p:txBody>
          <a:bodyPr/>
          <a:lstStyle/>
          <a:p>
            <a:fld id="{DA43609B-C8B6-49DF-AA01-5ABEBE857E73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756813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8104F7-DA4B-9BCA-DED1-179A9BC3429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9494192-4B11-F95B-822A-4E507511C41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19CFAC5-7CA6-1D8A-A775-7A88099DB64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11C6D3-00F5-6B62-E466-B15E7CCD255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43EF789-B694-E040-8004-5FA8540963E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DA43609B-C8B6-49DF-AA01-5ABEBE857E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302413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/>
          <p:cNvSpPr txBox="1"/>
          <p:nvPr/>
        </p:nvSpPr>
        <p:spPr>
          <a:xfrm>
            <a:off x="0" y="2406260"/>
            <a:ext cx="12190296" cy="1246495"/>
          </a:xfrm>
          <a:prstGeom prst="rect">
            <a:avLst/>
          </a:prstGeom>
          <a:solidFill>
            <a:srgbClr val="09143A"/>
          </a:solidFill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US" sz="375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Reverse Engineering for Privacy-Preserving</a:t>
            </a:r>
          </a:p>
          <a:p>
            <a:pPr algn="ctr"/>
            <a:r>
              <a:rPr lang="en-US" sz="3750" b="1" cap="small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Validation of GWAS Outcomes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C3F91AEC-C19C-9097-0E11-210B9F8B156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753599" y="363610"/>
            <a:ext cx="2078181" cy="1003011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C418AC8B-1D6B-CCA5-CB79-8DFD5CBCE40E}"/>
              </a:ext>
            </a:extLst>
          </p:cNvPr>
          <p:cNvSpPr txBox="1"/>
          <p:nvPr/>
        </p:nvSpPr>
        <p:spPr>
          <a:xfrm>
            <a:off x="1336767" y="4441627"/>
            <a:ext cx="3043131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b="1" i="0" u="none" strike="noStrike" dirty="0">
                <a:solidFill>
                  <a:srgbClr val="09143A"/>
                </a:solidFill>
                <a:effectLst/>
                <a:latin typeface="Arial" panose="020B0604020202020204" pitchFamily="34" charset="0"/>
              </a:rPr>
              <a:t>Yuzhou Jiang</a:t>
            </a:r>
            <a:endParaRPr lang="en-US" sz="1400" b="0" dirty="0">
              <a:effectLst/>
            </a:endParaRPr>
          </a:p>
          <a:p>
            <a:pPr algn="ctr" rtl="0">
              <a:spcBef>
                <a:spcPts val="375"/>
              </a:spcBef>
              <a:buNone/>
            </a:pPr>
            <a:r>
              <a:rPr lang="en-US" sz="1200" b="0" i="0" u="none" strike="noStrike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yxj466@case.edu</a:t>
            </a:r>
            <a:endParaRPr lang="en-US" sz="1400" b="0" dirty="0">
              <a:effectLst/>
            </a:endParaRPr>
          </a:p>
          <a:p>
            <a:pPr algn="ctr" rtl="0">
              <a:spcBef>
                <a:spcPts val="750"/>
              </a:spcBef>
              <a:buNone/>
            </a:pPr>
            <a:r>
              <a:rPr lang="en-US" sz="1400" b="1" i="0" u="none" strike="noStrike" dirty="0">
                <a:solidFill>
                  <a:srgbClr val="09143A"/>
                </a:solidFill>
                <a:effectLst/>
                <a:latin typeface="Arial" panose="020B0604020202020204" pitchFamily="34" charset="0"/>
              </a:rPr>
              <a:t>Case Western Reserve University</a:t>
            </a:r>
            <a:endParaRPr lang="en-US" sz="1400" b="0" dirty="0">
              <a:effectLst/>
            </a:endParaRPr>
          </a:p>
          <a:p>
            <a:pPr>
              <a:buNone/>
            </a:pPr>
            <a:br>
              <a:rPr lang="en-US" sz="1400" dirty="0"/>
            </a:br>
            <a:endParaRPr lang="en-US" sz="14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1BDC50C-3C22-7F14-2905-4EAA740ED51F}"/>
              </a:ext>
            </a:extLst>
          </p:cNvPr>
          <p:cNvSpPr txBox="1"/>
          <p:nvPr/>
        </p:nvSpPr>
        <p:spPr>
          <a:xfrm>
            <a:off x="4547949" y="4441627"/>
            <a:ext cx="3094398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b="1" i="0" u="none" strike="noStrike" dirty="0">
                <a:solidFill>
                  <a:srgbClr val="09143A"/>
                </a:solidFill>
                <a:effectLst/>
                <a:latin typeface="Arial" panose="020B0604020202020204" pitchFamily="34" charset="0"/>
              </a:rPr>
              <a:t>Tina Xu</a:t>
            </a:r>
            <a:endParaRPr lang="en-US" sz="1400" b="0" dirty="0">
              <a:effectLst/>
            </a:endParaRPr>
          </a:p>
          <a:p>
            <a:pPr algn="ctr" rtl="0">
              <a:spcBef>
                <a:spcPts val="375"/>
              </a:spcBef>
              <a:buNone/>
            </a:pPr>
            <a:r>
              <a:rPr lang="en-US" sz="1200" b="0" i="0" u="none" strike="noStrike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yxx914@case.edu</a:t>
            </a:r>
          </a:p>
          <a:p>
            <a:pPr algn="ctr">
              <a:spcBef>
                <a:spcPts val="750"/>
              </a:spcBef>
            </a:pPr>
            <a:r>
              <a:rPr lang="en-US" sz="1400" b="1" dirty="0">
                <a:solidFill>
                  <a:srgbClr val="09143A"/>
                </a:solidFill>
                <a:latin typeface="Arial" panose="020B0604020202020204" pitchFamily="34" charset="0"/>
              </a:rPr>
              <a:t>Case Western Reserve University</a:t>
            </a:r>
            <a:endParaRPr lang="en-US" sz="1400" dirty="0"/>
          </a:p>
          <a:p>
            <a:pPr>
              <a:buNone/>
            </a:pPr>
            <a:br>
              <a:rPr lang="en-US" sz="1400" dirty="0"/>
            </a:br>
            <a:endParaRPr lang="en-US" sz="1400" dirty="0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8D1DCA52-32BB-2C4F-D7DC-A52E2ED98490}"/>
              </a:ext>
            </a:extLst>
          </p:cNvPr>
          <p:cNvSpPr txBox="1"/>
          <p:nvPr/>
        </p:nvSpPr>
        <p:spPr>
          <a:xfrm>
            <a:off x="7552629" y="4427614"/>
            <a:ext cx="3300900" cy="135421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>
              <a:buNone/>
            </a:pPr>
            <a:r>
              <a:rPr lang="en-US" b="1" i="0" u="none" strike="noStrike" dirty="0">
                <a:solidFill>
                  <a:srgbClr val="09143A"/>
                </a:solidFill>
                <a:effectLst/>
                <a:latin typeface="Arial" panose="020B0604020202020204" pitchFamily="34" charset="0"/>
              </a:rPr>
              <a:t>Erman Ayday</a:t>
            </a:r>
            <a:endParaRPr lang="en-US" sz="1400" b="0" dirty="0">
              <a:effectLst/>
            </a:endParaRPr>
          </a:p>
          <a:p>
            <a:pPr algn="ctr" rtl="0">
              <a:spcBef>
                <a:spcPts val="375"/>
              </a:spcBef>
              <a:buNone/>
            </a:pPr>
            <a:r>
              <a:rPr lang="en-US" sz="1200" b="0" i="0" u="none" strike="noStrike" dirty="0">
                <a:solidFill>
                  <a:srgbClr val="555555"/>
                </a:solidFill>
                <a:effectLst/>
                <a:latin typeface="Arial" panose="020B0604020202020204" pitchFamily="34" charset="0"/>
              </a:rPr>
              <a:t>exa208@case.edu</a:t>
            </a:r>
            <a:endParaRPr lang="en-US" sz="1400" b="0" dirty="0">
              <a:effectLst/>
            </a:endParaRPr>
          </a:p>
          <a:p>
            <a:pPr algn="ctr" rtl="0">
              <a:spcBef>
                <a:spcPts val="750"/>
              </a:spcBef>
              <a:buNone/>
            </a:pPr>
            <a:r>
              <a:rPr lang="en-US" sz="1400" b="1" i="0" u="none" strike="noStrike" dirty="0">
                <a:solidFill>
                  <a:srgbClr val="09143A"/>
                </a:solidFill>
                <a:effectLst/>
                <a:latin typeface="Arial" panose="020B0604020202020204" pitchFamily="34" charset="0"/>
              </a:rPr>
              <a:t>Case Western Reserve University</a:t>
            </a:r>
            <a:endParaRPr lang="en-US" sz="1400" b="0" dirty="0">
              <a:effectLst/>
            </a:endParaRPr>
          </a:p>
          <a:p>
            <a:pPr>
              <a:buNone/>
            </a:pPr>
            <a:br>
              <a:rPr lang="en-US" sz="1400" dirty="0"/>
            </a:br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88587370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39F9C07-EE66-ACCA-0776-5EECB5D5BF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E0E6ADC7-64BD-D1D7-4F22-694ABAD359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14597" y="1062599"/>
            <a:ext cx="10602902" cy="321461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Research outcomes should be verifiable</a:t>
            </a:r>
          </a:p>
          <a:p>
            <a:r>
              <a:rPr lang="en-US" sz="2000" dirty="0"/>
              <a:t>However, reproducibility can be challenging</a:t>
            </a:r>
          </a:p>
          <a:p>
            <a:r>
              <a:rPr lang="en-US" sz="2000" dirty="0"/>
              <a:t>Data sharing is often restricted due to privacy risks</a:t>
            </a:r>
          </a:p>
          <a:p>
            <a:pPr lvl="1"/>
            <a:r>
              <a:rPr lang="en-US" sz="1800" dirty="0"/>
              <a:t>Especially true for genomic area</a:t>
            </a:r>
            <a:endParaRPr lang="en-US" dirty="0"/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9943278-C947-A95F-72A2-DBD0773567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2</a:t>
            </a:fld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005F82BF-1FF9-2C81-93CF-56A1FD7560E6}"/>
              </a:ext>
            </a:extLst>
          </p:cNvPr>
          <p:cNvSpPr txBox="1"/>
          <p:nvPr/>
        </p:nvSpPr>
        <p:spPr>
          <a:xfrm>
            <a:off x="2836519" y="3429000"/>
            <a:ext cx="6159058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Why is reproducibility still worth fighting for?</a:t>
            </a:r>
          </a:p>
          <a:p>
            <a:pPr algn="ctr"/>
            <a:r>
              <a:rPr lang="en-US" sz="2400" dirty="0">
                <a:latin typeface="Arial" panose="020B0604020202020204" pitchFamily="34" charset="0"/>
                <a:cs typeface="Arial" panose="020B0604020202020204" pitchFamily="34" charset="0"/>
              </a:rPr>
              <a:t>What could go wrong if we skip it?</a:t>
            </a:r>
          </a:p>
        </p:txBody>
      </p:sp>
    </p:spTree>
    <p:extLst>
      <p:ext uri="{BB962C8B-B14F-4D97-AF65-F5344CB8AC3E}">
        <p14:creationId xmlns:p14="http://schemas.microsoft.com/office/powerpoint/2010/main" val="26218512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2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TextBox 19">
            <a:extLst>
              <a:ext uri="{FF2B5EF4-FFF2-40B4-BE49-F238E27FC236}">
                <a16:creationId xmlns:a16="http://schemas.microsoft.com/office/drawing/2014/main" id="{CF04D610-2F56-9B1B-F524-9FA3189F32DD}"/>
              </a:ext>
            </a:extLst>
          </p:cNvPr>
          <p:cNvSpPr txBox="1"/>
          <p:nvPr/>
        </p:nvSpPr>
        <p:spPr>
          <a:xfrm>
            <a:off x="5686716" y="3903603"/>
            <a:ext cx="215424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dirty="0"/>
              <a:t>Genome-Wide</a:t>
            </a:r>
          </a:p>
          <a:p>
            <a:pPr algn="ctr"/>
            <a:r>
              <a:rPr lang="en-US" dirty="0"/>
              <a:t>Association Studies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506EE2D-CCA1-503C-2E15-154D35124C6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95068" y="1815528"/>
            <a:ext cx="10913772" cy="6000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400" dirty="0"/>
              <a:t>Researcher wants to know which part of DNA is associated with breast cancer.</a:t>
            </a:r>
          </a:p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A08A0AB-6755-CE09-410B-64C9802739A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199" y="697046"/>
            <a:ext cx="10515599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unito Medium" pitchFamily="2" charset="0"/>
              </a:rPr>
              <a:t>Reproducibility – Cancer Example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3AAC179-F28B-380C-E89F-396D3FE38A5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2010" y="4108848"/>
            <a:ext cx="810418" cy="81041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9EAC220-60D4-BC24-DBCC-4D7C5CB2B0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47153" y="3859840"/>
            <a:ext cx="571100" cy="5711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7F777194-906C-0234-C8A3-E32BDBBFE21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18089" y="2495455"/>
            <a:ext cx="810418" cy="810418"/>
          </a:xfrm>
          <a:prstGeom prst="rect">
            <a:avLst/>
          </a:prstGeom>
        </p:spPr>
      </p:pic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457FEEB-EBB8-0056-9BCF-DC120E9E1CA9}"/>
              </a:ext>
            </a:extLst>
          </p:cNvPr>
          <p:cNvCxnSpPr>
            <a:cxnSpLocks/>
          </p:cNvCxnSpPr>
          <p:nvPr/>
        </p:nvCxnSpPr>
        <p:spPr>
          <a:xfrm>
            <a:off x="1282700" y="4514057"/>
            <a:ext cx="145415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03424DB6-6498-3C1A-6351-7A24C62E68A3}"/>
              </a:ext>
            </a:extLst>
          </p:cNvPr>
          <p:cNvCxnSpPr>
            <a:cxnSpLocks/>
          </p:cNvCxnSpPr>
          <p:nvPr/>
        </p:nvCxnSpPr>
        <p:spPr>
          <a:xfrm>
            <a:off x="5689600" y="4525964"/>
            <a:ext cx="2178050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31FFFBBB-46A1-CEA4-FA67-61D4D0FD997E}"/>
              </a:ext>
            </a:extLst>
          </p:cNvPr>
          <p:cNvSpPr txBox="1"/>
          <p:nvPr/>
        </p:nvSpPr>
        <p:spPr>
          <a:xfrm>
            <a:off x="1192024" y="4549934"/>
            <a:ext cx="16813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Pre-Processing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D47B1E22-71D1-3A84-B489-D1B96C210240}"/>
              </a:ext>
            </a:extLst>
          </p:cNvPr>
          <p:cNvSpPr txBox="1"/>
          <p:nvPr/>
        </p:nvSpPr>
        <p:spPr>
          <a:xfrm>
            <a:off x="2030557" y="3417093"/>
            <a:ext cx="228062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Breast Cancer Patient Data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08C67BC-9D60-3E76-D2DC-6007D2959FCB}"/>
              </a:ext>
            </a:extLst>
          </p:cNvPr>
          <p:cNvCxnSpPr>
            <a:cxnSpLocks/>
          </p:cNvCxnSpPr>
          <p:nvPr/>
        </p:nvCxnSpPr>
        <p:spPr>
          <a:xfrm>
            <a:off x="2023298" y="3361679"/>
            <a:ext cx="0" cy="418607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33">
            <a:extLst>
              <a:ext uri="{FF2B5EF4-FFF2-40B4-BE49-F238E27FC236}">
                <a16:creationId xmlns:a16="http://schemas.microsoft.com/office/drawing/2014/main" id="{253A42F5-30B2-2AC1-72C1-072CE9924CBD}"/>
              </a:ext>
            </a:extLst>
          </p:cNvPr>
          <p:cNvSpPr txBox="1"/>
          <p:nvPr/>
        </p:nvSpPr>
        <p:spPr>
          <a:xfrm>
            <a:off x="7936434" y="3830775"/>
            <a:ext cx="416851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GWAS outcome for SNP </a:t>
            </a:r>
            <a:r>
              <a:rPr lang="en-US" b="1" dirty="0"/>
              <a:t>rs123</a:t>
            </a:r>
            <a:r>
              <a:rPr lang="en-US" dirty="0"/>
              <a:t>:</a:t>
            </a:r>
          </a:p>
          <a:p>
            <a:r>
              <a:rPr lang="en-US" b="1" dirty="0"/>
              <a:t>AA</a:t>
            </a:r>
            <a:r>
              <a:rPr lang="en-US" dirty="0"/>
              <a:t> 	~  </a:t>
            </a:r>
            <a:r>
              <a:rPr lang="en-US" b="1" dirty="0">
                <a:solidFill>
                  <a:srgbClr val="C00000"/>
                </a:solidFill>
              </a:rPr>
              <a:t>50%</a:t>
            </a:r>
            <a:r>
              <a:rPr lang="en-US" dirty="0"/>
              <a:t> develop breast cancer</a:t>
            </a:r>
          </a:p>
          <a:p>
            <a:r>
              <a:rPr lang="en-US" b="1" dirty="0"/>
              <a:t>AG</a:t>
            </a:r>
            <a:r>
              <a:rPr lang="en-US" dirty="0"/>
              <a:t> 	~  10% develop breast cancer</a:t>
            </a:r>
          </a:p>
          <a:p>
            <a:r>
              <a:rPr lang="en-US" b="1" dirty="0"/>
              <a:t>GG</a:t>
            </a:r>
            <a:r>
              <a:rPr lang="en-US" dirty="0"/>
              <a:t> 	~  &lt;0.1% develop breast cancer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ED4AD674-736D-AB83-7532-6EB861F73247}"/>
              </a:ext>
            </a:extLst>
          </p:cNvPr>
          <p:cNvSpPr txBox="1"/>
          <p:nvPr/>
        </p:nvSpPr>
        <p:spPr>
          <a:xfrm>
            <a:off x="3461877" y="5066261"/>
            <a:ext cx="169860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Contingency Tables</a:t>
            </a:r>
          </a:p>
        </p:txBody>
      </p:sp>
      <p:pic>
        <p:nvPicPr>
          <p:cNvPr id="1036" name="Picture 12">
            <a:extLst>
              <a:ext uri="{FF2B5EF4-FFF2-40B4-BE49-F238E27FC236}">
                <a16:creationId xmlns:a16="http://schemas.microsoft.com/office/drawing/2014/main" id="{26BB5D57-8995-435F-CCE7-238406099B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76828" y="3898558"/>
            <a:ext cx="2869910" cy="12548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4AC11E1-BD4F-8B93-C1E0-685EC82A1E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6276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3" grpId="0" build="p"/>
      <p:bldP spid="27" grpId="0"/>
      <p:bldP spid="28" grpId="0"/>
      <p:bldP spid="34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0A928BF-ADAF-1BC1-EEB8-37CF5AF50D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ABA713C8-178C-2799-2D55-A9331A280D81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0" y="697046"/>
            <a:ext cx="10706100" cy="6617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dirty="0">
                <a:latin typeface="Nunito Medium" pitchFamily="2" charset="0"/>
              </a:rPr>
              <a:t>Reproducibility – Cancer Example Cont.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7AB1093-E410-645F-B4B3-F9036008F6AC}"/>
              </a:ext>
            </a:extLst>
          </p:cNvPr>
          <p:cNvSpPr txBox="1"/>
          <p:nvPr/>
        </p:nvSpPr>
        <p:spPr>
          <a:xfrm>
            <a:off x="3951665" y="1532075"/>
            <a:ext cx="4229073" cy="1200329"/>
          </a:xfrm>
          <a:prstGeom prst="rect">
            <a:avLst/>
          </a:prstGeom>
          <a:noFill/>
          <a:ln>
            <a:solidFill>
              <a:schemeClr val="tx1"/>
            </a:solidFill>
            <a:prstDash val="lgDashDot"/>
          </a:ln>
        </p:spPr>
        <p:txBody>
          <a:bodyPr wrap="square" rtlCol="0">
            <a:spAutoFit/>
          </a:bodyPr>
          <a:lstStyle/>
          <a:p>
            <a:r>
              <a:rPr lang="en-US" dirty="0"/>
              <a:t>GWAS outcome for SNP </a:t>
            </a:r>
            <a:r>
              <a:rPr lang="en-US" b="1" dirty="0"/>
              <a:t>rs123</a:t>
            </a:r>
            <a:r>
              <a:rPr lang="en-US" dirty="0"/>
              <a:t>:</a:t>
            </a:r>
          </a:p>
          <a:p>
            <a:r>
              <a:rPr lang="en-US" b="1" dirty="0"/>
              <a:t>AA</a:t>
            </a:r>
            <a:r>
              <a:rPr lang="en-US" dirty="0"/>
              <a:t> 	~  </a:t>
            </a:r>
            <a:r>
              <a:rPr lang="en-US" b="1" dirty="0">
                <a:solidFill>
                  <a:srgbClr val="C00000"/>
                </a:solidFill>
              </a:rPr>
              <a:t>50%</a:t>
            </a:r>
            <a:r>
              <a:rPr lang="en-US" dirty="0"/>
              <a:t> develop breast cancer</a:t>
            </a:r>
          </a:p>
          <a:p>
            <a:r>
              <a:rPr lang="en-US" b="1" dirty="0"/>
              <a:t>AG</a:t>
            </a:r>
            <a:r>
              <a:rPr lang="en-US" dirty="0"/>
              <a:t> 	~  10% develop breast cancer</a:t>
            </a:r>
          </a:p>
          <a:p>
            <a:r>
              <a:rPr lang="en-US" b="1" dirty="0"/>
              <a:t>GG</a:t>
            </a:r>
            <a:r>
              <a:rPr lang="en-US" dirty="0"/>
              <a:t> 	~  &lt;0.1% develop breast cancer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9B1ED5B-9001-CBB8-3887-BECD629BD9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05713"/>
            <a:ext cx="5353050" cy="179328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2000" dirty="0"/>
              <a:t>What we can do:</a:t>
            </a:r>
          </a:p>
          <a:p>
            <a:r>
              <a:rPr lang="en-US" sz="1800" dirty="0"/>
              <a:t>Warn </a:t>
            </a:r>
            <a:r>
              <a:rPr lang="en-US" sz="1800" b="1" dirty="0"/>
              <a:t>AA</a:t>
            </a:r>
            <a:r>
              <a:rPr lang="en-US" sz="1800" dirty="0"/>
              <a:t> patients about potential risks</a:t>
            </a:r>
          </a:p>
          <a:p>
            <a:r>
              <a:rPr lang="en-US" sz="1800" dirty="0"/>
              <a:t>Recommend preventive measures</a:t>
            </a:r>
          </a:p>
          <a:p>
            <a:r>
              <a:rPr lang="en-US" sz="1800" dirty="0"/>
              <a:t>Regular screenings (detect in early stages)</a:t>
            </a:r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78F61658-C630-A04D-D3F4-E9844DE9AD50}"/>
              </a:ext>
            </a:extLst>
          </p:cNvPr>
          <p:cNvSpPr txBox="1">
            <a:spLocks/>
          </p:cNvSpPr>
          <p:nvPr/>
        </p:nvSpPr>
        <p:spPr>
          <a:xfrm>
            <a:off x="6191248" y="2905713"/>
            <a:ext cx="5913703" cy="197341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sz="2000" dirty="0"/>
              <a:t>But what if the research is </a:t>
            </a:r>
            <a:r>
              <a:rPr lang="en-US" sz="2000" b="1" dirty="0"/>
              <a:t>wrong</a:t>
            </a:r>
            <a:r>
              <a:rPr lang="en-US" sz="2000" dirty="0"/>
              <a:t> or </a:t>
            </a:r>
            <a:r>
              <a:rPr lang="en-US" sz="2000" b="1" dirty="0"/>
              <a:t>misapplied</a:t>
            </a:r>
            <a:r>
              <a:rPr lang="en-US" sz="2000" dirty="0"/>
              <a:t>?</a:t>
            </a:r>
          </a:p>
          <a:p>
            <a:pPr marL="0" indent="0">
              <a:buFont typeface="Arial" panose="020B0604020202020204" pitchFamily="34" charset="0"/>
              <a:buNone/>
            </a:pPr>
            <a:r>
              <a:rPr lang="en-US" sz="1700" dirty="0"/>
              <a:t>E.g., rs234’s CC patients ~ 50% breast cancer instead</a:t>
            </a:r>
          </a:p>
          <a:p>
            <a:r>
              <a:rPr lang="en-US" sz="1800" dirty="0">
                <a:solidFill>
                  <a:srgbClr val="C00000"/>
                </a:solidFill>
              </a:rPr>
              <a:t>High-risk individuals get no warning</a:t>
            </a:r>
          </a:p>
          <a:p>
            <a:r>
              <a:rPr lang="en-US" sz="1800" dirty="0">
                <a:solidFill>
                  <a:srgbClr val="C00000"/>
                </a:solidFill>
              </a:rPr>
              <a:t>Low-risk people panic unnecessarily</a:t>
            </a:r>
          </a:p>
          <a:p>
            <a:r>
              <a:rPr lang="en-US" sz="1800" dirty="0">
                <a:solidFill>
                  <a:srgbClr val="C00000"/>
                </a:solidFill>
              </a:rPr>
              <a:t>Misleading future research directions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4EA3A7E-266B-C036-599D-ABCDDB4D9452}"/>
              </a:ext>
            </a:extLst>
          </p:cNvPr>
          <p:cNvSpPr txBox="1"/>
          <p:nvPr/>
        </p:nvSpPr>
        <p:spPr>
          <a:xfrm>
            <a:off x="4716476" y="4699000"/>
            <a:ext cx="6744936" cy="12311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000" b="1" dirty="0"/>
              <a:t>It already happened!</a:t>
            </a:r>
          </a:p>
          <a:p>
            <a:r>
              <a:rPr lang="en-US" dirty="0"/>
              <a:t>⚠️ Alzheimer’s study with fabricated images [1]</a:t>
            </a:r>
          </a:p>
          <a:p>
            <a:r>
              <a:rPr lang="en-US" dirty="0"/>
              <a:t>⚠️ Longevity gene study misled due to sequencing errors [2]</a:t>
            </a:r>
          </a:p>
          <a:p>
            <a:r>
              <a:rPr lang="en-US" sz="1800" dirty="0"/>
              <a:t>⚠️ …</a:t>
            </a:r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A2F48DF-35C7-50AB-57EC-2828A5D30A49}"/>
              </a:ext>
            </a:extLst>
          </p:cNvPr>
          <p:cNvSpPr txBox="1"/>
          <p:nvPr/>
        </p:nvSpPr>
        <p:spPr>
          <a:xfrm>
            <a:off x="621234" y="5730067"/>
            <a:ext cx="10274784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1100" b="0" i="0" u="none" strike="noStrike" baseline="0" dirty="0">
                <a:latin typeface="TeXGyreTermesX-Regular"/>
              </a:rPr>
              <a:t>[1] Piller, C. (2022). Blots on a field? Science, 377(6604), 358–363.</a:t>
            </a:r>
          </a:p>
          <a:p>
            <a:pPr algn="l"/>
            <a:r>
              <a:rPr lang="en-US" sz="1100" dirty="0">
                <a:latin typeface="TeXGyreTermesX-Regular"/>
              </a:rPr>
              <a:t>[2] Ledford, H. (2011). Paper on genetics of longevity retracted. Nature. https://www.nature.com/articles/news.2011.429</a:t>
            </a:r>
            <a:endParaRPr lang="en-US" sz="800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6EC0213-9055-3825-5831-795B1F5928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4</a:t>
            </a:fld>
            <a:endParaRPr lang="en-US" dirty="0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735BC4D7-39F6-8574-2F2D-41F19BC48D69}"/>
              </a:ext>
            </a:extLst>
          </p:cNvPr>
          <p:cNvSpPr txBox="1"/>
          <p:nvPr/>
        </p:nvSpPr>
        <p:spPr>
          <a:xfrm>
            <a:off x="8941801" y="2212345"/>
            <a:ext cx="330090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E.g., different populations/environments</a:t>
            </a:r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22D77F1F-8649-86D2-57D4-58A53850FD50}"/>
              </a:ext>
            </a:extLst>
          </p:cNvPr>
          <p:cNvCxnSpPr/>
          <p:nvPr/>
        </p:nvCxnSpPr>
        <p:spPr>
          <a:xfrm flipH="1" flipV="1">
            <a:off x="10896018" y="2514600"/>
            <a:ext cx="143689" cy="446049"/>
          </a:xfrm>
          <a:prstGeom prst="lin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5352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"/>
                            </p:stCondLst>
                            <p:childTnLst>
                              <p:par>
                                <p:cTn id="6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00"/>
                            </p:stCondLst>
                            <p:childTnLst>
                              <p:par>
                                <p:cTn id="6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1500"/>
                            </p:stCondLst>
                            <p:childTnLst>
                              <p:par>
                                <p:cTn id="7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  <p:bldP spid="2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CEF84EE-554C-DAC5-A1D5-931DB6E167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5379" y="239482"/>
            <a:ext cx="10515600" cy="1325563"/>
          </a:xfrm>
        </p:spPr>
        <p:txBody>
          <a:bodyPr>
            <a:noAutofit/>
          </a:bodyPr>
          <a:lstStyle/>
          <a:p>
            <a:r>
              <a:rPr lang="en-US" sz="2000" dirty="0"/>
              <a:t>⚠️ Alzheimer’s study with fabricated images</a:t>
            </a:r>
            <a:br>
              <a:rPr lang="en-US" sz="2000" dirty="0"/>
            </a:br>
            <a:r>
              <a:rPr lang="en-US" sz="2000" dirty="0"/>
              <a:t>⚠️ Misleading longevity gene study due to sequencing errors</a:t>
            </a:r>
            <a:br>
              <a:rPr lang="en-US" sz="2000" dirty="0"/>
            </a:br>
            <a:r>
              <a:rPr lang="en-US" sz="2000" dirty="0"/>
              <a:t>⚠️ …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77AD00C-C21A-36DD-1D3E-4F598585D90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89400" y="1364825"/>
            <a:ext cx="8932200" cy="2717575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Why not just share the data for reproducibility?</a:t>
            </a:r>
          </a:p>
          <a:p>
            <a:r>
              <a:rPr lang="en-US" altLang="zh-CN" sz="2400" dirty="0"/>
              <a:t>It enables </a:t>
            </a:r>
            <a:r>
              <a:rPr lang="en-US" sz="2400" dirty="0"/>
              <a:t>re-identification if not protected properly.</a:t>
            </a:r>
          </a:p>
          <a:p>
            <a:r>
              <a:rPr lang="en-US" sz="2400" dirty="0"/>
              <a:t>If re-identified</a:t>
            </a:r>
          </a:p>
          <a:p>
            <a:pPr lvl="1"/>
            <a:r>
              <a:rPr lang="en-US" sz="2000" dirty="0"/>
              <a:t>Insurance bias and medical discrimination</a:t>
            </a:r>
            <a:endParaRPr lang="en-US" sz="2000" b="1" dirty="0"/>
          </a:p>
          <a:p>
            <a:pPr lvl="1"/>
            <a:r>
              <a:rPr lang="en-US" sz="2000" dirty="0"/>
              <a:t>Family linkage</a:t>
            </a:r>
          </a:p>
          <a:p>
            <a:pPr lvl="1"/>
            <a:r>
              <a:rPr lang="en-US" sz="2000" dirty="0"/>
              <a:t>…</a:t>
            </a:r>
          </a:p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7CF975-05FE-DFC9-B552-3B078EA3F8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5</a:t>
            </a:fld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8FB5FA9-A8F0-2583-0D3A-466FAEE3BDC6}"/>
              </a:ext>
            </a:extLst>
          </p:cNvPr>
          <p:cNvSpPr txBox="1">
            <a:spLocks/>
          </p:cNvSpPr>
          <p:nvPr/>
        </p:nvSpPr>
        <p:spPr>
          <a:xfrm>
            <a:off x="485400" y="3273925"/>
            <a:ext cx="2963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US" dirty="0"/>
              <a:t>Problem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431A14CE-2F33-320C-FDFC-9DEB05BD7288}"/>
              </a:ext>
            </a:extLst>
          </p:cNvPr>
          <p:cNvSpPr txBox="1">
            <a:spLocks/>
          </p:cNvSpPr>
          <p:nvPr/>
        </p:nvSpPr>
        <p:spPr>
          <a:xfrm>
            <a:off x="838200" y="4513368"/>
            <a:ext cx="10250424" cy="69437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en-US" dirty="0"/>
              <a:t>Can we verify GWAS outcome without exposing privacy risks?</a:t>
            </a:r>
          </a:p>
        </p:txBody>
      </p:sp>
    </p:spTree>
    <p:extLst>
      <p:ext uri="{BB962C8B-B14F-4D97-AF65-F5344CB8AC3E}">
        <p14:creationId xmlns:p14="http://schemas.microsoft.com/office/powerpoint/2010/main" val="26617817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5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70222DE-497A-97C4-F922-71298186A0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Background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AF38EA-6916-76A0-227D-4C98A65EFF1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137400" cy="4228784"/>
          </a:xfrm>
        </p:spPr>
        <p:txBody>
          <a:bodyPr/>
          <a:lstStyle/>
          <a:p>
            <a:pPr marL="0" indent="0">
              <a:buNone/>
            </a:pPr>
            <a:r>
              <a:rPr lang="en-US" dirty="0"/>
              <a:t>Single Nucleotide Polymorphism (SNP) </a:t>
            </a:r>
          </a:p>
          <a:p>
            <a:endParaRPr lang="en-US" sz="24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264804F7-02CE-AA5E-70F8-30C6D459E368}"/>
              </a:ext>
            </a:extLst>
          </p:cNvPr>
          <p:cNvSpPr txBox="1"/>
          <p:nvPr/>
        </p:nvSpPr>
        <p:spPr>
          <a:xfrm>
            <a:off x="1012428" y="5683201"/>
            <a:ext cx="1030723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Lima, L. S., </a:t>
            </a:r>
            <a:r>
              <a:rPr lang="en-US" sz="11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Galiciolli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M. E. A., Pereira, M. E., Felisbino, K., Machado-Souza, C., de Oliveira, C. S., &amp; </a:t>
            </a:r>
            <a:r>
              <a:rPr lang="en-US" sz="1100" b="0" i="0" dirty="0" err="1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Guiloski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 I. C. (2022). Modification by genetic polymorphism of lead-induced IQ alteration: a systematic review. </a:t>
            </a:r>
            <a:r>
              <a:rPr lang="en-US" sz="11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Environmental Science and Pollution Research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, </a:t>
            </a:r>
            <a:r>
              <a:rPr lang="en-US" sz="1100" b="0" i="1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29</a:t>
            </a:r>
            <a:r>
              <a:rPr lang="en-US" sz="1100" b="0" i="0" dirty="0">
                <a:solidFill>
                  <a:srgbClr val="222222"/>
                </a:solidFill>
                <a:effectLst/>
                <a:latin typeface="Arial" panose="020B0604020202020204" pitchFamily="34" charset="0"/>
              </a:rPr>
              <a:t>(29), 43435-43447.</a:t>
            </a:r>
            <a:endParaRPr lang="en-US" sz="1100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F809CB4-3CF4-387A-E650-DB3C0C4E7BCA}"/>
              </a:ext>
            </a:extLst>
          </p:cNvPr>
          <p:cNvSpPr txBox="1"/>
          <p:nvPr/>
        </p:nvSpPr>
        <p:spPr>
          <a:xfrm>
            <a:off x="5467350" y="3017975"/>
            <a:ext cx="6534150" cy="1231106"/>
          </a:xfrm>
          <a:prstGeom prst="rect">
            <a:avLst/>
          </a:prstGeom>
          <a:noFill/>
          <a:ln>
            <a:solidFill>
              <a:schemeClr val="tx1"/>
            </a:solidFill>
            <a:prstDash val="solid"/>
          </a:ln>
        </p:spPr>
        <p:txBody>
          <a:bodyPr wrap="square" rtlCol="0">
            <a:spAutoFit/>
          </a:bodyPr>
          <a:lstStyle/>
          <a:p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SNP Value (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major, </a:t>
            </a:r>
            <a:r>
              <a:rPr lang="en-US" sz="2000" b="1" dirty="0">
                <a:latin typeface="Arial" panose="020B0604020202020204" pitchFamily="34" charset="0"/>
                <a:cs typeface="Arial" panose="020B0604020202020204" pitchFamily="34" charset="0"/>
              </a:rPr>
              <a:t>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minor): # of minor alleles</a:t>
            </a:r>
          </a:p>
          <a:p>
            <a:pPr algn="l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AA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  <a:sym typeface="Wingdings" panose="05000000000000000000" pitchFamily="2" charset="2"/>
              </a:rPr>
              <a:t>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0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homozygous for the major allele</a:t>
            </a:r>
          </a:p>
          <a:p>
            <a:pPr algn="l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AG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heterozygous, carrying one copy of the minor allele</a:t>
            </a:r>
          </a:p>
          <a:p>
            <a:pPr algn="l"/>
            <a:r>
              <a:rPr lang="en-US" b="1" dirty="0">
                <a:latin typeface="Arial" panose="020B0604020202020204" pitchFamily="34" charset="0"/>
                <a:cs typeface="Arial" panose="020B0604020202020204" pitchFamily="34" charset="0"/>
              </a:rPr>
              <a:t>GG  2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: homozygous for the minor allele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E30F888-A0DE-7057-D886-B65B99D679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6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8F17B49-4F26-A134-97DA-5AED204A39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50459" y="2611279"/>
            <a:ext cx="3714750" cy="265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625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61E61-A912-B42B-EB21-5FFB2150D0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Modeling GWAS Reproducibility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0BD3EB5-8793-6FC5-AC69-FB82EC274E3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4"/>
            <a:ext cx="11132820" cy="44989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What we have</a:t>
            </a:r>
          </a:p>
          <a:p>
            <a:r>
              <a:rPr lang="en-US" sz="2400" dirty="0"/>
              <a:t>The control row in the contingency table for each SNP</a:t>
            </a:r>
          </a:p>
          <a:p>
            <a:r>
              <a:rPr lang="en-US" sz="2400" dirty="0"/>
              <a:t>MAFs for each SNP from the research findings</a:t>
            </a:r>
          </a:p>
          <a:p>
            <a:r>
              <a:rPr lang="en-US" sz="2400" dirty="0"/>
              <a:t>Number of samples in the case row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/>
              <a:t>What if we</a:t>
            </a:r>
          </a:p>
          <a:p>
            <a:r>
              <a:rPr lang="en-US" sz="2400" dirty="0"/>
              <a:t>Try to find the case row that generates the reported GWAS statistic?</a:t>
            </a:r>
          </a:p>
        </p:txBody>
      </p:sp>
      <p:pic>
        <p:nvPicPr>
          <p:cNvPr id="6146" name="Picture 2">
            <a:extLst>
              <a:ext uri="{FF2B5EF4-FFF2-40B4-BE49-F238E27FC236}">
                <a16:creationId xmlns:a16="http://schemas.microsoft.com/office/drawing/2014/main" id="{959764EA-2E50-6175-F95D-F07803C40C1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4130" y="3160394"/>
            <a:ext cx="3767718" cy="14573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760EB6CB-BAB9-3B9D-FEA8-A3119DB407D0}"/>
              </a:ext>
            </a:extLst>
          </p:cNvPr>
          <p:cNvCxnSpPr>
            <a:cxnSpLocks/>
          </p:cNvCxnSpPr>
          <p:nvPr/>
        </p:nvCxnSpPr>
        <p:spPr>
          <a:xfrm>
            <a:off x="10067835" y="3883446"/>
            <a:ext cx="492454" cy="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D162A4D-180D-42F0-3669-B348B35CDFAD}"/>
                  </a:ext>
                </a:extLst>
              </p:cNvPr>
              <p:cNvSpPr txBox="1"/>
              <p:nvPr/>
            </p:nvSpPr>
            <p:spPr>
              <a:xfrm>
                <a:off x="10560289" y="3698780"/>
                <a:ext cx="1232378" cy="36933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sz="1800" b="0" i="1" kern="1200" smtClean="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</m:ctrlPr>
                        </m:sSupPr>
                        <m:e>
                          <m:r>
                            <a:rPr lang="en-US" sz="180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𝜒</m:t>
                          </m:r>
                        </m:e>
                        <m:sup>
                          <m:r>
                            <a:rPr lang="en-US" sz="1800" b="0" i="1" kern="1200">
                              <a:solidFill>
                                <a:srgbClr val="000000"/>
                              </a:solidFill>
                              <a:effectLst/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+mn-cs"/>
                            </a:rPr>
                            <m:t>2</m:t>
                          </m:r>
                        </m:sup>
                      </m:sSup>
                      <m:r>
                        <a:rPr lang="en-US" sz="1800" b="0" i="1" kern="1200" smtClean="0">
                          <a:solidFill>
                            <a:srgbClr val="000000"/>
                          </a:solidFill>
                          <a:effectLst/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+mn-cs"/>
                        </a:rPr>
                        <m:t>=8.36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1D162A4D-180D-42F0-3669-B348B35CDF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0289" y="3698780"/>
                <a:ext cx="1232378" cy="369332"/>
              </a:xfrm>
              <a:prstGeom prst="rect">
                <a:avLst/>
              </a:prstGeom>
              <a:blipFill>
                <a:blip r:embed="rId4"/>
                <a:stretch>
                  <a:fillRect b="-500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6EBCB33-0748-88AC-C89C-4065DDB3EA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95043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23EE84A-F12D-E309-E9B5-BA7FF54771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 Brute Force Solution to Find Case Row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1E01F7-F01F-5F37-4BED-A6D1DD00138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057015"/>
          </a:xfrm>
        </p:spPr>
        <p:txBody>
          <a:bodyPr/>
          <a:lstStyle/>
          <a:p>
            <a:r>
              <a:rPr lang="en-US" dirty="0"/>
              <a:t>Try all possible combos for each SNP</a:t>
            </a:r>
          </a:p>
          <a:p>
            <a:pPr lvl="1"/>
            <a:r>
              <a:rPr lang="en-US" dirty="0"/>
              <a:t>Time complexity is an issue for large-sample datasets</a:t>
            </a:r>
          </a:p>
          <a:p>
            <a:pPr lvl="1"/>
            <a:endParaRPr lang="en-US" dirty="0"/>
          </a:p>
          <a:p>
            <a:pPr marL="0" indent="0" algn="ctr">
              <a:buNone/>
            </a:pPr>
            <a:r>
              <a:rPr lang="en-US" dirty="0"/>
              <a:t>Can we speed up?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38BB54B-CF1D-C758-9D20-8E9E0A03EF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804249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79D6A6-EAF7-B4F1-CF32-B1768813A3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A Visualization of Chi-Square Statistic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D61EF8C-0833-3DC4-443C-19F5796755D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3940" y="4313663"/>
            <a:ext cx="7086600" cy="1530877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dirty="0"/>
              <a:t>Observations:</a:t>
            </a:r>
          </a:p>
          <a:p>
            <a:r>
              <a:rPr lang="en-US" sz="2000" dirty="0"/>
              <a:t>Statistically significant outcomes (in dark blue) are regional</a:t>
            </a:r>
          </a:p>
          <a:p>
            <a:r>
              <a:rPr lang="en-US" sz="2000" dirty="0"/>
              <a:t>Almost concave (with slight local fluctuations)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37128450-F532-08E5-2633-B78AAA983D86}"/>
              </a:ext>
            </a:extLst>
          </p:cNvPr>
          <p:cNvSpPr txBox="1"/>
          <p:nvPr/>
        </p:nvSpPr>
        <p:spPr>
          <a:xfrm>
            <a:off x="8427720" y="4815840"/>
            <a:ext cx="338328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Monte Carlo Sampling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513ECF8-CFD7-6AD8-75D1-EACB24BDADE0}"/>
              </a:ext>
            </a:extLst>
          </p:cNvPr>
          <p:cNvSpPr txBox="1"/>
          <p:nvPr/>
        </p:nvSpPr>
        <p:spPr>
          <a:xfrm>
            <a:off x="8427720" y="5215950"/>
            <a:ext cx="338328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dirty="0">
                <a:solidFill>
                  <a:srgbClr val="C00000"/>
                </a:solidFill>
              </a:rPr>
              <a:t>Divide and Refine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938513A-5452-1D22-431D-66F88C6925A3}"/>
              </a:ext>
            </a:extLst>
          </p:cNvPr>
          <p:cNvSpPr txBox="1"/>
          <p:nvPr/>
        </p:nvSpPr>
        <p:spPr>
          <a:xfrm>
            <a:off x="8427720" y="4333919"/>
            <a:ext cx="215296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Optimizations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89BCF3F-2514-CBE0-E3AE-2F69160C45E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02793" y="1515127"/>
            <a:ext cx="3186413" cy="2722167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FD967E9-BE12-2B26-7B2F-59C6FF4EA9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90326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8" grpId="0"/>
      <p:bldP spid="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D8834E-E8CC-EA80-5E2F-8F5DBD4A05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58610FB-8E16-8AEA-6878-9965B560DA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Monte Carlo Sampling</a:t>
            </a: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4C413D2-6F81-9FFA-CEE8-933B1F0E8CFD}"/>
              </a:ext>
            </a:extLst>
          </p:cNvPr>
          <p:cNvSpPr/>
          <p:nvPr/>
        </p:nvSpPr>
        <p:spPr>
          <a:xfrm>
            <a:off x="4282440" y="1690688"/>
            <a:ext cx="3322320" cy="253079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B0BFB95E-3174-EC9B-F7CC-ADB08072C721}"/>
              </a:ext>
            </a:extLst>
          </p:cNvPr>
          <p:cNvSpPr/>
          <p:nvPr/>
        </p:nvSpPr>
        <p:spPr>
          <a:xfrm>
            <a:off x="5021580" y="2253297"/>
            <a:ext cx="1684020" cy="1371600"/>
          </a:xfrm>
          <a:custGeom>
            <a:avLst/>
            <a:gdLst>
              <a:gd name="connsiteX0" fmla="*/ 152400 w 1684020"/>
              <a:gd name="connsiteY0" fmla="*/ 144780 h 1371600"/>
              <a:gd name="connsiteX1" fmla="*/ 0 w 1684020"/>
              <a:gd name="connsiteY1" fmla="*/ 518160 h 1371600"/>
              <a:gd name="connsiteX2" fmla="*/ 144780 w 1684020"/>
              <a:gd name="connsiteY2" fmla="*/ 1021080 h 1371600"/>
              <a:gd name="connsiteX3" fmla="*/ 579120 w 1684020"/>
              <a:gd name="connsiteY3" fmla="*/ 1325880 h 1371600"/>
              <a:gd name="connsiteX4" fmla="*/ 1112520 w 1684020"/>
              <a:gd name="connsiteY4" fmla="*/ 1371600 h 1371600"/>
              <a:gd name="connsiteX5" fmla="*/ 1531620 w 1684020"/>
              <a:gd name="connsiteY5" fmla="*/ 1127760 h 1371600"/>
              <a:gd name="connsiteX6" fmla="*/ 1684020 w 1684020"/>
              <a:gd name="connsiteY6" fmla="*/ 784860 h 1371600"/>
              <a:gd name="connsiteX7" fmla="*/ 1524000 w 1684020"/>
              <a:gd name="connsiteY7" fmla="*/ 327660 h 1371600"/>
              <a:gd name="connsiteX8" fmla="*/ 1158240 w 1684020"/>
              <a:gd name="connsiteY8" fmla="*/ 0 h 1371600"/>
              <a:gd name="connsiteX9" fmla="*/ 601980 w 1684020"/>
              <a:gd name="connsiteY9" fmla="*/ 0 h 1371600"/>
              <a:gd name="connsiteX10" fmla="*/ 152400 w 1684020"/>
              <a:gd name="connsiteY10" fmla="*/ 144780 h 137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684020" h="1371600">
                <a:moveTo>
                  <a:pt x="152400" y="144780"/>
                </a:moveTo>
                <a:lnTo>
                  <a:pt x="0" y="518160"/>
                </a:lnTo>
                <a:lnTo>
                  <a:pt x="144780" y="1021080"/>
                </a:lnTo>
                <a:lnTo>
                  <a:pt x="579120" y="1325880"/>
                </a:lnTo>
                <a:lnTo>
                  <a:pt x="1112520" y="1371600"/>
                </a:lnTo>
                <a:lnTo>
                  <a:pt x="1531620" y="1127760"/>
                </a:lnTo>
                <a:lnTo>
                  <a:pt x="1684020" y="784860"/>
                </a:lnTo>
                <a:lnTo>
                  <a:pt x="1524000" y="327660"/>
                </a:lnTo>
                <a:lnTo>
                  <a:pt x="1158240" y="0"/>
                </a:lnTo>
                <a:lnTo>
                  <a:pt x="601980" y="0"/>
                </a:lnTo>
                <a:lnTo>
                  <a:pt x="152400" y="144780"/>
                </a:lnTo>
                <a:close/>
              </a:path>
            </a:pathLst>
          </a:custGeom>
          <a:noFill/>
          <a:ln>
            <a:prstDash val="lg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EEA0D7EC-6548-DC98-8D01-D4AEE68A7C05}"/>
              </a:ext>
            </a:extLst>
          </p:cNvPr>
          <p:cNvSpPr/>
          <p:nvPr/>
        </p:nvSpPr>
        <p:spPr>
          <a:xfrm>
            <a:off x="5318760" y="2461260"/>
            <a:ext cx="1173480" cy="868680"/>
          </a:xfrm>
          <a:custGeom>
            <a:avLst/>
            <a:gdLst>
              <a:gd name="connsiteX0" fmla="*/ 160020 w 1173480"/>
              <a:gd name="connsiteY0" fmla="*/ 68580 h 868680"/>
              <a:gd name="connsiteX1" fmla="*/ 0 w 1173480"/>
              <a:gd name="connsiteY1" fmla="*/ 236220 h 868680"/>
              <a:gd name="connsiteX2" fmla="*/ 30480 w 1173480"/>
              <a:gd name="connsiteY2" fmla="*/ 502920 h 868680"/>
              <a:gd name="connsiteX3" fmla="*/ 190500 w 1173480"/>
              <a:gd name="connsiteY3" fmla="*/ 762000 h 868680"/>
              <a:gd name="connsiteX4" fmla="*/ 464820 w 1173480"/>
              <a:gd name="connsiteY4" fmla="*/ 853440 h 868680"/>
              <a:gd name="connsiteX5" fmla="*/ 746760 w 1173480"/>
              <a:gd name="connsiteY5" fmla="*/ 868680 h 868680"/>
              <a:gd name="connsiteX6" fmla="*/ 1036320 w 1173480"/>
              <a:gd name="connsiteY6" fmla="*/ 792480 h 868680"/>
              <a:gd name="connsiteX7" fmla="*/ 1173480 w 1173480"/>
              <a:gd name="connsiteY7" fmla="*/ 617220 h 868680"/>
              <a:gd name="connsiteX8" fmla="*/ 1089660 w 1173480"/>
              <a:gd name="connsiteY8" fmla="*/ 228600 h 868680"/>
              <a:gd name="connsiteX9" fmla="*/ 777240 w 1173480"/>
              <a:gd name="connsiteY9" fmla="*/ 15240 h 868680"/>
              <a:gd name="connsiteX10" fmla="*/ 312420 w 1173480"/>
              <a:gd name="connsiteY10" fmla="*/ 0 h 868680"/>
              <a:gd name="connsiteX11" fmla="*/ 160020 w 1173480"/>
              <a:gd name="connsiteY11" fmla="*/ 68580 h 8686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73480" h="868680">
                <a:moveTo>
                  <a:pt x="160020" y="68580"/>
                </a:moveTo>
                <a:lnTo>
                  <a:pt x="0" y="236220"/>
                </a:lnTo>
                <a:lnTo>
                  <a:pt x="30480" y="502920"/>
                </a:lnTo>
                <a:lnTo>
                  <a:pt x="190500" y="762000"/>
                </a:lnTo>
                <a:lnTo>
                  <a:pt x="464820" y="853440"/>
                </a:lnTo>
                <a:lnTo>
                  <a:pt x="746760" y="868680"/>
                </a:lnTo>
                <a:lnTo>
                  <a:pt x="1036320" y="792480"/>
                </a:lnTo>
                <a:lnTo>
                  <a:pt x="1173480" y="617220"/>
                </a:lnTo>
                <a:lnTo>
                  <a:pt x="1089660" y="228600"/>
                </a:lnTo>
                <a:lnTo>
                  <a:pt x="777240" y="15240"/>
                </a:lnTo>
                <a:lnTo>
                  <a:pt x="312420" y="0"/>
                </a:lnTo>
                <a:lnTo>
                  <a:pt x="160020" y="68580"/>
                </a:lnTo>
                <a:close/>
              </a:path>
            </a:pathLst>
          </a:cu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Oval 12">
            <a:extLst>
              <a:ext uri="{FF2B5EF4-FFF2-40B4-BE49-F238E27FC236}">
                <a16:creationId xmlns:a16="http://schemas.microsoft.com/office/drawing/2014/main" id="{E4DDDC38-2875-E4BA-0AEF-9E563B4EB66A}"/>
              </a:ext>
            </a:extLst>
          </p:cNvPr>
          <p:cNvSpPr/>
          <p:nvPr/>
        </p:nvSpPr>
        <p:spPr>
          <a:xfrm>
            <a:off x="4491990" y="2554289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1355E04D-4FDB-A193-F3EC-C040EF68AB4D}"/>
              </a:ext>
            </a:extLst>
          </p:cNvPr>
          <p:cNvSpPr/>
          <p:nvPr/>
        </p:nvSpPr>
        <p:spPr>
          <a:xfrm>
            <a:off x="4789170" y="2438242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BA4F2CB4-07EF-838C-F1A5-9DD637987C4C}"/>
              </a:ext>
            </a:extLst>
          </p:cNvPr>
          <p:cNvSpPr/>
          <p:nvPr/>
        </p:nvSpPr>
        <p:spPr>
          <a:xfrm>
            <a:off x="4821555" y="2006918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6B926486-B0F9-4F3C-3CDB-2ED87C06A5E7}"/>
              </a:ext>
            </a:extLst>
          </p:cNvPr>
          <p:cNvSpPr/>
          <p:nvPr/>
        </p:nvSpPr>
        <p:spPr>
          <a:xfrm>
            <a:off x="5203825" y="2253297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7361B974-C110-8E00-D8D4-8A00FC9AF51B}"/>
              </a:ext>
            </a:extLst>
          </p:cNvPr>
          <p:cNvSpPr/>
          <p:nvPr/>
        </p:nvSpPr>
        <p:spPr>
          <a:xfrm>
            <a:off x="5171440" y="1825625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9B33DC27-7547-881A-EA32-98E4CDB3419A}"/>
              </a:ext>
            </a:extLst>
          </p:cNvPr>
          <p:cNvSpPr/>
          <p:nvPr/>
        </p:nvSpPr>
        <p:spPr>
          <a:xfrm>
            <a:off x="5714365" y="1882616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84554EC0-9727-EFC8-2828-A79DCBC66623}"/>
              </a:ext>
            </a:extLst>
          </p:cNvPr>
          <p:cNvSpPr/>
          <p:nvPr/>
        </p:nvSpPr>
        <p:spPr>
          <a:xfrm>
            <a:off x="6630670" y="2146617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252783EE-AEA6-7B42-3392-9A5E7969BA28}"/>
              </a:ext>
            </a:extLst>
          </p:cNvPr>
          <p:cNvSpPr/>
          <p:nvPr/>
        </p:nvSpPr>
        <p:spPr>
          <a:xfrm>
            <a:off x="5953760" y="2097087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9D2D61E5-6EA2-107B-BE3A-B7CB908930E5}"/>
              </a:ext>
            </a:extLst>
          </p:cNvPr>
          <p:cNvSpPr/>
          <p:nvPr/>
        </p:nvSpPr>
        <p:spPr>
          <a:xfrm>
            <a:off x="5544185" y="2197259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519E4CEE-C93B-5910-0D83-FEBB73DD95CC}"/>
              </a:ext>
            </a:extLst>
          </p:cNvPr>
          <p:cNvSpPr/>
          <p:nvPr/>
        </p:nvSpPr>
        <p:spPr>
          <a:xfrm>
            <a:off x="6213157" y="1879441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7C07A0AE-7DEA-D0D1-74B0-D4A19B8DF418}"/>
              </a:ext>
            </a:extLst>
          </p:cNvPr>
          <p:cNvSpPr/>
          <p:nvPr/>
        </p:nvSpPr>
        <p:spPr>
          <a:xfrm>
            <a:off x="4366895" y="1772285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33A7567B-5536-15F3-3583-295E4142DAD4}"/>
              </a:ext>
            </a:extLst>
          </p:cNvPr>
          <p:cNvSpPr/>
          <p:nvPr/>
        </p:nvSpPr>
        <p:spPr>
          <a:xfrm>
            <a:off x="4420235" y="2146617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65B39726-1065-E032-4386-28A95E5F6D54}"/>
              </a:ext>
            </a:extLst>
          </p:cNvPr>
          <p:cNvSpPr/>
          <p:nvPr/>
        </p:nvSpPr>
        <p:spPr>
          <a:xfrm>
            <a:off x="6882130" y="2306637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0F33DD4D-3ACA-4348-94DA-25B5F7DA439A}"/>
              </a:ext>
            </a:extLst>
          </p:cNvPr>
          <p:cNvSpPr/>
          <p:nvPr/>
        </p:nvSpPr>
        <p:spPr>
          <a:xfrm>
            <a:off x="5153660" y="3799841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F4F539F9-B83E-CF2E-11EF-41553F5D4346}"/>
              </a:ext>
            </a:extLst>
          </p:cNvPr>
          <p:cNvSpPr/>
          <p:nvPr/>
        </p:nvSpPr>
        <p:spPr>
          <a:xfrm>
            <a:off x="5661025" y="3624897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BADD351C-D1EB-01D6-8882-D4497A131940}"/>
              </a:ext>
            </a:extLst>
          </p:cNvPr>
          <p:cNvSpPr/>
          <p:nvPr/>
        </p:nvSpPr>
        <p:spPr>
          <a:xfrm>
            <a:off x="5841365" y="3336211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BA01B988-F2BA-41D7-F48E-B2E7DF777D91}"/>
              </a:ext>
            </a:extLst>
          </p:cNvPr>
          <p:cNvSpPr/>
          <p:nvPr/>
        </p:nvSpPr>
        <p:spPr>
          <a:xfrm>
            <a:off x="5389880" y="3184208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Oval 29">
            <a:extLst>
              <a:ext uri="{FF2B5EF4-FFF2-40B4-BE49-F238E27FC236}">
                <a16:creationId xmlns:a16="http://schemas.microsoft.com/office/drawing/2014/main" id="{84C3D28B-2EE7-8BF7-0964-6BC45EE7D019}"/>
              </a:ext>
            </a:extLst>
          </p:cNvPr>
          <p:cNvSpPr/>
          <p:nvPr/>
        </p:nvSpPr>
        <p:spPr>
          <a:xfrm>
            <a:off x="6814820" y="1932781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EBD50F40-D1D9-43CE-A7A5-E996BCCB65B1}"/>
              </a:ext>
            </a:extLst>
          </p:cNvPr>
          <p:cNvSpPr/>
          <p:nvPr/>
        </p:nvSpPr>
        <p:spPr>
          <a:xfrm>
            <a:off x="4380230" y="2909731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Oval 31">
            <a:extLst>
              <a:ext uri="{FF2B5EF4-FFF2-40B4-BE49-F238E27FC236}">
                <a16:creationId xmlns:a16="http://schemas.microsoft.com/office/drawing/2014/main" id="{A10D6700-C90D-45D2-4BD2-AE9C159F8EDC}"/>
              </a:ext>
            </a:extLst>
          </p:cNvPr>
          <p:cNvSpPr/>
          <p:nvPr/>
        </p:nvSpPr>
        <p:spPr>
          <a:xfrm>
            <a:off x="4768215" y="3130868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41C56C7A-2AF8-0293-1DDC-6E62DBED1CFA}"/>
              </a:ext>
            </a:extLst>
          </p:cNvPr>
          <p:cNvSpPr/>
          <p:nvPr/>
        </p:nvSpPr>
        <p:spPr>
          <a:xfrm>
            <a:off x="5035550" y="2857187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3463662E-C0ED-BCB7-200E-3264C3C042A8}"/>
              </a:ext>
            </a:extLst>
          </p:cNvPr>
          <p:cNvSpPr/>
          <p:nvPr/>
        </p:nvSpPr>
        <p:spPr>
          <a:xfrm>
            <a:off x="4526915" y="3417413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9A7DFEC0-D08E-0B86-1A08-8B537D224671}"/>
              </a:ext>
            </a:extLst>
          </p:cNvPr>
          <p:cNvSpPr/>
          <p:nvPr/>
        </p:nvSpPr>
        <p:spPr>
          <a:xfrm>
            <a:off x="4982210" y="3470753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8281D98C-4A4F-2BD4-2DFB-E20C76BDD78A}"/>
              </a:ext>
            </a:extLst>
          </p:cNvPr>
          <p:cNvSpPr/>
          <p:nvPr/>
        </p:nvSpPr>
        <p:spPr>
          <a:xfrm>
            <a:off x="4640580" y="3766106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61EBC04F-224A-C883-4697-58A61EE38D51}"/>
              </a:ext>
            </a:extLst>
          </p:cNvPr>
          <p:cNvSpPr/>
          <p:nvPr/>
        </p:nvSpPr>
        <p:spPr>
          <a:xfrm>
            <a:off x="5389880" y="2657477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B8126AF7-BA00-4B15-B37B-27919F58C509}"/>
              </a:ext>
            </a:extLst>
          </p:cNvPr>
          <p:cNvSpPr/>
          <p:nvPr/>
        </p:nvSpPr>
        <p:spPr>
          <a:xfrm>
            <a:off x="5740400" y="2559845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AAC898CE-46AA-8078-2F88-C9C50A88AE5E}"/>
              </a:ext>
            </a:extLst>
          </p:cNvPr>
          <p:cNvSpPr/>
          <p:nvPr/>
        </p:nvSpPr>
        <p:spPr>
          <a:xfrm>
            <a:off x="5633720" y="2868139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1C8CBE3-8765-7A14-4F21-77286A89DD7F}"/>
              </a:ext>
            </a:extLst>
          </p:cNvPr>
          <p:cNvSpPr/>
          <p:nvPr/>
        </p:nvSpPr>
        <p:spPr>
          <a:xfrm>
            <a:off x="7180580" y="3746501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4F4F251-0C05-1ECC-D760-8653F402D0DC}"/>
              </a:ext>
            </a:extLst>
          </p:cNvPr>
          <p:cNvSpPr/>
          <p:nvPr/>
        </p:nvSpPr>
        <p:spPr>
          <a:xfrm>
            <a:off x="6630670" y="3772058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Oval 41">
            <a:extLst>
              <a:ext uri="{FF2B5EF4-FFF2-40B4-BE49-F238E27FC236}">
                <a16:creationId xmlns:a16="http://schemas.microsoft.com/office/drawing/2014/main" id="{65377084-7596-4CB6-8CB0-1F92A21EF6B1}"/>
              </a:ext>
            </a:extLst>
          </p:cNvPr>
          <p:cNvSpPr/>
          <p:nvPr/>
        </p:nvSpPr>
        <p:spPr>
          <a:xfrm>
            <a:off x="6213157" y="2561272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Oval 42">
            <a:extLst>
              <a:ext uri="{FF2B5EF4-FFF2-40B4-BE49-F238E27FC236}">
                <a16:creationId xmlns:a16="http://schemas.microsoft.com/office/drawing/2014/main" id="{82F914AD-7D9D-E699-0CFD-EE15A23B6623}"/>
              </a:ext>
            </a:extLst>
          </p:cNvPr>
          <p:cNvSpPr/>
          <p:nvPr/>
        </p:nvSpPr>
        <p:spPr>
          <a:xfrm>
            <a:off x="6506528" y="2582783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Oval 43">
            <a:extLst>
              <a:ext uri="{FF2B5EF4-FFF2-40B4-BE49-F238E27FC236}">
                <a16:creationId xmlns:a16="http://schemas.microsoft.com/office/drawing/2014/main" id="{71EACEA8-F99F-44A1-7C62-D350ADF6FA0D}"/>
              </a:ext>
            </a:extLst>
          </p:cNvPr>
          <p:cNvSpPr/>
          <p:nvPr/>
        </p:nvSpPr>
        <p:spPr>
          <a:xfrm>
            <a:off x="6868160" y="2613185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Oval 44">
            <a:extLst>
              <a:ext uri="{FF2B5EF4-FFF2-40B4-BE49-F238E27FC236}">
                <a16:creationId xmlns:a16="http://schemas.microsoft.com/office/drawing/2014/main" id="{96DC0EBE-0948-B2E1-91D9-37EA50419910}"/>
              </a:ext>
            </a:extLst>
          </p:cNvPr>
          <p:cNvSpPr/>
          <p:nvPr/>
        </p:nvSpPr>
        <p:spPr>
          <a:xfrm>
            <a:off x="7287260" y="2645251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Oval 45">
            <a:extLst>
              <a:ext uri="{FF2B5EF4-FFF2-40B4-BE49-F238E27FC236}">
                <a16:creationId xmlns:a16="http://schemas.microsoft.com/office/drawing/2014/main" id="{55E4F7EE-772A-C8B3-2F95-73FA69E740DD}"/>
              </a:ext>
            </a:extLst>
          </p:cNvPr>
          <p:cNvSpPr/>
          <p:nvPr/>
        </p:nvSpPr>
        <p:spPr>
          <a:xfrm>
            <a:off x="6901180" y="3024188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7" name="Oval 46">
            <a:extLst>
              <a:ext uri="{FF2B5EF4-FFF2-40B4-BE49-F238E27FC236}">
                <a16:creationId xmlns:a16="http://schemas.microsoft.com/office/drawing/2014/main" id="{CEBFB34C-346B-BA98-9262-49F95AA2BBE1}"/>
              </a:ext>
            </a:extLst>
          </p:cNvPr>
          <p:cNvSpPr/>
          <p:nvPr/>
        </p:nvSpPr>
        <p:spPr>
          <a:xfrm>
            <a:off x="6210617" y="3545362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8" name="Oval 47">
            <a:extLst>
              <a:ext uri="{FF2B5EF4-FFF2-40B4-BE49-F238E27FC236}">
                <a16:creationId xmlns:a16="http://schemas.microsoft.com/office/drawing/2014/main" id="{7C656E3C-688A-4842-A567-37CF4C681338}"/>
              </a:ext>
            </a:extLst>
          </p:cNvPr>
          <p:cNvSpPr/>
          <p:nvPr/>
        </p:nvSpPr>
        <p:spPr>
          <a:xfrm>
            <a:off x="5989320" y="3063403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9" name="Oval 48">
            <a:extLst>
              <a:ext uri="{FF2B5EF4-FFF2-40B4-BE49-F238E27FC236}">
                <a16:creationId xmlns:a16="http://schemas.microsoft.com/office/drawing/2014/main" id="{39F44B9D-3BD0-FA0D-F21D-023CCFD92FBC}"/>
              </a:ext>
            </a:extLst>
          </p:cNvPr>
          <p:cNvSpPr/>
          <p:nvPr/>
        </p:nvSpPr>
        <p:spPr>
          <a:xfrm>
            <a:off x="5788025" y="3986531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Oval 49">
            <a:extLst>
              <a:ext uri="{FF2B5EF4-FFF2-40B4-BE49-F238E27FC236}">
                <a16:creationId xmlns:a16="http://schemas.microsoft.com/office/drawing/2014/main" id="{03212E5C-6496-E0DA-6653-4D313C0826B2}"/>
              </a:ext>
            </a:extLst>
          </p:cNvPr>
          <p:cNvSpPr/>
          <p:nvPr/>
        </p:nvSpPr>
        <p:spPr>
          <a:xfrm>
            <a:off x="6724650" y="3389551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Oval 50">
            <a:extLst>
              <a:ext uri="{FF2B5EF4-FFF2-40B4-BE49-F238E27FC236}">
                <a16:creationId xmlns:a16="http://schemas.microsoft.com/office/drawing/2014/main" id="{A1773CD8-9F1A-079F-EA05-0FB61F6B15A2}"/>
              </a:ext>
            </a:extLst>
          </p:cNvPr>
          <p:cNvSpPr/>
          <p:nvPr/>
        </p:nvSpPr>
        <p:spPr>
          <a:xfrm>
            <a:off x="6037580" y="2771383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Oval 51">
            <a:extLst>
              <a:ext uri="{FF2B5EF4-FFF2-40B4-BE49-F238E27FC236}">
                <a16:creationId xmlns:a16="http://schemas.microsoft.com/office/drawing/2014/main" id="{7BEFEC43-0019-9F35-5DD2-6629014900B8}"/>
              </a:ext>
            </a:extLst>
          </p:cNvPr>
          <p:cNvSpPr/>
          <p:nvPr/>
        </p:nvSpPr>
        <p:spPr>
          <a:xfrm>
            <a:off x="6242367" y="3211195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Oval 52">
            <a:extLst>
              <a:ext uri="{FF2B5EF4-FFF2-40B4-BE49-F238E27FC236}">
                <a16:creationId xmlns:a16="http://schemas.microsoft.com/office/drawing/2014/main" id="{A611AE3B-F54A-6315-CB8B-5DAFA0822015}"/>
              </a:ext>
            </a:extLst>
          </p:cNvPr>
          <p:cNvSpPr/>
          <p:nvPr/>
        </p:nvSpPr>
        <p:spPr>
          <a:xfrm>
            <a:off x="7259320" y="3321050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Oval 53">
            <a:extLst>
              <a:ext uri="{FF2B5EF4-FFF2-40B4-BE49-F238E27FC236}">
                <a16:creationId xmlns:a16="http://schemas.microsoft.com/office/drawing/2014/main" id="{E24DC86B-335B-13F0-5E40-CE1C33D276C0}"/>
              </a:ext>
            </a:extLst>
          </p:cNvPr>
          <p:cNvSpPr/>
          <p:nvPr/>
        </p:nvSpPr>
        <p:spPr>
          <a:xfrm>
            <a:off x="6289357" y="4014470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56" name="Straight Connector 55">
            <a:extLst>
              <a:ext uri="{FF2B5EF4-FFF2-40B4-BE49-F238E27FC236}">
                <a16:creationId xmlns:a16="http://schemas.microsoft.com/office/drawing/2014/main" id="{BB735588-1EEF-2652-D734-CFE1F4B1A058}"/>
              </a:ext>
            </a:extLst>
          </p:cNvPr>
          <p:cNvCxnSpPr/>
          <p:nvPr/>
        </p:nvCxnSpPr>
        <p:spPr>
          <a:xfrm flipH="1">
            <a:off x="5389880" y="3264535"/>
            <a:ext cx="271145" cy="1288415"/>
          </a:xfrm>
          <a:prstGeom prst="line">
            <a:avLst/>
          </a:prstGeom>
        </p:spPr>
        <p:style>
          <a:lnRef idx="2">
            <a:schemeClr val="accent2"/>
          </a:lnRef>
          <a:fillRef idx="0">
            <a:schemeClr val="accent2"/>
          </a:fillRef>
          <a:effectRef idx="1">
            <a:schemeClr val="accent2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CA4DC80-259B-2AFB-7438-07AC087E088B}"/>
                  </a:ext>
                </a:extLst>
              </p:cNvPr>
              <p:cNvSpPr txBox="1"/>
              <p:nvPr/>
            </p:nvSpPr>
            <p:spPr>
              <a:xfrm>
                <a:off x="4734618" y="4560808"/>
                <a:ext cx="1317220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dirty="0"/>
                  <a:t> Target</a:t>
                </a:r>
              </a:p>
            </p:txBody>
          </p:sp>
        </mc:Choice>
        <mc:Fallback xmlns=""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DCA4DC80-259B-2AFB-7438-07AC087E088B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34618" y="4560808"/>
                <a:ext cx="1317220" cy="369332"/>
              </a:xfrm>
              <a:prstGeom prst="rect">
                <a:avLst/>
              </a:prstGeom>
              <a:blipFill>
                <a:blip r:embed="rId3"/>
                <a:stretch>
                  <a:fillRect t="-6557" r="-2778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145CBC78-A59C-2B56-F928-4EFE138A27E4}"/>
              </a:ext>
            </a:extLst>
          </p:cNvPr>
          <p:cNvCxnSpPr>
            <a:cxnSpLocks/>
          </p:cNvCxnSpPr>
          <p:nvPr/>
        </p:nvCxnSpPr>
        <p:spPr>
          <a:xfrm>
            <a:off x="6503035" y="3408361"/>
            <a:ext cx="281941" cy="965441"/>
          </a:xfrm>
          <a:prstGeom prst="line">
            <a:avLst/>
          </a:prstGeom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61" name="TextBox 60">
            <a:extLst>
              <a:ext uri="{FF2B5EF4-FFF2-40B4-BE49-F238E27FC236}">
                <a16:creationId xmlns:a16="http://schemas.microsoft.com/office/drawing/2014/main" id="{5444834F-7EAF-AF91-8DF6-6A1F319C002E}"/>
              </a:ext>
            </a:extLst>
          </p:cNvPr>
          <p:cNvSpPr txBox="1"/>
          <p:nvPr/>
        </p:nvSpPr>
        <p:spPr>
          <a:xfrm>
            <a:off x="203200" y="4138136"/>
            <a:ext cx="18473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 b="0" dirty="0"/>
          </a:p>
          <a:p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D6189B6-8580-6CE4-4EF5-1FDB36F69B27}"/>
                  </a:ext>
                </a:extLst>
              </p:cNvPr>
              <p:cNvSpPr txBox="1"/>
              <p:nvPr/>
            </p:nvSpPr>
            <p:spPr>
              <a:xfrm>
                <a:off x="6092668" y="4434522"/>
                <a:ext cx="1714765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</m:oMath>
                </a14:m>
                <a:r>
                  <a:rPr lang="en-US" dirty="0"/>
                  <a:t> Target + </a:t>
                </a:r>
                <a:r>
                  <a:rPr lang="en-US" dirty="0">
                    <a:solidFill>
                      <a:srgbClr val="C00000"/>
                    </a:solidFill>
                  </a:rPr>
                  <a:t>d</a:t>
                </a:r>
              </a:p>
            </p:txBody>
          </p:sp>
        </mc:Choice>
        <mc:Fallback xmlns="">
          <p:sp>
            <p:nvSpPr>
              <p:cNvPr id="62" name="TextBox 61">
                <a:extLst>
                  <a:ext uri="{FF2B5EF4-FFF2-40B4-BE49-F238E27FC236}">
                    <a16:creationId xmlns:a16="http://schemas.microsoft.com/office/drawing/2014/main" id="{BD6189B6-8580-6CE4-4EF5-1FDB36F69B2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2668" y="4434522"/>
                <a:ext cx="1714765" cy="369332"/>
              </a:xfrm>
              <a:prstGeom prst="rect">
                <a:avLst/>
              </a:prstGeom>
              <a:blipFill>
                <a:blip r:embed="rId4"/>
                <a:stretch>
                  <a:fillRect t="-6557" b="-2623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3" name="TextBox 62">
            <a:extLst>
              <a:ext uri="{FF2B5EF4-FFF2-40B4-BE49-F238E27FC236}">
                <a16:creationId xmlns:a16="http://schemas.microsoft.com/office/drawing/2014/main" id="{8A984D11-4909-B12B-3695-8CF71D061225}"/>
              </a:ext>
            </a:extLst>
          </p:cNvPr>
          <p:cNvSpPr txBox="1"/>
          <p:nvPr/>
        </p:nvSpPr>
        <p:spPr>
          <a:xfrm>
            <a:off x="6901180" y="4803854"/>
            <a:ext cx="147155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>
                <a:solidFill>
                  <a:srgbClr val="C00000"/>
                </a:solidFill>
              </a:rPr>
              <a:t>Tolerance Factor</a:t>
            </a:r>
          </a:p>
        </p:txBody>
      </p:sp>
      <p:sp>
        <p:nvSpPr>
          <p:cNvPr id="65" name="Rectangle 64">
            <a:extLst>
              <a:ext uri="{FF2B5EF4-FFF2-40B4-BE49-F238E27FC236}">
                <a16:creationId xmlns:a16="http://schemas.microsoft.com/office/drawing/2014/main" id="{F7150C68-1D27-9F52-6C89-A8C86DC17724}"/>
              </a:ext>
            </a:extLst>
          </p:cNvPr>
          <p:cNvSpPr/>
          <p:nvPr/>
        </p:nvSpPr>
        <p:spPr>
          <a:xfrm>
            <a:off x="4942204" y="2146617"/>
            <a:ext cx="1872616" cy="1549717"/>
          </a:xfrm>
          <a:prstGeom prst="rect">
            <a:avLst/>
          </a:prstGeom>
          <a:noFill/>
          <a:ln>
            <a:solidFill>
              <a:srgbClr val="C00000"/>
            </a:solidFill>
            <a:prstDash val="sys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66" name="Straight Connector 65">
            <a:extLst>
              <a:ext uri="{FF2B5EF4-FFF2-40B4-BE49-F238E27FC236}">
                <a16:creationId xmlns:a16="http://schemas.microsoft.com/office/drawing/2014/main" id="{A218035F-C9E4-4FA7-25A0-AA09AEA9F719}"/>
              </a:ext>
            </a:extLst>
          </p:cNvPr>
          <p:cNvCxnSpPr>
            <a:cxnSpLocks/>
          </p:cNvCxnSpPr>
          <p:nvPr/>
        </p:nvCxnSpPr>
        <p:spPr>
          <a:xfrm>
            <a:off x="6807200" y="2821701"/>
            <a:ext cx="1457324" cy="98032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2">
            <a:schemeClr val="accent6"/>
          </a:lnRef>
          <a:fillRef idx="0">
            <a:schemeClr val="accent6"/>
          </a:fillRef>
          <a:effectRef idx="1">
            <a:schemeClr val="accent6"/>
          </a:effectRef>
          <a:fontRef idx="minor">
            <a:schemeClr val="tx1"/>
          </a:fontRef>
        </p:style>
      </p:cxnSp>
      <p:sp>
        <p:nvSpPr>
          <p:cNvPr id="70" name="TextBox 69">
            <a:extLst>
              <a:ext uri="{FF2B5EF4-FFF2-40B4-BE49-F238E27FC236}">
                <a16:creationId xmlns:a16="http://schemas.microsoft.com/office/drawing/2014/main" id="{09DB1A0E-C62F-5795-70BE-2D524824E4B2}"/>
              </a:ext>
            </a:extLst>
          </p:cNvPr>
          <p:cNvSpPr txBox="1"/>
          <p:nvPr/>
        </p:nvSpPr>
        <p:spPr>
          <a:xfrm>
            <a:off x="8260589" y="2695180"/>
            <a:ext cx="326974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Starting Search Space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A25727B-1F98-FCC8-A4F3-A7BC321AC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90313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6" fill="hold">
                      <p:stCondLst>
                        <p:cond delay="indefinite"/>
                      </p:stCondLst>
                      <p:childTnLst>
                        <p:par>
                          <p:cTn id="137" fill="hold">
                            <p:stCondLst>
                              <p:cond delay="0"/>
                            </p:stCondLst>
                            <p:childTnLst>
                              <p:par>
                                <p:cTn id="1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7" fill="hold">
                      <p:stCondLst>
                        <p:cond delay="indefinite"/>
                      </p:stCondLst>
                      <p:childTnLst>
                        <p:par>
                          <p:cTn id="148" fill="hold">
                            <p:stCondLst>
                              <p:cond delay="0"/>
                            </p:stCondLst>
                            <p:childTnLst>
                              <p:par>
                                <p:cTn id="1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0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1" fill="hold">
                      <p:stCondLst>
                        <p:cond delay="indefinite"/>
                      </p:stCondLst>
                      <p:childTnLst>
                        <p:par>
                          <p:cTn id="162" fill="hold">
                            <p:stCondLst>
                              <p:cond delay="0"/>
                            </p:stCondLst>
                            <p:childTnLst>
                              <p:par>
                                <p:cTn id="16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19" grpId="0" animBg="1"/>
      <p:bldP spid="20" grpId="0" animBg="1"/>
      <p:bldP spid="21" grpId="0" animBg="1"/>
      <p:bldP spid="22" grpId="0" animBg="1"/>
      <p:bldP spid="23" grpId="0" animBg="1"/>
      <p:bldP spid="24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3" grpId="0" animBg="1"/>
      <p:bldP spid="54" grpId="0" animBg="1"/>
      <p:bldP spid="57" grpId="0"/>
      <p:bldP spid="62" grpId="0"/>
      <p:bldP spid="63" grpId="0"/>
      <p:bldP spid="65" grpId="0" animBg="1"/>
      <p:bldP spid="7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54876B-CDAA-5B3D-6958-9AA0A343F61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/>
              <a:t>Divide and Refine</a:t>
            </a: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93077B2D-5FAD-F470-DEEF-74365B2BD82A}"/>
              </a:ext>
            </a:extLst>
          </p:cNvPr>
          <p:cNvSpPr/>
          <p:nvPr/>
        </p:nvSpPr>
        <p:spPr>
          <a:xfrm>
            <a:off x="485140" y="2757487"/>
            <a:ext cx="2014220" cy="144462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DE66575-81C9-35C3-F748-715097776322}"/>
              </a:ext>
            </a:extLst>
          </p:cNvPr>
          <p:cNvSpPr/>
          <p:nvPr/>
        </p:nvSpPr>
        <p:spPr>
          <a:xfrm>
            <a:off x="6491574" y="2798129"/>
            <a:ext cx="704604" cy="48323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EA74CF2-1F8C-40D8-8FA8-4CB6C1182032}"/>
              </a:ext>
            </a:extLst>
          </p:cNvPr>
          <p:cNvSpPr/>
          <p:nvPr/>
        </p:nvSpPr>
        <p:spPr>
          <a:xfrm>
            <a:off x="3145376" y="2744789"/>
            <a:ext cx="2014220" cy="1444622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3D9B334A-8749-C3F5-427F-04D0240B027A}"/>
              </a:ext>
            </a:extLst>
          </p:cNvPr>
          <p:cNvSpPr/>
          <p:nvPr/>
        </p:nvSpPr>
        <p:spPr>
          <a:xfrm>
            <a:off x="3092036" y="2691449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713A016E-E259-FBD9-1687-85EFB1BB2D53}"/>
              </a:ext>
            </a:extLst>
          </p:cNvPr>
          <p:cNvSpPr/>
          <p:nvPr/>
        </p:nvSpPr>
        <p:spPr>
          <a:xfrm>
            <a:off x="5106256" y="2691449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Oval 27">
            <a:extLst>
              <a:ext uri="{FF2B5EF4-FFF2-40B4-BE49-F238E27FC236}">
                <a16:creationId xmlns:a16="http://schemas.microsoft.com/office/drawing/2014/main" id="{0E655A39-CD01-8B8E-AD01-9AA42B35F7A0}"/>
              </a:ext>
            </a:extLst>
          </p:cNvPr>
          <p:cNvSpPr/>
          <p:nvPr/>
        </p:nvSpPr>
        <p:spPr>
          <a:xfrm>
            <a:off x="3092036" y="4136071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4B34D57E-3C00-C7A2-1CE6-017142D4E19F}"/>
              </a:ext>
            </a:extLst>
          </p:cNvPr>
          <p:cNvSpPr/>
          <p:nvPr/>
        </p:nvSpPr>
        <p:spPr>
          <a:xfrm>
            <a:off x="5085301" y="4136071"/>
            <a:ext cx="106680" cy="106680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2795293A-5D80-7EE4-3F92-3CC6AE688C77}"/>
              </a:ext>
            </a:extLst>
          </p:cNvPr>
          <p:cNvSpPr txBox="1"/>
          <p:nvPr/>
        </p:nvSpPr>
        <p:spPr>
          <a:xfrm>
            <a:off x="688340" y="4337046"/>
            <a:ext cx="160980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Search Region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E52794E5-5DF2-9887-F849-4DCADC8F5206}"/>
              </a:ext>
            </a:extLst>
          </p:cNvPr>
          <p:cNvSpPr txBox="1"/>
          <p:nvPr/>
        </p:nvSpPr>
        <p:spPr>
          <a:xfrm>
            <a:off x="3198716" y="4324348"/>
            <a:ext cx="183030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Check 4 vertices</a:t>
            </a:r>
          </a:p>
        </p:txBody>
      </p:sp>
      <p:sp>
        <p:nvSpPr>
          <p:cNvPr id="37" name="Left Brace 36">
            <a:extLst>
              <a:ext uri="{FF2B5EF4-FFF2-40B4-BE49-F238E27FC236}">
                <a16:creationId xmlns:a16="http://schemas.microsoft.com/office/drawing/2014/main" id="{3AE34696-3BFF-FDEE-044F-C28268CEB194}"/>
              </a:ext>
            </a:extLst>
          </p:cNvPr>
          <p:cNvSpPr/>
          <p:nvPr/>
        </p:nvSpPr>
        <p:spPr>
          <a:xfrm>
            <a:off x="5496904" y="2097364"/>
            <a:ext cx="382049" cy="2876274"/>
          </a:xfrm>
          <a:prstGeom prst="leftBrace">
            <a:avLst/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98C9DC98-648E-E47F-DC0D-339280BA19D5}"/>
              </a:ext>
            </a:extLst>
          </p:cNvPr>
          <p:cNvSpPr txBox="1"/>
          <p:nvPr/>
        </p:nvSpPr>
        <p:spPr>
          <a:xfrm>
            <a:off x="6018318" y="2097364"/>
            <a:ext cx="247343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Exhaustive Grid Search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E22F9622-AF5E-BA48-5D48-4098C5990A31}"/>
              </a:ext>
            </a:extLst>
          </p:cNvPr>
          <p:cNvSpPr txBox="1"/>
          <p:nvPr/>
        </p:nvSpPr>
        <p:spPr>
          <a:xfrm>
            <a:off x="6918404" y="4604306"/>
            <a:ext cx="6110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Skip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B0AEBEB5-6FFA-ECBA-94DB-190F2A4A9F5A}"/>
              </a:ext>
            </a:extLst>
          </p:cNvPr>
          <p:cNvSpPr txBox="1"/>
          <p:nvPr/>
        </p:nvSpPr>
        <p:spPr>
          <a:xfrm>
            <a:off x="8955922" y="2097369"/>
            <a:ext cx="169950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If</a:t>
            </a:r>
            <a:r>
              <a:rPr lang="en-US" dirty="0"/>
              <a:t> small enough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1EBD269-6AB4-854C-8526-59A3111868B1}"/>
                  </a:ext>
                </a:extLst>
              </p:cNvPr>
              <p:cNvSpPr txBox="1"/>
              <p:nvPr/>
            </p:nvSpPr>
            <p:spPr>
              <a:xfrm>
                <a:off x="8955922" y="3068880"/>
                <a:ext cx="3155949" cy="15441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/>
                  <a:t>If</a:t>
                </a:r>
              </a:p>
              <a:p>
                <a:r>
                  <a:rPr lang="en-US" dirty="0"/>
                  <a:t>at least one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≥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𝑡𝑎𝑟𝑔𝑒𝑡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/>
              </a:p>
              <a:p>
                <a:r>
                  <a:rPr lang="en-US" b="1" dirty="0"/>
                  <a:t>and</a:t>
                </a:r>
              </a:p>
              <a:p>
                <a:r>
                  <a:rPr lang="en-US" dirty="0"/>
                  <a:t>at least one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≤</m:t>
                    </m:r>
                    <m:sSubSup>
                      <m:sSubSupPr>
                        <m:ctrlP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𝜒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𝑡𝑎𝑟𝑔𝑒𝑡</m:t>
                        </m:r>
                      </m:sub>
                      <m:sup>
                        <m:r>
                          <a:rPr lang="en-US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𝑑</m:t>
                    </m:r>
                  </m:oMath>
                </a14:m>
                <a:endParaRPr lang="en-US" dirty="0"/>
              </a:p>
              <a:p>
                <a:endParaRPr lang="en-US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71EBD269-6AB4-854C-8526-59A3111868B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55922" y="3068880"/>
                <a:ext cx="3155949" cy="1544141"/>
              </a:xfrm>
              <a:prstGeom prst="rect">
                <a:avLst/>
              </a:prstGeom>
              <a:blipFill>
                <a:blip r:embed="rId3"/>
                <a:stretch>
                  <a:fillRect l="-1544" t="-157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7" name="TextBox 46">
            <a:extLst>
              <a:ext uri="{FF2B5EF4-FFF2-40B4-BE49-F238E27FC236}">
                <a16:creationId xmlns:a16="http://schemas.microsoft.com/office/drawing/2014/main" id="{0A065597-347D-76EF-E6AC-E41FB37E4508}"/>
              </a:ext>
            </a:extLst>
          </p:cNvPr>
          <p:cNvSpPr txBox="1"/>
          <p:nvPr/>
        </p:nvSpPr>
        <p:spPr>
          <a:xfrm>
            <a:off x="8955922" y="2688716"/>
            <a:ext cx="21935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 dirty="0"/>
              <a:t>If</a:t>
            </a:r>
            <a:r>
              <a:rPr lang="en-US" dirty="0"/>
              <a:t> any vertex  invalid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8E7302E7-5536-0484-F966-6DCE342AFD05}"/>
              </a:ext>
            </a:extLst>
          </p:cNvPr>
          <p:cNvSpPr txBox="1"/>
          <p:nvPr/>
        </p:nvSpPr>
        <p:spPr>
          <a:xfrm>
            <a:off x="8967401" y="4604307"/>
            <a:ext cx="127175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Otherwise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C5E45A9F-9BA2-AE67-999B-F3422E96E16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82133" y="1798"/>
            <a:ext cx="2473434" cy="2113066"/>
          </a:xfrm>
          <a:prstGeom prst="rect">
            <a:avLst/>
          </a:prstGeom>
        </p:spPr>
      </p:pic>
      <p:cxnSp>
        <p:nvCxnSpPr>
          <p:cNvPr id="6" name="Straight Arrow Connector 5">
            <a:extLst>
              <a:ext uri="{FF2B5EF4-FFF2-40B4-BE49-F238E27FC236}">
                <a16:creationId xmlns:a16="http://schemas.microsoft.com/office/drawing/2014/main" id="{9FFDD7E7-B5A3-045E-8F7D-14C9FBA335A1}"/>
              </a:ext>
            </a:extLst>
          </p:cNvPr>
          <p:cNvCxnSpPr>
            <a:cxnSpLocks/>
          </p:cNvCxnSpPr>
          <p:nvPr/>
        </p:nvCxnSpPr>
        <p:spPr>
          <a:xfrm flipV="1">
            <a:off x="10695031" y="1027906"/>
            <a:ext cx="0" cy="166081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Oval 7">
            <a:extLst>
              <a:ext uri="{FF2B5EF4-FFF2-40B4-BE49-F238E27FC236}">
                <a16:creationId xmlns:a16="http://schemas.microsoft.com/office/drawing/2014/main" id="{CB8246C5-1411-C0CE-70B4-3C6BF11087D6}"/>
              </a:ext>
            </a:extLst>
          </p:cNvPr>
          <p:cNvSpPr/>
          <p:nvPr/>
        </p:nvSpPr>
        <p:spPr>
          <a:xfrm>
            <a:off x="10643468" y="839295"/>
            <a:ext cx="103126" cy="103126"/>
          </a:xfrm>
          <a:prstGeom prst="ellipse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A71F7E25-01EC-6B21-5FBA-B8EF550C6ABB}"/>
              </a:ext>
            </a:extLst>
          </p:cNvPr>
          <p:cNvSpPr/>
          <p:nvPr/>
        </p:nvSpPr>
        <p:spPr>
          <a:xfrm>
            <a:off x="6491574" y="3281360"/>
            <a:ext cx="704604" cy="48323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1C80906-1135-8449-4629-D40DA9F4B426}"/>
              </a:ext>
            </a:extLst>
          </p:cNvPr>
          <p:cNvSpPr/>
          <p:nvPr/>
        </p:nvSpPr>
        <p:spPr>
          <a:xfrm>
            <a:off x="7196178" y="2798129"/>
            <a:ext cx="704604" cy="48323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179E13C6-2E57-8FF4-5593-1FB861FC5A99}"/>
              </a:ext>
            </a:extLst>
          </p:cNvPr>
          <p:cNvSpPr/>
          <p:nvPr/>
        </p:nvSpPr>
        <p:spPr>
          <a:xfrm>
            <a:off x="7196178" y="3281360"/>
            <a:ext cx="704604" cy="483231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CD7B983-14B0-6C3C-FAAB-104C13A80E5B}"/>
              </a:ext>
            </a:extLst>
          </p:cNvPr>
          <p:cNvSpPr txBox="1"/>
          <p:nvPr/>
        </p:nvSpPr>
        <p:spPr>
          <a:xfrm>
            <a:off x="6528714" y="3815116"/>
            <a:ext cx="145264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Divide into 4</a:t>
            </a:r>
          </a:p>
        </p:txBody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C32A3FF5-A5D3-09C0-F185-A5AD54FB7698}"/>
              </a:ext>
            </a:extLst>
          </p:cNvPr>
          <p:cNvCxnSpPr>
            <a:cxnSpLocks/>
          </p:cNvCxnSpPr>
          <p:nvPr/>
        </p:nvCxnSpPr>
        <p:spPr>
          <a:xfrm>
            <a:off x="5878953" y="2568696"/>
            <a:ext cx="5924485" cy="0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>
            <a:extLst>
              <a:ext uri="{FF2B5EF4-FFF2-40B4-BE49-F238E27FC236}">
                <a16:creationId xmlns:a16="http://schemas.microsoft.com/office/drawing/2014/main" id="{8105FB0C-304F-92C5-197F-AED293BAB819}"/>
              </a:ext>
            </a:extLst>
          </p:cNvPr>
          <p:cNvCxnSpPr>
            <a:cxnSpLocks/>
          </p:cNvCxnSpPr>
          <p:nvPr/>
        </p:nvCxnSpPr>
        <p:spPr>
          <a:xfrm>
            <a:off x="5955298" y="4452174"/>
            <a:ext cx="5778339" cy="0"/>
          </a:xfrm>
          <a:prstGeom prst="line">
            <a:avLst/>
          </a:prstGeom>
          <a:ln w="12700">
            <a:prstDash val="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Slide Number Placeholder 31">
            <a:extLst>
              <a:ext uri="{FF2B5EF4-FFF2-40B4-BE49-F238E27FC236}">
                <a16:creationId xmlns:a16="http://schemas.microsoft.com/office/drawing/2014/main" id="{B178FC62-989D-73C0-B07B-BE6DA44E41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11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7211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7" fill="hold">
                      <p:stCondLst>
                        <p:cond delay="indefinite"/>
                      </p:stCondLst>
                      <p:childTnLst>
                        <p:par>
                          <p:cTn id="88" fill="hold">
                            <p:stCondLst>
                              <p:cond delay="0"/>
                            </p:stCondLst>
                            <p:childTnLst>
                              <p:par>
                                <p:cTn id="8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5" grpId="0" animBg="1"/>
      <p:bldP spid="26" grpId="0" animBg="1"/>
      <p:bldP spid="27" grpId="0" animBg="1"/>
      <p:bldP spid="28" grpId="0" animBg="1"/>
      <p:bldP spid="29" grpId="0" animBg="1"/>
      <p:bldP spid="30" grpId="0"/>
      <p:bldP spid="31" grpId="0"/>
      <p:bldP spid="37" grpId="0" animBg="1"/>
      <p:bldP spid="40" grpId="0"/>
      <p:bldP spid="43" grpId="0"/>
      <p:bldP spid="44" grpId="0"/>
      <p:bldP spid="45" grpId="0"/>
      <p:bldP spid="47" grpId="0"/>
      <p:bldP spid="48" grpId="0"/>
      <p:bldP spid="8" grpId="0" animBg="1"/>
      <p:bldP spid="9" grpId="0" animBg="1"/>
      <p:bldP spid="11" grpId="0" animBg="1"/>
      <p:bldP spid="12" grpId="0" animBg="1"/>
      <p:bldP spid="13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8B285F-4CE3-9B53-3DBE-2E0C9243417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dirty="0" err="1"/>
              <a:t>REGenOV</a:t>
            </a:r>
            <a:r>
              <a:rPr lang="en-US" sz="3600" dirty="0"/>
              <a:t> Workflow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D8467BF-0C21-35B2-56CA-100693D87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71600" y="1825625"/>
            <a:ext cx="9606126" cy="364561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5AA3B46-9ADA-AB64-3E9D-3181ACD8D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6492434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C69E5E-5D0B-1AA0-B33F-1B490F45D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Performance: Detecting Errors During GWAS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13DCFCB-58CD-C38F-5345-958B0771C1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1345" y="3075072"/>
            <a:ext cx="6009309" cy="2770067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5304280-5478-2343-1883-94ABB210227E}"/>
                  </a:ext>
                </a:extLst>
              </p:cNvPr>
              <p:cNvSpPr>
                <a:spLocks noGrp="1"/>
              </p:cNvSpPr>
              <p:nvPr>
                <p:ph idx="1"/>
              </p:nvPr>
            </p:nvSpPr>
            <p:spPr>
              <a:xfrm>
                <a:off x="838200" y="1574340"/>
                <a:ext cx="10867516" cy="1594649"/>
              </a:xfrm>
            </p:spPr>
            <p:txBody>
              <a:bodyPr>
                <a:normAutofit/>
              </a:bodyPr>
              <a:lstStyle/>
              <a:p>
                <a:r>
                  <a:rPr lang="en-US" sz="2000" dirty="0"/>
                  <a:t>Reporting Error</a:t>
                </a:r>
              </a:p>
              <a:p>
                <a:pPr lvl="1"/>
                <a:r>
                  <a:rPr lang="en-US" sz="1600" dirty="0"/>
                  <a:t>Report a chi-square statistic that deviates uniformly within a bounded range (parameterized by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𝑟</m:t>
                        </m:r>
                      </m:sub>
                    </m:sSub>
                  </m:oMath>
                </a14:m>
                <a:r>
                  <a:rPr lang="en-US" sz="1600" dirty="0"/>
                  <a:t>)</a:t>
                </a:r>
              </a:p>
              <a:p>
                <a:r>
                  <a:rPr lang="en-US" sz="2000" dirty="0"/>
                  <a:t>Deviation Error</a:t>
                </a:r>
              </a:p>
              <a:p>
                <a:pPr lvl="1"/>
                <a:r>
                  <a:rPr lang="en-US" sz="1600" dirty="0"/>
                  <a:t>Report a chi-square statistic </a:t>
                </a:r>
                <a:r>
                  <a:rPr lang="en-US" sz="1600" b="1" dirty="0"/>
                  <a:t>perturbed by Gaussian noise</a:t>
                </a:r>
                <a:r>
                  <a:rPr lang="en-US" sz="1600" dirty="0"/>
                  <a:t> with standard deviation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600" b="0" i="1" smtClean="0">
                            <a:latin typeface="Cambria Math" panose="02040503050406030204" pitchFamily="18" charset="0"/>
                          </a:rPr>
                          <m:t>𝑑</m:t>
                        </m:r>
                      </m:sub>
                    </m:sSub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4" name="Content Placeholder 2">
                <a:extLst>
                  <a:ext uri="{FF2B5EF4-FFF2-40B4-BE49-F238E27FC236}">
                    <a16:creationId xmlns:a16="http://schemas.microsoft.com/office/drawing/2014/main" id="{25304280-5478-2343-1883-94ABB210227E}"/>
                  </a:ext>
                </a:extLst>
              </p:cNvPr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838200" y="1574340"/>
                <a:ext cx="10867516" cy="1594649"/>
              </a:xfrm>
              <a:blipFill>
                <a:blip r:embed="rId4"/>
                <a:stretch>
                  <a:fillRect l="-505" t="-343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BD12FB4-B6D7-955D-1CF1-CAE38DE5C1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13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20913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D449018-6EE1-CAF8-C39E-7C0BECE027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510192-E93B-AB75-002E-04DC5A8AA6D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200" dirty="0"/>
              <a:t>Performance: Time Complexity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D011198-326B-FD7F-F4F6-680D86FCC69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04622" y="2957670"/>
            <a:ext cx="6325381" cy="1414605"/>
          </a:xfrm>
          <a:prstGeom prst="rect">
            <a:avLst/>
          </a:prstGeom>
        </p:spPr>
      </p:pic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5FF2463A-DE28-458F-6ABE-296CEBD9A4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14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9380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16B46-8871-9357-D758-B8B245A8CE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Future Directions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7A4AA9-E979-F16C-71D0-F8FEC02248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991850" cy="3688653"/>
          </a:xfrm>
        </p:spPr>
        <p:txBody>
          <a:bodyPr/>
          <a:lstStyle/>
          <a:p>
            <a:pPr lvl="1"/>
            <a:r>
              <a:rPr lang="en-US" sz="2000" dirty="0"/>
              <a:t>Expand to more types of errors in more GWAS stages</a:t>
            </a:r>
          </a:p>
          <a:p>
            <a:pPr lvl="1"/>
            <a:r>
              <a:rPr lang="en-US" sz="2000" dirty="0"/>
              <a:t>Leverage Zero-Knowledge Proof (ZKP) to validate outcomes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1378D94-8BFC-779B-504B-43F56E60FC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61131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4E7660-730E-820B-01CE-9BE532490F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A874B-B918-8677-B64A-485ECEED7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81050" y="2371725"/>
            <a:ext cx="10515600" cy="1325563"/>
          </a:xfrm>
        </p:spPr>
        <p:txBody>
          <a:bodyPr/>
          <a:lstStyle/>
          <a:p>
            <a:pPr algn="ctr"/>
            <a:r>
              <a:rPr lang="en-US" dirty="0"/>
              <a:t>Thank You!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726D3BF-F5EF-8D9C-56CD-A29850FA42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43609B-C8B6-49DF-AA01-5ABEBE857E73}" type="slidenum">
              <a:rPr lang="en-US" smtClean="0"/>
              <a:t>16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768147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6667</TotalTime>
  <Words>3129</Words>
  <Application>Microsoft Office PowerPoint</Application>
  <PresentationFormat>Widescreen</PresentationFormat>
  <Paragraphs>462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2" baseType="lpstr">
      <vt:lpstr>TeXGyreTermesX-Regular</vt:lpstr>
      <vt:lpstr>Aptos</vt:lpstr>
      <vt:lpstr>Arial</vt:lpstr>
      <vt:lpstr>Cambria Math</vt:lpstr>
      <vt:lpstr>Nunito Medium</vt:lpstr>
      <vt:lpstr>Office Theme</vt:lpstr>
      <vt:lpstr>PowerPoint Presentation</vt:lpstr>
      <vt:lpstr>PowerPoint Presentation</vt:lpstr>
      <vt:lpstr>Reproducibility – Cancer Example</vt:lpstr>
      <vt:lpstr>Reproducibility – Cancer Example Cont.</vt:lpstr>
      <vt:lpstr>⚠️ Alzheimer’s study with fabricated images ⚠️ Misleading longevity gene study due to sequencing errors ⚠️ …</vt:lpstr>
      <vt:lpstr>Background</vt:lpstr>
      <vt:lpstr>Modeling GWAS Reproducibility</vt:lpstr>
      <vt:lpstr>A Brute Force Solution to Find Case Row</vt:lpstr>
      <vt:lpstr>A Visualization of Chi-Square Statistic</vt:lpstr>
      <vt:lpstr>Monte Carlo Sampling</vt:lpstr>
      <vt:lpstr>Divide and Refine</vt:lpstr>
      <vt:lpstr>REGenOV Workflow</vt:lpstr>
      <vt:lpstr>Performance: Detecting Errors During GWAS</vt:lpstr>
      <vt:lpstr>Performance: Time Complexity</vt:lpstr>
      <vt:lpstr>Future Directions</vt:lpstr>
      <vt:lpstr>Thank You!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Yuzhou Jiang</dc:creator>
  <cp:lastModifiedBy>Yuejia Yu</cp:lastModifiedBy>
  <cp:revision>20</cp:revision>
  <dcterms:created xsi:type="dcterms:W3CDTF">2025-02-23T05:24:10Z</dcterms:created>
  <dcterms:modified xsi:type="dcterms:W3CDTF">2026-09-02T05:31:50Z</dcterms:modified>
</cp:coreProperties>
</file>