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7" r:id="rId4"/>
  </p:sldMasterIdLst>
  <p:notesMasterIdLst>
    <p:notesMasterId r:id="rId20"/>
  </p:notesMasterIdLst>
  <p:handoutMasterIdLst>
    <p:handoutMasterId r:id="rId21"/>
  </p:handoutMasterIdLst>
  <p:sldIdLst>
    <p:sldId id="258" r:id="rId5"/>
    <p:sldId id="286" r:id="rId6"/>
    <p:sldId id="313" r:id="rId7"/>
    <p:sldId id="293" r:id="rId8"/>
    <p:sldId id="262" r:id="rId9"/>
    <p:sldId id="299" r:id="rId10"/>
    <p:sldId id="304" r:id="rId11"/>
    <p:sldId id="310" r:id="rId12"/>
    <p:sldId id="321" r:id="rId13"/>
    <p:sldId id="319" r:id="rId14"/>
    <p:sldId id="318" r:id="rId15"/>
    <p:sldId id="320" r:id="rId16"/>
    <p:sldId id="322" r:id="rId17"/>
    <p:sldId id="323" r:id="rId18"/>
    <p:sldId id="28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068"/>
    <a:srgbClr val="28C4CC"/>
    <a:srgbClr val="C7D8E6"/>
    <a:srgbClr val="65C6ED"/>
    <a:srgbClr val="1CA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68165" autoAdjust="0"/>
  </p:normalViewPr>
  <p:slideViewPr>
    <p:cSldViewPr snapToGrid="0">
      <p:cViewPr varScale="1">
        <p:scale>
          <a:sx n="66" d="100"/>
          <a:sy n="66" d="100"/>
        </p:scale>
        <p:origin x="1900" y="59"/>
      </p:cViewPr>
      <p:guideLst/>
    </p:cSldViewPr>
  </p:slideViewPr>
  <p:notesTextViewPr>
    <p:cViewPr>
      <p:scale>
        <a:sx n="1" d="1"/>
        <a:sy n="1" d="1"/>
      </p:scale>
      <p:origin x="0" y="0"/>
    </p:cViewPr>
  </p:notesTextViewPr>
  <p:notesViewPr>
    <p:cSldViewPr snapToGrid="0">
      <p:cViewPr>
        <p:scale>
          <a:sx n="50" d="100"/>
          <a:sy n="50" d="100"/>
        </p:scale>
        <p:origin x="3403" y="3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15 minutes</c:v>
                </c:pt>
              </c:strCache>
            </c:strRef>
          </c:tx>
          <c:spPr>
            <a:solidFill>
              <a:srgbClr val="A9BFC6"/>
            </a:solidFill>
            <a:ln>
              <a:noFill/>
            </a:ln>
          </c:spPr>
          <c:invertIfNegative val="1"/>
          <c:dLbls>
            <c:dLbl>
              <c:idx val="2"/>
              <c:tx>
                <c:rich>
                  <a:bodyPr/>
                  <a:lstStyle/>
                  <a:p>
                    <a:r>
                      <a:rPr lang="en-US" sz="1150" b="1">
                        <a:solidFill>
                          <a:srgbClr val="404040"/>
                        </a:solidFill>
                        <a:latin typeface="+mn-lt"/>
                      </a:rPr>
                      <a:t>0.32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3D7-451A-8357-91EB7D06154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0.1</c:v>
                </c:pt>
                <c:pt idx="1">
                  <c:v>0.2</c:v>
                </c:pt>
                <c:pt idx="2">
                  <c:v>0.3</c:v>
                </c:pt>
                <c:pt idx="3">
                  <c:v>0.4</c:v>
                </c:pt>
                <c:pt idx="4">
                  <c:v>0.5</c:v>
                </c:pt>
                <c:pt idx="5">
                  <c:v>0.6</c:v>
                </c:pt>
                <c:pt idx="6">
                  <c:v>0.7</c:v>
                </c:pt>
                <c:pt idx="7">
                  <c:v>0.8</c:v>
                </c:pt>
                <c:pt idx="8">
                  <c:v>0.9</c:v>
                </c:pt>
              </c:strCache>
            </c:strRef>
          </c:cat>
          <c:val>
            <c:numRef>
              <c:f>Sheet1!$B$2:$B$10</c:f>
              <c:numCache>
                <c:formatCode>General</c:formatCode>
                <c:ptCount val="9"/>
                <c:pt idx="0">
                  <c:v>0.06</c:v>
                </c:pt>
                <c:pt idx="1">
                  <c:v>0.19</c:v>
                </c:pt>
                <c:pt idx="2">
                  <c:v>0.32</c:v>
                </c:pt>
                <c:pt idx="3">
                  <c:v>0.28999999999999998</c:v>
                </c:pt>
                <c:pt idx="4">
                  <c:v>0.2</c:v>
                </c:pt>
                <c:pt idx="5">
                  <c:v>0.15</c:v>
                </c:pt>
                <c:pt idx="6">
                  <c:v>0.13</c:v>
                </c:pt>
                <c:pt idx="7">
                  <c:v>0.12</c:v>
                </c:pt>
                <c:pt idx="8">
                  <c:v>0.12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F3D7-451A-8357-91EB7D061549}"/>
            </c:ext>
          </c:extLst>
        </c:ser>
        <c:ser>
          <c:idx val="1"/>
          <c:order val="1"/>
          <c:tx>
            <c:strRef>
              <c:f>Sheet1!$C$1</c:f>
              <c:strCache>
                <c:ptCount val="1"/>
                <c:pt idx="0">
                  <c:v>30 minutes</c:v>
                </c:pt>
              </c:strCache>
            </c:strRef>
          </c:tx>
          <c:spPr>
            <a:solidFill>
              <a:srgbClr val="6C8F99"/>
            </a:solidFill>
            <a:ln>
              <a:noFill/>
            </a:ln>
          </c:spPr>
          <c:invertIfNegative val="1"/>
          <c:dLbls>
            <c:dLbl>
              <c:idx val="2"/>
              <c:tx>
                <c:rich>
                  <a:bodyPr/>
                  <a:lstStyle/>
                  <a:p>
                    <a:r>
                      <a:rPr lang="en-US" sz="1150" b="1">
                        <a:solidFill>
                          <a:srgbClr val="404040"/>
                        </a:solidFill>
                        <a:latin typeface="+mn-lt"/>
                      </a:rPr>
                      <a:t>0.38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3D7-451A-8357-91EB7D06154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0.1</c:v>
                </c:pt>
                <c:pt idx="1">
                  <c:v>0.2</c:v>
                </c:pt>
                <c:pt idx="2">
                  <c:v>0.3</c:v>
                </c:pt>
                <c:pt idx="3">
                  <c:v>0.4</c:v>
                </c:pt>
                <c:pt idx="4">
                  <c:v>0.5</c:v>
                </c:pt>
                <c:pt idx="5">
                  <c:v>0.6</c:v>
                </c:pt>
                <c:pt idx="6">
                  <c:v>0.7</c:v>
                </c:pt>
                <c:pt idx="7">
                  <c:v>0.8</c:v>
                </c:pt>
                <c:pt idx="8">
                  <c:v>0.9</c:v>
                </c:pt>
              </c:strCache>
            </c:strRef>
          </c:cat>
          <c:val>
            <c:numRef>
              <c:f>Sheet1!$C$2:$C$10</c:f>
              <c:numCache>
                <c:formatCode>General</c:formatCode>
                <c:ptCount val="9"/>
                <c:pt idx="0">
                  <c:v>0.06</c:v>
                </c:pt>
                <c:pt idx="1">
                  <c:v>0.22</c:v>
                </c:pt>
                <c:pt idx="2">
                  <c:v>0.38</c:v>
                </c:pt>
                <c:pt idx="3">
                  <c:v>0.37</c:v>
                </c:pt>
                <c:pt idx="4">
                  <c:v>0.23</c:v>
                </c:pt>
                <c:pt idx="5">
                  <c:v>0.16</c:v>
                </c:pt>
                <c:pt idx="6">
                  <c:v>0.13</c:v>
                </c:pt>
                <c:pt idx="7">
                  <c:v>0.12</c:v>
                </c:pt>
                <c:pt idx="8">
                  <c:v>0.12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3-F3D7-451A-8357-91EB7D061549}"/>
            </c:ext>
          </c:extLst>
        </c:ser>
        <c:ser>
          <c:idx val="2"/>
          <c:order val="2"/>
          <c:tx>
            <c:strRef>
              <c:f>Sheet1!$D$1</c:f>
              <c:strCache>
                <c:ptCount val="1"/>
                <c:pt idx="0">
                  <c:v>60 minutes</c:v>
                </c:pt>
              </c:strCache>
            </c:strRef>
          </c:tx>
          <c:spPr>
            <a:solidFill>
              <a:srgbClr val="1CADE4"/>
            </a:solidFill>
            <a:ln>
              <a:noFill/>
            </a:ln>
          </c:spPr>
          <c:invertIfNegative val="1"/>
          <c:dLbls>
            <c:dLbl>
              <c:idx val="2"/>
              <c:tx>
                <c:rich>
                  <a:bodyPr/>
                  <a:lstStyle/>
                  <a:p>
                    <a:r>
                      <a:rPr lang="en-US" sz="1150" b="1">
                        <a:solidFill>
                          <a:srgbClr val="404040"/>
                        </a:solidFill>
                        <a:latin typeface="+mn-lt"/>
                      </a:rPr>
                      <a:t>0.72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3D7-451A-8357-91EB7D06154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0.1</c:v>
                </c:pt>
                <c:pt idx="1">
                  <c:v>0.2</c:v>
                </c:pt>
                <c:pt idx="2">
                  <c:v>0.3</c:v>
                </c:pt>
                <c:pt idx="3">
                  <c:v>0.4</c:v>
                </c:pt>
                <c:pt idx="4">
                  <c:v>0.5</c:v>
                </c:pt>
                <c:pt idx="5">
                  <c:v>0.6</c:v>
                </c:pt>
                <c:pt idx="6">
                  <c:v>0.7</c:v>
                </c:pt>
                <c:pt idx="7">
                  <c:v>0.8</c:v>
                </c:pt>
                <c:pt idx="8">
                  <c:v>0.9</c:v>
                </c:pt>
              </c:strCache>
            </c:strRef>
          </c:cat>
          <c:val>
            <c:numRef>
              <c:f>Sheet1!$D$2:$D$10</c:f>
              <c:numCache>
                <c:formatCode>General</c:formatCode>
                <c:ptCount val="9"/>
                <c:pt idx="0">
                  <c:v>0.09</c:v>
                </c:pt>
                <c:pt idx="1">
                  <c:v>0.43</c:v>
                </c:pt>
                <c:pt idx="2">
                  <c:v>0.72</c:v>
                </c:pt>
                <c:pt idx="3">
                  <c:v>0.6</c:v>
                </c:pt>
                <c:pt idx="4">
                  <c:v>0.27</c:v>
                </c:pt>
                <c:pt idx="5">
                  <c:v>0.15</c:v>
                </c:pt>
                <c:pt idx="6">
                  <c:v>0.12</c:v>
                </c:pt>
                <c:pt idx="7">
                  <c:v>0.12</c:v>
                </c:pt>
                <c:pt idx="8">
                  <c:v>0.12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5-F3D7-451A-8357-91EB7D061549}"/>
            </c:ext>
          </c:extLst>
        </c:ser>
        <c:dLbls>
          <c:showLegendKey val="0"/>
          <c:showVal val="0"/>
          <c:showCatName val="0"/>
          <c:showSerName val="0"/>
          <c:showPercent val="0"/>
          <c:showBubbleSize val="0"/>
        </c:dLbls>
        <c:gapWidth val="55"/>
        <c:overlap val="-10"/>
        <c:axId val="-2068027336"/>
        <c:axId val="-2113994440"/>
      </c:barChart>
      <c:catAx>
        <c:axId val="-2068027336"/>
        <c:scaling>
          <c:orientation val="minMax"/>
        </c:scaling>
        <c:delete val="0"/>
        <c:axPos val="b"/>
        <c:title>
          <c:tx>
            <c:rich>
              <a:bodyPr/>
              <a:lstStyle/>
              <a:p>
                <a:r>
                  <a:rPr lang="en-US" sz="1600">
                    <a:solidFill>
                      <a:srgbClr val="6C7A82"/>
                    </a:solidFill>
                    <a:latin typeface="+mn-lt"/>
                  </a:rPr>
                  <a:t>Decision threshold on Jaccard distance</a:t>
                </a:r>
              </a:p>
            </c:rich>
          </c:tx>
          <c:overlay val="0"/>
        </c:title>
        <c:numFmt formatCode="General" sourceLinked="0"/>
        <c:majorTickMark val="none"/>
        <c:minorTickMark val="none"/>
        <c:tickLblPos val="nextTo"/>
        <c:spPr>
          <a:ln>
            <a:solidFill>
              <a:srgbClr val="D5DEE6"/>
            </a:solidFill>
          </a:ln>
        </c:spPr>
        <c:txPr>
          <a:bodyPr/>
          <a:lstStyle/>
          <a:p>
            <a:pPr>
              <a:defRPr sz="1400">
                <a:solidFill>
                  <a:srgbClr val="6C7A82"/>
                </a:solidFill>
                <a:latin typeface="+mn-lt"/>
              </a:defRPr>
            </a:pPr>
            <a:endParaRPr lang="LID4096"/>
          </a:p>
        </c:txPr>
        <c:crossAx val="-2113994440"/>
        <c:crosses val="autoZero"/>
        <c:auto val="1"/>
        <c:lblAlgn val="ctr"/>
        <c:lblOffset val="100"/>
        <c:noMultiLvlLbl val="0"/>
      </c:catAx>
      <c:valAx>
        <c:axId val="-2113994440"/>
        <c:scaling>
          <c:orientation val="minMax"/>
          <c:max val="0.8"/>
          <c:min val="0"/>
        </c:scaling>
        <c:delete val="0"/>
        <c:axPos val="l"/>
        <c:majorGridlines>
          <c:spPr>
            <a:ln w="9525">
              <a:solidFill>
                <a:srgbClr val="D5DEE6"/>
              </a:solidFill>
            </a:ln>
          </c:spPr>
        </c:majorGridlines>
        <c:title>
          <c:tx>
            <c:rich>
              <a:bodyPr/>
              <a:lstStyle/>
              <a:p>
                <a:r>
                  <a:rPr lang="en-US" sz="1600">
                    <a:solidFill>
                      <a:srgbClr val="6C7A82"/>
                    </a:solidFill>
                    <a:latin typeface="+mn-lt"/>
                  </a:rPr>
                  <a:t>Mean F1 score</a:t>
                </a:r>
              </a:p>
            </c:rich>
          </c:tx>
          <c:overlay val="0"/>
        </c:title>
        <c:numFmt formatCode="0.0" sourceLinked="0"/>
        <c:majorTickMark val="none"/>
        <c:minorTickMark val="none"/>
        <c:tickLblPos val="nextTo"/>
        <c:spPr>
          <a:ln>
            <a:noFill/>
          </a:ln>
        </c:spPr>
        <c:txPr>
          <a:bodyPr/>
          <a:lstStyle/>
          <a:p>
            <a:pPr>
              <a:defRPr sz="1200">
                <a:solidFill>
                  <a:srgbClr val="6C7A82"/>
                </a:solidFill>
                <a:latin typeface="+mn-lt"/>
              </a:defRPr>
            </a:pPr>
            <a:endParaRPr lang="LID4096"/>
          </a:p>
        </c:txPr>
        <c:crossAx val="-2068027336"/>
        <c:crosses val="autoZero"/>
        <c:crossBetween val="between"/>
        <c:majorUnit val="0.2"/>
      </c:valAx>
    </c:plotArea>
    <c:legend>
      <c:legendPos val="b"/>
      <c:overlay val="0"/>
      <c:txPr>
        <a:bodyPr/>
        <a:lstStyle/>
        <a:p>
          <a:pPr>
            <a:defRPr sz="1600">
              <a:solidFill>
                <a:srgbClr val="404040"/>
              </a:solidFill>
              <a:latin typeface="+mn-lt"/>
            </a:defRPr>
          </a:pPr>
          <a:endParaRPr lang="LID4096"/>
        </a:p>
      </c:txPr>
    </c:legend>
    <c:plotVisOnly val="1"/>
    <c:dispBlanksAs val="gap"/>
    <c:showDLblsOverMax val="1"/>
  </c:chart>
  <c:txPr>
    <a:bodyPr/>
    <a:lstStyle/>
    <a:p>
      <a:pPr>
        <a:defRPr sz="1800"/>
      </a:pPr>
      <a:endParaRPr lang="LID4096"/>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scatterChart>
        <c:scatterStyle val="lineMarker"/>
        <c:varyColors val="0"/>
        <c:ser>
          <c:idx val="0"/>
          <c:order val="0"/>
          <c:tx>
            <c:strRef>
              <c:f>Sheet1!$B$1</c:f>
              <c:strCache>
                <c:ptCount val="1"/>
                <c:pt idx="0">
                  <c:v>AS  &amp;  AS+Port</c:v>
                </c:pt>
              </c:strCache>
            </c:strRef>
          </c:tx>
          <c:spPr>
            <a:ln w="34925">
              <a:solidFill>
                <a:srgbClr val="1CADE4"/>
              </a:solidFill>
              <a:prstDash val="solid"/>
            </a:ln>
          </c:spPr>
          <c:marker>
            <c:symbol val="none"/>
          </c:marker>
          <c:xVal>
            <c:numRef>
              <c:f>Sheet1!$A$2:$A$15</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3600</c:v>
                </c:pt>
              </c:numCache>
            </c:numRef>
          </c:xVal>
          <c:yVal>
            <c:numRef>
              <c:f>Sheet1!$B$2:$B$15</c:f>
              <c:numCache>
                <c:formatCode>General</c:formatCode>
                <c:ptCount val="14"/>
                <c:pt idx="0">
                  <c:v>0.26300000000000001</c:v>
                </c:pt>
                <c:pt idx="1">
                  <c:v>0.3</c:v>
                </c:pt>
                <c:pt idx="2">
                  <c:v>0.32100000000000001</c:v>
                </c:pt>
                <c:pt idx="3">
                  <c:v>0.33800000000000002</c:v>
                </c:pt>
                <c:pt idx="4">
                  <c:v>0.35799999999999998</c:v>
                </c:pt>
                <c:pt idx="5">
                  <c:v>0.375</c:v>
                </c:pt>
                <c:pt idx="6">
                  <c:v>0.39300000000000002</c:v>
                </c:pt>
                <c:pt idx="7">
                  <c:v>0.42199999999999999</c:v>
                </c:pt>
                <c:pt idx="8">
                  <c:v>0.45500000000000002</c:v>
                </c:pt>
                <c:pt idx="9">
                  <c:v>0.48799999999999999</c:v>
                </c:pt>
                <c:pt idx="10">
                  <c:v>0.55500000000000005</c:v>
                </c:pt>
                <c:pt idx="11">
                  <c:v>0.63100000000000001</c:v>
                </c:pt>
                <c:pt idx="12">
                  <c:v>0.70899999999999996</c:v>
                </c:pt>
                <c:pt idx="13">
                  <c:v>0.71699999999999997</c:v>
                </c:pt>
              </c:numCache>
            </c:numRef>
          </c:yVal>
          <c:smooth val="0"/>
          <c:extLst>
            <c:ext xmlns:c16="http://schemas.microsoft.com/office/drawing/2014/chart" uri="{C3380CC4-5D6E-409C-BE32-E72D297353CC}">
              <c16:uniqueId val="{00000000-51C8-4286-B9AE-C5DA7682A86D}"/>
            </c:ext>
          </c:extLst>
        </c:ser>
        <c:ser>
          <c:idx val="1"/>
          <c:order val="1"/>
          <c:tx>
            <c:strRef>
              <c:f>Sheet1!$B$17</c:f>
              <c:strCache>
                <c:ptCount val="1"/>
                <c:pt idx="0">
                  <c:v>AS only</c:v>
                </c:pt>
              </c:strCache>
            </c:strRef>
          </c:tx>
          <c:spPr>
            <a:ln w="28575">
              <a:solidFill>
                <a:srgbClr val="40636A"/>
              </a:solidFill>
              <a:prstDash val="dash"/>
            </a:ln>
          </c:spPr>
          <c:marker>
            <c:symbol val="none"/>
          </c:marker>
          <c:xVal>
            <c:numRef>
              <c:f>Sheet1!$A$18:$A$31</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3600</c:v>
                </c:pt>
              </c:numCache>
            </c:numRef>
          </c:xVal>
          <c:yVal>
            <c:numRef>
              <c:f>Sheet1!$B$18:$B$31</c:f>
              <c:numCache>
                <c:formatCode>General</c:formatCode>
                <c:ptCount val="14"/>
                <c:pt idx="0">
                  <c:v>0.26900000000000002</c:v>
                </c:pt>
                <c:pt idx="1">
                  <c:v>0.30599999999999999</c:v>
                </c:pt>
                <c:pt idx="2">
                  <c:v>0.32700000000000001</c:v>
                </c:pt>
                <c:pt idx="3">
                  <c:v>0.34300000000000003</c:v>
                </c:pt>
                <c:pt idx="4">
                  <c:v>0.36299999999999999</c:v>
                </c:pt>
                <c:pt idx="5">
                  <c:v>0.39400000000000002</c:v>
                </c:pt>
                <c:pt idx="6">
                  <c:v>0.40600000000000003</c:v>
                </c:pt>
                <c:pt idx="7">
                  <c:v>0.43099999999999999</c:v>
                </c:pt>
                <c:pt idx="8">
                  <c:v>0.46200000000000002</c:v>
                </c:pt>
                <c:pt idx="9">
                  <c:v>0.498</c:v>
                </c:pt>
                <c:pt idx="10">
                  <c:v>0.54600000000000004</c:v>
                </c:pt>
                <c:pt idx="11">
                  <c:v>0.58899999999999997</c:v>
                </c:pt>
                <c:pt idx="12">
                  <c:v>0.63800000000000001</c:v>
                </c:pt>
                <c:pt idx="13">
                  <c:v>0.64400000000000002</c:v>
                </c:pt>
              </c:numCache>
            </c:numRef>
          </c:yVal>
          <c:smooth val="0"/>
          <c:extLst>
            <c:ext xmlns:c16="http://schemas.microsoft.com/office/drawing/2014/chart" uri="{C3380CC4-5D6E-409C-BE32-E72D297353CC}">
              <c16:uniqueId val="{00000001-51C8-4286-B9AE-C5DA7682A86D}"/>
            </c:ext>
          </c:extLst>
        </c:ser>
        <c:ser>
          <c:idx val="2"/>
          <c:order val="2"/>
          <c:tx>
            <c:strRef>
              <c:f>Sheet1!$B$33</c:f>
              <c:strCache>
                <c:ptCount val="1"/>
                <c:pt idx="0">
                  <c:v>IP addresses only</c:v>
                </c:pt>
              </c:strCache>
            </c:strRef>
          </c:tx>
          <c:spPr>
            <a:ln w="28575">
              <a:solidFill>
                <a:srgbClr val="42BA97"/>
              </a:solidFill>
              <a:prstDash val="sysDot"/>
            </a:ln>
          </c:spPr>
          <c:marker>
            <c:symbol val="none"/>
          </c:marker>
          <c:xVal>
            <c:numRef>
              <c:f>Sheet1!$A$34:$A$47</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3600</c:v>
                </c:pt>
              </c:numCache>
            </c:numRef>
          </c:xVal>
          <c:yVal>
            <c:numRef>
              <c:f>Sheet1!$B$34:$B$47</c:f>
              <c:numCache>
                <c:formatCode>General</c:formatCode>
                <c:ptCount val="14"/>
                <c:pt idx="0">
                  <c:v>4.9000000000000002E-2</c:v>
                </c:pt>
                <c:pt idx="1">
                  <c:v>7.4999999999999997E-2</c:v>
                </c:pt>
                <c:pt idx="2">
                  <c:v>0.109</c:v>
                </c:pt>
                <c:pt idx="3">
                  <c:v>0.14799999999999999</c:v>
                </c:pt>
                <c:pt idx="4">
                  <c:v>0.20399999999999999</c:v>
                </c:pt>
                <c:pt idx="5">
                  <c:v>0.26200000000000001</c:v>
                </c:pt>
                <c:pt idx="6">
                  <c:v>0.315</c:v>
                </c:pt>
                <c:pt idx="7">
                  <c:v>0.36299999999999999</c:v>
                </c:pt>
                <c:pt idx="8">
                  <c:v>0.41499999999999998</c:v>
                </c:pt>
                <c:pt idx="9">
                  <c:v>0.45700000000000002</c:v>
                </c:pt>
                <c:pt idx="10">
                  <c:v>0.501</c:v>
                </c:pt>
                <c:pt idx="11">
                  <c:v>0.54600000000000004</c:v>
                </c:pt>
                <c:pt idx="12">
                  <c:v>0.59399999999999997</c:v>
                </c:pt>
                <c:pt idx="13">
                  <c:v>0.59799999999999998</c:v>
                </c:pt>
              </c:numCache>
            </c:numRef>
          </c:yVal>
          <c:smooth val="0"/>
          <c:extLst>
            <c:ext xmlns:c16="http://schemas.microsoft.com/office/drawing/2014/chart" uri="{C3380CC4-5D6E-409C-BE32-E72D297353CC}">
              <c16:uniqueId val="{00000002-51C8-4286-B9AE-C5DA7682A86D}"/>
            </c:ext>
          </c:extLst>
        </c:ser>
        <c:dLbls>
          <c:showLegendKey val="0"/>
          <c:showVal val="0"/>
          <c:showCatName val="0"/>
          <c:showSerName val="0"/>
          <c:showPercent val="0"/>
          <c:showBubbleSize val="0"/>
        </c:dLbls>
        <c:axId val="-2128940872"/>
        <c:axId val="-2129643912"/>
      </c:scatterChart>
      <c:valAx>
        <c:axId val="-2128940872"/>
        <c:scaling>
          <c:orientation val="minMax"/>
          <c:max val="3600"/>
          <c:min val="600"/>
        </c:scaling>
        <c:delete val="0"/>
        <c:axPos val="b"/>
        <c:majorGridlines>
          <c:spPr>
            <a:ln w="9525">
              <a:solidFill>
                <a:srgbClr val="D5DEE6"/>
              </a:solidFill>
            </a:ln>
          </c:spPr>
        </c:majorGridlines>
        <c:title>
          <c:tx>
            <c:rich>
              <a:bodyPr/>
              <a:lstStyle/>
              <a:p>
                <a:r>
                  <a:rPr lang="en-US" sz="1400">
                    <a:solidFill>
                      <a:srgbClr val="6C7A82"/>
                    </a:solidFill>
                    <a:latin typeface="+mn-lt"/>
                  </a:rPr>
                  <a:t>Observation window  (seconds)</a:t>
                </a:r>
              </a:p>
            </c:rich>
          </c:tx>
          <c:overlay val="0"/>
        </c:title>
        <c:numFmt formatCode="General" sourceLinked="1"/>
        <c:majorTickMark val="none"/>
        <c:minorTickMark val="none"/>
        <c:tickLblPos val="nextTo"/>
        <c:spPr>
          <a:ln>
            <a:solidFill>
              <a:srgbClr val="D5DEE6"/>
            </a:solidFill>
          </a:ln>
        </c:spPr>
        <c:txPr>
          <a:bodyPr/>
          <a:lstStyle/>
          <a:p>
            <a:pPr>
              <a:defRPr sz="1000">
                <a:solidFill>
                  <a:srgbClr val="6C7A82"/>
                </a:solidFill>
                <a:latin typeface="+mn-lt"/>
              </a:defRPr>
            </a:pPr>
            <a:endParaRPr lang="LID4096"/>
          </a:p>
        </c:txPr>
        <c:crossAx val="-2129643912"/>
        <c:crosses val="autoZero"/>
        <c:crossBetween val="midCat"/>
        <c:majorUnit val="600"/>
      </c:valAx>
      <c:valAx>
        <c:axId val="-2129643912"/>
        <c:scaling>
          <c:orientation val="minMax"/>
          <c:max val="0.8"/>
          <c:min val="0"/>
        </c:scaling>
        <c:delete val="0"/>
        <c:axPos val="l"/>
        <c:majorGridlines>
          <c:spPr>
            <a:ln w="9525">
              <a:solidFill>
                <a:srgbClr val="D5DEE6"/>
              </a:solidFill>
            </a:ln>
          </c:spPr>
        </c:majorGridlines>
        <c:title>
          <c:tx>
            <c:rich>
              <a:bodyPr/>
              <a:lstStyle/>
              <a:p>
                <a:r>
                  <a:rPr lang="en-US" sz="1400">
                    <a:solidFill>
                      <a:srgbClr val="6C7A82"/>
                    </a:solidFill>
                    <a:latin typeface="+mn-lt"/>
                  </a:rPr>
                  <a:t>Mean F1 score</a:t>
                </a:r>
              </a:p>
            </c:rich>
          </c:tx>
          <c:overlay val="0"/>
        </c:title>
        <c:numFmt formatCode="0.0" sourceLinked="0"/>
        <c:majorTickMark val="none"/>
        <c:minorTickMark val="none"/>
        <c:tickLblPos val="nextTo"/>
        <c:spPr>
          <a:ln>
            <a:noFill/>
          </a:ln>
        </c:spPr>
        <c:txPr>
          <a:bodyPr/>
          <a:lstStyle/>
          <a:p>
            <a:pPr>
              <a:defRPr sz="1000">
                <a:solidFill>
                  <a:srgbClr val="6C7A82"/>
                </a:solidFill>
                <a:latin typeface="+mn-lt"/>
              </a:defRPr>
            </a:pPr>
            <a:endParaRPr lang="LID4096"/>
          </a:p>
        </c:txPr>
        <c:crossAx val="-2128940872"/>
        <c:crosses val="autoZero"/>
        <c:crossBetween val="midCat"/>
        <c:majorUnit val="0.2"/>
      </c:valAx>
    </c:plotArea>
    <c:legend>
      <c:legendPos val="b"/>
      <c:overlay val="0"/>
      <c:txPr>
        <a:bodyPr/>
        <a:lstStyle/>
        <a:p>
          <a:pPr>
            <a:defRPr sz="1600">
              <a:solidFill>
                <a:srgbClr val="404040"/>
              </a:solidFill>
              <a:latin typeface="+mn-lt"/>
            </a:defRPr>
          </a:pPr>
          <a:endParaRPr lang="LID4096"/>
        </a:p>
      </c:txPr>
    </c:legend>
    <c:plotVisOnly val="1"/>
    <c:dispBlanksAs val="gap"/>
    <c:showDLblsOverMax val="0"/>
  </c:chart>
  <c:txPr>
    <a:bodyPr/>
    <a:lstStyle/>
    <a:p>
      <a:pPr>
        <a:defRPr sz="1800"/>
      </a:pPr>
      <a:endParaRPr lang="LID4096"/>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Accuracy</c:v>
                </c:pt>
              </c:strCache>
            </c:strRef>
          </c:tx>
          <c:spPr>
            <a:solidFill>
              <a:srgbClr val="BFD4D9"/>
            </a:solidFill>
          </c:spPr>
          <c:invertIfNegative val="1"/>
          <c:dLbls>
            <c:numFmt formatCode="0.00" sourceLinked="0"/>
            <c:spPr>
              <a:noFill/>
              <a:ln>
                <a:noFill/>
              </a:ln>
              <a:effectLst/>
            </c:spPr>
            <c:txPr>
              <a:bodyPr/>
              <a:lstStyle/>
              <a:p>
                <a:pPr>
                  <a:defRPr sz="1400" b="1">
                    <a:solidFill>
                      <a:srgbClr val="24343A"/>
                    </a:solidFill>
                    <a:latin typeface="+mn-lt"/>
                  </a:defRPr>
                </a:pPr>
                <a:endParaRPr lang="LID4096"/>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Lit>
                <c:formatCode>General</c:formatCode>
                <c:ptCount val="3"/>
                <c:pt idx="0">
                  <c:v>0.03</c:v>
                </c:pt>
                <c:pt idx="1">
                  <c:v>0.02</c:v>
                </c:pt>
                <c:pt idx="2">
                  <c:v>0.02</c:v>
                </c:pt>
              </c:numLit>
            </c:plus>
            <c:minus>
              <c:numLit>
                <c:formatCode>General</c:formatCode>
                <c:ptCount val="3"/>
                <c:pt idx="0">
                  <c:v>0.03</c:v>
                </c:pt>
                <c:pt idx="1">
                  <c:v>0.02</c:v>
                </c:pt>
                <c:pt idx="2">
                  <c:v>0.03</c:v>
                </c:pt>
              </c:numLit>
            </c:minus>
            <c:spPr>
              <a:ln w="12700" cap="flat">
                <a:solidFill>
                  <a:srgbClr val="3A4A52"/>
                </a:solidFill>
                <a:round/>
              </a:ln>
              <a:effectLst/>
            </c:spPr>
          </c:errBars>
          <c:cat>
            <c:strRef>
              <c:f>Sheet1!$A$2:$A$4</c:f>
              <c:strCache>
                <c:ptCount val="3"/>
                <c:pt idx="0">
                  <c:v>5 minutes</c:v>
                </c:pt>
                <c:pt idx="1">
                  <c:v>30 minutes</c:v>
                </c:pt>
                <c:pt idx="2">
                  <c:v>60 minutes</c:v>
                </c:pt>
              </c:strCache>
            </c:strRef>
          </c:cat>
          <c:val>
            <c:numRef>
              <c:f>Sheet1!$B$2:$B$4</c:f>
              <c:numCache>
                <c:formatCode>General</c:formatCode>
                <c:ptCount val="3"/>
                <c:pt idx="0">
                  <c:v>0.93</c:v>
                </c:pt>
                <c:pt idx="1">
                  <c:v>0.93</c:v>
                </c:pt>
                <c:pt idx="2">
                  <c:v>0.97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B3CD-477D-9FD6-3480E9EE3951}"/>
            </c:ext>
          </c:extLst>
        </c:ser>
        <c:ser>
          <c:idx val="1"/>
          <c:order val="1"/>
          <c:tx>
            <c:strRef>
              <c:f>Sheet1!$C$1</c:f>
              <c:strCache>
                <c:ptCount val="1"/>
                <c:pt idx="0">
                  <c:v>Precision</c:v>
                </c:pt>
              </c:strCache>
            </c:strRef>
          </c:tx>
          <c:spPr>
            <a:solidFill>
              <a:srgbClr val="95B8BF"/>
            </a:solidFill>
          </c:spPr>
          <c:invertIfNegative val="1"/>
          <c:dLbls>
            <c:numFmt formatCode="0.00" sourceLinked="0"/>
            <c:spPr>
              <a:noFill/>
              <a:ln>
                <a:noFill/>
              </a:ln>
              <a:effectLst/>
            </c:spPr>
            <c:txPr>
              <a:bodyPr/>
              <a:lstStyle/>
              <a:p>
                <a:pPr>
                  <a:defRPr sz="1400" b="1">
                    <a:solidFill>
                      <a:srgbClr val="1C2E34"/>
                    </a:solidFill>
                    <a:latin typeface="+mn-lt"/>
                  </a:defRPr>
                </a:pPr>
                <a:endParaRPr lang="LID4096"/>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Lit>
                <c:formatCode>General</c:formatCode>
                <c:ptCount val="3"/>
                <c:pt idx="0">
                  <c:v>0.16</c:v>
                </c:pt>
                <c:pt idx="1">
                  <c:v>0.3</c:v>
                </c:pt>
                <c:pt idx="2">
                  <c:v>0.13</c:v>
                </c:pt>
              </c:numLit>
            </c:plus>
            <c:minus>
              <c:numLit>
                <c:formatCode>General</c:formatCode>
                <c:ptCount val="3"/>
                <c:pt idx="0">
                  <c:v>0.16</c:v>
                </c:pt>
                <c:pt idx="1">
                  <c:v>0.22</c:v>
                </c:pt>
                <c:pt idx="2">
                  <c:v>0.18</c:v>
                </c:pt>
              </c:numLit>
            </c:minus>
            <c:spPr>
              <a:ln w="12700" cap="flat">
                <a:solidFill>
                  <a:srgbClr val="3A4A52"/>
                </a:solidFill>
                <a:round/>
              </a:ln>
              <a:effectLst/>
            </c:spPr>
          </c:errBars>
          <c:cat>
            <c:strRef>
              <c:f>Sheet1!$A$2:$A$4</c:f>
              <c:strCache>
                <c:ptCount val="3"/>
                <c:pt idx="0">
                  <c:v>5 minutes</c:v>
                </c:pt>
                <c:pt idx="1">
                  <c:v>30 minutes</c:v>
                </c:pt>
                <c:pt idx="2">
                  <c:v>60 minutes</c:v>
                </c:pt>
              </c:strCache>
            </c:strRef>
          </c:cat>
          <c:val>
            <c:numRef>
              <c:f>Sheet1!$C$2:$C$4</c:f>
              <c:numCache>
                <c:formatCode>General</c:formatCode>
                <c:ptCount val="3"/>
                <c:pt idx="0">
                  <c:v>0.3</c:v>
                </c:pt>
                <c:pt idx="1">
                  <c:v>0.38</c:v>
                </c:pt>
                <c:pt idx="2">
                  <c:v>0.85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B3CD-477D-9FD6-3480E9EE3951}"/>
            </c:ext>
          </c:extLst>
        </c:ser>
        <c:ser>
          <c:idx val="2"/>
          <c:order val="2"/>
          <c:tx>
            <c:strRef>
              <c:f>Sheet1!$D$1</c:f>
              <c:strCache>
                <c:ptCount val="1"/>
                <c:pt idx="0">
                  <c:v>Recall</c:v>
                </c:pt>
              </c:strCache>
            </c:strRef>
          </c:tx>
          <c:spPr>
            <a:solidFill>
              <a:srgbClr val="40636A"/>
            </a:solidFill>
          </c:spPr>
          <c:invertIfNegative val="1"/>
          <c:dLbls>
            <c:numFmt formatCode="0.00" sourceLinked="0"/>
            <c:spPr>
              <a:noFill/>
              <a:ln>
                <a:noFill/>
              </a:ln>
              <a:effectLst/>
            </c:spPr>
            <c:txPr>
              <a:bodyPr/>
              <a:lstStyle/>
              <a:p>
                <a:pPr>
                  <a:defRPr sz="1400" b="1">
                    <a:solidFill>
                      <a:srgbClr val="FFFFFF"/>
                    </a:solidFill>
                    <a:latin typeface="+mn-lt"/>
                  </a:defRPr>
                </a:pPr>
                <a:endParaRPr lang="LID4096"/>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Lit>
                <c:formatCode>General</c:formatCode>
                <c:ptCount val="3"/>
                <c:pt idx="0">
                  <c:v>0.12</c:v>
                </c:pt>
                <c:pt idx="1">
                  <c:v>0.22</c:v>
                </c:pt>
                <c:pt idx="2">
                  <c:v>0.26</c:v>
                </c:pt>
              </c:numLit>
            </c:plus>
            <c:minus>
              <c:numLit>
                <c:formatCode>General</c:formatCode>
                <c:ptCount val="3"/>
                <c:pt idx="0">
                  <c:v>0.1</c:v>
                </c:pt>
                <c:pt idx="1">
                  <c:v>0.21</c:v>
                </c:pt>
                <c:pt idx="2">
                  <c:v>0.33</c:v>
                </c:pt>
              </c:numLit>
            </c:minus>
            <c:spPr>
              <a:ln w="12700" cap="flat">
                <a:solidFill>
                  <a:srgbClr val="3A4A52"/>
                </a:solidFill>
                <a:round/>
              </a:ln>
              <a:effectLst/>
            </c:spPr>
          </c:errBars>
          <c:cat>
            <c:strRef>
              <c:f>Sheet1!$A$2:$A$4</c:f>
              <c:strCache>
                <c:ptCount val="3"/>
                <c:pt idx="0">
                  <c:v>5 minutes</c:v>
                </c:pt>
                <c:pt idx="1">
                  <c:v>30 minutes</c:v>
                </c:pt>
                <c:pt idx="2">
                  <c:v>60 minutes</c:v>
                </c:pt>
              </c:strCache>
            </c:strRef>
          </c:cat>
          <c:val>
            <c:numRef>
              <c:f>Sheet1!$D$2:$D$4</c:f>
              <c:numCache>
                <c:formatCode>General</c:formatCode>
                <c:ptCount val="3"/>
                <c:pt idx="0">
                  <c:v>0.18</c:v>
                </c:pt>
                <c:pt idx="1">
                  <c:v>0.35</c:v>
                </c:pt>
                <c:pt idx="2">
                  <c:v>0.63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B3CD-477D-9FD6-3480E9EE3951}"/>
            </c:ext>
          </c:extLst>
        </c:ser>
        <c:ser>
          <c:idx val="3"/>
          <c:order val="3"/>
          <c:tx>
            <c:strRef>
              <c:f>Sheet1!$E$1</c:f>
              <c:strCache>
                <c:ptCount val="1"/>
                <c:pt idx="0">
                  <c:v>F1 score</c:v>
                </c:pt>
              </c:strCache>
            </c:strRef>
          </c:tx>
          <c:spPr>
            <a:solidFill>
              <a:srgbClr val="1CADE4"/>
            </a:solidFill>
          </c:spPr>
          <c:invertIfNegative val="1"/>
          <c:dLbls>
            <c:numFmt formatCode="0.00" sourceLinked="0"/>
            <c:spPr>
              <a:noFill/>
              <a:ln>
                <a:noFill/>
              </a:ln>
              <a:effectLst/>
            </c:spPr>
            <c:txPr>
              <a:bodyPr/>
              <a:lstStyle/>
              <a:p>
                <a:pPr>
                  <a:defRPr sz="1400" b="1">
                    <a:solidFill>
                      <a:srgbClr val="FFFFFF"/>
                    </a:solidFill>
                    <a:latin typeface="+mn-lt"/>
                  </a:defRPr>
                </a:pPr>
                <a:endParaRPr lang="LID4096"/>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Lit>
                <c:formatCode>General</c:formatCode>
                <c:ptCount val="3"/>
                <c:pt idx="0">
                  <c:v>0.13</c:v>
                </c:pt>
                <c:pt idx="1">
                  <c:v>0.19</c:v>
                </c:pt>
                <c:pt idx="2">
                  <c:v>0.17</c:v>
                </c:pt>
              </c:numLit>
            </c:plus>
            <c:minus>
              <c:numLit>
                <c:formatCode>General</c:formatCode>
                <c:ptCount val="3"/>
                <c:pt idx="0">
                  <c:v>7.0000000000000007E-2</c:v>
                </c:pt>
                <c:pt idx="1">
                  <c:v>0.18</c:v>
                </c:pt>
                <c:pt idx="2">
                  <c:v>0.32</c:v>
                </c:pt>
              </c:numLit>
            </c:minus>
            <c:spPr>
              <a:ln w="12700" cap="flat">
                <a:solidFill>
                  <a:srgbClr val="3A4A52"/>
                </a:solidFill>
                <a:round/>
              </a:ln>
              <a:effectLst/>
            </c:spPr>
          </c:errBars>
          <c:cat>
            <c:strRef>
              <c:f>Sheet1!$A$2:$A$4</c:f>
              <c:strCache>
                <c:ptCount val="3"/>
                <c:pt idx="0">
                  <c:v>5 minutes</c:v>
                </c:pt>
                <c:pt idx="1">
                  <c:v>30 minutes</c:v>
                </c:pt>
                <c:pt idx="2">
                  <c:v>60 minutes</c:v>
                </c:pt>
              </c:strCache>
            </c:strRef>
          </c:cat>
          <c:val>
            <c:numRef>
              <c:f>Sheet1!$E$2:$E$4</c:f>
              <c:numCache>
                <c:formatCode>General</c:formatCode>
                <c:ptCount val="3"/>
                <c:pt idx="0">
                  <c:v>0.21</c:v>
                </c:pt>
                <c:pt idx="1">
                  <c:v>0.35</c:v>
                </c:pt>
                <c:pt idx="2">
                  <c:v>0.72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B3CD-477D-9FD6-3480E9EE3951}"/>
            </c:ext>
          </c:extLst>
        </c:ser>
        <c:dLbls>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none"/>
        <c:minorTickMark val="none"/>
        <c:tickLblPos val="nextTo"/>
        <c:spPr>
          <a:ln>
            <a:solidFill>
              <a:srgbClr val="C3D2D4"/>
            </a:solidFill>
          </a:ln>
        </c:spPr>
        <c:txPr>
          <a:bodyPr/>
          <a:lstStyle/>
          <a:p>
            <a:pPr>
              <a:defRPr sz="1800" baseline="0">
                <a:solidFill>
                  <a:srgbClr val="223133"/>
                </a:solidFill>
                <a:latin typeface="+mn-lt"/>
              </a:defRPr>
            </a:pPr>
            <a:endParaRPr lang="LID4096"/>
          </a:p>
        </c:txPr>
        <c:crossAx val="-2113994440"/>
        <c:crosses val="autoZero"/>
        <c:auto val="1"/>
        <c:lblAlgn val="ctr"/>
        <c:lblOffset val="100"/>
        <c:noMultiLvlLbl val="0"/>
      </c:catAx>
      <c:valAx>
        <c:axId val="-2113994440"/>
        <c:scaling>
          <c:orientation val="minMax"/>
          <c:max val="1"/>
          <c:min val="0"/>
        </c:scaling>
        <c:delete val="0"/>
        <c:axPos val="l"/>
        <c:majorGridlines>
          <c:spPr>
            <a:ln w="9525">
              <a:solidFill>
                <a:srgbClr val="DCE7E9"/>
              </a:solidFill>
            </a:ln>
          </c:spPr>
        </c:majorGridlines>
        <c:numFmt formatCode="General" sourceLinked="1"/>
        <c:majorTickMark val="none"/>
        <c:minorTickMark val="none"/>
        <c:tickLblPos val="nextTo"/>
        <c:spPr>
          <a:ln>
            <a:noFill/>
          </a:ln>
        </c:spPr>
        <c:txPr>
          <a:bodyPr/>
          <a:lstStyle/>
          <a:p>
            <a:pPr>
              <a:defRPr sz="1400">
                <a:solidFill>
                  <a:srgbClr val="6E8083"/>
                </a:solidFill>
                <a:latin typeface="+mn-lt"/>
              </a:defRPr>
            </a:pPr>
            <a:endParaRPr lang="LID4096"/>
          </a:p>
        </c:txPr>
        <c:crossAx val="-2068027336"/>
        <c:crosses val="autoZero"/>
        <c:crossBetween val="between"/>
      </c:valAx>
    </c:plotArea>
    <c:legend>
      <c:legendPos val="b"/>
      <c:overlay val="0"/>
      <c:txPr>
        <a:bodyPr/>
        <a:lstStyle/>
        <a:p>
          <a:pPr>
            <a:defRPr sz="1800">
              <a:solidFill>
                <a:srgbClr val="6E8083"/>
              </a:solidFill>
              <a:latin typeface="+mn-lt"/>
            </a:defRPr>
          </a:pPr>
          <a:endParaRPr lang="LID4096"/>
        </a:p>
      </c:txPr>
    </c:legend>
    <c:plotVisOnly val="1"/>
    <c:dispBlanksAs val="gap"/>
    <c:showDLblsOverMax val="1"/>
  </c:chart>
  <c:txPr>
    <a:bodyPr/>
    <a:lstStyle/>
    <a:p>
      <a:pPr>
        <a:defRPr sz="1800"/>
      </a:pPr>
      <a:endParaRPr lang="LID4096"/>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scatterChart>
        <c:scatterStyle val="lineMarker"/>
        <c:varyColors val="0"/>
        <c:ser>
          <c:idx val="0"/>
          <c:order val="0"/>
          <c:tx>
            <c:strRef>
              <c:f>Sheet1!$B$1</c:f>
              <c:strCache>
                <c:ptCount val="1"/>
                <c:pt idx="0">
                  <c:v>S: ASes</c:v>
                </c:pt>
              </c:strCache>
            </c:strRef>
          </c:tx>
          <c:spPr>
            <a:ln w="28575">
              <a:solidFill>
                <a:srgbClr val="1CADE4"/>
              </a:solidFill>
              <a:prstDash val="solid"/>
            </a:ln>
          </c:spPr>
          <c:marker>
            <c:symbol val="none"/>
          </c:marker>
          <c:xVal>
            <c:numRef>
              <c:f>Sheet1!$A$2:$A$15</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3540</c:v>
                </c:pt>
              </c:numCache>
            </c:numRef>
          </c:xVal>
          <c:yVal>
            <c:numRef>
              <c:f>Sheet1!$B$2:$B$15</c:f>
              <c:numCache>
                <c:formatCode>General</c:formatCode>
                <c:ptCount val="14"/>
                <c:pt idx="0">
                  <c:v>0.71299999999999997</c:v>
                </c:pt>
                <c:pt idx="1">
                  <c:v>0.79300000000000004</c:v>
                </c:pt>
                <c:pt idx="2">
                  <c:v>0.79300000000000004</c:v>
                </c:pt>
                <c:pt idx="3">
                  <c:v>0.82</c:v>
                </c:pt>
                <c:pt idx="4">
                  <c:v>0.88</c:v>
                </c:pt>
                <c:pt idx="5">
                  <c:v>0.88</c:v>
                </c:pt>
                <c:pt idx="6">
                  <c:v>0.89500000000000002</c:v>
                </c:pt>
                <c:pt idx="7">
                  <c:v>0.89500000000000002</c:v>
                </c:pt>
                <c:pt idx="8">
                  <c:v>0.91100000000000003</c:v>
                </c:pt>
                <c:pt idx="9">
                  <c:v>0.96399999999999997</c:v>
                </c:pt>
                <c:pt idx="10">
                  <c:v>0.97499999999999998</c:v>
                </c:pt>
                <c:pt idx="11">
                  <c:v>0.98699999999999999</c:v>
                </c:pt>
                <c:pt idx="12">
                  <c:v>0.998</c:v>
                </c:pt>
                <c:pt idx="13">
                  <c:v>1</c:v>
                </c:pt>
              </c:numCache>
            </c:numRef>
          </c:yVal>
          <c:smooth val="0"/>
          <c:extLst>
            <c:ext xmlns:c16="http://schemas.microsoft.com/office/drawing/2014/chart" uri="{C3380CC4-5D6E-409C-BE32-E72D297353CC}">
              <c16:uniqueId val="{00000000-7FAB-4787-85AD-68F811157DE5}"/>
            </c:ext>
          </c:extLst>
        </c:ser>
        <c:ser>
          <c:idx val="1"/>
          <c:order val="1"/>
          <c:tx>
            <c:strRef>
              <c:f>Sheet1!$B$17</c:f>
              <c:strCache>
                <c:ptCount val="1"/>
                <c:pt idx="0">
                  <c:v>S: IP addresses</c:v>
                </c:pt>
              </c:strCache>
            </c:strRef>
          </c:tx>
          <c:spPr>
            <a:ln w="28575">
              <a:solidFill>
                <a:srgbClr val="1CADE4"/>
              </a:solidFill>
              <a:prstDash val="dash"/>
            </a:ln>
          </c:spPr>
          <c:marker>
            <c:symbol val="none"/>
          </c:marker>
          <c:xVal>
            <c:numRef>
              <c:f>Sheet1!$A$18:$A$31</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3540</c:v>
                </c:pt>
              </c:numCache>
            </c:numRef>
          </c:xVal>
          <c:yVal>
            <c:numRef>
              <c:f>Sheet1!$B$18:$B$31</c:f>
              <c:numCache>
                <c:formatCode>General</c:formatCode>
                <c:ptCount val="14"/>
                <c:pt idx="0">
                  <c:v>0.66200000000000003</c:v>
                </c:pt>
                <c:pt idx="1">
                  <c:v>0.73899999999999999</c:v>
                </c:pt>
                <c:pt idx="2">
                  <c:v>0.77800000000000002</c:v>
                </c:pt>
                <c:pt idx="3">
                  <c:v>0.81100000000000005</c:v>
                </c:pt>
                <c:pt idx="4">
                  <c:v>0.84</c:v>
                </c:pt>
                <c:pt idx="5">
                  <c:v>0.85199999999999998</c:v>
                </c:pt>
                <c:pt idx="6">
                  <c:v>0.872</c:v>
                </c:pt>
                <c:pt idx="7">
                  <c:v>0.88300000000000001</c:v>
                </c:pt>
                <c:pt idx="8">
                  <c:v>0.90100000000000002</c:v>
                </c:pt>
                <c:pt idx="9">
                  <c:v>0.93500000000000005</c:v>
                </c:pt>
                <c:pt idx="10">
                  <c:v>0.95599999999999996</c:v>
                </c:pt>
                <c:pt idx="11">
                  <c:v>0.97599999999999998</c:v>
                </c:pt>
                <c:pt idx="12">
                  <c:v>0.997</c:v>
                </c:pt>
                <c:pt idx="13">
                  <c:v>1</c:v>
                </c:pt>
              </c:numCache>
            </c:numRef>
          </c:yVal>
          <c:smooth val="0"/>
          <c:extLst>
            <c:ext xmlns:c16="http://schemas.microsoft.com/office/drawing/2014/chart" uri="{C3380CC4-5D6E-409C-BE32-E72D297353CC}">
              <c16:uniqueId val="{00000001-7FAB-4787-85AD-68F811157DE5}"/>
            </c:ext>
          </c:extLst>
        </c:ser>
        <c:ser>
          <c:idx val="2"/>
          <c:order val="2"/>
          <c:tx>
            <c:strRef>
              <c:f>Sheet1!$B$33</c:f>
              <c:strCache>
                <c:ptCount val="1"/>
                <c:pt idx="0">
                  <c:v>S: Packets</c:v>
                </c:pt>
              </c:strCache>
            </c:strRef>
          </c:tx>
          <c:spPr>
            <a:ln w="28575">
              <a:solidFill>
                <a:srgbClr val="1CADE4"/>
              </a:solidFill>
              <a:prstDash val="sysDot"/>
            </a:ln>
          </c:spPr>
          <c:marker>
            <c:symbol val="none"/>
          </c:marker>
          <c:xVal>
            <c:numRef>
              <c:f>Sheet1!$A$34:$A$47</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3540</c:v>
                </c:pt>
              </c:numCache>
            </c:numRef>
          </c:xVal>
          <c:yVal>
            <c:numRef>
              <c:f>Sheet1!$B$34:$B$47</c:f>
              <c:numCache>
                <c:formatCode>General</c:formatCode>
                <c:ptCount val="14"/>
                <c:pt idx="0">
                  <c:v>0.373</c:v>
                </c:pt>
                <c:pt idx="1">
                  <c:v>0.52</c:v>
                </c:pt>
                <c:pt idx="2">
                  <c:v>0.63200000000000001</c:v>
                </c:pt>
                <c:pt idx="3">
                  <c:v>0.77300000000000002</c:v>
                </c:pt>
                <c:pt idx="4">
                  <c:v>0.77300000000000002</c:v>
                </c:pt>
                <c:pt idx="5">
                  <c:v>0.85</c:v>
                </c:pt>
                <c:pt idx="6">
                  <c:v>0.86899999999999999</c:v>
                </c:pt>
                <c:pt idx="7">
                  <c:v>0.89200000000000002</c:v>
                </c:pt>
                <c:pt idx="8">
                  <c:v>0.90800000000000003</c:v>
                </c:pt>
                <c:pt idx="9">
                  <c:v>0.92900000000000005</c:v>
                </c:pt>
                <c:pt idx="10">
                  <c:v>0.95099999999999996</c:v>
                </c:pt>
                <c:pt idx="11">
                  <c:v>0.97399999999999998</c:v>
                </c:pt>
                <c:pt idx="12">
                  <c:v>0.996</c:v>
                </c:pt>
                <c:pt idx="13">
                  <c:v>1</c:v>
                </c:pt>
              </c:numCache>
            </c:numRef>
          </c:yVal>
          <c:smooth val="0"/>
          <c:extLst>
            <c:ext xmlns:c16="http://schemas.microsoft.com/office/drawing/2014/chart" uri="{C3380CC4-5D6E-409C-BE32-E72D297353CC}">
              <c16:uniqueId val="{00000002-7FAB-4787-85AD-68F811157DE5}"/>
            </c:ext>
          </c:extLst>
        </c:ser>
        <c:ser>
          <c:idx val="3"/>
          <c:order val="3"/>
          <c:tx>
            <c:strRef>
              <c:f>Sheet1!$B$49</c:f>
              <c:strCache>
                <c:ptCount val="1"/>
                <c:pt idx="0">
                  <c:v>P: ASes</c:v>
                </c:pt>
              </c:strCache>
            </c:strRef>
          </c:tx>
          <c:spPr>
            <a:ln w="28575">
              <a:solidFill>
                <a:srgbClr val="40636A"/>
              </a:solidFill>
              <a:prstDash val="solid"/>
            </a:ln>
          </c:spPr>
          <c:marker>
            <c:symbol val="none"/>
          </c:marker>
          <c:xVal>
            <c:numRef>
              <c:f>Sheet1!$A$50:$A$63</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3540</c:v>
                </c:pt>
              </c:numCache>
            </c:numRef>
          </c:xVal>
          <c:yVal>
            <c:numRef>
              <c:f>Sheet1!$B$50:$B$63</c:f>
              <c:numCache>
                <c:formatCode>General</c:formatCode>
                <c:ptCount val="14"/>
                <c:pt idx="0">
                  <c:v>2.1999999999999999E-2</c:v>
                </c:pt>
                <c:pt idx="1">
                  <c:v>6.8000000000000005E-2</c:v>
                </c:pt>
                <c:pt idx="2">
                  <c:v>0.11700000000000001</c:v>
                </c:pt>
                <c:pt idx="3">
                  <c:v>0.11700000000000001</c:v>
                </c:pt>
                <c:pt idx="4">
                  <c:v>0.11700000000000001</c:v>
                </c:pt>
                <c:pt idx="5">
                  <c:v>0.13900000000000001</c:v>
                </c:pt>
                <c:pt idx="6">
                  <c:v>0.19</c:v>
                </c:pt>
                <c:pt idx="7">
                  <c:v>0.21299999999999999</c:v>
                </c:pt>
                <c:pt idx="8">
                  <c:v>0.23699999999999999</c:v>
                </c:pt>
                <c:pt idx="9">
                  <c:v>0.29399999999999998</c:v>
                </c:pt>
                <c:pt idx="10">
                  <c:v>0.33200000000000002</c:v>
                </c:pt>
                <c:pt idx="11">
                  <c:v>0.34399999999999997</c:v>
                </c:pt>
                <c:pt idx="12">
                  <c:v>0.35499999999999998</c:v>
                </c:pt>
                <c:pt idx="13">
                  <c:v>0.35599999999999998</c:v>
                </c:pt>
              </c:numCache>
            </c:numRef>
          </c:yVal>
          <c:smooth val="0"/>
          <c:extLst>
            <c:ext xmlns:c16="http://schemas.microsoft.com/office/drawing/2014/chart" uri="{C3380CC4-5D6E-409C-BE32-E72D297353CC}">
              <c16:uniqueId val="{00000003-7FAB-4787-85AD-68F811157DE5}"/>
            </c:ext>
          </c:extLst>
        </c:ser>
        <c:ser>
          <c:idx val="4"/>
          <c:order val="4"/>
          <c:tx>
            <c:strRef>
              <c:f>Sheet1!$B$65</c:f>
              <c:strCache>
                <c:ptCount val="1"/>
                <c:pt idx="0">
                  <c:v>P: IP addresses</c:v>
                </c:pt>
              </c:strCache>
            </c:strRef>
          </c:tx>
          <c:spPr>
            <a:ln w="28575">
              <a:solidFill>
                <a:srgbClr val="40636A"/>
              </a:solidFill>
              <a:prstDash val="dash"/>
            </a:ln>
          </c:spPr>
          <c:marker>
            <c:symbol val="none"/>
          </c:marker>
          <c:xVal>
            <c:numRef>
              <c:f>Sheet1!$A$66:$A$79</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3540</c:v>
                </c:pt>
              </c:numCache>
            </c:numRef>
          </c:xVal>
          <c:yVal>
            <c:numRef>
              <c:f>Sheet1!$B$66:$B$79</c:f>
              <c:numCache>
                <c:formatCode>General</c:formatCode>
                <c:ptCount val="14"/>
                <c:pt idx="0">
                  <c:v>2.1000000000000001E-2</c:v>
                </c:pt>
                <c:pt idx="1">
                  <c:v>6.4000000000000001E-2</c:v>
                </c:pt>
                <c:pt idx="2">
                  <c:v>7.6999999999999999E-2</c:v>
                </c:pt>
                <c:pt idx="3">
                  <c:v>7.9000000000000001E-2</c:v>
                </c:pt>
                <c:pt idx="4">
                  <c:v>8.8999999999999996E-2</c:v>
                </c:pt>
                <c:pt idx="5">
                  <c:v>9.4E-2</c:v>
                </c:pt>
                <c:pt idx="6">
                  <c:v>0.111</c:v>
                </c:pt>
                <c:pt idx="7">
                  <c:v>0.111</c:v>
                </c:pt>
                <c:pt idx="8">
                  <c:v>0.111</c:v>
                </c:pt>
                <c:pt idx="9">
                  <c:v>0.113</c:v>
                </c:pt>
                <c:pt idx="10">
                  <c:v>0.127</c:v>
                </c:pt>
                <c:pt idx="11">
                  <c:v>0.13200000000000001</c:v>
                </c:pt>
                <c:pt idx="12">
                  <c:v>0.13800000000000001</c:v>
                </c:pt>
                <c:pt idx="13">
                  <c:v>0.13900000000000001</c:v>
                </c:pt>
              </c:numCache>
            </c:numRef>
          </c:yVal>
          <c:smooth val="0"/>
          <c:extLst>
            <c:ext xmlns:c16="http://schemas.microsoft.com/office/drawing/2014/chart" uri="{C3380CC4-5D6E-409C-BE32-E72D297353CC}">
              <c16:uniqueId val="{00000004-7FAB-4787-85AD-68F811157DE5}"/>
            </c:ext>
          </c:extLst>
        </c:ser>
        <c:ser>
          <c:idx val="5"/>
          <c:order val="5"/>
          <c:tx>
            <c:strRef>
              <c:f>Sheet1!$B$81</c:f>
              <c:strCache>
                <c:ptCount val="1"/>
                <c:pt idx="0">
                  <c:v>P: Packets</c:v>
                </c:pt>
              </c:strCache>
            </c:strRef>
          </c:tx>
          <c:spPr>
            <a:ln w="28575">
              <a:solidFill>
                <a:srgbClr val="40636A"/>
              </a:solidFill>
              <a:prstDash val="sysDot"/>
            </a:ln>
          </c:spPr>
          <c:marker>
            <c:symbol val="none"/>
          </c:marker>
          <c:xVal>
            <c:numRef>
              <c:f>Sheet1!$A$82:$A$95</c:f>
              <c:numCache>
                <c:formatCode>General</c:formatCode>
                <c:ptCount val="14"/>
                <c:pt idx="0">
                  <c:v>500</c:v>
                </c:pt>
                <c:pt idx="1">
                  <c:v>750</c:v>
                </c:pt>
                <c:pt idx="2">
                  <c:v>1000</c:v>
                </c:pt>
                <c:pt idx="3">
                  <c:v>1250</c:v>
                </c:pt>
                <c:pt idx="4">
                  <c:v>1500</c:v>
                </c:pt>
                <c:pt idx="5">
                  <c:v>1750</c:v>
                </c:pt>
                <c:pt idx="6">
                  <c:v>2000</c:v>
                </c:pt>
                <c:pt idx="7">
                  <c:v>2250</c:v>
                </c:pt>
                <c:pt idx="8">
                  <c:v>2500</c:v>
                </c:pt>
                <c:pt idx="9">
                  <c:v>2750</c:v>
                </c:pt>
                <c:pt idx="10">
                  <c:v>3000</c:v>
                </c:pt>
                <c:pt idx="11">
                  <c:v>3250</c:v>
                </c:pt>
                <c:pt idx="12">
                  <c:v>3500</c:v>
                </c:pt>
                <c:pt idx="13">
                  <c:v>3540</c:v>
                </c:pt>
              </c:numCache>
            </c:numRef>
          </c:xVal>
          <c:yVal>
            <c:numRef>
              <c:f>Sheet1!$B$82:$B$95</c:f>
              <c:numCache>
                <c:formatCode>General</c:formatCode>
                <c:ptCount val="14"/>
                <c:pt idx="0">
                  <c:v>2.1000000000000001E-2</c:v>
                </c:pt>
                <c:pt idx="1">
                  <c:v>6.6000000000000003E-2</c:v>
                </c:pt>
                <c:pt idx="2">
                  <c:v>8.8999999999999996E-2</c:v>
                </c:pt>
                <c:pt idx="3">
                  <c:v>0.10100000000000001</c:v>
                </c:pt>
                <c:pt idx="4">
                  <c:v>0.108</c:v>
                </c:pt>
                <c:pt idx="5">
                  <c:v>0.11799999999999999</c:v>
                </c:pt>
                <c:pt idx="6">
                  <c:v>0.126</c:v>
                </c:pt>
                <c:pt idx="7">
                  <c:v>0.13400000000000001</c:v>
                </c:pt>
                <c:pt idx="8">
                  <c:v>0.13800000000000001</c:v>
                </c:pt>
                <c:pt idx="9">
                  <c:v>0.14199999999999999</c:v>
                </c:pt>
                <c:pt idx="10">
                  <c:v>0.152</c:v>
                </c:pt>
                <c:pt idx="11">
                  <c:v>0.16200000000000001</c:v>
                </c:pt>
                <c:pt idx="12">
                  <c:v>0.17199999999999999</c:v>
                </c:pt>
                <c:pt idx="13">
                  <c:v>0.17299999999999999</c:v>
                </c:pt>
              </c:numCache>
            </c:numRef>
          </c:yVal>
          <c:smooth val="0"/>
          <c:extLst>
            <c:ext xmlns:c16="http://schemas.microsoft.com/office/drawing/2014/chart" uri="{C3380CC4-5D6E-409C-BE32-E72D297353CC}">
              <c16:uniqueId val="{00000005-7FAB-4787-85AD-68F811157DE5}"/>
            </c:ext>
          </c:extLst>
        </c:ser>
        <c:dLbls>
          <c:showLegendKey val="0"/>
          <c:showVal val="0"/>
          <c:showCatName val="0"/>
          <c:showSerName val="0"/>
          <c:showPercent val="0"/>
          <c:showBubbleSize val="0"/>
        </c:dLbls>
        <c:axId val="-2128940872"/>
        <c:axId val="-2129643912"/>
      </c:scatterChart>
      <c:valAx>
        <c:axId val="-2128940872"/>
        <c:scaling>
          <c:orientation val="minMax"/>
          <c:max val="3600"/>
          <c:min val="600"/>
        </c:scaling>
        <c:delete val="0"/>
        <c:axPos val="b"/>
        <c:majorGridlines>
          <c:spPr>
            <a:ln w="9525">
              <a:solidFill>
                <a:srgbClr val="D5DEE6"/>
              </a:solidFill>
            </a:ln>
          </c:spPr>
        </c:majorGridlines>
        <c:title>
          <c:tx>
            <c:rich>
              <a:bodyPr/>
              <a:lstStyle/>
              <a:p>
                <a:r>
                  <a:rPr lang="en-US" sz="1600">
                    <a:solidFill>
                      <a:srgbClr val="6C7A82"/>
                    </a:solidFill>
                    <a:latin typeface="+mn-lt"/>
                  </a:rPr>
                  <a:t>Observation window  (seconds)</a:t>
                </a:r>
              </a:p>
            </c:rich>
          </c:tx>
          <c:overlay val="0"/>
        </c:title>
        <c:numFmt formatCode="General" sourceLinked="1"/>
        <c:majorTickMark val="none"/>
        <c:minorTickMark val="none"/>
        <c:tickLblPos val="nextTo"/>
        <c:spPr>
          <a:ln>
            <a:solidFill>
              <a:srgbClr val="D5DEE6"/>
            </a:solidFill>
          </a:ln>
        </c:spPr>
        <c:txPr>
          <a:bodyPr/>
          <a:lstStyle/>
          <a:p>
            <a:pPr>
              <a:defRPr sz="1200">
                <a:solidFill>
                  <a:srgbClr val="6C7A82"/>
                </a:solidFill>
                <a:latin typeface="+mn-lt"/>
              </a:defRPr>
            </a:pPr>
            <a:endParaRPr lang="LID4096"/>
          </a:p>
        </c:txPr>
        <c:crossAx val="-2129643912"/>
        <c:crosses val="autoZero"/>
        <c:crossBetween val="midCat"/>
        <c:majorUnit val="600"/>
      </c:valAx>
      <c:valAx>
        <c:axId val="-2129643912"/>
        <c:scaling>
          <c:orientation val="minMax"/>
          <c:max val="1"/>
          <c:min val="0"/>
        </c:scaling>
        <c:delete val="0"/>
        <c:axPos val="l"/>
        <c:majorGridlines>
          <c:spPr>
            <a:ln w="9525">
              <a:solidFill>
                <a:srgbClr val="D5DEE6"/>
              </a:solidFill>
            </a:ln>
          </c:spPr>
        </c:majorGridlines>
        <c:title>
          <c:tx>
            <c:rich>
              <a:bodyPr/>
              <a:lstStyle/>
              <a:p>
                <a:r>
                  <a:rPr lang="en-US" sz="1600">
                    <a:solidFill>
                      <a:srgbClr val="6C7A82"/>
                    </a:solidFill>
                    <a:latin typeface="+mn-lt"/>
                  </a:rPr>
                  <a:t>Relative value</a:t>
                </a:r>
              </a:p>
            </c:rich>
          </c:tx>
          <c:overlay val="0"/>
        </c:title>
        <c:numFmt formatCode="General" sourceLinked="1"/>
        <c:majorTickMark val="none"/>
        <c:minorTickMark val="none"/>
        <c:tickLblPos val="nextTo"/>
        <c:spPr>
          <a:ln>
            <a:noFill/>
          </a:ln>
        </c:spPr>
        <c:txPr>
          <a:bodyPr/>
          <a:lstStyle/>
          <a:p>
            <a:pPr>
              <a:defRPr sz="1200">
                <a:solidFill>
                  <a:srgbClr val="6C7A82"/>
                </a:solidFill>
                <a:latin typeface="+mn-lt"/>
              </a:defRPr>
            </a:pPr>
            <a:endParaRPr lang="LID4096"/>
          </a:p>
        </c:txPr>
        <c:crossAx val="-2128940872"/>
        <c:crosses val="autoZero"/>
        <c:crossBetween val="midCat"/>
        <c:majorUnit val="0.2"/>
      </c:valAx>
    </c:plotArea>
    <c:legend>
      <c:legendPos val="b"/>
      <c:layout>
        <c:manualLayout>
          <c:xMode val="edge"/>
          <c:yMode val="edge"/>
          <c:x val="0"/>
          <c:y val="0.80620510174071791"/>
          <c:w val="1"/>
          <c:h val="0.1768815790203814"/>
        </c:manualLayout>
      </c:layout>
      <c:overlay val="0"/>
      <c:txPr>
        <a:bodyPr/>
        <a:lstStyle/>
        <a:p>
          <a:pPr>
            <a:defRPr sz="1600">
              <a:solidFill>
                <a:srgbClr val="404040"/>
              </a:solidFill>
              <a:latin typeface="+mn-lt"/>
            </a:defRPr>
          </a:pPr>
          <a:endParaRPr lang="LID4096"/>
        </a:p>
      </c:txPr>
    </c:legend>
    <c:plotVisOnly val="1"/>
    <c:dispBlanksAs val="gap"/>
    <c:showDLblsOverMax val="0"/>
  </c:chart>
  <c:txPr>
    <a:bodyPr/>
    <a:lstStyle/>
    <a:p>
      <a:pPr>
        <a:defRPr sz="1800"/>
      </a:pPr>
      <a:endParaRPr lang="LID4096"/>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748E1AF-6343-46AA-8AEF-4C12F4118850}" type="datetimeFigureOut">
              <a:rPr lang="en-US" smtClean="0"/>
              <a:t>9/16/2026</a:t>
            </a:fld>
            <a:endParaRPr lang="en-US" dirty="0"/>
          </a:p>
        </p:txBody>
      </p:sp>
      <p:sp>
        <p:nvSpPr>
          <p:cNvPr id="4" name="Footer Placeholder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858E0-3D38-47B7-97D4-4FE08D90D359}" type="slidenum">
              <a:rPr lang="en-US" smtClean="0"/>
              <a:t>‹#›</a:t>
            </a:fld>
            <a:endParaRPr lang="en-U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D2517-63AA-420A-887D-BE60360A8F4D}" type="datetimeFigureOut">
              <a:rPr lang="en-US" noProof="0" smtClean="0"/>
              <a:t>9/16/2026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4ECAD9-32EE-4091-BDA5-6BD15ACC5E58}" type="slidenum">
              <a:rPr lang="en-US" noProof="0" smtClean="0"/>
              <a:t>‹#›</a:t>
            </a:fld>
            <a:endParaRPr lang="en-U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a:t>
            </a:fld>
            <a:endParaRPr lang="en-US" noProof="0" dirty="0"/>
          </a:p>
        </p:txBody>
      </p:sp>
    </p:spTree>
    <p:extLst>
      <p:ext uri="{BB962C8B-B14F-4D97-AF65-F5344CB8AC3E}">
        <p14:creationId xmlns:p14="http://schemas.microsoft.com/office/powerpoint/2010/main" val="221598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Lets start with thinking about a </a:t>
            </a:r>
            <a:r>
              <a:rPr lang="en-US" dirty="0" err="1"/>
              <a:t>traveller</a:t>
            </a:r>
            <a:r>
              <a:rPr lang="en-US" dirty="0"/>
              <a:t> </a:t>
            </a:r>
          </a:p>
          <a:p>
            <a:endParaRPr lang="en-US" dirty="0"/>
          </a:p>
          <a:p>
            <a:r>
              <a:rPr lang="en-US" dirty="0"/>
              <a:t>The traveler doesn’t touch the phone at these times. The screen stays off, no app is opened, nothing is typed. </a:t>
            </a:r>
          </a:p>
          <a:p>
            <a:endParaRPr lang="en-US" dirty="0"/>
          </a:p>
          <a:p>
            <a:endParaRPr lang="en-US" dirty="0"/>
          </a:p>
          <a:p>
            <a:r>
              <a:rPr lang="en-US" dirty="0"/>
              <a:t>Three different operators</a:t>
            </a:r>
          </a:p>
          <a:p>
            <a:r>
              <a:rPr lang="en-US" dirty="0"/>
              <a:t>Three different randomized MAC addresses. </a:t>
            </a:r>
          </a:p>
          <a:p>
            <a:endParaRPr lang="en-US" dirty="0"/>
          </a:p>
          <a:p>
            <a:r>
              <a:rPr lang="en-US" dirty="0"/>
              <a:t>To anyone watching those three networks, these look like three strangers. But can they be related? We will answer this question!</a:t>
            </a:r>
          </a:p>
          <a:p>
            <a:endParaRPr lang="LID4096"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2</a:t>
            </a:fld>
            <a:endParaRPr lang="en-US" noProof="0" dirty="0"/>
          </a:p>
        </p:txBody>
      </p:sp>
    </p:spTree>
    <p:extLst>
      <p:ext uri="{BB962C8B-B14F-4D97-AF65-F5344CB8AC3E}">
        <p14:creationId xmlns:p14="http://schemas.microsoft.com/office/powerpoint/2010/main" val="555693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Traffic analysis has been used for over two decades to extract sensitive information from network communications, and we know that encryption could not stop that;</a:t>
            </a:r>
          </a:p>
          <a:p>
            <a:endParaRPr lang="en-US" dirty="0"/>
          </a:p>
          <a:p>
            <a:endParaRPr lang="en-US" dirty="0"/>
          </a:p>
          <a:p>
            <a:r>
              <a:rPr lang="en-US" dirty="0"/>
              <a:t>From encrypted traffic you can infer which app is running and what the user is doing. From metadata you can infer daily routines. And transmission characteristics, like frame timing or clock skew, can identify a device model through the encryption.</a:t>
            </a:r>
          </a:p>
          <a:p>
            <a:endParaRPr lang="en-US" dirty="0"/>
          </a:p>
          <a:p>
            <a:r>
              <a:rPr lang="en-US" dirty="0"/>
              <a:t>But look at what these have in common: they need the user to do something — an app to be opened, a page to be loaded, or anything else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ECAD9-32EE-4091-BDA5-6BD15ACC5E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1378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the question we want to answer</a:t>
            </a:r>
          </a:p>
          <a:p>
            <a:endParaRPr lang="en-US" dirty="0"/>
          </a:p>
          <a:p>
            <a:r>
              <a:rPr lang="en-US" dirty="0"/>
              <a:t>Can we still tell that both captures came from the same device?</a:t>
            </a:r>
          </a:p>
          <a:p>
            <a:endParaRPr lang="en-US" dirty="0"/>
          </a:p>
          <a:p>
            <a:r>
              <a:rPr lang="en-US" dirty="0"/>
              <a:t>what phones actually do. They sync, update and send telemetry with the screen off. That traffic is shaped by which applications are installed rather than by behavior of the user,</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 traffic is lower in volume and variability, than user-generated traffic.</a:t>
            </a:r>
          </a:p>
          <a:p>
            <a:r>
              <a:rPr lang="en-US" dirty="0"/>
              <a:t> so it must be harder to exploit. </a:t>
            </a:r>
          </a:p>
          <a:p>
            <a:endParaRPr lang="en-US" dirty="0"/>
          </a:p>
          <a:p>
            <a:endParaRPr lang="LID4096"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4</a:t>
            </a:fld>
            <a:endParaRPr lang="en-US" noProof="0" dirty="0"/>
          </a:p>
        </p:txBody>
      </p:sp>
    </p:spTree>
    <p:extLst>
      <p:ext uri="{BB962C8B-B14F-4D97-AF65-F5344CB8AC3E}">
        <p14:creationId xmlns:p14="http://schemas.microsoft.com/office/powerpoint/2010/main" val="356640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threat model.</a:t>
            </a:r>
          </a:p>
          <a:p>
            <a:endParaRPr lang="en-US" dirty="0"/>
          </a:p>
          <a:p>
            <a:r>
              <a:rPr lang="en-US" dirty="0"/>
              <a:t>The adversary is passive. </a:t>
            </a:r>
          </a:p>
          <a:p>
            <a:endParaRPr lang="en-US" dirty="0"/>
          </a:p>
          <a:p>
            <a:r>
              <a:rPr lang="en-US" dirty="0"/>
              <a:t>To implement this we needed two things. First, realistic user profiles</a:t>
            </a:r>
          </a:p>
          <a:p>
            <a:r>
              <a:rPr lang="en-US" dirty="0"/>
              <a:t>Second, a phone actually connected to the access point and left alone, no interaction at all.</a:t>
            </a:r>
          </a:p>
          <a:p>
            <a:endParaRPr lang="en-US" dirty="0"/>
          </a:p>
          <a:p>
            <a:r>
              <a:rPr lang="en-US" dirty="0"/>
              <a:t>So the adversary ends up with two sets of traces, everything seen at the first location, everything seen at the second; and the whole attack is deciding which pairs belong together. We show two locations for clarity of notation; more locations simply mean more pairwise comparisons.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5</a:t>
            </a:fld>
            <a:endParaRPr lang="en-US" noProof="0" dirty="0"/>
          </a:p>
        </p:txBody>
      </p:sp>
    </p:spTree>
    <p:extLst>
      <p:ext uri="{BB962C8B-B14F-4D97-AF65-F5344CB8AC3E}">
        <p14:creationId xmlns:p14="http://schemas.microsoft.com/office/powerpoint/2010/main" val="592779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user profile, in our setup, is a set of installed applications.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generate realistic user profiles, prepare the phone and the access point, passively record the traffic each profile produces, and repeat the recording with a different application launch order each time, to mimic real users opening their apps in different orders.</a:t>
            </a:r>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6</a:t>
            </a:fld>
            <a:endParaRPr lang="en-US" noProof="0" dirty="0"/>
          </a:p>
        </p:txBody>
      </p:sp>
    </p:spTree>
    <p:extLst>
      <p:ext uri="{BB962C8B-B14F-4D97-AF65-F5344CB8AC3E}">
        <p14:creationId xmlns:p14="http://schemas.microsoft.com/office/powerpoint/2010/main" val="370813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IP addresses are the obvious candidate but  the weakest one. They indicate the connection endpoints, but load balancing, distributed infrastructure and address changes over time mean the same host answers from different addresses.</a:t>
            </a:r>
          </a:p>
          <a:p>
            <a:endParaRPr lang="en-US" dirty="0"/>
          </a:p>
          <a:p>
            <a:r>
              <a:rPr lang="en-US" dirty="0"/>
              <a:t>Autonomous systems fix that. We map the </a:t>
            </a:r>
            <a:r>
              <a:rPr lang="en-US" dirty="0" err="1"/>
              <a:t>ip</a:t>
            </a:r>
            <a:r>
              <a:rPr lang="en-US" dirty="0"/>
              <a:t> addresses to their AS number using </a:t>
            </a:r>
            <a:r>
              <a:rPr lang="en-US" dirty="0" err="1"/>
              <a:t>maxmind</a:t>
            </a:r>
            <a:r>
              <a:rPr lang="en-US" dirty="0"/>
              <a:t> database</a:t>
            </a:r>
          </a:p>
          <a:p>
            <a:endParaRPr lang="en-US" dirty="0"/>
          </a:p>
          <a:p>
            <a:r>
              <a:rPr lang="en-US" dirty="0"/>
              <a:t>Third, filtering. We drop very low-volume endpoints with the standard Tukey rule, then score how unique each remaining AS is. Uniqueness averages three things: how many profiles contact that AS, how many ports they use, and how varied its packet sizes are. An AS everyone contacts, on many ports, tells you nothing.</a:t>
            </a:r>
          </a:p>
          <a:p>
            <a:endParaRPr lang="en-US" dirty="0"/>
          </a:p>
          <a:p>
            <a:r>
              <a:rPr lang="en-US" dirty="0"/>
              <a:t>Finally the representation. A unique AS is kept as it is. A common one is not thrown away — it is extended with the informative ports it was contacted on, </a:t>
            </a:r>
          </a:p>
          <a:p>
            <a:endParaRPr lang="en-US" dirty="0"/>
          </a:p>
          <a:p>
            <a:r>
              <a:rPr lang="en-US" dirty="0"/>
              <a:t>The result is a set of strings. That is our trace.</a:t>
            </a:r>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7</a:t>
            </a:fld>
            <a:endParaRPr lang="en-US" noProof="0" dirty="0"/>
          </a:p>
        </p:txBody>
      </p:sp>
    </p:spTree>
    <p:extLst>
      <p:ext uri="{BB962C8B-B14F-4D97-AF65-F5344CB8AC3E}">
        <p14:creationId xmlns:p14="http://schemas.microsoft.com/office/powerpoint/2010/main" val="2204570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classifier and  no retraining schedule. The decision is only a distance metric and one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Jaccard : These vectors are sparse, and two phones both not contacting some obscure AS have nothing in common</a:t>
            </a:r>
            <a:endParaRPr lang="LID4096"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8</a:t>
            </a:fld>
            <a:endParaRPr lang="en-US" noProof="0" dirty="0"/>
          </a:p>
        </p:txBody>
      </p:sp>
    </p:spTree>
    <p:extLst>
      <p:ext uri="{BB962C8B-B14F-4D97-AF65-F5344CB8AC3E}">
        <p14:creationId xmlns:p14="http://schemas.microsoft.com/office/powerpoint/2010/main" val="2521785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have a distance. To make a decision we need a threshold: below it, we say same user.</a:t>
            </a:r>
          </a:p>
          <a:p>
            <a:endParaRPr lang="en-US" dirty="0"/>
          </a:p>
          <a:p>
            <a:r>
              <a:rPr lang="en-US" dirty="0"/>
              <a:t>We divide the Jaccard range into ten equal intervals and keep the candidate that </a:t>
            </a:r>
            <a:r>
              <a:rPr lang="en-US" dirty="0" err="1"/>
              <a:t>maximises</a:t>
            </a:r>
            <a:r>
              <a:rPr lang="en-US" dirty="0"/>
              <a:t> F1 against the ground truth on the training split.</a:t>
            </a:r>
          </a:p>
          <a:p>
            <a:endParaRPr lang="en-US" dirty="0"/>
          </a:p>
          <a:p>
            <a:r>
              <a:rPr lang="en-US" dirty="0"/>
              <a:t>Either side tells you why. Lower is too strict: you demand near-perfect overlap and reject real matches. Higher is too relaxed: almost any two traces pass. From 0.6 up the score is flat at 0.12, which is what saying yes to everything gives you.</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second parameter is how long the attacker has to listen.</a:t>
            </a:r>
          </a:p>
          <a:p>
            <a:endParaRPr lang="en-US" dirty="0"/>
          </a:p>
          <a:p>
            <a:endParaRPr lang="en-US" dirty="0"/>
          </a:p>
          <a:p>
            <a:r>
              <a:rPr lang="en-US" dirty="0"/>
              <a:t>Second, representation matters. Raw IP addresses are the weakest, because the same service resolves to a different address elsewhere. Autonomous systems survive that, and adding AS-port strings gives the best curve at the long end: 0.72 at an hour.</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look at the other three metrics, and at how they move from left to right.</a:t>
            </a:r>
          </a:p>
          <a:p>
            <a:endParaRPr lang="en-US" dirty="0"/>
          </a:p>
          <a:p>
            <a:endParaRPr lang="en-US" dirty="0"/>
          </a:p>
          <a:p>
            <a:r>
              <a:rPr lang="en-US" dirty="0"/>
              <a:t>Two things worth saying about that. Precision 0.85 means that when this attack claims two traces are the same user, it is right roughly six times out of seven, against a base rate of six per cent. And recall 0.63 means it finds about two thirds of the real links.</a:t>
            </a:r>
          </a:p>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11</a:t>
            </a:fld>
            <a:endParaRPr lang="en-US" noProof="0" dirty="0"/>
          </a:p>
        </p:txBody>
      </p:sp>
    </p:spTree>
    <p:extLst>
      <p:ext uri="{BB962C8B-B14F-4D97-AF65-F5344CB8AC3E}">
        <p14:creationId xmlns:p14="http://schemas.microsoft.com/office/powerpoint/2010/main" val="1506256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Everything so far was one handset, so the question is whether this is a property of that phone. We repeated the experiment on a Samsung Galaxy A14 on Android 14 — different vendor, four Android versions later.</a:t>
            </a:r>
          </a:p>
          <a:p>
            <a:endParaRPr lang="en-US" dirty="0"/>
          </a:p>
          <a:p>
            <a:r>
              <a:rPr lang="en-US" dirty="0"/>
              <a:t>This is what each phone emits while idle as the window grows: distinct autonomous systems, distinct IP addresses, and packets. Each metric is scaled to its own largest value, so 1.0 is the Samsung at a full hour.</a:t>
            </a:r>
          </a:p>
          <a:p>
            <a:endParaRPr lang="en-US" dirty="0"/>
          </a:p>
          <a:p>
            <a:r>
              <a:rPr lang="en-US" dirty="0"/>
              <a:t>Every curve rises, which is the same mechanism as before. The important part is the gap: the Samsung sits far above the Poco everywhere. At a full hour the Poco reaches about a third of the Samsung's autonomous systems, and under a fifth of its packets.</a:t>
            </a:r>
          </a:p>
          <a:p>
            <a:endParaRPr lang="en-US" dirty="0"/>
          </a:p>
          <a:p>
            <a:r>
              <a:rPr lang="en-US" dirty="0"/>
              <a:t>More background traffic, more distinct endpoints, more rare items in a trace, and so an easier device to link. The attack works on both — but the newer Android was the chattier one, not the safer one.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Three limitations, and I want to name them before you do.</a:t>
            </a:r>
          </a:p>
          <a:p>
            <a:endParaRPr lang="en-US" dirty="0"/>
          </a:p>
          <a:p>
            <a:r>
              <a:rPr lang="en-US" dirty="0"/>
              <a:t>First, link-layer encryption. The attack reads IP and AS metadata off the air, so on a WPA2 or WPA3 network there is nothing to read. That is a real boundary — but a large share of public Wi-Fi is still open, and those are the networks people join in transit.</a:t>
            </a:r>
          </a:p>
          <a:p>
            <a:endParaRPr lang="en-US" dirty="0"/>
          </a:p>
          <a:p>
            <a:r>
              <a:rPr lang="en-US" dirty="0"/>
              <a:t>Second, forty synthetic profiles is not thousands of real users, so our numbers may be optimistic. Although with millions of apps available, a real person's app set is if anything more distinctive than ours.</a:t>
            </a:r>
          </a:p>
          <a:p>
            <a:endParaRPr lang="en-US" dirty="0"/>
          </a:p>
          <a:p>
            <a:r>
              <a:rPr lang="en-US" dirty="0"/>
              <a:t>Third, two Android phones. Android devices share much of this background </a:t>
            </a:r>
            <a:r>
              <a:rPr lang="en-US" dirty="0" err="1"/>
              <a:t>behaviour</a:t>
            </a:r>
            <a:r>
              <a:rPr lang="en-US" dirty="0"/>
              <a:t>, but iOS is untested.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To close.</a:t>
            </a:r>
          </a:p>
          <a:p>
            <a:endParaRPr lang="en-US" dirty="0"/>
          </a:p>
          <a:p>
            <a:r>
              <a:rPr lang="en-US" dirty="0"/>
              <a:t>We showed a passive fingerprinting attack that uses only the traffic a phone sends on its own — no payload, no persistent identifier, no user interaction. Metadata alone is enough to tell devices apart and link their traces across locations.</a:t>
            </a:r>
          </a:p>
          <a:p>
            <a:endParaRPr lang="en-US" dirty="0"/>
          </a:p>
          <a:p>
            <a:r>
              <a:rPr lang="en-US" dirty="0"/>
              <a:t>Three things drive it. It needs no interaction, so it does not depend on modelling what a user does. Observation time matters: the longer the capture, the higher the success. And it is not tied to one phone — it held across two vendors, two Android versions and two independent app sets.</a:t>
            </a:r>
          </a:p>
          <a:p>
            <a:endParaRPr lang="en-US" dirty="0"/>
          </a:p>
          <a:p>
            <a:r>
              <a:rPr lang="en-US" dirty="0"/>
              <a:t>The uncomfortable part is that encryption and MAC </a:t>
            </a:r>
            <a:r>
              <a:rPr lang="en-US" dirty="0" err="1"/>
              <a:t>randomisation</a:t>
            </a:r>
            <a:r>
              <a:rPr lang="en-US" dirty="0"/>
              <a:t> are the two protections users are told to rely on, and neither closes this gap. It has to be addressed at the network level.</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4ECAD9-32EE-4091-BDA5-6BD15ACC5E58}" type="slidenum">
              <a:rPr lang="en-US" noProof="0" smtClean="0"/>
              <a:t>15</a:t>
            </a:fld>
            <a:endParaRPr lang="en-US" noProof="0" dirty="0"/>
          </a:p>
        </p:txBody>
      </p:sp>
    </p:spTree>
    <p:extLst>
      <p:ext uri="{BB962C8B-B14F-4D97-AF65-F5344CB8AC3E}">
        <p14:creationId xmlns:p14="http://schemas.microsoft.com/office/powerpoint/2010/main" val="1755222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C80BF05A-0813-437A-AB16-517A2927C515}" type="datetime1">
              <a:rPr lang="en-US" noProof="0" smtClean="0"/>
              <a:t>9/16/2026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3" name="Subtitle 2"/>
          <p:cNvSpPr>
            <a:spLocks noGrp="1"/>
          </p:cNvSpPr>
          <p:nvPr>
            <p:ph type="subTitle" idx="1"/>
          </p:nvPr>
        </p:nvSpPr>
        <p:spPr>
          <a:xfrm>
            <a:off x="1212850" y="4508500"/>
            <a:ext cx="5118100" cy="1279652"/>
          </a:xfrm>
        </p:spPr>
        <p:txBody>
          <a:bodyPr lIns="91440" rIns="9144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2" name="Title 1"/>
          <p:cNvSpPr>
            <a:spLocks noGrp="1"/>
          </p:cNvSpPr>
          <p:nvPr>
            <p:ph type="ctrTitle"/>
          </p:nvPr>
        </p:nvSpPr>
        <p:spPr>
          <a:xfrm>
            <a:off x="1212850" y="2057400"/>
            <a:ext cx="5118100" cy="1929066"/>
          </a:xfrm>
        </p:spPr>
        <p:txBody>
          <a:bodyPr anchor="b">
            <a:noAutofit/>
          </a:bodyPr>
          <a:lstStyle>
            <a:lvl1pPr algn="l">
              <a:lnSpc>
                <a:spcPct val="90000"/>
              </a:lnSpc>
              <a:defRPr sz="5400" b="1" spc="-50" baseline="0">
                <a:solidFill>
                  <a:schemeClr val="bg1"/>
                </a:solidFill>
                <a:latin typeface="+mn-lt"/>
              </a:defRPr>
            </a:lvl1pPr>
          </a:lstStyle>
          <a:p>
            <a:r>
              <a:rPr lang="en-US" noProof="0"/>
              <a:t>Click to edit Master title style</a:t>
            </a:r>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3" name="Parallélogramme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Rectangle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530B471A-3942-4007-815F-D49A0A331FCE}" type="datetime1">
              <a:rPr lang="en-US" noProof="0" smtClean="0"/>
              <a:t>9/16/2026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noProof="0" dirty="0"/>
              <a:t>Footer</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0" name="Picture Placeholder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2" name="Title 1"/>
          <p:cNvSpPr>
            <a:spLocks noGrp="1"/>
          </p:cNvSpPr>
          <p:nvPr>
            <p:ph type="ctrTitle"/>
          </p:nvPr>
        </p:nvSpPr>
        <p:spPr>
          <a:xfrm>
            <a:off x="6629400" y="758952"/>
            <a:ext cx="4526280" cy="3227514"/>
          </a:xfrm>
        </p:spPr>
        <p:txBody>
          <a:bodyPr anchor="b">
            <a:normAutofit/>
          </a:bodyPr>
          <a:lstStyle>
            <a:lvl1pPr algn="l">
              <a:lnSpc>
                <a:spcPct val="90000"/>
              </a:lnSpc>
              <a:defRPr sz="6000" b="1" spc="-50" baseline="0">
                <a:solidFill>
                  <a:schemeClr val="accent1"/>
                </a:solidFill>
                <a:latin typeface="+mn-lt"/>
              </a:defRPr>
            </a:lvl1pPr>
          </a:lstStyle>
          <a:p>
            <a:r>
              <a:rPr lang="en-US" noProof="0"/>
              <a:t>Click to edit Master title style</a:t>
            </a:r>
          </a:p>
        </p:txBody>
      </p:sp>
      <p:sp>
        <p:nvSpPr>
          <p:cNvPr id="3" name="Subtitle 2"/>
          <p:cNvSpPr>
            <a:spLocks noGrp="1"/>
          </p:cNvSpPr>
          <p:nvPr>
            <p:ph type="subTitle" idx="1"/>
          </p:nvPr>
        </p:nvSpPr>
        <p:spPr>
          <a:xfrm>
            <a:off x="6632171" y="4508500"/>
            <a:ext cx="4526280" cy="1279652"/>
          </a:xfrm>
        </p:spPr>
        <p:txBody>
          <a:bodyPr lIns="91440" rIns="9144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11" name="Rectangle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BB23A833-C901-4A1D-85FF-84EB92980497}" type="datetime1">
              <a:rPr lang="en-US" smtClean="0"/>
              <a:t>9/16/2026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5" name="Parallélogramme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E70CA045-4F80-40DB-9298-B14D83E5B253}" type="datetime1">
              <a:rPr lang="en-US" noProof="0" smtClean="0"/>
              <a:t>9/16/2026</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2641599" y="3746500"/>
            <a:ext cx="8331202" cy="1308100"/>
          </a:xfrm>
        </p:spPr>
        <p:txBody>
          <a:bodyPr anchor="b" anchorCtr="0">
            <a:noAutofit/>
          </a:bodyPr>
          <a:lstStyle>
            <a:lvl1pP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2641600" y="5219700"/>
            <a:ext cx="8331201" cy="586740"/>
          </a:xfrm>
        </p:spPr>
        <p:txBody>
          <a:bodyPr lIns="91440" rIns="9144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lvl1pPr>
              <a:defRPr>
                <a:solidFill>
                  <a:schemeClr val="tx1">
                    <a:lumMod val="75000"/>
                    <a:lumOff val="25000"/>
                  </a:schemeClr>
                </a:solidFill>
              </a:defRPr>
            </a:lvl1pPr>
          </a:lstStyle>
          <a:p>
            <a:fld id="{922F72E8-AB3D-4CDB-A7CD-135F700CC573}" type="datetime1">
              <a:rPr lang="en-US" noProof="0" smtClean="0"/>
              <a:t>9/16/2026</a:t>
            </a:fld>
            <a:endParaRPr lang="en-US" noProof="0"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12" name="Picture Placeholder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a:lstStyle/>
          <a:p>
            <a:r>
              <a:rPr lang="en-US" noProof="0"/>
              <a:t>Click icon to add picture</a:t>
            </a:r>
            <a:endParaRPr lang="en-US" noProof="0" dirty="0"/>
          </a:p>
        </p:txBody>
      </p:sp>
      <p:sp>
        <p:nvSpPr>
          <p:cNvPr id="13" name="Rectangle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1400" noProof="0" dirty="0"/>
          </a:p>
        </p:txBody>
      </p:sp>
      <p:sp>
        <p:nvSpPr>
          <p:cNvPr id="2" name="Title 1"/>
          <p:cNvSpPr>
            <a:spLocks noGrp="1"/>
          </p:cNvSpPr>
          <p:nvPr>
            <p:ph type="title"/>
          </p:nvPr>
        </p:nvSpPr>
        <p:spPr>
          <a:xfrm>
            <a:off x="1930399" y="3746500"/>
            <a:ext cx="8331202" cy="1308100"/>
          </a:xfrm>
        </p:spPr>
        <p:txBody>
          <a:bodyPr anchor="b" anchorCtr="0">
            <a:noAutofit/>
          </a:bodyPr>
          <a:lstStyle>
            <a:lvl1pPr algn="ctr">
              <a:lnSpc>
                <a:spcPct val="90000"/>
              </a:lnSpc>
              <a:defRPr sz="4800" b="1">
                <a:solidFill>
                  <a:schemeClr val="bg1"/>
                </a:solidFill>
                <a:latin typeface="+mn-lt"/>
              </a:defRPr>
            </a:lvl1pPr>
          </a:lstStyle>
          <a:p>
            <a:r>
              <a:rPr lang="en-US" noProof="0"/>
              <a:t>Click to edit Master title style</a:t>
            </a:r>
          </a:p>
        </p:txBody>
      </p:sp>
      <p:sp>
        <p:nvSpPr>
          <p:cNvPr id="3" name="Text Placeholder 2"/>
          <p:cNvSpPr>
            <a:spLocks noGrp="1"/>
          </p:cNvSpPr>
          <p:nvPr>
            <p:ph type="body" idx="1"/>
          </p:nvPr>
        </p:nvSpPr>
        <p:spPr>
          <a:xfrm>
            <a:off x="1930400" y="5219700"/>
            <a:ext cx="8331201" cy="586740"/>
          </a:xfrm>
        </p:spPr>
        <p:txBody>
          <a:bodyPr lIns="91440" rIns="9144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0"/>
              <a:t>Click to edit Master text styles</a:t>
            </a:r>
          </a:p>
        </p:txBody>
      </p:sp>
      <p:sp>
        <p:nvSpPr>
          <p:cNvPr id="14" name="Rectangle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F6DB0438-1F92-4513-84FB-3F71C41481D0}" type="datetime1">
              <a:rPr lang="en-US" smtClean="0"/>
              <a:t>9/16/2026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Footer</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86731"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395"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0845FC3A-1837-486A-BAAB-862C75D8F891}" type="datetime1">
              <a:rPr lang="en-US" smtClean="0"/>
              <a:t>9/16/2026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Footer</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65B08146-2D9B-4633-932F-AD584081F60C}" type="datetime1">
              <a:rPr lang="en-US" smtClean="0"/>
              <a:t>9/16/2026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Footer</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6" name="Parallélogramme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lvl1pPr>
              <a:defRPr>
                <a:solidFill>
                  <a:schemeClr val="tx1">
                    <a:lumMod val="75000"/>
                    <a:lumOff val="25000"/>
                  </a:schemeClr>
                </a:solidFill>
              </a:defRPr>
            </a:lvl1pPr>
          </a:lstStyle>
          <a:p>
            <a:fld id="{5F972F3A-9678-47B0-A407-12CB8CD03CB7}" type="datetime1">
              <a:rPr lang="en-US" noProof="0" smtClean="0"/>
              <a:t>9/16/2026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lvl1pPr>
              <a:defRPr>
                <a:solidFill>
                  <a:schemeClr val="tx1">
                    <a:lumMod val="75000"/>
                    <a:lumOff val="25000"/>
                  </a:schemeClr>
                </a:solidFill>
              </a:defRPr>
            </a:lvl1pPr>
          </a:lstStyle>
          <a:p>
            <a:r>
              <a:rPr lang="en-US" noProof="0" dirty="0"/>
              <a:t>Footer</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786383"/>
            <a:ext cx="3068833" cy="2093975"/>
          </a:xfrm>
        </p:spPr>
        <p:txBody>
          <a:bodyPr anchor="b">
            <a:normAutofit/>
          </a:bodyPr>
          <a:lstStyle>
            <a:lvl1pPr>
              <a:lnSpc>
                <a:spcPct val="90000"/>
              </a:lnSpc>
              <a:defRPr sz="3600" b="0">
                <a:solidFill>
                  <a:srgbClr val="FFFFFF"/>
                </a:solidFill>
              </a:defRPr>
            </a:lvl1pPr>
          </a:lstStyle>
          <a:p>
            <a:r>
              <a:rPr lang="en-US" noProof="0"/>
              <a:t>Click to edit Master title style</a:t>
            </a:r>
          </a:p>
        </p:txBody>
      </p:sp>
      <p:sp>
        <p:nvSpPr>
          <p:cNvPr id="3" name="Content Placeholder 2"/>
          <p:cNvSpPr>
            <a:spLocks noGrp="1"/>
          </p:cNvSpPr>
          <p:nvPr>
            <p:ph idx="1"/>
          </p:nvPr>
        </p:nvSpPr>
        <p:spPr>
          <a:xfrm>
            <a:off x="5458984" y="812800"/>
            <a:ext cx="5713841" cy="486860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1092200" y="3043050"/>
            <a:ext cx="3068832" cy="2638359"/>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CD4F17CE-AF67-42A6-9B08-D9D967FFFDE4}"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000B92F1-8FD0-4E8A-B7D3-97451A26B45A}" type="datetime1">
              <a:rPr lang="en-US" smtClean="0"/>
              <a:t>9/16/2026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5458984" y="497808"/>
            <a:ext cx="5713841" cy="4868609"/>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ectangle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CCD90279-F06B-4A8D-8505-BAF06FE25E22}"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5" name="Rectangle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092200" y="1885125"/>
            <a:ext cx="3314700" cy="2093975"/>
          </a:xfrm>
        </p:spPr>
        <p:txBody>
          <a:bodyPr anchor="ctr">
            <a:normAutofit/>
          </a:bodyPr>
          <a:lstStyle>
            <a:lvl1pPr>
              <a:lnSpc>
                <a:spcPct val="90000"/>
              </a:lnSpc>
              <a:defRPr sz="4400" b="1">
                <a:solidFill>
                  <a:srgbClr val="FFFFFF"/>
                </a:solidFill>
                <a:latin typeface="+mn-lt"/>
              </a:defRPr>
            </a:lvl1pPr>
          </a:lstStyle>
          <a:p>
            <a:r>
              <a:rPr lang="en-US" noProof="0"/>
              <a:t>Click to edit Master title style</a:t>
            </a:r>
          </a:p>
        </p:txBody>
      </p:sp>
      <p:sp>
        <p:nvSpPr>
          <p:cNvPr id="18" name="Rectangle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bg1"/>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 name="Content Placeholder 2"/>
          <p:cNvSpPr>
            <a:spLocks noGrp="1"/>
          </p:cNvSpPr>
          <p:nvPr>
            <p:ph idx="1"/>
          </p:nvPr>
        </p:nvSpPr>
        <p:spPr>
          <a:xfrm>
            <a:off x="5458984" y="497808"/>
            <a:ext cx="5713841" cy="4868609"/>
          </a:xfrm>
        </p:spPr>
        <p:txBody>
          <a:bodyPr anchor="ct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434516FD-838A-4F07-B4DF-AAD15B490B04}"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smtClean="0"/>
              <a:pPr/>
              <a:t>‹#›</a:t>
            </a:fld>
            <a:r>
              <a:rPr lang="en-US" dirty="0"/>
              <a:t>/15</a:t>
            </a:r>
            <a:endParaRPr lang="en-US" noProof="0" dirty="0"/>
          </a:p>
        </p:txBody>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endParaRPr lang="en-U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4984722" y="548355"/>
            <a:ext cx="6054846" cy="634336"/>
          </a:xfrm>
        </p:spPr>
        <p:txBody>
          <a:bodyPr anchor="ctr">
            <a:noAutofit/>
          </a:bodyPr>
          <a:lstStyle>
            <a:lvl1pPr>
              <a:lnSpc>
                <a:spcPct val="90000"/>
              </a:lnSpc>
              <a:defRPr sz="36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5100833" y="1611313"/>
            <a:ext cx="6072099" cy="3755104"/>
          </a:xfrm>
        </p:spPr>
        <p:txBody>
          <a:bodyPr anchor="t">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3BFD6057-15D4-47FF-AC87-595770AFC51E}"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smtClean="0"/>
              <a:pPr/>
              <a:t>‹#›</a:t>
            </a:fld>
            <a:r>
              <a:rPr lang="en-US" dirty="0"/>
              <a:t>/15</a:t>
            </a:r>
            <a:endParaRPr lang="en-US" noProof="0" dirty="0"/>
          </a:p>
        </p:txBody>
      </p:sp>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t with Caption">
    <p:spTree>
      <p:nvGrpSpPr>
        <p:cNvPr id="1" name=""/>
        <p:cNvGrpSpPr/>
        <p:nvPr/>
      </p:nvGrpSpPr>
      <p:grpSpPr>
        <a:xfrm>
          <a:off x="0" y="0"/>
          <a:ext cx="0" cy="0"/>
          <a:chOff x="0" y="0"/>
          <a:chExt cx="0" cy="0"/>
        </a:xfrm>
      </p:grpSpPr>
      <p:sp>
        <p:nvSpPr>
          <p:cNvPr id="18" name="Picture Placeholder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a:lstStyle>
            <a:lvl1pPr>
              <a:defRPr>
                <a:solidFill>
                  <a:schemeClr val="tx1">
                    <a:lumMod val="75000"/>
                    <a:lumOff val="25000"/>
                  </a:schemeClr>
                </a:solidFill>
              </a:defRPr>
            </a:lvl1pPr>
          </a:lstStyle>
          <a:p>
            <a:r>
              <a:rPr lang="en-US" noProof="0"/>
              <a:t>Click icon to add picture</a:t>
            </a:r>
            <a:endParaRPr lang="en-US" noProof="0" dirty="0"/>
          </a:p>
        </p:txBody>
      </p:sp>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p:cNvSpPr>
            <a:spLocks noGrp="1"/>
          </p:cNvSpPr>
          <p:nvPr>
            <p:ph type="title"/>
          </p:nvPr>
        </p:nvSpPr>
        <p:spPr>
          <a:xfrm>
            <a:off x="3068577" y="880375"/>
            <a:ext cx="6054846" cy="634336"/>
          </a:xfrm>
        </p:spPr>
        <p:txBody>
          <a:bodyPr anchor="ctr">
            <a:noAutofit/>
          </a:bodyPr>
          <a:lstStyle>
            <a:lvl1pPr algn="ctr">
              <a:lnSpc>
                <a:spcPct val="90000"/>
              </a:lnSpc>
              <a:defRPr sz="3600" b="1" i="0">
                <a:solidFill>
                  <a:schemeClr val="tx1">
                    <a:lumMod val="75000"/>
                    <a:lumOff val="25000"/>
                  </a:schemeClr>
                </a:solidFill>
                <a:latin typeface="+mn-lt"/>
              </a:defRPr>
            </a:lvl1pPr>
          </a:lstStyle>
          <a:p>
            <a:r>
              <a:rPr lang="en-US" noProof="0"/>
              <a:t>Click to edit Master title style</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91744F90-B2CB-4814-B8FE-0BC1D0BBDCFD}"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smtClean="0"/>
              <a:pPr/>
              <a:t>‹#›</a:t>
            </a:fld>
            <a:r>
              <a:rPr lang="en-US" dirty="0"/>
              <a:t>/15</a:t>
            </a:r>
            <a:endParaRPr lang="en-US" noProof="0" dirty="0"/>
          </a:p>
        </p:txBody>
      </p:sp>
      <p:sp>
        <p:nvSpPr>
          <p:cNvPr id="19" name="Rectangle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473373" y="943430"/>
            <a:ext cx="4699452"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BA4D4AC6-8AD5-4E51-958E-ECB8A1E8F3D9}"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smtClean="0"/>
              <a:pPr/>
              <a:t>‹#›</a:t>
            </a:fld>
            <a:r>
              <a:rPr lang="en-US" dirty="0"/>
              <a:t>/15</a:t>
            </a:r>
            <a:endParaRPr lang="en-US" noProof="0" dirty="0"/>
          </a:p>
        </p:txBody>
      </p:sp>
      <p:sp>
        <p:nvSpPr>
          <p:cNvPr id="20" name="Rectangle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t with Caption">
    <p:spTree>
      <p:nvGrpSpPr>
        <p:cNvPr id="1" name=""/>
        <p:cNvGrpSpPr/>
        <p:nvPr/>
      </p:nvGrpSpPr>
      <p:grpSpPr>
        <a:xfrm>
          <a:off x="0" y="0"/>
          <a:ext cx="0" cy="0"/>
          <a:chOff x="0" y="0"/>
          <a:chExt cx="0" cy="0"/>
        </a:xfrm>
      </p:grpSpPr>
      <p:sp>
        <p:nvSpPr>
          <p:cNvPr id="10" name="Parallélogramme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4" name="Rectangle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2200" y="1885125"/>
            <a:ext cx="3068833" cy="2093975"/>
          </a:xfrm>
        </p:spPr>
        <p:txBody>
          <a:bodyPr anchor="ctr">
            <a:normAutofit/>
          </a:bodyPr>
          <a:lstStyle>
            <a:lvl1pPr>
              <a:lnSpc>
                <a:spcPct val="90000"/>
              </a:lnSpc>
              <a:defRPr sz="4400" b="1" i="0">
                <a:solidFill>
                  <a:srgbClr val="FFFFFF"/>
                </a:solidFill>
                <a:latin typeface="+mn-lt"/>
              </a:defRPr>
            </a:lvl1pPr>
          </a:lstStyle>
          <a:p>
            <a:r>
              <a:rPr lang="en-US" noProof="0"/>
              <a:t>Click to edit Master title style</a:t>
            </a:r>
          </a:p>
        </p:txBody>
      </p:sp>
      <p:sp>
        <p:nvSpPr>
          <p:cNvPr id="3" name="Content Placeholder 2"/>
          <p:cNvSpPr>
            <a:spLocks noGrp="1"/>
          </p:cNvSpPr>
          <p:nvPr>
            <p:ph idx="1"/>
          </p:nvPr>
        </p:nvSpPr>
        <p:spPr>
          <a:xfrm>
            <a:off x="6518529" y="943430"/>
            <a:ext cx="4654296" cy="3977366"/>
          </a:xfrm>
        </p:spPr>
        <p:txBody>
          <a:bodyPr anchor="ctr">
            <a:normAutofit/>
          </a:bodyPr>
          <a:lstStyle>
            <a:lvl1pPr>
              <a:defRPr sz="2400"/>
            </a:lvl1pPr>
            <a:lvl2pPr>
              <a:defRPr sz="2000"/>
            </a:lvl2pPr>
            <a:lvl3pPr>
              <a:defRPr sz="1600"/>
            </a:lvl3pPr>
            <a:lvl4pPr>
              <a:defRPr sz="1600"/>
            </a:lvl4pPr>
            <a:lvl5pPr>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a:lstStyle>
            <a:lvl1pPr>
              <a:defRPr>
                <a:solidFill>
                  <a:schemeClr val="tx1">
                    <a:lumMod val="75000"/>
                    <a:lumOff val="25000"/>
                  </a:schemeClr>
                </a:solidFill>
              </a:defRPr>
            </a:lvl1pPr>
          </a:lstStyle>
          <a:p>
            <a:fld id="{F3F7D997-AB19-4289-9282-AE12726EB807}" type="datetime1">
              <a:rPr lang="en-US" noProof="0" smtClean="0"/>
              <a:t>9/16/2026</a:t>
            </a:fld>
            <a:endParaRPr lang="en-US" noProof="0" dirty="0"/>
          </a:p>
        </p:txBody>
      </p:sp>
      <p:sp>
        <p:nvSpPr>
          <p:cNvPr id="13" name="Footer Placeholder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a:lstStyle>
            <a:lvl1pPr>
              <a:defRPr>
                <a:solidFill>
                  <a:schemeClr val="tx1">
                    <a:lumMod val="75000"/>
                    <a:lumOff val="25000"/>
                  </a:schemeClr>
                </a:solidFill>
              </a:defRPr>
            </a:lvl1pPr>
          </a:lstStyle>
          <a:p>
            <a:r>
              <a:rPr lang="en-US" noProof="0" dirty="0"/>
              <a:t>Footer</a:t>
            </a:r>
          </a:p>
        </p:txBody>
      </p:sp>
      <p:sp>
        <p:nvSpPr>
          <p:cNvPr id="14" name="Slide Number Placeholder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a:lstStyle>
            <a:lvl1pPr>
              <a:defRPr>
                <a:solidFill>
                  <a:schemeClr val="tx1">
                    <a:lumMod val="75000"/>
                    <a:lumOff val="25000"/>
                  </a:schemeClr>
                </a:solidFill>
              </a:defRPr>
            </a:lvl1pPr>
          </a:lstStyle>
          <a:p>
            <a:fld id="{3A98EE3D-8CD1-4C3F-BD1C-C98C9596463C}" type="slidenum">
              <a:rPr lang="en-US" smtClean="0"/>
              <a:pPr/>
              <a:t>‹#›</a:t>
            </a:fld>
            <a:r>
              <a:rPr lang="en-US" dirty="0"/>
              <a:t>/15</a:t>
            </a:r>
            <a:endParaRPr lang="en-US" noProof="0" dirty="0"/>
          </a:p>
        </p:txBody>
      </p:sp>
      <p:sp>
        <p:nvSpPr>
          <p:cNvPr id="18" name="Rectangle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solidFill>
        </p:spPr>
        <p:txBody>
          <a:bodyPr lIns="457200" tIns="45720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799362"/>
            <a:ext cx="10113645" cy="743682"/>
          </a:xfrm>
        </p:spPr>
        <p:txBody>
          <a:bodyPr tIns="0" bIns="0" anchor="b">
            <a:noAutofit/>
          </a:bodyPr>
          <a:lstStyle>
            <a:lvl1pPr algn="ctr">
              <a:defRPr sz="4400" b="1">
                <a:solidFill>
                  <a:srgbClr val="FFFFFF"/>
                </a:solidFill>
              </a:defRPr>
            </a:lvl1pPr>
          </a:lstStyle>
          <a:p>
            <a:r>
              <a:rPr lang="en-US" noProof="0"/>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41926253-69DE-400B-B11A-C50540073BD6}" type="datetime1">
              <a:rPr lang="en-US" noProof="0" smtClean="0"/>
              <a:t>9/16/2026</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lvl1pPr>
              <a:defRPr>
                <a:solidFill>
                  <a:schemeClr val="bg1"/>
                </a:solidFill>
              </a:defRPr>
            </a:lvl1pPr>
          </a:lstStyle>
          <a:p>
            <a:r>
              <a:rPr lang="en-US" noProof="0" dirty="0"/>
              <a:t>Footer</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A98EE3D-8CD1-4C3F-BD1C-C98C9596463C}" type="slidenum">
              <a:rPr lang="en-US" smtClean="0"/>
              <a:pPr/>
              <a:t>‹#›</a:t>
            </a:fld>
            <a:r>
              <a:rPr lang="en-US" dirty="0"/>
              <a:t>15</a:t>
            </a:r>
            <a:endParaRPr lang="en-US" noProof="0" dirty="0"/>
          </a:p>
        </p:txBody>
      </p:sp>
      <p:sp>
        <p:nvSpPr>
          <p:cNvPr id="9" name="Rectangle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DC54026-C788-4995-A330-C2E6EB3F50AA}" type="datetime1">
              <a:rPr lang="en-US" smtClean="0"/>
              <a:t>9/16/2026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r>
              <a:rPr lang="en-US" dirty="0"/>
              <a:t>Footer</a:t>
            </a:r>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pPr/>
              <a:t>‹#›</a:t>
            </a:fld>
            <a:r>
              <a:rPr lang="en-US" dirty="0"/>
              <a:t>/15</a:t>
            </a:r>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346200"/>
            <a:ext cx="2448033" cy="4530725"/>
          </a:xfrm>
        </p:spPr>
        <p:txBody>
          <a:bodyPr vert="eaVert"/>
          <a:lstStyle/>
          <a:p>
            <a:r>
              <a:rPr lang="en-US" noProof="0"/>
              <a:t>Click to edit Master title style</a:t>
            </a:r>
          </a:p>
        </p:txBody>
      </p:sp>
      <p:sp>
        <p:nvSpPr>
          <p:cNvPr id="3" name="Vertical Text Placeholder 2"/>
          <p:cNvSpPr>
            <a:spLocks noGrp="1"/>
          </p:cNvSpPr>
          <p:nvPr>
            <p:ph type="body" orient="vert" idx="1"/>
          </p:nvPr>
        </p:nvSpPr>
        <p:spPr>
          <a:xfrm>
            <a:off x="1092200" y="1346200"/>
            <a:ext cx="7480300" cy="4530723"/>
          </a:xfrm>
        </p:spPr>
        <p:txBody>
          <a:bodyPr vert="eaVert" lIns="45720" tIns="0" rIns="45720" bIns="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DB16E085-7651-4942-B75E-63DA166FBD70}" type="datetime1">
              <a:rPr lang="en-US" noProof="0" smtClean="0"/>
              <a:t>9/16/2026</a:t>
            </a:fld>
            <a:endParaRPr lang="en-US" noProof="0"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r>
              <a:rPr lang="en-US" noProof="0" dirty="0"/>
              <a:t>Footer</a:t>
            </a:r>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Rectangle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élogramme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noProof="0"/>
              <a:t>Click to edit Master title style</a:t>
            </a:r>
          </a:p>
        </p:txBody>
      </p:sp>
      <p:sp>
        <p:nvSpPr>
          <p:cNvPr id="3" name="Text Placeholder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239FF9B4-F85E-4819-BD7A-0F16EB4C6D9D}" type="datetime1">
              <a:rPr lang="en-US" noProof="0" smtClean="0"/>
              <a:t>9/16/2026</a:t>
            </a:fld>
            <a:endParaRPr lang="en-US" noProof="0" dirty="0"/>
          </a:p>
        </p:txBody>
      </p:sp>
      <p:sp>
        <p:nvSpPr>
          <p:cNvPr id="5" name="Footer Placeholder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r>
              <a:rPr lang="en-US" noProof="0" dirty="0"/>
              <a:t>Footer</a:t>
            </a:r>
          </a:p>
        </p:txBody>
      </p:sp>
      <p:sp>
        <p:nvSpPr>
          <p:cNvPr id="6" name="Slide Number Placeholder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fld id="{3A98EE3D-8CD1-4C3F-BD1C-C98C9596463C}" type="slidenum">
              <a:rPr lang="en-US" noProof="0" smtClean="0"/>
              <a:pPr/>
              <a:t>‹#›</a:t>
            </a:fld>
            <a:endParaRPr lang="en-US" noProof="0" dirty="0"/>
          </a:p>
        </p:txBody>
      </p:sp>
      <p:sp>
        <p:nvSpPr>
          <p:cNvPr id="8" name="Rectangle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cell phones&#10;&#10;Description automatically generated">
            <a:extLst>
              <a:ext uri="{FF2B5EF4-FFF2-40B4-BE49-F238E27FC236}">
                <a16:creationId xmlns:a16="http://schemas.microsoft.com/office/drawing/2014/main" id="{0B96960F-34AD-3198-1EE6-71FB8EF49B94}"/>
              </a:ext>
            </a:extLst>
          </p:cNvPr>
          <p:cNvPicPr>
            <a:picLocks noChangeAspect="1"/>
          </p:cNvPicPr>
          <p:nvPr/>
        </p:nvPicPr>
        <p:blipFill>
          <a:blip r:embed="rId3">
            <a:extLst>
              <a:ext uri="{28A0092B-C50C-407E-A947-70E740481C1C}">
                <a14:useLocalDpi xmlns:a14="http://schemas.microsoft.com/office/drawing/2010/main" val="0"/>
              </a:ext>
            </a:extLst>
          </a:blip>
          <a:srcRect t="19233" b="24509"/>
          <a:stretch>
            <a:fillRect/>
          </a:stretch>
        </p:blipFill>
        <p:spPr>
          <a:xfrm>
            <a:off x="15" y="0"/>
            <a:ext cx="12191985" cy="4578340"/>
          </a:xfrm>
          <a:prstGeom prst="rect">
            <a:avLst/>
          </a:prstGeom>
          <a:noFill/>
        </p:spPr>
      </p:pic>
      <p:sp>
        <p:nvSpPr>
          <p:cNvPr id="3" name="Title 2">
            <a:extLst>
              <a:ext uri="{FF2B5EF4-FFF2-40B4-BE49-F238E27FC236}">
                <a16:creationId xmlns:a16="http://schemas.microsoft.com/office/drawing/2014/main" id="{A017FF9C-6A7E-4A79-81BB-438E8EA9676A}"/>
              </a:ext>
              <a:ext uri="{C183D7F6-B498-43B3-948B-1728B52AA6E4}">
                <adec:decorative xmlns:adec="http://schemas.microsoft.com/office/drawing/2017/decorative" val="0"/>
              </a:ext>
            </a:extLst>
          </p:cNvPr>
          <p:cNvSpPr>
            <a:spLocks noGrp="1"/>
          </p:cNvSpPr>
          <p:nvPr>
            <p:ph type="title"/>
          </p:nvPr>
        </p:nvSpPr>
        <p:spPr>
          <a:xfrm>
            <a:off x="1097279" y="4673852"/>
            <a:ext cx="10113645" cy="743682"/>
          </a:xfrm>
        </p:spPr>
        <p:txBody>
          <a:bodyPr anchor="b">
            <a:normAutofit/>
          </a:bodyPr>
          <a:lstStyle/>
          <a:p>
            <a:r>
              <a:rPr lang="en-US" dirty="0"/>
              <a:t>Hidden Figures</a:t>
            </a:r>
          </a:p>
        </p:txBody>
      </p:sp>
      <p:sp>
        <p:nvSpPr>
          <p:cNvPr id="4" name="Subtitle 3">
            <a:extLst>
              <a:ext uri="{FF2B5EF4-FFF2-40B4-BE49-F238E27FC236}">
                <a16:creationId xmlns:a16="http://schemas.microsoft.com/office/drawing/2014/main" id="{FFFB5E3C-FE17-44EA-B59B-183125D08F7C}"/>
              </a:ext>
            </a:extLst>
          </p:cNvPr>
          <p:cNvSpPr>
            <a:spLocks noGrp="1"/>
          </p:cNvSpPr>
          <p:nvPr>
            <p:ph type="body" sz="half" idx="2"/>
          </p:nvPr>
        </p:nvSpPr>
        <p:spPr>
          <a:xfrm>
            <a:off x="1734502" y="5513046"/>
            <a:ext cx="8838818" cy="887510"/>
          </a:xfrm>
        </p:spPr>
        <p:txBody>
          <a:bodyPr>
            <a:normAutofit/>
          </a:bodyPr>
          <a:lstStyle/>
          <a:p>
            <a:pPr algn="ctr">
              <a:lnSpc>
                <a:spcPct val="90000"/>
              </a:lnSpc>
            </a:pPr>
            <a:r>
              <a:rPr lang="en-US" sz="2400" dirty="0"/>
              <a:t>Fingerprinting Mobile Phones Through Passive Background App Traffic</a:t>
            </a:r>
          </a:p>
          <a:p>
            <a:pPr>
              <a:lnSpc>
                <a:spcPct val="150000"/>
              </a:lnSpc>
            </a:pPr>
            <a:r>
              <a:rPr lang="en-US" dirty="0"/>
              <a:t>Shiva Azizzadeh, </a:t>
            </a:r>
            <a:r>
              <a:rPr lang="en-US" dirty="0" err="1"/>
              <a:t>Gunes</a:t>
            </a:r>
            <a:r>
              <a:rPr lang="en-US" dirty="0"/>
              <a:t> </a:t>
            </a:r>
            <a:r>
              <a:rPr lang="en-US" dirty="0" err="1"/>
              <a:t>Acar</a:t>
            </a:r>
            <a:r>
              <a:rPr lang="en-US" dirty="0"/>
              <a:t>  </a:t>
            </a:r>
          </a:p>
        </p:txBody>
      </p:sp>
      <p:pic>
        <p:nvPicPr>
          <p:cNvPr id="31" name="Picture 30" descr="A close-up of a university&#10;&#10;Description automatically generated">
            <a:extLst>
              <a:ext uri="{FF2B5EF4-FFF2-40B4-BE49-F238E27FC236}">
                <a16:creationId xmlns:a16="http://schemas.microsoft.com/office/drawing/2014/main" id="{143C4834-9546-16CA-75AF-EBC3D79932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5299" y="5798640"/>
            <a:ext cx="2543123" cy="659328"/>
          </a:xfrm>
          <a:prstGeom prst="rect">
            <a:avLst/>
          </a:prstGeom>
        </p:spPr>
      </p:pic>
    </p:spTree>
    <p:extLst>
      <p:ext uri="{BB962C8B-B14F-4D97-AF65-F5344CB8AC3E}">
        <p14:creationId xmlns:p14="http://schemas.microsoft.com/office/powerpoint/2010/main" val="4172296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09A200-4838-4284-BD1E-19701CABB5FE}"/>
              </a:ext>
            </a:extLst>
          </p:cNvPr>
          <p:cNvSpPr>
            <a:spLocks noGrp="1"/>
          </p:cNvSpPr>
          <p:nvPr>
            <p:ph type="title"/>
          </p:nvPr>
        </p:nvSpPr>
        <p:spPr>
          <a:xfrm>
            <a:off x="1097280" y="286603"/>
            <a:ext cx="10058400" cy="1450757"/>
          </a:xfrm>
        </p:spPr>
        <p:txBody>
          <a:bodyPr>
            <a:normAutofit/>
          </a:bodyPr>
          <a:lstStyle/>
          <a:p>
            <a:r>
              <a:rPr lang="en-US" sz="4000" dirty="0"/>
              <a:t>One traveler, three open networks</a:t>
            </a:r>
          </a:p>
        </p:txBody>
      </p:sp>
      <p:cxnSp>
        <p:nvCxnSpPr>
          <p:cNvPr id="31" name="Connector 3">
            <a:extLst>
              <a:ext uri="{FF2B5EF4-FFF2-40B4-BE49-F238E27FC236}">
                <a16:creationId xmlns:a16="http://schemas.microsoft.com/office/drawing/2014/main" id="{E2BA71EE-E4A8-B76E-C59D-2F162BD05C50}"/>
              </a:ext>
            </a:extLst>
          </p:cNvPr>
          <p:cNvCxnSpPr/>
          <p:nvPr/>
        </p:nvCxnSpPr>
        <p:spPr>
          <a:xfrm>
            <a:off x="2255094" y="2953333"/>
            <a:ext cx="7223760" cy="0"/>
          </a:xfrm>
          <a:prstGeom prst="line">
            <a:avLst/>
          </a:prstGeom>
          <a:noFill/>
          <a:ln w="15875" cap="flat" cmpd="sng" algn="ctr">
            <a:solidFill>
              <a:srgbClr val="28C4CC"/>
            </a:solidFill>
            <a:prstDash val="solid"/>
            <a:miter lim="800000"/>
          </a:ln>
          <a:effectLst/>
        </p:spPr>
      </p:cxnSp>
      <p:sp>
        <p:nvSpPr>
          <p:cNvPr id="32" name="Oval 31">
            <a:extLst>
              <a:ext uri="{FF2B5EF4-FFF2-40B4-BE49-F238E27FC236}">
                <a16:creationId xmlns:a16="http://schemas.microsoft.com/office/drawing/2014/main" id="{0211336E-F158-384E-CD70-0F0710B0A97E}"/>
              </a:ext>
            </a:extLst>
          </p:cNvPr>
          <p:cNvSpPr/>
          <p:nvPr/>
        </p:nvSpPr>
        <p:spPr>
          <a:xfrm>
            <a:off x="1825326" y="2523565"/>
            <a:ext cx="859536" cy="859536"/>
          </a:xfrm>
          <a:prstGeom prst="ellipse">
            <a:avLst/>
          </a:prstGeom>
          <a:solidFill>
            <a:srgbClr val="40636A"/>
          </a:solidFill>
          <a:ln w="6350" cap="flat" cmpd="sng" algn="ctr">
            <a:solidFill>
              <a:srgbClr val="28C4C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Univers Light"/>
              <a:ea typeface="+mn-ea"/>
              <a:cs typeface="+mn-cs"/>
            </a:endParaRPr>
          </a:p>
        </p:txBody>
      </p:sp>
      <p:sp>
        <p:nvSpPr>
          <p:cNvPr id="33" name="Oval 32">
            <a:extLst>
              <a:ext uri="{FF2B5EF4-FFF2-40B4-BE49-F238E27FC236}">
                <a16:creationId xmlns:a16="http://schemas.microsoft.com/office/drawing/2014/main" id="{DAA40E68-1870-25A4-B32A-A629FFD731FB}"/>
              </a:ext>
            </a:extLst>
          </p:cNvPr>
          <p:cNvSpPr/>
          <p:nvPr/>
        </p:nvSpPr>
        <p:spPr>
          <a:xfrm>
            <a:off x="1861902" y="2560141"/>
            <a:ext cx="786384" cy="786384"/>
          </a:xfrm>
          <a:prstGeom prst="ellipse">
            <a:avLst/>
          </a:prstGeom>
          <a:solidFill>
            <a:srgbClr val="344068"/>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Univers Light"/>
              <a:ea typeface="+mn-ea"/>
              <a:cs typeface="+mn-cs"/>
            </a:endParaRPr>
          </a:p>
        </p:txBody>
      </p:sp>
      <p:pic>
        <p:nvPicPr>
          <p:cNvPr id="34" name="Picture 33" descr="train.png">
            <a:extLst>
              <a:ext uri="{FF2B5EF4-FFF2-40B4-BE49-F238E27FC236}">
                <a16:creationId xmlns:a16="http://schemas.microsoft.com/office/drawing/2014/main" id="{0F7B4AAF-4C8D-CDC0-FD26-A7C2A0021AD3}"/>
              </a:ext>
            </a:extLst>
          </p:cNvPr>
          <p:cNvPicPr>
            <a:picLocks noChangeAspect="1"/>
          </p:cNvPicPr>
          <p:nvPr/>
        </p:nvPicPr>
        <p:blipFill>
          <a:blip r:embed="rId3"/>
          <a:stretch>
            <a:fillRect/>
          </a:stretch>
        </p:blipFill>
        <p:spPr>
          <a:xfrm>
            <a:off x="1995587" y="2693826"/>
            <a:ext cx="519013" cy="519013"/>
          </a:xfrm>
          <a:prstGeom prst="rect">
            <a:avLst/>
          </a:prstGeom>
        </p:spPr>
      </p:pic>
      <p:sp>
        <p:nvSpPr>
          <p:cNvPr id="35" name="TextBox 34">
            <a:extLst>
              <a:ext uri="{FF2B5EF4-FFF2-40B4-BE49-F238E27FC236}">
                <a16:creationId xmlns:a16="http://schemas.microsoft.com/office/drawing/2014/main" id="{2EFF9E9F-9126-EDA5-C056-4D273B0FFE39}"/>
              </a:ext>
            </a:extLst>
          </p:cNvPr>
          <p:cNvSpPr txBox="1"/>
          <p:nvPr/>
        </p:nvSpPr>
        <p:spPr>
          <a:xfrm>
            <a:off x="837774" y="3593413"/>
            <a:ext cx="2834640" cy="307777"/>
          </a:xfrm>
          <a:prstGeom prst="rect">
            <a:avLst/>
          </a:prstGeom>
          <a:noFill/>
        </p:spPr>
        <p:txBody>
          <a:bodyPr wrap="square" lIns="0" tIns="0" rIns="0" bIns="0" anchor="t">
            <a:spAutoFit/>
          </a:bodyPr>
          <a:lstStyle/>
          <a:p>
            <a:pPr algn="ctr"/>
            <a:r>
              <a:rPr sz="2000" b="1" dirty="0">
                <a:solidFill>
                  <a:srgbClr val="344068"/>
                </a:solidFill>
                <a:latin typeface="+mj-lt"/>
              </a:rPr>
              <a:t>07:58</a:t>
            </a:r>
          </a:p>
        </p:txBody>
      </p:sp>
      <p:sp>
        <p:nvSpPr>
          <p:cNvPr id="37" name="TextBox 36">
            <a:extLst>
              <a:ext uri="{FF2B5EF4-FFF2-40B4-BE49-F238E27FC236}">
                <a16:creationId xmlns:a16="http://schemas.microsoft.com/office/drawing/2014/main" id="{EB21E064-0F15-C764-7BD3-49CAFBE452EE}"/>
              </a:ext>
            </a:extLst>
          </p:cNvPr>
          <p:cNvSpPr txBox="1"/>
          <p:nvPr/>
        </p:nvSpPr>
        <p:spPr>
          <a:xfrm>
            <a:off x="837774" y="4251781"/>
            <a:ext cx="2834640" cy="714042"/>
          </a:xfrm>
          <a:prstGeom prst="rect">
            <a:avLst/>
          </a:prstGeom>
          <a:noFill/>
        </p:spPr>
        <p:txBody>
          <a:bodyPr wrap="square" lIns="0" tIns="0" rIns="0" bIns="0" anchor="t">
            <a:spAutoFit/>
          </a:bodyPr>
          <a:lstStyle/>
          <a:p>
            <a:pPr algn="ctr">
              <a:lnSpc>
                <a:spcPct val="120000"/>
              </a:lnSpc>
            </a:pPr>
            <a:r>
              <a:rPr sz="2000" b="1" dirty="0">
                <a:solidFill>
                  <a:srgbClr val="344068"/>
                </a:solidFill>
                <a:latin typeface="+mj-lt"/>
              </a:rPr>
              <a:t>onboard Wi-Fi, open</a:t>
            </a:r>
          </a:p>
          <a:p>
            <a:pPr algn="ctr">
              <a:lnSpc>
                <a:spcPct val="120000"/>
              </a:lnSpc>
            </a:pPr>
            <a:r>
              <a:rPr sz="2000" b="1" dirty="0">
                <a:solidFill>
                  <a:srgbClr val="344068"/>
                </a:solidFill>
                <a:latin typeface="+mj-lt"/>
              </a:rPr>
              <a:t>56 min on the network</a:t>
            </a:r>
          </a:p>
        </p:txBody>
      </p:sp>
      <p:sp>
        <p:nvSpPr>
          <p:cNvPr id="38" name="Oval 37">
            <a:extLst>
              <a:ext uri="{FF2B5EF4-FFF2-40B4-BE49-F238E27FC236}">
                <a16:creationId xmlns:a16="http://schemas.microsoft.com/office/drawing/2014/main" id="{783794D1-2307-6844-A974-4E1811D7E84B}"/>
              </a:ext>
            </a:extLst>
          </p:cNvPr>
          <p:cNvSpPr/>
          <p:nvPr/>
        </p:nvSpPr>
        <p:spPr>
          <a:xfrm>
            <a:off x="5437206" y="2523565"/>
            <a:ext cx="859536" cy="859536"/>
          </a:xfrm>
          <a:prstGeom prst="ellipse">
            <a:avLst/>
          </a:prstGeom>
          <a:solidFill>
            <a:srgbClr val="40636A"/>
          </a:solidFill>
          <a:ln w="6350" cap="flat" cmpd="sng" algn="ctr">
            <a:solidFill>
              <a:srgbClr val="28C4C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Univers Light"/>
              <a:ea typeface="+mn-ea"/>
              <a:cs typeface="+mn-cs"/>
            </a:endParaRPr>
          </a:p>
        </p:txBody>
      </p:sp>
      <p:sp>
        <p:nvSpPr>
          <p:cNvPr id="39" name="Oval 38">
            <a:extLst>
              <a:ext uri="{FF2B5EF4-FFF2-40B4-BE49-F238E27FC236}">
                <a16:creationId xmlns:a16="http://schemas.microsoft.com/office/drawing/2014/main" id="{75463D23-C985-90C1-F9F4-DD96EB8729DE}"/>
              </a:ext>
            </a:extLst>
          </p:cNvPr>
          <p:cNvSpPr/>
          <p:nvPr/>
        </p:nvSpPr>
        <p:spPr>
          <a:xfrm>
            <a:off x="5473782" y="2560141"/>
            <a:ext cx="786384" cy="786384"/>
          </a:xfrm>
          <a:prstGeom prst="ellipse">
            <a:avLst/>
          </a:prstGeom>
          <a:solidFill>
            <a:srgbClr val="344068"/>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Univers Light"/>
              <a:ea typeface="+mn-ea"/>
              <a:cs typeface="+mn-cs"/>
            </a:endParaRPr>
          </a:p>
        </p:txBody>
      </p:sp>
      <p:pic>
        <p:nvPicPr>
          <p:cNvPr id="40" name="Picture 39" descr="plate.png">
            <a:extLst>
              <a:ext uri="{FF2B5EF4-FFF2-40B4-BE49-F238E27FC236}">
                <a16:creationId xmlns:a16="http://schemas.microsoft.com/office/drawing/2014/main" id="{2981AD4C-021B-028D-E62D-05923C789549}"/>
              </a:ext>
            </a:extLst>
          </p:cNvPr>
          <p:cNvPicPr>
            <a:picLocks noChangeAspect="1"/>
          </p:cNvPicPr>
          <p:nvPr/>
        </p:nvPicPr>
        <p:blipFill>
          <a:blip r:embed="rId4"/>
          <a:stretch>
            <a:fillRect/>
          </a:stretch>
        </p:blipFill>
        <p:spPr>
          <a:xfrm>
            <a:off x="5607467" y="2693826"/>
            <a:ext cx="519013" cy="519013"/>
          </a:xfrm>
          <a:prstGeom prst="rect">
            <a:avLst/>
          </a:prstGeom>
        </p:spPr>
      </p:pic>
      <p:sp>
        <p:nvSpPr>
          <p:cNvPr id="41" name="TextBox 40">
            <a:extLst>
              <a:ext uri="{FF2B5EF4-FFF2-40B4-BE49-F238E27FC236}">
                <a16:creationId xmlns:a16="http://schemas.microsoft.com/office/drawing/2014/main" id="{028875B9-9ADD-065D-CEA2-42E01462EBE1}"/>
              </a:ext>
            </a:extLst>
          </p:cNvPr>
          <p:cNvSpPr txBox="1"/>
          <p:nvPr/>
        </p:nvSpPr>
        <p:spPr>
          <a:xfrm>
            <a:off x="4449654" y="3593413"/>
            <a:ext cx="2834640" cy="307777"/>
          </a:xfrm>
          <a:prstGeom prst="rect">
            <a:avLst/>
          </a:prstGeom>
          <a:noFill/>
        </p:spPr>
        <p:txBody>
          <a:bodyPr wrap="square" lIns="0" tIns="0" rIns="0" bIns="0" anchor="t">
            <a:spAutoFit/>
          </a:bodyPr>
          <a:lstStyle/>
          <a:p>
            <a:pPr algn="ctr"/>
            <a:r>
              <a:rPr sz="2000" b="1" dirty="0">
                <a:solidFill>
                  <a:srgbClr val="344068"/>
                </a:solidFill>
                <a:latin typeface="+mj-lt"/>
              </a:rPr>
              <a:t>12:34</a:t>
            </a:r>
          </a:p>
        </p:txBody>
      </p:sp>
      <p:sp>
        <p:nvSpPr>
          <p:cNvPr id="43" name="TextBox 42">
            <a:extLst>
              <a:ext uri="{FF2B5EF4-FFF2-40B4-BE49-F238E27FC236}">
                <a16:creationId xmlns:a16="http://schemas.microsoft.com/office/drawing/2014/main" id="{83024A3E-A424-BFA9-6544-7DF56F9572A8}"/>
              </a:ext>
            </a:extLst>
          </p:cNvPr>
          <p:cNvSpPr txBox="1"/>
          <p:nvPr/>
        </p:nvSpPr>
        <p:spPr>
          <a:xfrm>
            <a:off x="4449654" y="4251781"/>
            <a:ext cx="2834640" cy="714042"/>
          </a:xfrm>
          <a:prstGeom prst="rect">
            <a:avLst/>
          </a:prstGeom>
          <a:noFill/>
        </p:spPr>
        <p:txBody>
          <a:bodyPr wrap="square" lIns="0" tIns="0" rIns="0" bIns="0" anchor="t">
            <a:spAutoFit/>
          </a:bodyPr>
          <a:lstStyle/>
          <a:p>
            <a:pPr algn="ctr">
              <a:lnSpc>
                <a:spcPct val="120000"/>
              </a:lnSpc>
            </a:pPr>
            <a:r>
              <a:rPr sz="2000" b="1" dirty="0">
                <a:solidFill>
                  <a:srgbClr val="344068"/>
                </a:solidFill>
                <a:latin typeface="+mj-lt"/>
              </a:rPr>
              <a:t>guest Wi-Fi, open</a:t>
            </a:r>
          </a:p>
          <a:p>
            <a:pPr algn="ctr">
              <a:lnSpc>
                <a:spcPct val="120000"/>
              </a:lnSpc>
            </a:pPr>
            <a:r>
              <a:rPr sz="2000" b="1" dirty="0">
                <a:solidFill>
                  <a:srgbClr val="344068"/>
                </a:solidFill>
                <a:latin typeface="+mj-lt"/>
              </a:rPr>
              <a:t>31 min on the network</a:t>
            </a:r>
          </a:p>
        </p:txBody>
      </p:sp>
      <p:sp>
        <p:nvSpPr>
          <p:cNvPr id="44" name="Oval 43">
            <a:extLst>
              <a:ext uri="{FF2B5EF4-FFF2-40B4-BE49-F238E27FC236}">
                <a16:creationId xmlns:a16="http://schemas.microsoft.com/office/drawing/2014/main" id="{D694144C-5BDA-79CE-F22D-E42F793F54AE}"/>
              </a:ext>
            </a:extLst>
          </p:cNvPr>
          <p:cNvSpPr/>
          <p:nvPr/>
        </p:nvSpPr>
        <p:spPr>
          <a:xfrm>
            <a:off x="9049086" y="2523565"/>
            <a:ext cx="859536" cy="859536"/>
          </a:xfrm>
          <a:prstGeom prst="ellipse">
            <a:avLst/>
          </a:prstGeom>
          <a:solidFill>
            <a:srgbClr val="40636A"/>
          </a:solidFill>
          <a:ln w="6350" cap="flat" cmpd="sng" algn="ctr">
            <a:solidFill>
              <a:srgbClr val="28C4C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Univers Light"/>
              <a:ea typeface="+mn-ea"/>
              <a:cs typeface="+mn-cs"/>
            </a:endParaRPr>
          </a:p>
        </p:txBody>
      </p:sp>
      <p:sp>
        <p:nvSpPr>
          <p:cNvPr id="45" name="Oval 44">
            <a:extLst>
              <a:ext uri="{FF2B5EF4-FFF2-40B4-BE49-F238E27FC236}">
                <a16:creationId xmlns:a16="http://schemas.microsoft.com/office/drawing/2014/main" id="{744678C1-0491-4346-996A-05917800D5B3}"/>
              </a:ext>
            </a:extLst>
          </p:cNvPr>
          <p:cNvSpPr/>
          <p:nvPr/>
        </p:nvSpPr>
        <p:spPr>
          <a:xfrm>
            <a:off x="9085662" y="2560141"/>
            <a:ext cx="786384" cy="786384"/>
          </a:xfrm>
          <a:prstGeom prst="ellipse">
            <a:avLst/>
          </a:prstGeom>
          <a:solidFill>
            <a:srgbClr val="344068"/>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Univers Light"/>
              <a:ea typeface="+mn-ea"/>
              <a:cs typeface="+mn-cs"/>
            </a:endParaRPr>
          </a:p>
        </p:txBody>
      </p:sp>
      <p:pic>
        <p:nvPicPr>
          <p:cNvPr id="46" name="Picture 45" descr="plane.png">
            <a:extLst>
              <a:ext uri="{FF2B5EF4-FFF2-40B4-BE49-F238E27FC236}">
                <a16:creationId xmlns:a16="http://schemas.microsoft.com/office/drawing/2014/main" id="{17396802-46ED-1752-3F33-54A8CEE549CF}"/>
              </a:ext>
            </a:extLst>
          </p:cNvPr>
          <p:cNvPicPr>
            <a:picLocks noChangeAspect="1"/>
          </p:cNvPicPr>
          <p:nvPr/>
        </p:nvPicPr>
        <p:blipFill>
          <a:blip r:embed="rId5"/>
          <a:stretch>
            <a:fillRect/>
          </a:stretch>
        </p:blipFill>
        <p:spPr>
          <a:xfrm>
            <a:off x="9219347" y="2693826"/>
            <a:ext cx="519013" cy="519013"/>
          </a:xfrm>
          <a:prstGeom prst="rect">
            <a:avLst/>
          </a:prstGeom>
        </p:spPr>
      </p:pic>
      <p:sp>
        <p:nvSpPr>
          <p:cNvPr id="47" name="TextBox 46">
            <a:extLst>
              <a:ext uri="{FF2B5EF4-FFF2-40B4-BE49-F238E27FC236}">
                <a16:creationId xmlns:a16="http://schemas.microsoft.com/office/drawing/2014/main" id="{76604CCC-1B9E-76D7-7891-246B7C1F109A}"/>
              </a:ext>
            </a:extLst>
          </p:cNvPr>
          <p:cNvSpPr txBox="1"/>
          <p:nvPr/>
        </p:nvSpPr>
        <p:spPr>
          <a:xfrm>
            <a:off x="8061534" y="3593413"/>
            <a:ext cx="2834640" cy="307777"/>
          </a:xfrm>
          <a:prstGeom prst="rect">
            <a:avLst/>
          </a:prstGeom>
          <a:noFill/>
        </p:spPr>
        <p:txBody>
          <a:bodyPr wrap="square" lIns="0" tIns="0" rIns="0" bIns="0" anchor="t">
            <a:spAutoFit/>
          </a:bodyPr>
          <a:lstStyle/>
          <a:p>
            <a:pPr algn="ctr"/>
            <a:r>
              <a:rPr sz="2000" b="1" dirty="0">
                <a:solidFill>
                  <a:srgbClr val="344068"/>
                </a:solidFill>
                <a:latin typeface="+mj-lt"/>
              </a:rPr>
              <a:t>18:40</a:t>
            </a:r>
          </a:p>
        </p:txBody>
      </p:sp>
      <p:sp>
        <p:nvSpPr>
          <p:cNvPr id="49" name="TextBox 48">
            <a:extLst>
              <a:ext uri="{FF2B5EF4-FFF2-40B4-BE49-F238E27FC236}">
                <a16:creationId xmlns:a16="http://schemas.microsoft.com/office/drawing/2014/main" id="{126C572E-C5EC-F973-D5C2-91E2E820F987}"/>
              </a:ext>
            </a:extLst>
          </p:cNvPr>
          <p:cNvSpPr txBox="1"/>
          <p:nvPr/>
        </p:nvSpPr>
        <p:spPr>
          <a:xfrm>
            <a:off x="8061534" y="4251781"/>
            <a:ext cx="2834640" cy="714042"/>
          </a:xfrm>
          <a:prstGeom prst="rect">
            <a:avLst/>
          </a:prstGeom>
          <a:noFill/>
        </p:spPr>
        <p:txBody>
          <a:bodyPr wrap="square" lIns="0" tIns="0" rIns="0" bIns="0" anchor="t">
            <a:spAutoFit/>
          </a:bodyPr>
          <a:lstStyle/>
          <a:p>
            <a:pPr algn="ctr">
              <a:lnSpc>
                <a:spcPct val="120000"/>
              </a:lnSpc>
            </a:pPr>
            <a:r>
              <a:rPr sz="2000" b="1" dirty="0">
                <a:solidFill>
                  <a:srgbClr val="344068"/>
                </a:solidFill>
                <a:latin typeface="+mj-lt"/>
              </a:rPr>
              <a:t>free</a:t>
            </a:r>
            <a:r>
              <a:rPr sz="1600" dirty="0">
                <a:solidFill>
                  <a:srgbClr val="BFD4D9"/>
                </a:solidFill>
                <a:latin typeface="Univers Light"/>
              </a:rPr>
              <a:t> </a:t>
            </a:r>
            <a:r>
              <a:rPr sz="2000" b="1" dirty="0">
                <a:solidFill>
                  <a:srgbClr val="344068"/>
                </a:solidFill>
                <a:latin typeface="+mj-lt"/>
              </a:rPr>
              <a:t>Wi-Fi, open</a:t>
            </a:r>
          </a:p>
          <a:p>
            <a:pPr algn="ctr">
              <a:lnSpc>
                <a:spcPct val="120000"/>
              </a:lnSpc>
            </a:pPr>
            <a:r>
              <a:rPr sz="2000" b="1" dirty="0">
                <a:solidFill>
                  <a:srgbClr val="344068"/>
                </a:solidFill>
                <a:latin typeface="+mj-lt"/>
              </a:rPr>
              <a:t>63 min on the network</a:t>
            </a:r>
          </a:p>
        </p:txBody>
      </p:sp>
      <p:sp>
        <p:nvSpPr>
          <p:cNvPr id="50" name="TextBox 49">
            <a:extLst>
              <a:ext uri="{FF2B5EF4-FFF2-40B4-BE49-F238E27FC236}">
                <a16:creationId xmlns:a16="http://schemas.microsoft.com/office/drawing/2014/main" id="{F24B3CE3-352C-48F6-3FE7-3FB137588C6D}"/>
              </a:ext>
            </a:extLst>
          </p:cNvPr>
          <p:cNvSpPr txBox="1"/>
          <p:nvPr/>
        </p:nvSpPr>
        <p:spPr>
          <a:xfrm>
            <a:off x="837774" y="5418689"/>
            <a:ext cx="10058400" cy="677108"/>
          </a:xfrm>
          <a:prstGeom prst="rect">
            <a:avLst/>
          </a:prstGeom>
          <a:noFill/>
        </p:spPr>
        <p:txBody>
          <a:bodyPr wrap="square" lIns="0" tIns="0" rIns="0" bIns="0" anchor="t">
            <a:spAutoFit/>
          </a:bodyPr>
          <a:lstStyle/>
          <a:p>
            <a:pPr algn="ctr"/>
            <a:r>
              <a:rPr sz="4400" dirty="0">
                <a:solidFill>
                  <a:srgbClr val="FFFFFF"/>
                </a:solidFill>
                <a:latin typeface="Tisa Offc Serif Pro"/>
              </a:rPr>
              <a:t>Three strangers — or one person?</a:t>
            </a:r>
          </a:p>
        </p:txBody>
      </p:sp>
      <p:sp>
        <p:nvSpPr>
          <p:cNvPr id="51" name="TextBox 50">
            <a:extLst>
              <a:ext uri="{FF2B5EF4-FFF2-40B4-BE49-F238E27FC236}">
                <a16:creationId xmlns:a16="http://schemas.microsoft.com/office/drawing/2014/main" id="{C9E91583-F2D3-E9AE-5586-58DE3984E9FB}"/>
              </a:ext>
            </a:extLst>
          </p:cNvPr>
          <p:cNvSpPr txBox="1"/>
          <p:nvPr/>
        </p:nvSpPr>
        <p:spPr>
          <a:xfrm>
            <a:off x="1066800" y="5429331"/>
            <a:ext cx="10058400" cy="307777"/>
          </a:xfrm>
          <a:prstGeom prst="rect">
            <a:avLst/>
          </a:prstGeom>
          <a:noFill/>
        </p:spPr>
        <p:txBody>
          <a:bodyPr wrap="square" lIns="0" tIns="0" rIns="0" bIns="0" anchor="t">
            <a:spAutoFit/>
          </a:bodyPr>
          <a:lstStyle/>
          <a:p>
            <a:pPr algn="ctr"/>
            <a:r>
              <a:rPr sz="2000" b="1" dirty="0">
                <a:solidFill>
                  <a:srgbClr val="344068"/>
                </a:solidFill>
                <a:latin typeface="+mj-lt"/>
              </a:rPr>
              <a:t>Three operators. Three randomi</a:t>
            </a:r>
            <a:r>
              <a:rPr lang="en-US" sz="2000" b="1" dirty="0">
                <a:solidFill>
                  <a:srgbClr val="344068"/>
                </a:solidFill>
                <a:latin typeface="+mj-lt"/>
              </a:rPr>
              <a:t>z</a:t>
            </a:r>
            <a:r>
              <a:rPr sz="2000" b="1" dirty="0">
                <a:solidFill>
                  <a:srgbClr val="344068"/>
                </a:solidFill>
                <a:latin typeface="+mj-lt"/>
              </a:rPr>
              <a:t>ed MAC addresses. Nothing that ties them togethe</a:t>
            </a:r>
            <a:r>
              <a:rPr lang="en-US" sz="2000" b="1" dirty="0">
                <a:solidFill>
                  <a:srgbClr val="344068"/>
                </a:solidFill>
                <a:latin typeface="+mj-lt"/>
              </a:rPr>
              <a:t>r.</a:t>
            </a:r>
            <a:endParaRPr i="1" dirty="0">
              <a:solidFill>
                <a:srgbClr val="B9D2D6"/>
              </a:solidFill>
              <a:latin typeface="Univers Light"/>
            </a:endParaRPr>
          </a:p>
        </p:txBody>
      </p:sp>
      <p:sp>
        <p:nvSpPr>
          <p:cNvPr id="52" name="Slide Number Placeholder 51">
            <a:extLst>
              <a:ext uri="{FF2B5EF4-FFF2-40B4-BE49-F238E27FC236}">
                <a16:creationId xmlns:a16="http://schemas.microsoft.com/office/drawing/2014/main" id="{5C08A1BA-FCA6-7AF5-007F-98B7B413DBA2}"/>
              </a:ext>
            </a:extLst>
          </p:cNvPr>
          <p:cNvSpPr>
            <a:spLocks noGrp="1"/>
          </p:cNvSpPr>
          <p:nvPr>
            <p:ph type="sldNum" sz="quarter" idx="12"/>
          </p:nvPr>
        </p:nvSpPr>
        <p:spPr/>
        <p:txBody>
          <a:bodyPr/>
          <a:lstStyle/>
          <a:p>
            <a:fld id="{3A98EE3D-8CD1-4C3F-BD1C-C98C9596463C}" type="slidenum">
              <a:rPr lang="en-US" sz="1200" smtClean="0"/>
              <a:t>2</a:t>
            </a:fld>
            <a:r>
              <a:rPr lang="en-US" sz="1200" dirty="0"/>
              <a:t>/15</a:t>
            </a:r>
          </a:p>
        </p:txBody>
      </p:sp>
    </p:spTree>
    <p:extLst>
      <p:ext uri="{BB962C8B-B14F-4D97-AF65-F5344CB8AC3E}">
        <p14:creationId xmlns:p14="http://schemas.microsoft.com/office/powerpoint/2010/main" val="796331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8146B020-2B12-4533-AB98-A078339B314A}"/>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sz="4800" dirty="0">
                <a:solidFill>
                  <a:schemeClr val="tx1">
                    <a:lumMod val="75000"/>
                    <a:lumOff val="25000"/>
                  </a:schemeClr>
                </a:solidFill>
              </a:rPr>
              <a:t>Fingerprinting</a:t>
            </a:r>
          </a:p>
        </p:txBody>
      </p:sp>
      <p:cxnSp>
        <p:nvCxnSpPr>
          <p:cNvPr id="21" name="Straight Connector 20">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8FA62E5-74AE-F4B3-8029-8CF37DA2465A}"/>
              </a:ext>
            </a:extLst>
          </p:cNvPr>
          <p:cNvSpPr/>
          <p:nvPr/>
        </p:nvSpPr>
        <p:spPr>
          <a:xfrm rot="10800000">
            <a:off x="1500735" y="2069747"/>
            <a:ext cx="658368" cy="658368"/>
          </a:xfrm>
          <a:prstGeom prst="ellipse">
            <a:avLst/>
          </a:prstGeom>
          <a:solidFill>
            <a:srgbClr val="28C4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phone.png">
            <a:extLst>
              <a:ext uri="{FF2B5EF4-FFF2-40B4-BE49-F238E27FC236}">
                <a16:creationId xmlns:a16="http://schemas.microsoft.com/office/drawing/2014/main" id="{62695B8B-BEEE-F542-DF49-C29E427763C6}"/>
              </a:ext>
            </a:extLst>
          </p:cNvPr>
          <p:cNvPicPr>
            <a:picLocks noChangeAspect="1"/>
          </p:cNvPicPr>
          <p:nvPr/>
        </p:nvPicPr>
        <p:blipFill>
          <a:blip r:embed="rId3"/>
          <a:stretch>
            <a:fillRect/>
          </a:stretch>
        </p:blipFill>
        <p:spPr>
          <a:xfrm rot="10800000">
            <a:off x="1599490" y="2168502"/>
            <a:ext cx="460857" cy="460857"/>
          </a:xfrm>
          <a:prstGeom prst="rect">
            <a:avLst/>
          </a:prstGeom>
        </p:spPr>
      </p:pic>
      <p:sp>
        <p:nvSpPr>
          <p:cNvPr id="11" name="TextBox 10">
            <a:extLst>
              <a:ext uri="{FF2B5EF4-FFF2-40B4-BE49-F238E27FC236}">
                <a16:creationId xmlns:a16="http://schemas.microsoft.com/office/drawing/2014/main" id="{1729D357-B0CC-0ACB-7383-F13A42F5BEFD}"/>
              </a:ext>
            </a:extLst>
          </p:cNvPr>
          <p:cNvSpPr txBox="1"/>
          <p:nvPr/>
        </p:nvSpPr>
        <p:spPr>
          <a:xfrm>
            <a:off x="2277563" y="2318265"/>
            <a:ext cx="2560320" cy="369332"/>
          </a:xfrm>
          <a:prstGeom prst="rect">
            <a:avLst/>
          </a:prstGeom>
          <a:noFill/>
        </p:spPr>
        <p:txBody>
          <a:bodyPr wrap="square" lIns="0" tIns="0" rIns="0" bIns="0" anchor="t">
            <a:spAutoFit/>
          </a:bodyPr>
          <a:lstStyle/>
          <a:p>
            <a:pPr algn="l">
              <a:spcBef>
                <a:spcPts val="0"/>
              </a:spcBef>
              <a:spcAft>
                <a:spcPts val="0"/>
              </a:spcAft>
            </a:pPr>
            <a:r>
              <a:rPr sz="2400" b="1" i="0" dirty="0">
                <a:solidFill>
                  <a:srgbClr val="223133"/>
                </a:solidFill>
                <a:latin typeface="+mj-lt"/>
              </a:rPr>
              <a:t>Actions &amp; apps</a:t>
            </a:r>
          </a:p>
        </p:txBody>
      </p:sp>
      <p:sp>
        <p:nvSpPr>
          <p:cNvPr id="12" name="TextBox 11">
            <a:extLst>
              <a:ext uri="{FF2B5EF4-FFF2-40B4-BE49-F238E27FC236}">
                <a16:creationId xmlns:a16="http://schemas.microsoft.com/office/drawing/2014/main" id="{E9415AEC-7AB7-BDDD-1EB4-505875AE986F}"/>
              </a:ext>
            </a:extLst>
          </p:cNvPr>
          <p:cNvSpPr txBox="1"/>
          <p:nvPr/>
        </p:nvSpPr>
        <p:spPr>
          <a:xfrm>
            <a:off x="4565949" y="2335028"/>
            <a:ext cx="10799234" cy="408125"/>
          </a:xfrm>
          <a:prstGeom prst="rect">
            <a:avLst/>
          </a:prstGeom>
          <a:noFill/>
        </p:spPr>
        <p:txBody>
          <a:bodyPr wrap="square" lIns="0" tIns="0" rIns="0" bIns="0" anchor="t">
            <a:spAutoFit/>
          </a:bodyPr>
          <a:lstStyle/>
          <a:p>
            <a:pPr algn="l">
              <a:lnSpc>
                <a:spcPct val="118000"/>
              </a:lnSpc>
              <a:spcBef>
                <a:spcPts val="0"/>
              </a:spcBef>
              <a:spcAft>
                <a:spcPts val="0"/>
              </a:spcAft>
            </a:pPr>
            <a:r>
              <a:rPr sz="2400" b="0" i="0" dirty="0">
                <a:solidFill>
                  <a:srgbClr val="6E8083"/>
                </a:solidFill>
                <a:latin typeface="+mj-lt"/>
              </a:rPr>
              <a:t>Encrypted traffic still reveals user actions and the app.</a:t>
            </a:r>
          </a:p>
        </p:txBody>
      </p:sp>
      <p:sp>
        <p:nvSpPr>
          <p:cNvPr id="13" name="Oval 12">
            <a:extLst>
              <a:ext uri="{FF2B5EF4-FFF2-40B4-BE49-F238E27FC236}">
                <a16:creationId xmlns:a16="http://schemas.microsoft.com/office/drawing/2014/main" id="{BCD83BB1-E26A-920D-A781-1E4F91121263}"/>
              </a:ext>
            </a:extLst>
          </p:cNvPr>
          <p:cNvSpPr/>
          <p:nvPr/>
        </p:nvSpPr>
        <p:spPr>
          <a:xfrm>
            <a:off x="1500735" y="3138373"/>
            <a:ext cx="658368" cy="658368"/>
          </a:xfrm>
          <a:prstGeom prst="ellipse">
            <a:avLst/>
          </a:prstGeom>
          <a:solidFill>
            <a:srgbClr val="28C4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clock.png">
            <a:extLst>
              <a:ext uri="{FF2B5EF4-FFF2-40B4-BE49-F238E27FC236}">
                <a16:creationId xmlns:a16="http://schemas.microsoft.com/office/drawing/2014/main" id="{3BE134BD-DD71-D213-1684-364F7D6F7023}"/>
              </a:ext>
            </a:extLst>
          </p:cNvPr>
          <p:cNvPicPr>
            <a:picLocks noChangeAspect="1"/>
          </p:cNvPicPr>
          <p:nvPr/>
        </p:nvPicPr>
        <p:blipFill>
          <a:blip r:embed="rId4"/>
          <a:stretch>
            <a:fillRect/>
          </a:stretch>
        </p:blipFill>
        <p:spPr>
          <a:xfrm>
            <a:off x="1599490" y="3237128"/>
            <a:ext cx="460857" cy="460857"/>
          </a:xfrm>
          <a:prstGeom prst="rect">
            <a:avLst/>
          </a:prstGeom>
        </p:spPr>
      </p:pic>
      <p:sp>
        <p:nvSpPr>
          <p:cNvPr id="16" name="TextBox 15">
            <a:extLst>
              <a:ext uri="{FF2B5EF4-FFF2-40B4-BE49-F238E27FC236}">
                <a16:creationId xmlns:a16="http://schemas.microsoft.com/office/drawing/2014/main" id="{B62343F6-C09C-DCBB-C4C2-19821CF16B06}"/>
              </a:ext>
            </a:extLst>
          </p:cNvPr>
          <p:cNvSpPr txBox="1"/>
          <p:nvPr/>
        </p:nvSpPr>
        <p:spPr>
          <a:xfrm>
            <a:off x="2277563" y="3390919"/>
            <a:ext cx="2560320" cy="369332"/>
          </a:xfrm>
          <a:prstGeom prst="rect">
            <a:avLst/>
          </a:prstGeom>
          <a:noFill/>
        </p:spPr>
        <p:txBody>
          <a:bodyPr wrap="square" lIns="0" tIns="0" rIns="0" bIns="0" anchor="t">
            <a:spAutoFit/>
          </a:bodyPr>
          <a:lstStyle/>
          <a:p>
            <a:pPr algn="l">
              <a:spcBef>
                <a:spcPts val="0"/>
              </a:spcBef>
              <a:spcAft>
                <a:spcPts val="0"/>
              </a:spcAft>
            </a:pPr>
            <a:r>
              <a:rPr sz="2400" b="1" i="0" dirty="0">
                <a:solidFill>
                  <a:srgbClr val="223133"/>
                </a:solidFill>
                <a:latin typeface="+mj-lt"/>
              </a:rPr>
              <a:t>Routines</a:t>
            </a:r>
          </a:p>
        </p:txBody>
      </p:sp>
      <p:sp>
        <p:nvSpPr>
          <p:cNvPr id="18" name="TextBox 17">
            <a:extLst>
              <a:ext uri="{FF2B5EF4-FFF2-40B4-BE49-F238E27FC236}">
                <a16:creationId xmlns:a16="http://schemas.microsoft.com/office/drawing/2014/main" id="{ADE56E04-22EA-3841-A94B-DF3D4AB70492}"/>
              </a:ext>
            </a:extLst>
          </p:cNvPr>
          <p:cNvSpPr txBox="1"/>
          <p:nvPr/>
        </p:nvSpPr>
        <p:spPr>
          <a:xfrm>
            <a:off x="4565948" y="3426728"/>
            <a:ext cx="9933819" cy="408125"/>
          </a:xfrm>
          <a:prstGeom prst="rect">
            <a:avLst/>
          </a:prstGeom>
          <a:noFill/>
        </p:spPr>
        <p:txBody>
          <a:bodyPr wrap="square" lIns="0" tIns="0" rIns="0" bIns="0" anchor="t">
            <a:spAutoFit/>
          </a:bodyPr>
          <a:lstStyle/>
          <a:p>
            <a:pPr algn="l">
              <a:lnSpc>
                <a:spcPct val="118000"/>
              </a:lnSpc>
              <a:spcBef>
                <a:spcPts val="0"/>
              </a:spcBef>
              <a:spcAft>
                <a:spcPts val="0"/>
              </a:spcAft>
            </a:pPr>
            <a:r>
              <a:rPr sz="2400" b="0" i="0" dirty="0">
                <a:solidFill>
                  <a:srgbClr val="6E8083"/>
                </a:solidFill>
                <a:latin typeface="+mj-lt"/>
              </a:rPr>
              <a:t>Daily activity patterns</a:t>
            </a:r>
            <a:r>
              <a:rPr lang="en-US" sz="2400" dirty="0">
                <a:solidFill>
                  <a:srgbClr val="6E8083"/>
                </a:solidFill>
                <a:latin typeface="+mj-lt"/>
              </a:rPr>
              <a:t> </a:t>
            </a:r>
            <a:r>
              <a:rPr sz="2400" b="0" i="0" dirty="0">
                <a:solidFill>
                  <a:srgbClr val="6E8083"/>
                </a:solidFill>
                <a:latin typeface="+mj-lt"/>
              </a:rPr>
              <a:t>can be inferred from metadata.</a:t>
            </a:r>
          </a:p>
        </p:txBody>
      </p:sp>
      <p:sp>
        <p:nvSpPr>
          <p:cNvPr id="20" name="Oval 19">
            <a:extLst>
              <a:ext uri="{FF2B5EF4-FFF2-40B4-BE49-F238E27FC236}">
                <a16:creationId xmlns:a16="http://schemas.microsoft.com/office/drawing/2014/main" id="{6F57DCAF-F0EE-4796-FD20-09B75B2606A3}"/>
              </a:ext>
            </a:extLst>
          </p:cNvPr>
          <p:cNvSpPr/>
          <p:nvPr/>
        </p:nvSpPr>
        <p:spPr>
          <a:xfrm>
            <a:off x="1500734" y="4203994"/>
            <a:ext cx="658368" cy="658368"/>
          </a:xfrm>
          <a:prstGeom prst="ellipse">
            <a:avLst/>
          </a:prstGeom>
          <a:solidFill>
            <a:srgbClr val="28C4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Picture 21" descr="cpu.png">
            <a:extLst>
              <a:ext uri="{FF2B5EF4-FFF2-40B4-BE49-F238E27FC236}">
                <a16:creationId xmlns:a16="http://schemas.microsoft.com/office/drawing/2014/main" id="{13E424A3-0461-3BDE-EDF2-B302D30E9482}"/>
              </a:ext>
            </a:extLst>
          </p:cNvPr>
          <p:cNvPicPr>
            <a:picLocks noChangeAspect="1"/>
          </p:cNvPicPr>
          <p:nvPr/>
        </p:nvPicPr>
        <p:blipFill>
          <a:blip r:embed="rId5"/>
          <a:stretch>
            <a:fillRect/>
          </a:stretch>
        </p:blipFill>
        <p:spPr>
          <a:xfrm>
            <a:off x="1599490" y="4302749"/>
            <a:ext cx="460857" cy="460857"/>
          </a:xfrm>
          <a:prstGeom prst="rect">
            <a:avLst/>
          </a:prstGeom>
        </p:spPr>
      </p:pic>
      <p:sp>
        <p:nvSpPr>
          <p:cNvPr id="23" name="TextBox 22">
            <a:extLst>
              <a:ext uri="{FF2B5EF4-FFF2-40B4-BE49-F238E27FC236}">
                <a16:creationId xmlns:a16="http://schemas.microsoft.com/office/drawing/2014/main" id="{33E9F895-6185-7D0C-00D1-EF32D7FB89A0}"/>
              </a:ext>
            </a:extLst>
          </p:cNvPr>
          <p:cNvSpPr txBox="1"/>
          <p:nvPr/>
        </p:nvSpPr>
        <p:spPr>
          <a:xfrm>
            <a:off x="2277563" y="4454177"/>
            <a:ext cx="2560320" cy="369332"/>
          </a:xfrm>
          <a:prstGeom prst="rect">
            <a:avLst/>
          </a:prstGeom>
          <a:noFill/>
        </p:spPr>
        <p:txBody>
          <a:bodyPr wrap="square" lIns="0" tIns="0" rIns="0" bIns="0" anchor="t">
            <a:spAutoFit/>
          </a:bodyPr>
          <a:lstStyle/>
          <a:p>
            <a:pPr algn="l">
              <a:spcBef>
                <a:spcPts val="0"/>
              </a:spcBef>
              <a:spcAft>
                <a:spcPts val="0"/>
              </a:spcAft>
            </a:pPr>
            <a:r>
              <a:rPr sz="2400" b="1" i="0" dirty="0">
                <a:solidFill>
                  <a:srgbClr val="223133"/>
                </a:solidFill>
                <a:latin typeface="+mj-lt"/>
              </a:rPr>
              <a:t>Devices</a:t>
            </a:r>
          </a:p>
        </p:txBody>
      </p:sp>
      <p:sp>
        <p:nvSpPr>
          <p:cNvPr id="24" name="TextBox 23">
            <a:extLst>
              <a:ext uri="{FF2B5EF4-FFF2-40B4-BE49-F238E27FC236}">
                <a16:creationId xmlns:a16="http://schemas.microsoft.com/office/drawing/2014/main" id="{B3A3FF28-2BF2-845A-BD98-E1443D2EC512}"/>
              </a:ext>
            </a:extLst>
          </p:cNvPr>
          <p:cNvSpPr txBox="1"/>
          <p:nvPr/>
        </p:nvSpPr>
        <p:spPr>
          <a:xfrm>
            <a:off x="4565948" y="4517015"/>
            <a:ext cx="6994676" cy="408125"/>
          </a:xfrm>
          <a:prstGeom prst="rect">
            <a:avLst/>
          </a:prstGeom>
          <a:noFill/>
        </p:spPr>
        <p:txBody>
          <a:bodyPr wrap="square" lIns="0" tIns="0" rIns="0" bIns="0" anchor="t">
            <a:spAutoFit/>
          </a:bodyPr>
          <a:lstStyle/>
          <a:p>
            <a:pPr algn="l">
              <a:lnSpc>
                <a:spcPct val="118000"/>
              </a:lnSpc>
              <a:spcBef>
                <a:spcPts val="0"/>
              </a:spcBef>
              <a:spcAft>
                <a:spcPts val="0"/>
              </a:spcAft>
            </a:pPr>
            <a:r>
              <a:rPr sz="2400" b="0" i="0" dirty="0">
                <a:solidFill>
                  <a:srgbClr val="6E8083"/>
                </a:solidFill>
                <a:latin typeface="+mj-lt"/>
              </a:rPr>
              <a:t>Transmission characteristics</a:t>
            </a:r>
            <a:r>
              <a:rPr lang="en-US" sz="2400" b="0" i="0" dirty="0">
                <a:solidFill>
                  <a:srgbClr val="6E8083"/>
                </a:solidFill>
                <a:latin typeface="+mj-lt"/>
              </a:rPr>
              <a:t> can</a:t>
            </a:r>
            <a:r>
              <a:rPr sz="2400" b="0" i="0" dirty="0">
                <a:solidFill>
                  <a:srgbClr val="6E8083"/>
                </a:solidFill>
                <a:latin typeface="+mj-lt"/>
              </a:rPr>
              <a:t> survive </a:t>
            </a:r>
            <a:r>
              <a:rPr lang="en-US" sz="2400" b="0" i="0" dirty="0">
                <a:solidFill>
                  <a:srgbClr val="6E8083"/>
                </a:solidFill>
                <a:latin typeface="+mj-lt"/>
              </a:rPr>
              <a:t>the </a:t>
            </a:r>
            <a:r>
              <a:rPr sz="2400" b="0" i="0" dirty="0">
                <a:solidFill>
                  <a:srgbClr val="6E8083"/>
                </a:solidFill>
                <a:latin typeface="+mj-lt"/>
              </a:rPr>
              <a:t>encryption.</a:t>
            </a:r>
          </a:p>
        </p:txBody>
      </p:sp>
      <p:sp>
        <p:nvSpPr>
          <p:cNvPr id="27" name="TextBox 26">
            <a:extLst>
              <a:ext uri="{FF2B5EF4-FFF2-40B4-BE49-F238E27FC236}">
                <a16:creationId xmlns:a16="http://schemas.microsoft.com/office/drawing/2014/main" id="{4BC21800-2638-DD36-4DA0-7AE7749F5836}"/>
              </a:ext>
            </a:extLst>
          </p:cNvPr>
          <p:cNvSpPr txBox="1"/>
          <p:nvPr/>
        </p:nvSpPr>
        <p:spPr>
          <a:xfrm>
            <a:off x="2277563" y="5517436"/>
            <a:ext cx="9413692" cy="400110"/>
          </a:xfrm>
          <a:prstGeom prst="rect">
            <a:avLst/>
          </a:prstGeom>
          <a:noFill/>
        </p:spPr>
        <p:txBody>
          <a:bodyPr wrap="square" lIns="0" tIns="0" rIns="0" bIns="0" anchor="t">
            <a:spAutoFit/>
          </a:bodyPr>
          <a:lstStyle/>
          <a:p>
            <a:pPr algn="l">
              <a:spcBef>
                <a:spcPts val="0"/>
              </a:spcBef>
              <a:spcAft>
                <a:spcPts val="0"/>
              </a:spcAft>
            </a:pPr>
            <a:r>
              <a:rPr sz="2600" b="1" i="0" dirty="0">
                <a:solidFill>
                  <a:srgbClr val="344068"/>
                </a:solidFill>
                <a:latin typeface="+mn-lt"/>
              </a:rPr>
              <a:t>Almost every one of these attacks needs the user to do something.</a:t>
            </a:r>
          </a:p>
        </p:txBody>
      </p:sp>
      <p:sp>
        <p:nvSpPr>
          <p:cNvPr id="28" name="Oval 27">
            <a:extLst>
              <a:ext uri="{FF2B5EF4-FFF2-40B4-BE49-F238E27FC236}">
                <a16:creationId xmlns:a16="http://schemas.microsoft.com/office/drawing/2014/main" id="{52DC6FAE-7A55-C9E3-B979-94E384AE3202}"/>
              </a:ext>
            </a:extLst>
          </p:cNvPr>
          <p:cNvSpPr/>
          <p:nvPr/>
        </p:nvSpPr>
        <p:spPr>
          <a:xfrm rot="10800000">
            <a:off x="1500734" y="5302397"/>
            <a:ext cx="658368" cy="658368"/>
          </a:xfrm>
          <a:prstGeom prst="ellipse">
            <a:avLst/>
          </a:prstGeom>
          <a:solidFill>
            <a:srgbClr val="3440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3" name="Slide Number Placeholder 32">
            <a:extLst>
              <a:ext uri="{FF2B5EF4-FFF2-40B4-BE49-F238E27FC236}">
                <a16:creationId xmlns:a16="http://schemas.microsoft.com/office/drawing/2014/main" id="{13171354-C44A-1499-A81A-F72BA3B02CC6}"/>
              </a:ext>
            </a:extLst>
          </p:cNvPr>
          <p:cNvSpPr>
            <a:spLocks noGrp="1"/>
          </p:cNvSpPr>
          <p:nvPr>
            <p:ph type="sldNum" sz="quarter" idx="12"/>
          </p:nvPr>
        </p:nvSpPr>
        <p:spPr/>
        <p:txBody>
          <a:bodyPr/>
          <a:lstStyle/>
          <a:p>
            <a:fld id="{3A98EE3D-8CD1-4C3F-BD1C-C98C9596463C}" type="slidenum">
              <a:rPr lang="en-US" sz="1200" noProof="0" smtClean="0"/>
              <a:pPr/>
              <a:t>3</a:t>
            </a:fld>
            <a:r>
              <a:rPr lang="en-US" sz="1200" noProof="0" dirty="0"/>
              <a:t>/15</a:t>
            </a:r>
          </a:p>
        </p:txBody>
      </p:sp>
    </p:spTree>
    <p:extLst>
      <p:ext uri="{BB962C8B-B14F-4D97-AF65-F5344CB8AC3E}">
        <p14:creationId xmlns:p14="http://schemas.microsoft.com/office/powerpoint/2010/main" val="1527288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E09A200-4838-4284-BD1E-19701CABB5FE}"/>
              </a:ext>
            </a:extLst>
          </p:cNvPr>
          <p:cNvSpPr>
            <a:spLocks noGrp="1"/>
          </p:cNvSpPr>
          <p:nvPr>
            <p:ph type="title"/>
          </p:nvPr>
        </p:nvSpPr>
        <p:spPr>
          <a:xfrm>
            <a:off x="1097280" y="286603"/>
            <a:ext cx="10058400" cy="1450757"/>
          </a:xfrm>
        </p:spPr>
        <p:txBody>
          <a:bodyPr>
            <a:normAutofit/>
          </a:bodyPr>
          <a:lstStyle/>
          <a:p>
            <a:r>
              <a:rPr lang="en-US" dirty="0"/>
              <a:t>Research Question</a:t>
            </a:r>
            <a:endParaRPr lang="en-IN" dirty="0"/>
          </a:p>
        </p:txBody>
      </p:sp>
      <p:grpSp>
        <p:nvGrpSpPr>
          <p:cNvPr id="7" name="Group 6" descr="This is agenda slide with icons and texts">
            <a:extLst>
              <a:ext uri="{FF2B5EF4-FFF2-40B4-BE49-F238E27FC236}">
                <a16:creationId xmlns:a16="http://schemas.microsoft.com/office/drawing/2014/main" id="{26D7AF0C-A0BF-626C-DDCB-D3AC4546EC94}"/>
              </a:ext>
            </a:extLst>
          </p:cNvPr>
          <p:cNvGrpSpPr/>
          <p:nvPr/>
        </p:nvGrpSpPr>
        <p:grpSpPr>
          <a:xfrm>
            <a:off x="991887" y="3429000"/>
            <a:ext cx="9982354" cy="2285450"/>
            <a:chOff x="1135302" y="3181319"/>
            <a:chExt cx="9982354" cy="2285450"/>
          </a:xfrm>
        </p:grpSpPr>
        <p:sp>
          <p:nvSpPr>
            <p:cNvPr id="8" name="Oval 7">
              <a:extLst>
                <a:ext uri="{FF2B5EF4-FFF2-40B4-BE49-F238E27FC236}">
                  <a16:creationId xmlns:a16="http://schemas.microsoft.com/office/drawing/2014/main" id="{6671CF5A-594D-7B9D-DEFF-A42893F34C06}"/>
                </a:ext>
              </a:extLst>
            </p:cNvPr>
            <p:cNvSpPr/>
            <p:nvPr/>
          </p:nvSpPr>
          <p:spPr>
            <a:xfrm>
              <a:off x="1922971" y="3181319"/>
              <a:ext cx="1405912" cy="1405912"/>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10" name="Rectangle 9" descr="Open Book">
              <a:extLst>
                <a:ext uri="{FF2B5EF4-FFF2-40B4-BE49-F238E27FC236}">
                  <a16:creationId xmlns:a16="http://schemas.microsoft.com/office/drawing/2014/main" id="{210FB45E-2956-46F8-E579-4E46ACD30B86}"/>
                </a:ext>
              </a:extLst>
            </p:cNvPr>
            <p:cNvSpPr/>
            <p:nvPr/>
          </p:nvSpPr>
          <p:spPr>
            <a:xfrm>
              <a:off x="2302355" y="3565555"/>
              <a:ext cx="623629" cy="623629"/>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03870609-04A3-D43C-F3A8-6A952B90100E}"/>
                </a:ext>
              </a:extLst>
            </p:cNvPr>
            <p:cNvSpPr/>
            <p:nvPr/>
          </p:nvSpPr>
          <p:spPr>
            <a:xfrm>
              <a:off x="1135302" y="4746769"/>
              <a:ext cx="2981250" cy="720000"/>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dirty="0"/>
                <a:t>No Payload Content</a:t>
              </a:r>
            </a:p>
          </p:txBody>
        </p:sp>
        <p:sp>
          <p:nvSpPr>
            <p:cNvPr id="12" name="Oval 11">
              <a:extLst>
                <a:ext uri="{FF2B5EF4-FFF2-40B4-BE49-F238E27FC236}">
                  <a16:creationId xmlns:a16="http://schemas.microsoft.com/office/drawing/2014/main" id="{228CFAA8-869E-63F2-5C4B-460741B55094}"/>
                </a:ext>
              </a:extLst>
            </p:cNvPr>
            <p:cNvSpPr/>
            <p:nvPr/>
          </p:nvSpPr>
          <p:spPr>
            <a:xfrm>
              <a:off x="5423523" y="3181319"/>
              <a:ext cx="1405912" cy="1405912"/>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sp>
        <p:sp>
          <p:nvSpPr>
            <p:cNvPr id="13" name="Rectangle 12" descr="Bullseye">
              <a:extLst>
                <a:ext uri="{FF2B5EF4-FFF2-40B4-BE49-F238E27FC236}">
                  <a16:creationId xmlns:a16="http://schemas.microsoft.com/office/drawing/2014/main" id="{22E16133-23C8-C77D-1E00-697FB1BB873C}"/>
                </a:ext>
              </a:extLst>
            </p:cNvPr>
            <p:cNvSpPr/>
            <p:nvPr/>
          </p:nvSpPr>
          <p:spPr>
            <a:xfrm>
              <a:off x="5723144" y="3480939"/>
              <a:ext cx="806671" cy="806671"/>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4" name="Freeform: Shape 13">
              <a:extLst>
                <a:ext uri="{FF2B5EF4-FFF2-40B4-BE49-F238E27FC236}">
                  <a16:creationId xmlns:a16="http://schemas.microsoft.com/office/drawing/2014/main" id="{855AAF77-0C69-83CB-8A48-CE8F583198AE}"/>
                </a:ext>
              </a:extLst>
            </p:cNvPr>
            <p:cNvSpPr/>
            <p:nvPr/>
          </p:nvSpPr>
          <p:spPr>
            <a:xfrm>
              <a:off x="4635854" y="4746769"/>
              <a:ext cx="2981250" cy="720000"/>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dirty="0"/>
                <a:t>No Persistent Identifiers</a:t>
              </a:r>
            </a:p>
          </p:txBody>
        </p:sp>
        <p:sp>
          <p:nvSpPr>
            <p:cNvPr id="15" name="Oval 14">
              <a:extLst>
                <a:ext uri="{FF2B5EF4-FFF2-40B4-BE49-F238E27FC236}">
                  <a16:creationId xmlns:a16="http://schemas.microsoft.com/office/drawing/2014/main" id="{FA2CD9D7-DE07-7ADD-FB20-D06F137F4EF9}"/>
                </a:ext>
              </a:extLst>
            </p:cNvPr>
            <p:cNvSpPr/>
            <p:nvPr/>
          </p:nvSpPr>
          <p:spPr>
            <a:xfrm>
              <a:off x="8926492" y="3181319"/>
              <a:ext cx="1405912" cy="1405912"/>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16" name="Rectangle 15" descr="Head with Gears">
              <a:extLst>
                <a:ext uri="{FF2B5EF4-FFF2-40B4-BE49-F238E27FC236}">
                  <a16:creationId xmlns:a16="http://schemas.microsoft.com/office/drawing/2014/main" id="{F82B5132-4F4C-C809-1C85-6DC9528F3338}"/>
                </a:ext>
              </a:extLst>
            </p:cNvPr>
            <p:cNvSpPr/>
            <p:nvPr/>
          </p:nvSpPr>
          <p:spPr>
            <a:xfrm>
              <a:off x="9226113" y="3480939"/>
              <a:ext cx="806671" cy="806671"/>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7" name="Freeform: Shape 16">
              <a:extLst>
                <a:ext uri="{FF2B5EF4-FFF2-40B4-BE49-F238E27FC236}">
                  <a16:creationId xmlns:a16="http://schemas.microsoft.com/office/drawing/2014/main" id="{87D9F452-D866-AA5B-0785-753EBE4693D4}"/>
                </a:ext>
              </a:extLst>
            </p:cNvPr>
            <p:cNvSpPr/>
            <p:nvPr/>
          </p:nvSpPr>
          <p:spPr>
            <a:xfrm>
              <a:off x="8136406" y="4746769"/>
              <a:ext cx="2981250" cy="720000"/>
            </a:xfrm>
            <a:custGeom>
              <a:avLst/>
              <a:gdLst>
                <a:gd name="connsiteX0" fmla="*/ 0 w 2981250"/>
                <a:gd name="connsiteY0" fmla="*/ 0 h 720000"/>
                <a:gd name="connsiteX1" fmla="*/ 2981250 w 2981250"/>
                <a:gd name="connsiteY1" fmla="*/ 0 h 720000"/>
                <a:gd name="connsiteX2" fmla="*/ 2981250 w 2981250"/>
                <a:gd name="connsiteY2" fmla="*/ 720000 h 720000"/>
                <a:gd name="connsiteX3" fmla="*/ 0 w 2981250"/>
                <a:gd name="connsiteY3" fmla="*/ 720000 h 720000"/>
                <a:gd name="connsiteX4" fmla="*/ 0 w 29812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50" h="720000">
                  <a:moveTo>
                    <a:pt x="0" y="0"/>
                  </a:moveTo>
                  <a:lnTo>
                    <a:pt x="2981250" y="0"/>
                  </a:lnTo>
                  <a:lnTo>
                    <a:pt x="29812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cap="none" dirty="0"/>
                <a:t>No User Interaction</a:t>
              </a:r>
            </a:p>
          </p:txBody>
        </p:sp>
      </p:grpSp>
      <p:sp>
        <p:nvSpPr>
          <p:cNvPr id="2" name="TextBox 1">
            <a:extLst>
              <a:ext uri="{FF2B5EF4-FFF2-40B4-BE49-F238E27FC236}">
                <a16:creationId xmlns:a16="http://schemas.microsoft.com/office/drawing/2014/main" id="{B351C367-C027-2242-823B-AF1B67893C19}"/>
              </a:ext>
            </a:extLst>
          </p:cNvPr>
          <p:cNvSpPr txBox="1"/>
          <p:nvPr/>
        </p:nvSpPr>
        <p:spPr>
          <a:xfrm>
            <a:off x="1097280" y="2307210"/>
            <a:ext cx="10946992" cy="407035"/>
          </a:xfrm>
          <a:prstGeom prst="rect">
            <a:avLst/>
          </a:prstGeom>
          <a:noFill/>
        </p:spPr>
        <p:txBody>
          <a:bodyPr wrap="square" lIns="0" tIns="0" rIns="0" bIns="0" anchor="t">
            <a:spAutoFit/>
          </a:bodyPr>
          <a:lstStyle/>
          <a:p>
            <a:pPr algn="l">
              <a:lnSpc>
                <a:spcPct val="124000"/>
              </a:lnSpc>
              <a:spcBef>
                <a:spcPts val="0"/>
              </a:spcBef>
              <a:spcAft>
                <a:spcPts val="0"/>
              </a:spcAft>
            </a:pPr>
            <a:r>
              <a:rPr sz="2300" b="1" i="0" dirty="0">
                <a:solidFill>
                  <a:srgbClr val="344068"/>
                </a:solidFill>
                <a:latin typeface="+mj-lt"/>
              </a:rPr>
              <a:t>Can two captures, recorded at different times</a:t>
            </a:r>
            <a:r>
              <a:rPr lang="en-US" sz="2300" b="1" i="0" dirty="0">
                <a:solidFill>
                  <a:srgbClr val="344068"/>
                </a:solidFill>
                <a:latin typeface="+mj-lt"/>
              </a:rPr>
              <a:t> </a:t>
            </a:r>
            <a:r>
              <a:rPr sz="2300" b="1" i="0" dirty="0">
                <a:solidFill>
                  <a:srgbClr val="344068"/>
                </a:solidFill>
                <a:latin typeface="+mj-lt"/>
              </a:rPr>
              <a:t>and places, be linked to the same phone?</a:t>
            </a:r>
          </a:p>
        </p:txBody>
      </p:sp>
      <p:sp>
        <p:nvSpPr>
          <p:cNvPr id="18" name="Slide Number Placeholder 17">
            <a:extLst>
              <a:ext uri="{FF2B5EF4-FFF2-40B4-BE49-F238E27FC236}">
                <a16:creationId xmlns:a16="http://schemas.microsoft.com/office/drawing/2014/main" id="{A8525829-3DC5-FBE4-6FD0-01FA47A84A47}"/>
              </a:ext>
            </a:extLst>
          </p:cNvPr>
          <p:cNvSpPr>
            <a:spLocks noGrp="1"/>
          </p:cNvSpPr>
          <p:nvPr>
            <p:ph type="sldNum" sz="quarter" idx="12"/>
          </p:nvPr>
        </p:nvSpPr>
        <p:spPr/>
        <p:txBody>
          <a:bodyPr/>
          <a:lstStyle/>
          <a:p>
            <a:fld id="{3A98EE3D-8CD1-4C3F-BD1C-C98C9596463C}" type="slidenum">
              <a:rPr lang="en-US" sz="1200" smtClean="0"/>
              <a:t>4</a:t>
            </a:fld>
            <a:r>
              <a:rPr lang="en-US" sz="1200" dirty="0"/>
              <a:t>/15</a:t>
            </a:r>
          </a:p>
        </p:txBody>
      </p:sp>
    </p:spTree>
    <p:extLst>
      <p:ext uri="{BB962C8B-B14F-4D97-AF65-F5344CB8AC3E}">
        <p14:creationId xmlns:p14="http://schemas.microsoft.com/office/powerpoint/2010/main" val="3568986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7" name="Straight Connector 16">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67B74F2B-9534-4540-96B0-5C8E958B9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8146B020-2B12-4533-AB98-A078339B314A}"/>
              </a:ext>
            </a:extLst>
          </p:cNvPr>
          <p:cNvSpPr>
            <a:spLocks noGrp="1"/>
          </p:cNvSpPr>
          <p:nvPr>
            <p:ph type="title"/>
          </p:nvPr>
        </p:nvSpPr>
        <p:spPr>
          <a:xfrm>
            <a:off x="5172074" y="286603"/>
            <a:ext cx="5983605" cy="1450757"/>
          </a:xfrm>
        </p:spPr>
        <p:txBody>
          <a:bodyPr vert="horz" lIns="91440" tIns="45720" rIns="91440" bIns="45720" rtlCol="0" anchor="b">
            <a:normAutofit/>
          </a:bodyPr>
          <a:lstStyle/>
          <a:p>
            <a:r>
              <a:rPr lang="en-US" sz="4800" dirty="0">
                <a:solidFill>
                  <a:schemeClr val="tx1">
                    <a:lumMod val="75000"/>
                    <a:lumOff val="25000"/>
                  </a:schemeClr>
                </a:solidFill>
              </a:rPr>
              <a:t>Attack Setting</a:t>
            </a:r>
          </a:p>
        </p:txBody>
      </p:sp>
      <p:cxnSp>
        <p:nvCxnSpPr>
          <p:cNvPr id="21" name="Straight Connector 20">
            <a:extLst>
              <a:ext uri="{FF2B5EF4-FFF2-40B4-BE49-F238E27FC236}">
                <a16:creationId xmlns:a16="http://schemas.microsoft.com/office/drawing/2014/main" id="{33BECB2B-2CFA-412C-880F-C4B609749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2903" y="1917852"/>
            <a:ext cx="5943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Rounded Rectangle 4">
            <a:extLst>
              <a:ext uri="{FF2B5EF4-FFF2-40B4-BE49-F238E27FC236}">
                <a16:creationId xmlns:a16="http://schemas.microsoft.com/office/drawing/2014/main" id="{46CC19C5-9D6D-8789-135B-61FC8971B962}"/>
              </a:ext>
            </a:extLst>
          </p:cNvPr>
          <p:cNvSpPr/>
          <p:nvPr/>
        </p:nvSpPr>
        <p:spPr>
          <a:xfrm>
            <a:off x="995082" y="1147572"/>
            <a:ext cx="2999232" cy="2395728"/>
          </a:xfrm>
          <a:prstGeom prst="roundRect">
            <a:avLst>
              <a:gd name="adj" fmla="val 4500"/>
            </a:avLst>
          </a:prstGeom>
          <a:solidFill>
            <a:srgbClr val="FFFFFF"/>
          </a:solidFill>
          <a:ln>
            <a:solidFill>
              <a:srgbClr val="344068"/>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9" name="TextBox 8">
            <a:extLst>
              <a:ext uri="{FF2B5EF4-FFF2-40B4-BE49-F238E27FC236}">
                <a16:creationId xmlns:a16="http://schemas.microsoft.com/office/drawing/2014/main" id="{9941C6BF-8A30-2E99-26A8-D1A480A92BCC}"/>
              </a:ext>
            </a:extLst>
          </p:cNvPr>
          <p:cNvSpPr txBox="1"/>
          <p:nvPr/>
        </p:nvSpPr>
        <p:spPr>
          <a:xfrm>
            <a:off x="1124402" y="1278198"/>
            <a:ext cx="2468880" cy="492443"/>
          </a:xfrm>
          <a:prstGeom prst="rect">
            <a:avLst/>
          </a:prstGeom>
          <a:noFill/>
        </p:spPr>
        <p:txBody>
          <a:bodyPr wrap="square" lIns="0" tIns="0" rIns="0" bIns="0" anchor="t">
            <a:spAutoFit/>
          </a:bodyPr>
          <a:lstStyle/>
          <a:p>
            <a:pPr algn="l">
              <a:spcBef>
                <a:spcPts val="0"/>
              </a:spcBef>
              <a:spcAft>
                <a:spcPts val="0"/>
              </a:spcAft>
            </a:pPr>
            <a:r>
              <a:rPr sz="3200" b="0" i="0" dirty="0">
                <a:solidFill>
                  <a:srgbClr val="223133"/>
                </a:solidFill>
                <a:latin typeface="+mj-lt"/>
              </a:rPr>
              <a:t>Location 1 </a:t>
            </a:r>
          </a:p>
        </p:txBody>
      </p:sp>
      <p:sp>
        <p:nvSpPr>
          <p:cNvPr id="11" name="TextBox 10">
            <a:extLst>
              <a:ext uri="{FF2B5EF4-FFF2-40B4-BE49-F238E27FC236}">
                <a16:creationId xmlns:a16="http://schemas.microsoft.com/office/drawing/2014/main" id="{FAB14C6D-AB62-C78C-3C2B-73CBE290667B}"/>
              </a:ext>
            </a:extLst>
          </p:cNvPr>
          <p:cNvSpPr txBox="1"/>
          <p:nvPr/>
        </p:nvSpPr>
        <p:spPr>
          <a:xfrm>
            <a:off x="1091743" y="1754343"/>
            <a:ext cx="3113003" cy="338554"/>
          </a:xfrm>
          <a:prstGeom prst="rect">
            <a:avLst/>
          </a:prstGeom>
          <a:noFill/>
        </p:spPr>
        <p:txBody>
          <a:bodyPr wrap="square" lIns="0" tIns="0" rIns="0" bIns="0" anchor="t">
            <a:spAutoFit/>
          </a:bodyPr>
          <a:lstStyle/>
          <a:p>
            <a:pPr algn="l">
              <a:spcBef>
                <a:spcPts val="0"/>
              </a:spcBef>
              <a:spcAft>
                <a:spcPts val="0"/>
              </a:spcAft>
            </a:pPr>
            <a:r>
              <a:rPr sz="2200" b="0" i="0" dirty="0">
                <a:solidFill>
                  <a:srgbClr val="6E8083"/>
                </a:solidFill>
                <a:latin typeface="+mn-lt"/>
              </a:rPr>
              <a:t>open Wi-Fi, </a:t>
            </a:r>
            <a:r>
              <a:rPr lang="en-US" sz="2200" dirty="0">
                <a:solidFill>
                  <a:srgbClr val="6E8083"/>
                </a:solidFill>
              </a:rPr>
              <a:t>first</a:t>
            </a:r>
            <a:r>
              <a:rPr sz="2200" b="0" i="0" dirty="0">
                <a:solidFill>
                  <a:srgbClr val="6E8083"/>
                </a:solidFill>
                <a:latin typeface="+mn-lt"/>
              </a:rPr>
              <a:t> visit</a:t>
            </a:r>
          </a:p>
        </p:txBody>
      </p:sp>
      <p:sp>
        <p:nvSpPr>
          <p:cNvPr id="12" name="Rounded Rectangle 7">
            <a:extLst>
              <a:ext uri="{FF2B5EF4-FFF2-40B4-BE49-F238E27FC236}">
                <a16:creationId xmlns:a16="http://schemas.microsoft.com/office/drawing/2014/main" id="{90CFD4EE-7CF7-CE3A-69F0-77DBE4AE1F53}"/>
              </a:ext>
            </a:extLst>
          </p:cNvPr>
          <p:cNvSpPr/>
          <p:nvPr/>
        </p:nvSpPr>
        <p:spPr>
          <a:xfrm>
            <a:off x="1379130" y="2125980"/>
            <a:ext cx="566928" cy="932688"/>
          </a:xfrm>
          <a:prstGeom prst="roundRect">
            <a:avLst>
              <a:gd name="adj" fmla="val 14000"/>
            </a:avLst>
          </a:prstGeom>
          <a:noFill/>
          <a:ln w="19050">
            <a:solidFill>
              <a:srgbClr val="95B8B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Oval 12">
            <a:extLst>
              <a:ext uri="{FF2B5EF4-FFF2-40B4-BE49-F238E27FC236}">
                <a16:creationId xmlns:a16="http://schemas.microsoft.com/office/drawing/2014/main" id="{1906C925-8E7F-E6A2-C324-90AA7DDB0F4D}"/>
              </a:ext>
            </a:extLst>
          </p:cNvPr>
          <p:cNvSpPr/>
          <p:nvPr/>
        </p:nvSpPr>
        <p:spPr>
          <a:xfrm>
            <a:off x="2805594" y="2290572"/>
            <a:ext cx="585216" cy="585216"/>
          </a:xfrm>
          <a:prstGeom prst="ellipse">
            <a:avLst/>
          </a:prstGeom>
          <a:solidFill>
            <a:srgbClr val="3440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wifi.png">
            <a:extLst>
              <a:ext uri="{FF2B5EF4-FFF2-40B4-BE49-F238E27FC236}">
                <a16:creationId xmlns:a16="http://schemas.microsoft.com/office/drawing/2014/main" id="{09ECE059-9D4A-A329-14DA-A6E68951F930}"/>
              </a:ext>
            </a:extLst>
          </p:cNvPr>
          <p:cNvPicPr>
            <a:picLocks noChangeAspect="1"/>
          </p:cNvPicPr>
          <p:nvPr/>
        </p:nvPicPr>
        <p:blipFill>
          <a:blip r:embed="rId3"/>
          <a:stretch>
            <a:fillRect/>
          </a:stretch>
        </p:blipFill>
        <p:spPr>
          <a:xfrm>
            <a:off x="2893376" y="2378354"/>
            <a:ext cx="409651" cy="409651"/>
          </a:xfrm>
          <a:prstGeom prst="rect">
            <a:avLst/>
          </a:prstGeom>
        </p:spPr>
      </p:pic>
      <p:cxnSp>
        <p:nvCxnSpPr>
          <p:cNvPr id="16" name="Connector 10">
            <a:extLst>
              <a:ext uri="{FF2B5EF4-FFF2-40B4-BE49-F238E27FC236}">
                <a16:creationId xmlns:a16="http://schemas.microsoft.com/office/drawing/2014/main" id="{C043407E-02EB-A6CF-BB4E-4D416CAFBD58}"/>
              </a:ext>
            </a:extLst>
          </p:cNvPr>
          <p:cNvCxnSpPr/>
          <p:nvPr/>
        </p:nvCxnSpPr>
        <p:spPr>
          <a:xfrm>
            <a:off x="2055786" y="2583180"/>
            <a:ext cx="694944" cy="0"/>
          </a:xfrm>
          <a:prstGeom prst="line">
            <a:avLst/>
          </a:prstGeom>
          <a:ln w="12700">
            <a:solidFill>
              <a:srgbClr val="95B8BF"/>
            </a:solidFill>
            <a:prstDash val="dash"/>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A175AA13-2E8B-FC34-A9BB-F289EB36C5D3}"/>
              </a:ext>
            </a:extLst>
          </p:cNvPr>
          <p:cNvSpPr txBox="1"/>
          <p:nvPr/>
        </p:nvSpPr>
        <p:spPr>
          <a:xfrm>
            <a:off x="1124402" y="3106998"/>
            <a:ext cx="3864994" cy="276999"/>
          </a:xfrm>
          <a:prstGeom prst="rect">
            <a:avLst/>
          </a:prstGeom>
          <a:noFill/>
        </p:spPr>
        <p:txBody>
          <a:bodyPr wrap="square" lIns="0" tIns="0" rIns="0" bIns="0" anchor="t">
            <a:spAutoFit/>
          </a:bodyPr>
          <a:lstStyle/>
          <a:p>
            <a:pPr algn="l">
              <a:spcBef>
                <a:spcPts val="0"/>
              </a:spcBef>
              <a:spcAft>
                <a:spcPts val="0"/>
              </a:spcAft>
            </a:pPr>
            <a:r>
              <a:rPr b="0" i="1" dirty="0">
                <a:solidFill>
                  <a:srgbClr val="1CADE4"/>
                </a:solidFill>
                <a:latin typeface="+mn-lt"/>
              </a:rPr>
              <a:t>MAC  a2:4f:…  (randomi</a:t>
            </a:r>
            <a:r>
              <a:rPr lang="en-US" b="0" i="1" dirty="0">
                <a:solidFill>
                  <a:srgbClr val="1CADE4"/>
                </a:solidFill>
                <a:latin typeface="+mn-lt"/>
              </a:rPr>
              <a:t>z</a:t>
            </a:r>
            <a:r>
              <a:rPr b="0" i="1" dirty="0">
                <a:solidFill>
                  <a:srgbClr val="1CADE4"/>
                </a:solidFill>
                <a:latin typeface="+mn-lt"/>
              </a:rPr>
              <a:t>ed)</a:t>
            </a:r>
          </a:p>
        </p:txBody>
      </p:sp>
      <p:sp>
        <p:nvSpPr>
          <p:cNvPr id="20" name="Rounded Rectangle 12">
            <a:extLst>
              <a:ext uri="{FF2B5EF4-FFF2-40B4-BE49-F238E27FC236}">
                <a16:creationId xmlns:a16="http://schemas.microsoft.com/office/drawing/2014/main" id="{E64E982E-DC8D-822E-B88A-62F8175D49F4}"/>
              </a:ext>
            </a:extLst>
          </p:cNvPr>
          <p:cNvSpPr/>
          <p:nvPr/>
        </p:nvSpPr>
        <p:spPr>
          <a:xfrm>
            <a:off x="995082" y="3714750"/>
            <a:ext cx="2999232" cy="2395728"/>
          </a:xfrm>
          <a:prstGeom prst="roundRect">
            <a:avLst>
              <a:gd name="adj" fmla="val 4500"/>
            </a:avLst>
          </a:prstGeom>
          <a:solidFill>
            <a:srgbClr val="FFFFFF"/>
          </a:solidFill>
          <a:ln>
            <a:solidFill>
              <a:srgbClr val="344068"/>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a:extLst>
              <a:ext uri="{FF2B5EF4-FFF2-40B4-BE49-F238E27FC236}">
                <a16:creationId xmlns:a16="http://schemas.microsoft.com/office/drawing/2014/main" id="{19A408CC-996C-F28E-5C50-8A9E4454617F}"/>
              </a:ext>
            </a:extLst>
          </p:cNvPr>
          <p:cNvSpPr txBox="1"/>
          <p:nvPr/>
        </p:nvSpPr>
        <p:spPr>
          <a:xfrm>
            <a:off x="1124402" y="3845376"/>
            <a:ext cx="2468880" cy="492443"/>
          </a:xfrm>
          <a:prstGeom prst="rect">
            <a:avLst/>
          </a:prstGeom>
          <a:noFill/>
        </p:spPr>
        <p:txBody>
          <a:bodyPr wrap="square" lIns="0" tIns="0" rIns="0" bIns="0" anchor="t">
            <a:spAutoFit/>
          </a:bodyPr>
          <a:lstStyle/>
          <a:p>
            <a:pPr algn="l">
              <a:spcBef>
                <a:spcPts val="0"/>
              </a:spcBef>
              <a:spcAft>
                <a:spcPts val="0"/>
              </a:spcAft>
            </a:pPr>
            <a:r>
              <a:rPr sz="3200" b="0" i="0" dirty="0">
                <a:solidFill>
                  <a:srgbClr val="223133"/>
                </a:solidFill>
                <a:latin typeface="+mj-lt"/>
              </a:rPr>
              <a:t>Location 2 </a:t>
            </a:r>
          </a:p>
        </p:txBody>
      </p:sp>
      <p:sp>
        <p:nvSpPr>
          <p:cNvPr id="23" name="TextBox 22">
            <a:extLst>
              <a:ext uri="{FF2B5EF4-FFF2-40B4-BE49-F238E27FC236}">
                <a16:creationId xmlns:a16="http://schemas.microsoft.com/office/drawing/2014/main" id="{709ABAF5-67DF-0B2A-173C-BC6DC266138B}"/>
              </a:ext>
            </a:extLst>
          </p:cNvPr>
          <p:cNvSpPr txBox="1"/>
          <p:nvPr/>
        </p:nvSpPr>
        <p:spPr>
          <a:xfrm>
            <a:off x="1091743" y="4321521"/>
            <a:ext cx="3864995" cy="338554"/>
          </a:xfrm>
          <a:prstGeom prst="rect">
            <a:avLst/>
          </a:prstGeom>
          <a:noFill/>
        </p:spPr>
        <p:txBody>
          <a:bodyPr wrap="square" lIns="0" tIns="0" rIns="0" bIns="0" anchor="t">
            <a:spAutoFit/>
          </a:bodyPr>
          <a:lstStyle/>
          <a:p>
            <a:pPr algn="l">
              <a:spcBef>
                <a:spcPts val="0"/>
              </a:spcBef>
              <a:spcAft>
                <a:spcPts val="0"/>
              </a:spcAft>
            </a:pPr>
            <a:r>
              <a:rPr sz="2200" b="0" i="0" dirty="0">
                <a:solidFill>
                  <a:srgbClr val="6E8083"/>
                </a:solidFill>
                <a:latin typeface="+mn-lt"/>
              </a:rPr>
              <a:t>open Wi-Fi, another </a:t>
            </a:r>
            <a:r>
              <a:rPr lang="en-US" sz="2200" dirty="0">
                <a:solidFill>
                  <a:srgbClr val="6E8083"/>
                </a:solidFill>
              </a:rPr>
              <a:t>time</a:t>
            </a:r>
            <a:endParaRPr sz="2200" b="0" i="0" dirty="0">
              <a:solidFill>
                <a:srgbClr val="6E8083"/>
              </a:solidFill>
              <a:latin typeface="+mn-lt"/>
            </a:endParaRPr>
          </a:p>
        </p:txBody>
      </p:sp>
      <p:sp>
        <p:nvSpPr>
          <p:cNvPr id="24" name="Rounded Rectangle 15">
            <a:extLst>
              <a:ext uri="{FF2B5EF4-FFF2-40B4-BE49-F238E27FC236}">
                <a16:creationId xmlns:a16="http://schemas.microsoft.com/office/drawing/2014/main" id="{0C1A5C4F-D27C-2E68-B34A-9F52BA96F2D2}"/>
              </a:ext>
            </a:extLst>
          </p:cNvPr>
          <p:cNvSpPr/>
          <p:nvPr/>
        </p:nvSpPr>
        <p:spPr>
          <a:xfrm>
            <a:off x="1379130" y="4693158"/>
            <a:ext cx="566928" cy="932688"/>
          </a:xfrm>
          <a:prstGeom prst="roundRect">
            <a:avLst>
              <a:gd name="adj" fmla="val 14000"/>
            </a:avLst>
          </a:prstGeom>
          <a:noFill/>
          <a:ln w="19050">
            <a:solidFill>
              <a:srgbClr val="95B8B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Oval 24">
            <a:extLst>
              <a:ext uri="{FF2B5EF4-FFF2-40B4-BE49-F238E27FC236}">
                <a16:creationId xmlns:a16="http://schemas.microsoft.com/office/drawing/2014/main" id="{1094A6BA-EE64-1139-DB71-488191CF5086}"/>
              </a:ext>
            </a:extLst>
          </p:cNvPr>
          <p:cNvSpPr/>
          <p:nvPr/>
        </p:nvSpPr>
        <p:spPr>
          <a:xfrm>
            <a:off x="2805593" y="4857750"/>
            <a:ext cx="585216" cy="585216"/>
          </a:xfrm>
          <a:prstGeom prst="ellipse">
            <a:avLst/>
          </a:prstGeom>
          <a:solidFill>
            <a:srgbClr val="3440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25" descr="wifi.png">
            <a:extLst>
              <a:ext uri="{FF2B5EF4-FFF2-40B4-BE49-F238E27FC236}">
                <a16:creationId xmlns:a16="http://schemas.microsoft.com/office/drawing/2014/main" id="{D3D63BC7-616B-3988-4D31-9A48CE595E07}"/>
              </a:ext>
            </a:extLst>
          </p:cNvPr>
          <p:cNvPicPr>
            <a:picLocks noChangeAspect="1"/>
          </p:cNvPicPr>
          <p:nvPr/>
        </p:nvPicPr>
        <p:blipFill>
          <a:blip r:embed="rId3"/>
          <a:stretch>
            <a:fillRect/>
          </a:stretch>
        </p:blipFill>
        <p:spPr>
          <a:xfrm>
            <a:off x="2893376" y="4945532"/>
            <a:ext cx="409651" cy="409651"/>
          </a:xfrm>
          <a:prstGeom prst="rect">
            <a:avLst/>
          </a:prstGeom>
        </p:spPr>
      </p:pic>
      <p:cxnSp>
        <p:nvCxnSpPr>
          <p:cNvPr id="27" name="Connector 18">
            <a:extLst>
              <a:ext uri="{FF2B5EF4-FFF2-40B4-BE49-F238E27FC236}">
                <a16:creationId xmlns:a16="http://schemas.microsoft.com/office/drawing/2014/main" id="{8012537B-4843-883C-6943-ADEAAEF28F46}"/>
              </a:ext>
            </a:extLst>
          </p:cNvPr>
          <p:cNvCxnSpPr/>
          <p:nvPr/>
        </p:nvCxnSpPr>
        <p:spPr>
          <a:xfrm>
            <a:off x="2055786" y="5150358"/>
            <a:ext cx="694944" cy="0"/>
          </a:xfrm>
          <a:prstGeom prst="line">
            <a:avLst/>
          </a:prstGeom>
          <a:ln w="12700">
            <a:solidFill>
              <a:srgbClr val="95B8BF"/>
            </a:solidFill>
            <a:prstDash val="dash"/>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3A2A65A4-3E30-DEF2-4A9F-30A99209ACFE}"/>
              </a:ext>
            </a:extLst>
          </p:cNvPr>
          <p:cNvSpPr txBox="1"/>
          <p:nvPr/>
        </p:nvSpPr>
        <p:spPr>
          <a:xfrm>
            <a:off x="1124402" y="5674176"/>
            <a:ext cx="2468880" cy="276999"/>
          </a:xfrm>
          <a:prstGeom prst="rect">
            <a:avLst/>
          </a:prstGeom>
          <a:noFill/>
        </p:spPr>
        <p:txBody>
          <a:bodyPr wrap="square" lIns="0" tIns="0" rIns="0" bIns="0" anchor="t">
            <a:spAutoFit/>
          </a:bodyPr>
          <a:lstStyle/>
          <a:p>
            <a:pPr algn="l">
              <a:spcBef>
                <a:spcPts val="0"/>
              </a:spcBef>
              <a:spcAft>
                <a:spcPts val="0"/>
              </a:spcAft>
            </a:pPr>
            <a:r>
              <a:rPr b="0" i="1" dirty="0">
                <a:solidFill>
                  <a:srgbClr val="1CADE4"/>
                </a:solidFill>
                <a:latin typeface="+mn-lt"/>
              </a:rPr>
              <a:t>MAC  7e:c1:…  (different)</a:t>
            </a:r>
          </a:p>
        </p:txBody>
      </p:sp>
      <p:sp>
        <p:nvSpPr>
          <p:cNvPr id="33" name="TextBox 32">
            <a:extLst>
              <a:ext uri="{FF2B5EF4-FFF2-40B4-BE49-F238E27FC236}">
                <a16:creationId xmlns:a16="http://schemas.microsoft.com/office/drawing/2014/main" id="{4B2EC1E6-7BA7-257E-B66C-3EAC56257249}"/>
              </a:ext>
            </a:extLst>
          </p:cNvPr>
          <p:cNvSpPr txBox="1"/>
          <p:nvPr/>
        </p:nvSpPr>
        <p:spPr>
          <a:xfrm>
            <a:off x="5242903" y="2264963"/>
            <a:ext cx="6601720" cy="1352422"/>
          </a:xfrm>
          <a:prstGeom prst="rect">
            <a:avLst/>
          </a:prstGeom>
          <a:noFill/>
        </p:spPr>
        <p:txBody>
          <a:bodyPr wrap="square" lIns="0" tIns="0" rIns="0" bIns="0" anchor="t">
            <a:spAutoFit/>
          </a:bodyPr>
          <a:lstStyle/>
          <a:p>
            <a:pPr algn="l">
              <a:lnSpc>
                <a:spcPct val="118000"/>
              </a:lnSpc>
              <a:spcBef>
                <a:spcPts val="0"/>
              </a:spcBef>
              <a:spcAft>
                <a:spcPts val="0"/>
              </a:spcAft>
            </a:pPr>
            <a:r>
              <a:rPr lang="en-US" sz="2800" b="1" i="0" dirty="0">
                <a:solidFill>
                  <a:srgbClr val="1CADE4"/>
                </a:solidFill>
                <a:latin typeface="+mj-lt"/>
              </a:rPr>
              <a:t>The attacker: </a:t>
            </a:r>
          </a:p>
          <a:p>
            <a:pPr marL="457200" indent="-457200" algn="l">
              <a:lnSpc>
                <a:spcPct val="118000"/>
              </a:lnSpc>
              <a:spcBef>
                <a:spcPts val="0"/>
              </a:spcBef>
              <a:spcAft>
                <a:spcPts val="0"/>
              </a:spcAft>
              <a:buClr>
                <a:srgbClr val="1CADE4"/>
              </a:buClr>
              <a:buFont typeface="Wingdings" panose="05000000000000000000" pitchFamily="2" charset="2"/>
              <a:buChar char="§"/>
            </a:pPr>
            <a:r>
              <a:rPr sz="2400" b="0" i="0" dirty="0">
                <a:solidFill>
                  <a:srgbClr val="344068"/>
                </a:solidFill>
                <a:latin typeface="+mj-lt"/>
              </a:rPr>
              <a:t>Sniffs an open network or runs a rogue AP. </a:t>
            </a:r>
            <a:endParaRPr lang="en-US" sz="2400" b="0" i="0" dirty="0">
              <a:solidFill>
                <a:srgbClr val="344068"/>
              </a:solidFill>
              <a:latin typeface="+mj-lt"/>
            </a:endParaRPr>
          </a:p>
          <a:p>
            <a:pPr marL="457200" indent="-457200" algn="l">
              <a:lnSpc>
                <a:spcPct val="118000"/>
              </a:lnSpc>
              <a:spcBef>
                <a:spcPts val="0"/>
              </a:spcBef>
              <a:spcAft>
                <a:spcPts val="0"/>
              </a:spcAft>
              <a:buClr>
                <a:srgbClr val="1CADE4"/>
              </a:buClr>
              <a:buFont typeface="Wingdings" panose="05000000000000000000" pitchFamily="2" charset="2"/>
              <a:buChar char="§"/>
            </a:pPr>
            <a:r>
              <a:rPr lang="en-US" sz="2400" b="0" i="0" dirty="0">
                <a:solidFill>
                  <a:srgbClr val="344068"/>
                </a:solidFill>
                <a:latin typeface="+mj-lt"/>
              </a:rPr>
              <a:t>Use</a:t>
            </a:r>
            <a:r>
              <a:rPr sz="2400" b="0" i="0" dirty="0">
                <a:solidFill>
                  <a:srgbClr val="344068"/>
                </a:solidFill>
                <a:latin typeface="+mj-lt"/>
              </a:rPr>
              <a:t>s network-layer metadata only. </a:t>
            </a:r>
            <a:endParaRPr lang="en-US" sz="2400" b="0" i="0" dirty="0">
              <a:solidFill>
                <a:srgbClr val="344068"/>
              </a:solidFill>
              <a:latin typeface="+mj-lt"/>
            </a:endParaRPr>
          </a:p>
        </p:txBody>
      </p:sp>
      <p:sp>
        <p:nvSpPr>
          <p:cNvPr id="34" name="Rounded Rectangle 25">
            <a:extLst>
              <a:ext uri="{FF2B5EF4-FFF2-40B4-BE49-F238E27FC236}">
                <a16:creationId xmlns:a16="http://schemas.microsoft.com/office/drawing/2014/main" id="{76F18127-0303-B712-0F27-C78BFA14D2F9}"/>
              </a:ext>
            </a:extLst>
          </p:cNvPr>
          <p:cNvSpPr/>
          <p:nvPr/>
        </p:nvSpPr>
        <p:spPr>
          <a:xfrm>
            <a:off x="3139737" y="3432810"/>
            <a:ext cx="1939876" cy="600259"/>
          </a:xfrm>
          <a:prstGeom prst="roundRect">
            <a:avLst>
              <a:gd name="adj" fmla="val 50000"/>
            </a:avLst>
          </a:prstGeom>
          <a:solidFill>
            <a:srgbClr val="34406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r>
              <a:rPr sz="2200" b="1" i="0" dirty="0">
                <a:solidFill>
                  <a:srgbClr val="FFFFFF"/>
                </a:solidFill>
                <a:latin typeface="+mn-lt"/>
              </a:rPr>
              <a:t>same device?</a:t>
            </a:r>
          </a:p>
        </p:txBody>
      </p:sp>
      <p:cxnSp>
        <p:nvCxnSpPr>
          <p:cNvPr id="35" name="Connector 26">
            <a:extLst>
              <a:ext uri="{FF2B5EF4-FFF2-40B4-BE49-F238E27FC236}">
                <a16:creationId xmlns:a16="http://schemas.microsoft.com/office/drawing/2014/main" id="{7B314099-D6EA-43E4-BF73-EE1D17CA9843}"/>
              </a:ext>
            </a:extLst>
          </p:cNvPr>
          <p:cNvCxnSpPr>
            <a:cxnSpLocks/>
          </p:cNvCxnSpPr>
          <p:nvPr/>
        </p:nvCxnSpPr>
        <p:spPr>
          <a:xfrm flipV="1">
            <a:off x="2928320" y="4033069"/>
            <a:ext cx="664962" cy="238148"/>
          </a:xfrm>
          <a:prstGeom prst="line">
            <a:avLst/>
          </a:prstGeom>
          <a:ln w="15875">
            <a:solidFill>
              <a:srgbClr val="1CADE4"/>
            </a:solidFill>
            <a:prstDash val="dash"/>
          </a:ln>
        </p:spPr>
        <p:style>
          <a:lnRef idx="2">
            <a:schemeClr val="accent1"/>
          </a:lnRef>
          <a:fillRef idx="0">
            <a:schemeClr val="accent1"/>
          </a:fillRef>
          <a:effectRef idx="1">
            <a:schemeClr val="accent1"/>
          </a:effectRef>
          <a:fontRef idx="minor">
            <a:schemeClr val="tx1"/>
          </a:fontRef>
        </p:style>
      </p:cxnSp>
      <p:cxnSp>
        <p:nvCxnSpPr>
          <p:cNvPr id="36" name="Connector 27">
            <a:extLst>
              <a:ext uri="{FF2B5EF4-FFF2-40B4-BE49-F238E27FC236}">
                <a16:creationId xmlns:a16="http://schemas.microsoft.com/office/drawing/2014/main" id="{799D92FB-C5AC-2F4C-BF96-CE4843B6A887}"/>
              </a:ext>
            </a:extLst>
          </p:cNvPr>
          <p:cNvCxnSpPr>
            <a:cxnSpLocks/>
          </p:cNvCxnSpPr>
          <p:nvPr/>
        </p:nvCxnSpPr>
        <p:spPr>
          <a:xfrm flipH="1" flipV="1">
            <a:off x="3145749" y="2926391"/>
            <a:ext cx="631136" cy="344459"/>
          </a:xfrm>
          <a:prstGeom prst="line">
            <a:avLst/>
          </a:prstGeom>
          <a:ln w="15875">
            <a:solidFill>
              <a:srgbClr val="1CADE4"/>
            </a:solidFill>
            <a:prstDash val="dash"/>
          </a:ln>
        </p:spPr>
        <p:style>
          <a:lnRef idx="2">
            <a:schemeClr val="accent1"/>
          </a:lnRef>
          <a:fillRef idx="0">
            <a:schemeClr val="accent1"/>
          </a:fillRef>
          <a:effectRef idx="1">
            <a:schemeClr val="accent1"/>
          </a:effectRef>
          <a:fontRef idx="minor">
            <a:schemeClr val="tx1"/>
          </a:fontRef>
        </p:style>
      </p:cxnSp>
      <p:sp>
        <p:nvSpPr>
          <p:cNvPr id="48" name="Slide Number Placeholder 47">
            <a:extLst>
              <a:ext uri="{FF2B5EF4-FFF2-40B4-BE49-F238E27FC236}">
                <a16:creationId xmlns:a16="http://schemas.microsoft.com/office/drawing/2014/main" id="{ED7DE32F-BB18-468F-152E-16E4FDF97082}"/>
              </a:ext>
            </a:extLst>
          </p:cNvPr>
          <p:cNvSpPr>
            <a:spLocks noGrp="1"/>
          </p:cNvSpPr>
          <p:nvPr>
            <p:ph type="sldNum" sz="quarter" idx="12"/>
          </p:nvPr>
        </p:nvSpPr>
        <p:spPr/>
        <p:txBody>
          <a:bodyPr/>
          <a:lstStyle/>
          <a:p>
            <a:fld id="{3A98EE3D-8CD1-4C3F-BD1C-C98C9596463C}" type="slidenum">
              <a:rPr lang="en-US" sz="1200" noProof="0" smtClean="0"/>
              <a:pPr/>
              <a:t>5</a:t>
            </a:fld>
            <a:r>
              <a:rPr lang="en-US" sz="1200" noProof="0" dirty="0"/>
              <a:t>/15</a:t>
            </a:r>
            <a:endParaRPr lang="en-US" noProof="0" dirty="0"/>
          </a:p>
        </p:txBody>
      </p:sp>
      <p:sp>
        <p:nvSpPr>
          <p:cNvPr id="49" name="TextBox 48">
            <a:extLst>
              <a:ext uri="{FF2B5EF4-FFF2-40B4-BE49-F238E27FC236}">
                <a16:creationId xmlns:a16="http://schemas.microsoft.com/office/drawing/2014/main" id="{13F4D794-E024-063B-D714-94E57C9155EF}"/>
              </a:ext>
            </a:extLst>
          </p:cNvPr>
          <p:cNvSpPr txBox="1"/>
          <p:nvPr/>
        </p:nvSpPr>
        <p:spPr>
          <a:xfrm>
            <a:off x="5242903" y="3905757"/>
            <a:ext cx="6601720" cy="1788246"/>
          </a:xfrm>
          <a:prstGeom prst="rect">
            <a:avLst/>
          </a:prstGeom>
          <a:noFill/>
        </p:spPr>
        <p:txBody>
          <a:bodyPr wrap="square" lIns="0" tIns="0" rIns="0" bIns="0" anchor="t">
            <a:spAutoFit/>
          </a:bodyPr>
          <a:lstStyle/>
          <a:p>
            <a:pPr algn="l">
              <a:lnSpc>
                <a:spcPct val="118000"/>
              </a:lnSpc>
              <a:spcBef>
                <a:spcPts val="0"/>
              </a:spcBef>
              <a:spcAft>
                <a:spcPts val="0"/>
              </a:spcAft>
            </a:pPr>
            <a:r>
              <a:rPr lang="en-US" sz="2800" b="1" i="0" dirty="0">
                <a:solidFill>
                  <a:srgbClr val="1CADE4"/>
                </a:solidFill>
                <a:latin typeface="+mj-lt"/>
              </a:rPr>
              <a:t>Our </a:t>
            </a:r>
            <a:r>
              <a:rPr lang="en-US" sz="2800" b="1" dirty="0">
                <a:solidFill>
                  <a:srgbClr val="1CADE4"/>
                </a:solidFill>
                <a:latin typeface="+mj-lt"/>
              </a:rPr>
              <a:t>implementation needs: </a:t>
            </a:r>
            <a:endParaRPr lang="en-US" sz="2800" b="1" i="0" dirty="0">
              <a:solidFill>
                <a:srgbClr val="1CADE4"/>
              </a:solidFill>
              <a:latin typeface="+mj-lt"/>
            </a:endParaRPr>
          </a:p>
          <a:p>
            <a:pPr marL="457200" indent="-457200" algn="l">
              <a:lnSpc>
                <a:spcPct val="118000"/>
              </a:lnSpc>
              <a:spcBef>
                <a:spcPts val="0"/>
              </a:spcBef>
              <a:spcAft>
                <a:spcPts val="0"/>
              </a:spcAft>
              <a:buClr>
                <a:srgbClr val="1CADE4"/>
              </a:buClr>
              <a:buFont typeface="Wingdings" panose="05000000000000000000" pitchFamily="2" charset="2"/>
              <a:buChar char="§"/>
            </a:pPr>
            <a:r>
              <a:rPr lang="en-US" sz="2400" b="0" i="0" dirty="0">
                <a:solidFill>
                  <a:srgbClr val="344068"/>
                </a:solidFill>
                <a:latin typeface="+mj-lt"/>
              </a:rPr>
              <a:t>Generating realistic user profiles</a:t>
            </a:r>
          </a:p>
          <a:p>
            <a:pPr marL="457200" indent="-457200" algn="l">
              <a:lnSpc>
                <a:spcPct val="118000"/>
              </a:lnSpc>
              <a:spcBef>
                <a:spcPts val="0"/>
              </a:spcBef>
              <a:spcAft>
                <a:spcPts val="0"/>
              </a:spcAft>
              <a:buClr>
                <a:srgbClr val="1CADE4"/>
              </a:buClr>
              <a:buFont typeface="Wingdings" panose="05000000000000000000" pitchFamily="2" charset="2"/>
              <a:buChar char="§"/>
            </a:pPr>
            <a:r>
              <a:rPr lang="en-US" sz="2400" dirty="0">
                <a:solidFill>
                  <a:srgbClr val="344068"/>
                </a:solidFill>
                <a:latin typeface="+mj-lt"/>
              </a:rPr>
              <a:t>Phone connected to the access point</a:t>
            </a:r>
            <a:endParaRPr lang="en-US" sz="2400" b="0" i="0" dirty="0">
              <a:solidFill>
                <a:srgbClr val="344068"/>
              </a:solidFill>
              <a:latin typeface="+mj-lt"/>
            </a:endParaRPr>
          </a:p>
          <a:p>
            <a:pPr marL="457200" indent="-457200" algn="l">
              <a:lnSpc>
                <a:spcPct val="118000"/>
              </a:lnSpc>
              <a:spcBef>
                <a:spcPts val="0"/>
              </a:spcBef>
              <a:spcAft>
                <a:spcPts val="0"/>
              </a:spcAft>
              <a:buClr>
                <a:srgbClr val="1CADE4"/>
              </a:buClr>
              <a:buFont typeface="Wingdings" panose="05000000000000000000" pitchFamily="2" charset="2"/>
              <a:buChar char="§"/>
            </a:pPr>
            <a:endParaRPr lang="en-US" sz="2400" b="0" i="0" dirty="0">
              <a:solidFill>
                <a:srgbClr val="344068"/>
              </a:solidFill>
              <a:latin typeface="+mj-lt"/>
            </a:endParaRPr>
          </a:p>
        </p:txBody>
      </p:sp>
    </p:spTree>
    <p:extLst>
      <p:ext uri="{BB962C8B-B14F-4D97-AF65-F5344CB8AC3E}">
        <p14:creationId xmlns:p14="http://schemas.microsoft.com/office/powerpoint/2010/main" val="180767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DA682D-7AC5-48E0-993B-AB3F027355C3}"/>
              </a:ext>
            </a:extLst>
          </p:cNvPr>
          <p:cNvSpPr>
            <a:spLocks noGrp="1"/>
          </p:cNvSpPr>
          <p:nvPr>
            <p:ph type="title"/>
          </p:nvPr>
        </p:nvSpPr>
        <p:spPr>
          <a:xfrm>
            <a:off x="1097280" y="286603"/>
            <a:ext cx="10058400" cy="1450757"/>
          </a:xfrm>
        </p:spPr>
        <p:txBody>
          <a:bodyPr>
            <a:normAutofit/>
          </a:bodyPr>
          <a:lstStyle/>
          <a:p>
            <a:r>
              <a:rPr lang="en-US" dirty="0"/>
              <a:t>User Profiles </a:t>
            </a:r>
            <a:endParaRPr lang="en-IN" dirty="0"/>
          </a:p>
        </p:txBody>
      </p:sp>
      <p:sp>
        <p:nvSpPr>
          <p:cNvPr id="2" name="Content Placeholder 7">
            <a:extLst>
              <a:ext uri="{FF2B5EF4-FFF2-40B4-BE49-F238E27FC236}">
                <a16:creationId xmlns:a16="http://schemas.microsoft.com/office/drawing/2014/main" id="{06036139-6C22-8414-612E-BF218D617907}"/>
              </a:ext>
            </a:extLst>
          </p:cNvPr>
          <p:cNvSpPr>
            <a:spLocks noGrp="1"/>
          </p:cNvSpPr>
          <p:nvPr>
            <p:ph idx="1"/>
          </p:nvPr>
        </p:nvSpPr>
        <p:spPr>
          <a:xfrm>
            <a:off x="1324706" y="2265871"/>
            <a:ext cx="5513295" cy="3189299"/>
          </a:xfrm>
        </p:spPr>
        <p:txBody>
          <a:bodyPr>
            <a:normAutofit/>
          </a:bodyPr>
          <a:lstStyle/>
          <a:p>
            <a:r>
              <a:rPr lang="en-US" sz="1800" dirty="0"/>
              <a:t>Google Play Store popular apps and categories</a:t>
            </a:r>
          </a:p>
          <a:p>
            <a:r>
              <a:rPr lang="en-US" sz="1800" dirty="0"/>
              <a:t>Random selection from weighted categories</a:t>
            </a:r>
          </a:p>
          <a:p>
            <a:r>
              <a:rPr lang="en-US" sz="1800" dirty="0"/>
              <a:t>Random number of apps (mean=75)</a:t>
            </a:r>
          </a:p>
          <a:p>
            <a:r>
              <a:rPr lang="en-US" sz="1800" dirty="0"/>
              <a:t>Average overlap of 16 apps between profiles</a:t>
            </a:r>
          </a:p>
        </p:txBody>
      </p:sp>
      <p:sp>
        <p:nvSpPr>
          <p:cNvPr id="3" name="Rectangle: Rounded Corners 2">
            <a:extLst>
              <a:ext uri="{FF2B5EF4-FFF2-40B4-BE49-F238E27FC236}">
                <a16:creationId xmlns:a16="http://schemas.microsoft.com/office/drawing/2014/main" id="{F8F47480-AFF6-E860-4902-EE5410EEAB6E}"/>
              </a:ext>
            </a:extLst>
          </p:cNvPr>
          <p:cNvSpPr/>
          <p:nvPr/>
        </p:nvSpPr>
        <p:spPr>
          <a:xfrm>
            <a:off x="1217133" y="1993266"/>
            <a:ext cx="5129880" cy="2297098"/>
          </a:xfrm>
          <a:prstGeom prst="roundRect">
            <a:avLst/>
          </a:prstGeom>
          <a:noFill/>
          <a:ln>
            <a:solidFill>
              <a:srgbClr val="1CAD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 name="Content Placeholder 7">
            <a:extLst>
              <a:ext uri="{FF2B5EF4-FFF2-40B4-BE49-F238E27FC236}">
                <a16:creationId xmlns:a16="http://schemas.microsoft.com/office/drawing/2014/main" id="{231733E8-ACF5-2289-A7CC-C8FC82C8EE93}"/>
              </a:ext>
            </a:extLst>
          </p:cNvPr>
          <p:cNvSpPr txBox="1">
            <a:spLocks/>
          </p:cNvSpPr>
          <p:nvPr/>
        </p:nvSpPr>
        <p:spPr>
          <a:xfrm>
            <a:off x="6126480" y="3525991"/>
            <a:ext cx="5513295" cy="3189299"/>
          </a:xfrm>
          <a:prstGeom prst="rect">
            <a:avLst/>
          </a:prstGeom>
        </p:spPr>
        <p:txBody>
          <a:bodyPr vert="horz" lIns="0" tIns="45720" rIns="0" bIns="45720" rtlCol="0" anchor="ctr">
            <a:normAutofit/>
          </a:bodyPr>
          <a:lst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
                <a:srgbClr val="344068"/>
              </a:buClr>
            </a:pPr>
            <a:r>
              <a:rPr lang="en-US" sz="1800" dirty="0"/>
              <a:t>Factory reset and disable pre-installed apps</a:t>
            </a:r>
          </a:p>
          <a:p>
            <a:pPr>
              <a:buClr>
                <a:srgbClr val="344068"/>
              </a:buClr>
            </a:pPr>
            <a:r>
              <a:rPr lang="en-US" sz="1800" dirty="0"/>
              <a:t>Enable current profile’s apps via </a:t>
            </a:r>
            <a:r>
              <a:rPr lang="en-US" sz="1800" dirty="0" err="1"/>
              <a:t>adb</a:t>
            </a:r>
            <a:endParaRPr lang="en-US" sz="1800" dirty="0"/>
          </a:p>
          <a:p>
            <a:pPr>
              <a:buClr>
                <a:srgbClr val="344068"/>
              </a:buClr>
            </a:pPr>
            <a:r>
              <a:rPr lang="en-US" sz="1800" dirty="0"/>
              <a:t>Launch each app once so it completes a cold start</a:t>
            </a:r>
          </a:p>
          <a:p>
            <a:pPr>
              <a:buClr>
                <a:srgbClr val="344068"/>
              </a:buClr>
            </a:pPr>
            <a:r>
              <a:rPr lang="en-US" sz="1800" dirty="0"/>
              <a:t>Close everything, screen off, record for one hour</a:t>
            </a:r>
          </a:p>
        </p:txBody>
      </p:sp>
      <p:sp>
        <p:nvSpPr>
          <p:cNvPr id="6" name="Rectangle: Rounded Corners 5">
            <a:extLst>
              <a:ext uri="{FF2B5EF4-FFF2-40B4-BE49-F238E27FC236}">
                <a16:creationId xmlns:a16="http://schemas.microsoft.com/office/drawing/2014/main" id="{F807D097-C659-AB12-22EA-D89A26E4DCFE}"/>
              </a:ext>
            </a:extLst>
          </p:cNvPr>
          <p:cNvSpPr/>
          <p:nvPr/>
        </p:nvSpPr>
        <p:spPr>
          <a:xfrm>
            <a:off x="6014234" y="3946414"/>
            <a:ext cx="5129880" cy="2297098"/>
          </a:xfrm>
          <a:prstGeom prst="roundRect">
            <a:avLst/>
          </a:prstGeom>
          <a:noFill/>
          <a:ln>
            <a:solidFill>
              <a:srgbClr val="3440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3" name="Shape 3">
            <a:extLst>
              <a:ext uri="{FF2B5EF4-FFF2-40B4-BE49-F238E27FC236}">
                <a16:creationId xmlns:a16="http://schemas.microsoft.com/office/drawing/2014/main" id="{A36AEC08-8C72-2CEF-FCCF-2CC4A4AD2A0D}"/>
              </a:ext>
            </a:extLst>
          </p:cNvPr>
          <p:cNvSpPr/>
          <p:nvPr/>
        </p:nvSpPr>
        <p:spPr>
          <a:xfrm>
            <a:off x="7098023" y="1936698"/>
            <a:ext cx="639710" cy="1128900"/>
          </a:xfrm>
          <a:prstGeom prst="roundRect">
            <a:avLst>
              <a:gd name="adj" fmla="val 21176"/>
            </a:avLst>
          </a:prstGeom>
          <a:solidFill>
            <a:srgbClr val="FFFFFF"/>
          </a:solidFill>
          <a:ln w="25400">
            <a:solidFill>
              <a:srgbClr val="1C7293"/>
            </a:solidFill>
            <a:prstDash val="solid"/>
          </a:ln>
        </p:spPr>
      </p:sp>
      <p:sp>
        <p:nvSpPr>
          <p:cNvPr id="28" name="Shape 4">
            <a:extLst>
              <a:ext uri="{FF2B5EF4-FFF2-40B4-BE49-F238E27FC236}">
                <a16:creationId xmlns:a16="http://schemas.microsoft.com/office/drawing/2014/main" id="{BB207ACF-83BE-3E3C-B860-4AFD49616018}"/>
              </a:ext>
            </a:extLst>
          </p:cNvPr>
          <p:cNvSpPr/>
          <p:nvPr/>
        </p:nvSpPr>
        <p:spPr>
          <a:xfrm>
            <a:off x="7182278" y="2083598"/>
            <a:ext cx="474138" cy="827860"/>
          </a:xfrm>
          <a:prstGeom prst="roundRect">
            <a:avLst>
              <a:gd name="adj" fmla="val 7937"/>
            </a:avLst>
          </a:prstGeom>
          <a:solidFill>
            <a:srgbClr val="1C7293"/>
          </a:solidFill>
          <a:ln w="12700">
            <a:solidFill>
              <a:srgbClr val="1C7293"/>
            </a:solidFill>
            <a:prstDash val="solid"/>
          </a:ln>
        </p:spPr>
      </p:sp>
      <p:sp>
        <p:nvSpPr>
          <p:cNvPr id="29" name="Shape 5">
            <a:extLst>
              <a:ext uri="{FF2B5EF4-FFF2-40B4-BE49-F238E27FC236}">
                <a16:creationId xmlns:a16="http://schemas.microsoft.com/office/drawing/2014/main" id="{F55CE720-EF7B-0D09-90BA-973C828BD4A2}"/>
              </a:ext>
            </a:extLst>
          </p:cNvPr>
          <p:cNvSpPr/>
          <p:nvPr/>
        </p:nvSpPr>
        <p:spPr>
          <a:xfrm flipV="1">
            <a:off x="8012423" y="2334077"/>
            <a:ext cx="1204160" cy="1"/>
          </a:xfrm>
          <a:prstGeom prst="line">
            <a:avLst/>
          </a:prstGeom>
          <a:noFill/>
          <a:ln w="19050">
            <a:solidFill>
              <a:srgbClr val="1C7293"/>
            </a:solidFill>
            <a:prstDash val="dash"/>
            <a:tailEnd type="triangle"/>
          </a:ln>
        </p:spPr>
      </p:sp>
      <p:sp>
        <p:nvSpPr>
          <p:cNvPr id="33" name="Shape 6">
            <a:extLst>
              <a:ext uri="{FF2B5EF4-FFF2-40B4-BE49-F238E27FC236}">
                <a16:creationId xmlns:a16="http://schemas.microsoft.com/office/drawing/2014/main" id="{64E9A1A9-A4EF-81E9-11B1-6F849B270D41}"/>
              </a:ext>
            </a:extLst>
          </p:cNvPr>
          <p:cNvSpPr/>
          <p:nvPr/>
        </p:nvSpPr>
        <p:spPr>
          <a:xfrm>
            <a:off x="9354626" y="2097460"/>
            <a:ext cx="1204160" cy="752600"/>
          </a:xfrm>
          <a:prstGeom prst="roundRect">
            <a:avLst>
              <a:gd name="adj" fmla="val 10000"/>
            </a:avLst>
          </a:prstGeom>
          <a:solidFill>
            <a:srgbClr val="0E2439"/>
          </a:solidFill>
          <a:ln w="12700">
            <a:solidFill>
              <a:srgbClr val="0E2439"/>
            </a:solidFill>
            <a:prstDash val="solid"/>
          </a:ln>
        </p:spPr>
      </p:sp>
      <p:pic>
        <p:nvPicPr>
          <p:cNvPr id="34" name="Image 0" descr="preencoded.png">
            <a:extLst>
              <a:ext uri="{FF2B5EF4-FFF2-40B4-BE49-F238E27FC236}">
                <a16:creationId xmlns:a16="http://schemas.microsoft.com/office/drawing/2014/main" id="{0F5851A2-65BE-5479-103D-499A069329C4}"/>
              </a:ext>
            </a:extLst>
          </p:cNvPr>
          <p:cNvPicPr>
            <a:picLocks noChangeAspect="1"/>
          </p:cNvPicPr>
          <p:nvPr/>
        </p:nvPicPr>
        <p:blipFill>
          <a:blip r:embed="rId3"/>
          <a:stretch>
            <a:fillRect/>
          </a:stretch>
        </p:blipFill>
        <p:spPr>
          <a:xfrm>
            <a:off x="9721321" y="2226988"/>
            <a:ext cx="422824" cy="422824"/>
          </a:xfrm>
          <a:prstGeom prst="rect">
            <a:avLst/>
          </a:prstGeom>
        </p:spPr>
      </p:pic>
      <p:sp>
        <p:nvSpPr>
          <p:cNvPr id="43" name="Shape 9">
            <a:extLst>
              <a:ext uri="{FF2B5EF4-FFF2-40B4-BE49-F238E27FC236}">
                <a16:creationId xmlns:a16="http://schemas.microsoft.com/office/drawing/2014/main" id="{2114D26A-C7E1-908B-AAD3-5B7FEE2A48F8}"/>
              </a:ext>
            </a:extLst>
          </p:cNvPr>
          <p:cNvSpPr/>
          <p:nvPr/>
        </p:nvSpPr>
        <p:spPr>
          <a:xfrm>
            <a:off x="1572410" y="4763294"/>
            <a:ext cx="4263614" cy="1133856"/>
          </a:xfrm>
          <a:prstGeom prst="roundRect">
            <a:avLst>
              <a:gd name="adj" fmla="val 4839"/>
            </a:avLst>
          </a:prstGeom>
          <a:solidFill>
            <a:srgbClr val="0E2439"/>
          </a:solidFill>
          <a:ln w="9525">
            <a:solidFill>
              <a:srgbClr val="DDE6EE"/>
            </a:solidFill>
            <a:prstDash val="solid"/>
          </a:ln>
          <a:effectLst>
            <a:outerShdw blurRad="127000" dist="25400" dir="5400000" algn="bl" rotWithShape="0">
              <a:srgbClr val="0E2439">
                <a:alpha val="12000"/>
              </a:srgbClr>
            </a:outerShdw>
          </a:effectLst>
        </p:spPr>
      </p:sp>
      <p:sp>
        <p:nvSpPr>
          <p:cNvPr id="45" name="Text 10">
            <a:extLst>
              <a:ext uri="{FF2B5EF4-FFF2-40B4-BE49-F238E27FC236}">
                <a16:creationId xmlns:a16="http://schemas.microsoft.com/office/drawing/2014/main" id="{8E5DD237-252E-85CB-38E7-585CC8E0557B}"/>
              </a:ext>
            </a:extLst>
          </p:cNvPr>
          <p:cNvSpPr txBox="1"/>
          <p:nvPr/>
        </p:nvSpPr>
        <p:spPr>
          <a:xfrm>
            <a:off x="1761249" y="5011555"/>
            <a:ext cx="2020824" cy="502920"/>
          </a:xfrm>
          <a:prstGeom prst="rect">
            <a:avLst/>
          </a:prstGeom>
          <a:noFill/>
          <a:ln/>
        </p:spPr>
        <p:txBody>
          <a:bodyPr wrap="square" lIns="0" tIns="0" rIns="0" bIns="0"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40p * 10r * 1h</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48" name="Text 23">
            <a:extLst>
              <a:ext uri="{FF2B5EF4-FFF2-40B4-BE49-F238E27FC236}">
                <a16:creationId xmlns:a16="http://schemas.microsoft.com/office/drawing/2014/main" id="{88C0F3D6-2182-66AA-26DC-6D2CA12AEAF1}"/>
              </a:ext>
            </a:extLst>
          </p:cNvPr>
          <p:cNvSpPr txBox="1"/>
          <p:nvPr/>
        </p:nvSpPr>
        <p:spPr>
          <a:xfrm>
            <a:off x="3754415" y="4975554"/>
            <a:ext cx="2117464" cy="292608"/>
          </a:xfrm>
          <a:prstGeom prst="rect">
            <a:avLst/>
          </a:prstGeom>
          <a:noFill/>
          <a:ln/>
        </p:spPr>
        <p:txBody>
          <a:bodyPr wrap="square" lIns="0" tIns="0" rIns="0" bIns="0" rtlCol="0" anchor="ctr"/>
          <a:lstStyle/>
          <a:p>
            <a:pPr marL="0" indent="0">
              <a:buNone/>
            </a:pPr>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POCO F2 Pro</a:t>
            </a: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Text 23">
            <a:extLst>
              <a:ext uri="{FF2B5EF4-FFF2-40B4-BE49-F238E27FC236}">
                <a16:creationId xmlns:a16="http://schemas.microsoft.com/office/drawing/2014/main" id="{1FF2948F-1596-D4DF-8E5F-45DA74AD1884}"/>
              </a:ext>
            </a:extLst>
          </p:cNvPr>
          <p:cNvSpPr txBox="1"/>
          <p:nvPr/>
        </p:nvSpPr>
        <p:spPr>
          <a:xfrm>
            <a:off x="3754415" y="5313549"/>
            <a:ext cx="2117464" cy="292608"/>
          </a:xfrm>
          <a:prstGeom prst="rect">
            <a:avLst/>
          </a:prstGeom>
          <a:noFill/>
          <a:ln/>
        </p:spPr>
        <p:txBody>
          <a:bodyPr wrap="square" lIns="0" tIns="0" rIns="0" bIns="0" rtlCol="0" anchor="ctr"/>
          <a:lstStyle/>
          <a:p>
            <a:pPr marL="0" indent="0">
              <a:buNone/>
            </a:pPr>
            <a:r>
              <a:rPr lang="en-US" sz="1600" b="1" dirty="0">
                <a:solidFill>
                  <a:schemeClr val="bg1"/>
                </a:solidFill>
                <a:latin typeface="Calibri" panose="020F0502020204030204" pitchFamily="34" charset="0"/>
                <a:ea typeface="Calibri" panose="020F0502020204030204" pitchFamily="34" charset="0"/>
                <a:cs typeface="Calibri" panose="020F0502020204030204" pitchFamily="34" charset="0"/>
              </a:rPr>
              <a:t>Samsung Galaxy A14 5G</a:t>
            </a:r>
          </a:p>
        </p:txBody>
      </p:sp>
      <p:sp>
        <p:nvSpPr>
          <p:cNvPr id="50" name="Shape 2">
            <a:extLst>
              <a:ext uri="{FF2B5EF4-FFF2-40B4-BE49-F238E27FC236}">
                <a16:creationId xmlns:a16="http://schemas.microsoft.com/office/drawing/2014/main" id="{37AC49D3-1D7C-C506-0AA5-355809E67AF5}"/>
              </a:ext>
            </a:extLst>
          </p:cNvPr>
          <p:cNvSpPr/>
          <p:nvPr/>
        </p:nvSpPr>
        <p:spPr>
          <a:xfrm flipV="1">
            <a:off x="6509895" y="3264937"/>
            <a:ext cx="4634219" cy="478993"/>
          </a:xfrm>
          <a:prstGeom prst="roundRect">
            <a:avLst>
              <a:gd name="adj" fmla="val 14545"/>
            </a:avLst>
          </a:prstGeom>
          <a:solidFill>
            <a:schemeClr val="accent1">
              <a:lumMod val="20000"/>
              <a:lumOff val="80000"/>
            </a:schemeClr>
          </a:solidFill>
          <a:ln w="9525">
            <a:solidFill>
              <a:srgbClr val="DDE6EE"/>
            </a:solidFill>
            <a:prstDash val="solid"/>
          </a:ln>
        </p:spPr>
      </p:sp>
      <p:sp>
        <p:nvSpPr>
          <p:cNvPr id="52" name="Shape 4">
            <a:extLst>
              <a:ext uri="{FF2B5EF4-FFF2-40B4-BE49-F238E27FC236}">
                <a16:creationId xmlns:a16="http://schemas.microsoft.com/office/drawing/2014/main" id="{97A24965-E87D-B3D8-90C1-D8B40EC36268}"/>
              </a:ext>
            </a:extLst>
          </p:cNvPr>
          <p:cNvSpPr/>
          <p:nvPr/>
        </p:nvSpPr>
        <p:spPr>
          <a:xfrm flipV="1">
            <a:off x="7010942" y="3270538"/>
            <a:ext cx="245260" cy="437391"/>
          </a:xfrm>
          <a:prstGeom prst="rect">
            <a:avLst/>
          </a:prstGeom>
          <a:solidFill>
            <a:srgbClr val="1CADE4"/>
          </a:solidFill>
          <a:ln w="12700">
            <a:solidFill>
              <a:srgbClr val="344068"/>
            </a:solidFill>
            <a:prstDash val="solid"/>
          </a:ln>
        </p:spPr>
      </p:sp>
      <p:sp>
        <p:nvSpPr>
          <p:cNvPr id="55" name="Shape 7">
            <a:extLst>
              <a:ext uri="{FF2B5EF4-FFF2-40B4-BE49-F238E27FC236}">
                <a16:creationId xmlns:a16="http://schemas.microsoft.com/office/drawing/2014/main" id="{F7D944A2-4708-0BFA-C993-1527A72E84E2}"/>
              </a:ext>
            </a:extLst>
          </p:cNvPr>
          <p:cNvSpPr/>
          <p:nvPr/>
        </p:nvSpPr>
        <p:spPr>
          <a:xfrm flipV="1">
            <a:off x="8936119" y="3255456"/>
            <a:ext cx="245260" cy="437391"/>
          </a:xfrm>
          <a:prstGeom prst="rect">
            <a:avLst/>
          </a:prstGeom>
          <a:solidFill>
            <a:srgbClr val="1CADE4"/>
          </a:solidFill>
          <a:ln w="12700">
            <a:solidFill>
              <a:srgbClr val="344068"/>
            </a:solidFill>
            <a:prstDash val="solid"/>
          </a:ln>
        </p:spPr>
      </p:sp>
      <p:sp>
        <p:nvSpPr>
          <p:cNvPr id="58" name="Shape 10">
            <a:extLst>
              <a:ext uri="{FF2B5EF4-FFF2-40B4-BE49-F238E27FC236}">
                <a16:creationId xmlns:a16="http://schemas.microsoft.com/office/drawing/2014/main" id="{EE9FA389-878C-325C-2856-5141BEEBA6FA}"/>
              </a:ext>
            </a:extLst>
          </p:cNvPr>
          <p:cNvSpPr/>
          <p:nvPr/>
        </p:nvSpPr>
        <p:spPr>
          <a:xfrm flipV="1">
            <a:off x="10818808" y="3266874"/>
            <a:ext cx="245260" cy="437391"/>
          </a:xfrm>
          <a:prstGeom prst="rect">
            <a:avLst/>
          </a:prstGeom>
          <a:solidFill>
            <a:srgbClr val="1CADE4"/>
          </a:solidFill>
          <a:ln w="12700">
            <a:solidFill>
              <a:srgbClr val="344068"/>
            </a:solidFill>
            <a:prstDash val="solid"/>
          </a:ln>
        </p:spPr>
      </p:sp>
      <p:sp>
        <p:nvSpPr>
          <p:cNvPr id="64" name="Slide Number Placeholder 63">
            <a:extLst>
              <a:ext uri="{FF2B5EF4-FFF2-40B4-BE49-F238E27FC236}">
                <a16:creationId xmlns:a16="http://schemas.microsoft.com/office/drawing/2014/main" id="{8E34635A-2655-C0A0-7A6A-6D3307689C49}"/>
              </a:ext>
            </a:extLst>
          </p:cNvPr>
          <p:cNvSpPr>
            <a:spLocks noGrp="1"/>
          </p:cNvSpPr>
          <p:nvPr>
            <p:ph type="sldNum" sz="quarter" idx="12"/>
          </p:nvPr>
        </p:nvSpPr>
        <p:spPr/>
        <p:txBody>
          <a:bodyPr/>
          <a:lstStyle/>
          <a:p>
            <a:fld id="{3A98EE3D-8CD1-4C3F-BD1C-C98C9596463C}" type="slidenum">
              <a:rPr lang="en-US" sz="1200" smtClean="0"/>
              <a:t>6</a:t>
            </a:fld>
            <a:r>
              <a:rPr lang="en-US" sz="1200" dirty="0"/>
              <a:t>/15</a:t>
            </a:r>
          </a:p>
        </p:txBody>
      </p:sp>
    </p:spTree>
    <p:extLst>
      <p:ext uri="{BB962C8B-B14F-4D97-AF65-F5344CB8AC3E}">
        <p14:creationId xmlns:p14="http://schemas.microsoft.com/office/powerpoint/2010/main" val="310518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DA682D-7AC5-48E0-993B-AB3F027355C3}"/>
              </a:ext>
            </a:extLst>
          </p:cNvPr>
          <p:cNvSpPr>
            <a:spLocks noGrp="1"/>
          </p:cNvSpPr>
          <p:nvPr>
            <p:ph type="title"/>
          </p:nvPr>
        </p:nvSpPr>
        <p:spPr>
          <a:xfrm>
            <a:off x="1097280" y="286603"/>
            <a:ext cx="10058400" cy="1450757"/>
          </a:xfrm>
        </p:spPr>
        <p:txBody>
          <a:bodyPr>
            <a:normAutofit/>
          </a:bodyPr>
          <a:lstStyle/>
          <a:p>
            <a:r>
              <a:rPr lang="en-US" dirty="0"/>
              <a:t>The Representation of a Trace</a:t>
            </a:r>
            <a:endParaRPr lang="en-IN" dirty="0"/>
          </a:p>
        </p:txBody>
      </p:sp>
      <p:sp>
        <p:nvSpPr>
          <p:cNvPr id="49" name="Shape 2">
            <a:extLst>
              <a:ext uri="{FF2B5EF4-FFF2-40B4-BE49-F238E27FC236}">
                <a16:creationId xmlns:a16="http://schemas.microsoft.com/office/drawing/2014/main" id="{219D5E9F-1DDC-579F-8B76-01DCF0E14591}"/>
              </a:ext>
            </a:extLst>
          </p:cNvPr>
          <p:cNvSpPr/>
          <p:nvPr/>
        </p:nvSpPr>
        <p:spPr>
          <a:xfrm>
            <a:off x="1097279" y="2100470"/>
            <a:ext cx="7955270" cy="1019710"/>
          </a:xfrm>
          <a:prstGeom prst="roundRect">
            <a:avLst>
              <a:gd name="adj" fmla="val 8421"/>
            </a:avLst>
          </a:prstGeom>
          <a:solidFill>
            <a:srgbClr val="0E2439"/>
          </a:solidFill>
          <a:ln w="12700">
            <a:solidFill>
              <a:srgbClr val="0E2439"/>
            </a:solidFill>
            <a:prstDash val="solid"/>
          </a:ln>
          <a:effectLst>
            <a:outerShdw blurRad="127000" dist="25400" dir="5400000" algn="bl" rotWithShape="0">
              <a:srgbClr val="0E2439">
                <a:alpha val="12000"/>
              </a:srgbClr>
            </a:outerShdw>
          </a:effectLst>
        </p:spPr>
      </p:sp>
      <p:sp>
        <p:nvSpPr>
          <p:cNvPr id="50" name="Text 3">
            <a:extLst>
              <a:ext uri="{FF2B5EF4-FFF2-40B4-BE49-F238E27FC236}">
                <a16:creationId xmlns:a16="http://schemas.microsoft.com/office/drawing/2014/main" id="{66D9C12A-C941-9A9D-DAA0-D2F74BA05E50}"/>
              </a:ext>
            </a:extLst>
          </p:cNvPr>
          <p:cNvSpPr txBox="1"/>
          <p:nvPr/>
        </p:nvSpPr>
        <p:spPr>
          <a:xfrm>
            <a:off x="1192301" y="2237630"/>
            <a:ext cx="7955280" cy="292608"/>
          </a:xfrm>
          <a:prstGeom prst="rect">
            <a:avLst/>
          </a:prstGeom>
          <a:noFill/>
          <a:ln/>
        </p:spPr>
        <p:txBody>
          <a:bodyPr wrap="square" lIns="0" tIns="0" rIns="0" bIns="0"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Raw capture</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51" name="Text 4">
            <a:extLst>
              <a:ext uri="{FF2B5EF4-FFF2-40B4-BE49-F238E27FC236}">
                <a16:creationId xmlns:a16="http://schemas.microsoft.com/office/drawing/2014/main" id="{AF9F4798-8558-E02E-E921-C91327BD37F6}"/>
              </a:ext>
            </a:extLst>
          </p:cNvPr>
          <p:cNvSpPr txBox="1"/>
          <p:nvPr/>
        </p:nvSpPr>
        <p:spPr>
          <a:xfrm>
            <a:off x="1192301" y="2677675"/>
            <a:ext cx="7955280" cy="292608"/>
          </a:xfrm>
          <a:prstGeom prst="rect">
            <a:avLst/>
          </a:prstGeom>
          <a:noFill/>
          <a:ln/>
        </p:spPr>
        <p:txBody>
          <a:bodyPr wrap="square" lIns="0" tIns="0" rIns="0" bIns="0" rtlCol="0" anchor="ctr"/>
          <a:lstStyle/>
          <a:p>
            <a:pPr marL="0" indent="0">
              <a:buNone/>
            </a:pPr>
            <a:r>
              <a:rPr lang="en-US" sz="2000" dirty="0">
                <a:solidFill>
                  <a:srgbClr val="C7D8E6"/>
                </a:solidFill>
                <a:latin typeface="Calibri" pitchFamily="34" charset="0"/>
                <a:ea typeface="Calibri" pitchFamily="34" charset="-122"/>
                <a:cs typeface="Calibri" pitchFamily="34" charset="-120"/>
              </a:rPr>
              <a:t>Every packet reaching the AP during the capturing window</a:t>
            </a:r>
            <a:endParaRPr lang="en-US" sz="2000" dirty="0"/>
          </a:p>
        </p:txBody>
      </p:sp>
      <p:sp>
        <p:nvSpPr>
          <p:cNvPr id="52" name="Shape 5">
            <a:extLst>
              <a:ext uri="{FF2B5EF4-FFF2-40B4-BE49-F238E27FC236}">
                <a16:creationId xmlns:a16="http://schemas.microsoft.com/office/drawing/2014/main" id="{1DDB50DF-CB23-8945-293E-F657AB05D64F}"/>
              </a:ext>
            </a:extLst>
          </p:cNvPr>
          <p:cNvSpPr/>
          <p:nvPr/>
        </p:nvSpPr>
        <p:spPr>
          <a:xfrm>
            <a:off x="9096935" y="2872770"/>
            <a:ext cx="0" cy="450819"/>
          </a:xfrm>
          <a:prstGeom prst="line">
            <a:avLst/>
          </a:prstGeom>
          <a:noFill/>
          <a:ln w="25400">
            <a:solidFill>
              <a:srgbClr val="C7D8E6"/>
            </a:solidFill>
            <a:prstDash val="solid"/>
            <a:tailEnd type="triangle"/>
          </a:ln>
        </p:spPr>
      </p:sp>
      <p:sp>
        <p:nvSpPr>
          <p:cNvPr id="53" name="Shape 6">
            <a:extLst>
              <a:ext uri="{FF2B5EF4-FFF2-40B4-BE49-F238E27FC236}">
                <a16:creationId xmlns:a16="http://schemas.microsoft.com/office/drawing/2014/main" id="{0B4BD3B0-D4A1-31C4-3D6F-2CE2EBDF2247}"/>
              </a:ext>
            </a:extLst>
          </p:cNvPr>
          <p:cNvSpPr/>
          <p:nvPr/>
        </p:nvSpPr>
        <p:spPr>
          <a:xfrm>
            <a:off x="1097280" y="3207832"/>
            <a:ext cx="7955272" cy="1019710"/>
          </a:xfrm>
          <a:prstGeom prst="roundRect">
            <a:avLst>
              <a:gd name="adj" fmla="val 8421"/>
            </a:avLst>
          </a:prstGeom>
          <a:solidFill>
            <a:srgbClr val="1C7293"/>
          </a:solidFill>
          <a:ln w="12700">
            <a:solidFill>
              <a:srgbClr val="1C7293"/>
            </a:solidFill>
            <a:prstDash val="solid"/>
          </a:ln>
          <a:effectLst>
            <a:outerShdw blurRad="127000" dist="25400" dir="5400000" algn="bl" rotWithShape="0">
              <a:srgbClr val="0E2439">
                <a:alpha val="12000"/>
              </a:srgbClr>
            </a:outerShdw>
          </a:effectLst>
        </p:spPr>
      </p:sp>
      <p:sp>
        <p:nvSpPr>
          <p:cNvPr id="54" name="Text 7">
            <a:extLst>
              <a:ext uri="{FF2B5EF4-FFF2-40B4-BE49-F238E27FC236}">
                <a16:creationId xmlns:a16="http://schemas.microsoft.com/office/drawing/2014/main" id="{574D9B3F-F259-AD5E-C9B6-DD72F5E51842}"/>
              </a:ext>
            </a:extLst>
          </p:cNvPr>
          <p:cNvSpPr txBox="1"/>
          <p:nvPr/>
        </p:nvSpPr>
        <p:spPr>
          <a:xfrm>
            <a:off x="1192300" y="3344991"/>
            <a:ext cx="7837239" cy="343481"/>
          </a:xfrm>
          <a:prstGeom prst="rect">
            <a:avLst/>
          </a:prstGeom>
          <a:noFill/>
          <a:ln/>
        </p:spPr>
        <p:txBody>
          <a:bodyPr wrap="square" lIns="0" tIns="0" rIns="0" bIns="0"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Endpoints</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55" name="Text 8">
            <a:extLst>
              <a:ext uri="{FF2B5EF4-FFF2-40B4-BE49-F238E27FC236}">
                <a16:creationId xmlns:a16="http://schemas.microsoft.com/office/drawing/2014/main" id="{C91B6818-C549-D673-A0DC-10E88FEEECD1}"/>
              </a:ext>
            </a:extLst>
          </p:cNvPr>
          <p:cNvSpPr txBox="1"/>
          <p:nvPr/>
        </p:nvSpPr>
        <p:spPr>
          <a:xfrm>
            <a:off x="1192300" y="3795663"/>
            <a:ext cx="7837239" cy="343481"/>
          </a:xfrm>
          <a:prstGeom prst="rect">
            <a:avLst/>
          </a:prstGeom>
          <a:noFill/>
          <a:ln/>
        </p:spPr>
        <p:txBody>
          <a:bodyPr wrap="square" lIns="0" tIns="0" rIns="0" bIns="0" rtlCol="0" anchor="ctr"/>
          <a:lstStyle/>
          <a:p>
            <a:pPr marL="0" indent="0">
              <a:buNone/>
            </a:pPr>
            <a:r>
              <a:rPr lang="en-US" sz="2000" dirty="0">
                <a:solidFill>
                  <a:srgbClr val="F0F6FA"/>
                </a:solidFill>
                <a:latin typeface="Calibri" pitchFamily="34" charset="0"/>
                <a:ea typeface="Calibri" pitchFamily="34" charset="-122"/>
                <a:cs typeface="Calibri" pitchFamily="34" charset="-120"/>
              </a:rPr>
              <a:t>Each destination IP resolved to its AS via the MaxMind database</a:t>
            </a:r>
            <a:endParaRPr lang="en-US" sz="2000" dirty="0"/>
          </a:p>
        </p:txBody>
      </p:sp>
      <p:sp>
        <p:nvSpPr>
          <p:cNvPr id="56" name="Shape 9">
            <a:extLst>
              <a:ext uri="{FF2B5EF4-FFF2-40B4-BE49-F238E27FC236}">
                <a16:creationId xmlns:a16="http://schemas.microsoft.com/office/drawing/2014/main" id="{5C4F4ABF-72D4-74A2-15BB-DCC91B8D57D2}"/>
              </a:ext>
            </a:extLst>
          </p:cNvPr>
          <p:cNvSpPr/>
          <p:nvPr/>
        </p:nvSpPr>
        <p:spPr>
          <a:xfrm>
            <a:off x="9087970" y="4006626"/>
            <a:ext cx="0" cy="450819"/>
          </a:xfrm>
          <a:prstGeom prst="line">
            <a:avLst/>
          </a:prstGeom>
          <a:noFill/>
          <a:ln w="25400">
            <a:solidFill>
              <a:srgbClr val="C7D8E6"/>
            </a:solidFill>
            <a:prstDash val="solid"/>
            <a:tailEnd type="triangle"/>
          </a:ln>
        </p:spPr>
      </p:sp>
      <p:sp>
        <p:nvSpPr>
          <p:cNvPr id="57" name="Shape 10">
            <a:extLst>
              <a:ext uri="{FF2B5EF4-FFF2-40B4-BE49-F238E27FC236}">
                <a16:creationId xmlns:a16="http://schemas.microsoft.com/office/drawing/2014/main" id="{7F1372D7-DE37-4088-9FA5-27ECD778CA09}"/>
              </a:ext>
            </a:extLst>
          </p:cNvPr>
          <p:cNvSpPr/>
          <p:nvPr/>
        </p:nvSpPr>
        <p:spPr>
          <a:xfrm>
            <a:off x="1097279" y="4315194"/>
            <a:ext cx="7955280" cy="1019710"/>
          </a:xfrm>
          <a:prstGeom prst="roundRect">
            <a:avLst>
              <a:gd name="adj" fmla="val 8421"/>
            </a:avLst>
          </a:prstGeom>
          <a:solidFill>
            <a:srgbClr val="28C4CC"/>
          </a:solidFill>
          <a:ln w="12700">
            <a:solidFill>
              <a:srgbClr val="28C4CC"/>
            </a:solidFill>
            <a:prstDash val="solid"/>
          </a:ln>
          <a:effectLst>
            <a:outerShdw blurRad="127000" dist="25400" dir="5400000" algn="bl" rotWithShape="0">
              <a:srgbClr val="0E2439">
                <a:alpha val="12000"/>
              </a:srgbClr>
            </a:outerShdw>
          </a:effectLst>
        </p:spPr>
      </p:sp>
      <p:sp>
        <p:nvSpPr>
          <p:cNvPr id="58" name="Text 11">
            <a:extLst>
              <a:ext uri="{FF2B5EF4-FFF2-40B4-BE49-F238E27FC236}">
                <a16:creationId xmlns:a16="http://schemas.microsoft.com/office/drawing/2014/main" id="{D5EC00D3-CDB2-2538-BC90-DC182F2AB8EF}"/>
              </a:ext>
            </a:extLst>
          </p:cNvPr>
          <p:cNvSpPr txBox="1"/>
          <p:nvPr/>
        </p:nvSpPr>
        <p:spPr>
          <a:xfrm>
            <a:off x="1192300" y="4452354"/>
            <a:ext cx="4663440" cy="292608"/>
          </a:xfrm>
          <a:prstGeom prst="rect">
            <a:avLst/>
          </a:prstGeom>
          <a:noFill/>
          <a:ln/>
        </p:spPr>
        <p:txBody>
          <a:bodyPr wrap="square" lIns="0" tIns="0" rIns="0" bIns="0"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Filtered set</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59" name="Text 12">
            <a:extLst>
              <a:ext uri="{FF2B5EF4-FFF2-40B4-BE49-F238E27FC236}">
                <a16:creationId xmlns:a16="http://schemas.microsoft.com/office/drawing/2014/main" id="{7F4089F9-3D2C-AB49-BBB5-7B513F19FE42}"/>
              </a:ext>
            </a:extLst>
          </p:cNvPr>
          <p:cNvSpPr txBox="1"/>
          <p:nvPr/>
        </p:nvSpPr>
        <p:spPr>
          <a:xfrm>
            <a:off x="1192299" y="4875593"/>
            <a:ext cx="8539505" cy="450819"/>
          </a:xfrm>
          <a:prstGeom prst="rect">
            <a:avLst/>
          </a:prstGeom>
          <a:noFill/>
          <a:ln/>
        </p:spPr>
        <p:txBody>
          <a:bodyPr wrap="square" lIns="0" tIns="0" rIns="0" bIns="0" rtlCol="0" anchor="ctr"/>
          <a:lstStyle/>
          <a:p>
            <a:r>
              <a:rPr lang="en-US" sz="2000" dirty="0">
                <a:solidFill>
                  <a:srgbClr val="F0F6FA"/>
                </a:solidFill>
                <a:latin typeface="Calibri" pitchFamily="34" charset="0"/>
                <a:ea typeface="Calibri" pitchFamily="34" charset="-122"/>
                <a:cs typeface="Calibri" pitchFamily="34" charset="-120"/>
              </a:rPr>
              <a:t>Filtered </a:t>
            </a:r>
            <a:r>
              <a:rPr lang="en-US" sz="2000" dirty="0" err="1">
                <a:solidFill>
                  <a:srgbClr val="F0F6FA"/>
                </a:solidFill>
                <a:latin typeface="Calibri" pitchFamily="34" charset="0"/>
                <a:ea typeface="Calibri" pitchFamily="34" charset="-122"/>
                <a:cs typeface="Calibri" pitchFamily="34" charset="-120"/>
              </a:rPr>
              <a:t>Ases</a:t>
            </a:r>
            <a:r>
              <a:rPr lang="en-US" sz="2000" dirty="0">
                <a:solidFill>
                  <a:srgbClr val="F0F6FA"/>
                </a:solidFill>
                <a:latin typeface="Calibri" pitchFamily="34" charset="0"/>
                <a:ea typeface="Calibri" pitchFamily="34" charset="-122"/>
                <a:cs typeface="Calibri" pitchFamily="34" charset="-120"/>
              </a:rPr>
              <a:t> considering the volume and uniqueness</a:t>
            </a:r>
            <a:endParaRPr lang="en-US" sz="2000" dirty="0"/>
          </a:p>
        </p:txBody>
      </p:sp>
      <p:sp>
        <p:nvSpPr>
          <p:cNvPr id="63" name="Shape 9">
            <a:extLst>
              <a:ext uri="{FF2B5EF4-FFF2-40B4-BE49-F238E27FC236}">
                <a16:creationId xmlns:a16="http://schemas.microsoft.com/office/drawing/2014/main" id="{01F4E24B-B17D-6C4B-067E-CFBC722AD57D}"/>
              </a:ext>
            </a:extLst>
          </p:cNvPr>
          <p:cNvSpPr/>
          <p:nvPr/>
        </p:nvSpPr>
        <p:spPr>
          <a:xfrm>
            <a:off x="9096935" y="5040836"/>
            <a:ext cx="0" cy="450819"/>
          </a:xfrm>
          <a:prstGeom prst="line">
            <a:avLst/>
          </a:prstGeom>
          <a:noFill/>
          <a:ln w="25400">
            <a:solidFill>
              <a:srgbClr val="C7D8E6"/>
            </a:solidFill>
            <a:prstDash val="solid"/>
            <a:tailEnd type="triangle"/>
          </a:ln>
        </p:spPr>
      </p:sp>
      <p:sp>
        <p:nvSpPr>
          <p:cNvPr id="64" name="Shape 10">
            <a:extLst>
              <a:ext uri="{FF2B5EF4-FFF2-40B4-BE49-F238E27FC236}">
                <a16:creationId xmlns:a16="http://schemas.microsoft.com/office/drawing/2014/main" id="{DEE2D61C-D4E4-838A-B926-7ED0FCAAD897}"/>
              </a:ext>
            </a:extLst>
          </p:cNvPr>
          <p:cNvSpPr/>
          <p:nvPr/>
        </p:nvSpPr>
        <p:spPr>
          <a:xfrm>
            <a:off x="1084714" y="5427128"/>
            <a:ext cx="7955280" cy="1019710"/>
          </a:xfrm>
          <a:prstGeom prst="roundRect">
            <a:avLst>
              <a:gd name="adj" fmla="val 8421"/>
            </a:avLst>
          </a:prstGeom>
          <a:solidFill>
            <a:srgbClr val="65C6ED"/>
          </a:solidFill>
          <a:ln w="12700">
            <a:solidFill>
              <a:srgbClr val="28C4CC"/>
            </a:solidFill>
            <a:prstDash val="solid"/>
          </a:ln>
          <a:effectLst>
            <a:outerShdw blurRad="127000" dist="25400" dir="5400000" algn="bl" rotWithShape="0">
              <a:srgbClr val="0E2439">
                <a:alpha val="12000"/>
              </a:srgbClr>
            </a:outerShdw>
          </a:effectLst>
        </p:spPr>
      </p:sp>
      <p:sp>
        <p:nvSpPr>
          <p:cNvPr id="65" name="Text 11">
            <a:extLst>
              <a:ext uri="{FF2B5EF4-FFF2-40B4-BE49-F238E27FC236}">
                <a16:creationId xmlns:a16="http://schemas.microsoft.com/office/drawing/2014/main" id="{8FD6B019-70F6-1081-B427-001F037E949C}"/>
              </a:ext>
            </a:extLst>
          </p:cNvPr>
          <p:cNvSpPr txBox="1"/>
          <p:nvPr/>
        </p:nvSpPr>
        <p:spPr>
          <a:xfrm>
            <a:off x="1179735" y="5564288"/>
            <a:ext cx="4663440" cy="292608"/>
          </a:xfrm>
          <a:prstGeom prst="rect">
            <a:avLst/>
          </a:prstGeom>
          <a:noFill/>
          <a:ln/>
        </p:spPr>
        <p:txBody>
          <a:bodyPr wrap="square" lIns="0" tIns="0" rIns="0" bIns="0" rtlCol="0" anchor="ctr"/>
          <a:lstStyle/>
          <a:p>
            <a:pPr marL="0" indent="0">
              <a:buNone/>
            </a:pPr>
            <a:r>
              <a:rPr lang="en-US" sz="2400" b="1" dirty="0">
                <a:solidFill>
                  <a:srgbClr val="FFFFFF"/>
                </a:solidFill>
                <a:latin typeface="Calibri" panose="020F0502020204030204" pitchFamily="34" charset="0"/>
                <a:ea typeface="Calibri" panose="020F0502020204030204" pitchFamily="34" charset="0"/>
                <a:cs typeface="Calibri" panose="020F0502020204030204" pitchFamily="34" charset="0"/>
              </a:rPr>
              <a:t>Final representation</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66" name="Text 12">
            <a:extLst>
              <a:ext uri="{FF2B5EF4-FFF2-40B4-BE49-F238E27FC236}">
                <a16:creationId xmlns:a16="http://schemas.microsoft.com/office/drawing/2014/main" id="{93278986-28A8-13BB-94A3-AE2FA767AD1A}"/>
              </a:ext>
            </a:extLst>
          </p:cNvPr>
          <p:cNvSpPr txBox="1"/>
          <p:nvPr/>
        </p:nvSpPr>
        <p:spPr>
          <a:xfrm>
            <a:off x="1179734" y="5987528"/>
            <a:ext cx="8552065" cy="458564"/>
          </a:xfrm>
          <a:prstGeom prst="rect">
            <a:avLst/>
          </a:prstGeom>
          <a:noFill/>
          <a:ln/>
        </p:spPr>
        <p:txBody>
          <a:bodyPr wrap="square" lIns="0" tIns="0" rIns="0" bIns="0" rtlCol="0" anchor="ctr"/>
          <a:lstStyle/>
          <a:p>
            <a:r>
              <a:rPr lang="en-US" sz="2000" dirty="0">
                <a:solidFill>
                  <a:srgbClr val="F0F6FA"/>
                </a:solidFill>
                <a:latin typeface="Calibri" pitchFamily="34" charset="0"/>
                <a:ea typeface="Calibri" pitchFamily="34" charset="-122"/>
                <a:cs typeface="Calibri" pitchFamily="34" charset="-120"/>
              </a:rPr>
              <a:t>Unique </a:t>
            </a:r>
            <a:r>
              <a:rPr lang="en-US" sz="2000" dirty="0" err="1">
                <a:solidFill>
                  <a:srgbClr val="F0F6FA"/>
                </a:solidFill>
                <a:latin typeface="Calibri" pitchFamily="34" charset="0"/>
                <a:ea typeface="Calibri" pitchFamily="34" charset="-122"/>
                <a:cs typeface="Calibri" pitchFamily="34" charset="-120"/>
              </a:rPr>
              <a:t>ASes</a:t>
            </a:r>
            <a:r>
              <a:rPr lang="en-US" sz="2000" dirty="0">
                <a:solidFill>
                  <a:srgbClr val="F0F6FA"/>
                </a:solidFill>
                <a:latin typeface="Calibri" pitchFamily="34" charset="0"/>
                <a:ea typeface="Calibri" pitchFamily="34" charset="-122"/>
                <a:cs typeface="Calibri" pitchFamily="34" charset="-120"/>
              </a:rPr>
              <a:t> stay, non-unique ones are combined with the ports</a:t>
            </a:r>
            <a:endParaRPr lang="en-US" sz="2000" dirty="0"/>
          </a:p>
        </p:txBody>
      </p:sp>
      <p:sp>
        <p:nvSpPr>
          <p:cNvPr id="67" name="Slide Number Placeholder 66">
            <a:extLst>
              <a:ext uri="{FF2B5EF4-FFF2-40B4-BE49-F238E27FC236}">
                <a16:creationId xmlns:a16="http://schemas.microsoft.com/office/drawing/2014/main" id="{FD239D40-922A-648D-EDB4-602033DC0CAB}"/>
              </a:ext>
            </a:extLst>
          </p:cNvPr>
          <p:cNvSpPr>
            <a:spLocks noGrp="1"/>
          </p:cNvSpPr>
          <p:nvPr>
            <p:ph type="sldNum" sz="quarter" idx="12"/>
          </p:nvPr>
        </p:nvSpPr>
        <p:spPr/>
        <p:txBody>
          <a:bodyPr/>
          <a:lstStyle/>
          <a:p>
            <a:fld id="{3A98EE3D-8CD1-4C3F-BD1C-C98C9596463C}" type="slidenum">
              <a:rPr lang="en-US" sz="1200" smtClean="0"/>
              <a:t>7</a:t>
            </a:fld>
            <a:r>
              <a:rPr lang="en-US" sz="1200" dirty="0"/>
              <a:t>/15</a:t>
            </a:r>
          </a:p>
        </p:txBody>
      </p:sp>
    </p:spTree>
    <p:extLst>
      <p:ext uri="{BB962C8B-B14F-4D97-AF65-F5344CB8AC3E}">
        <p14:creationId xmlns:p14="http://schemas.microsoft.com/office/powerpoint/2010/main" val="217606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DA682D-7AC5-48E0-993B-AB3F027355C3}"/>
              </a:ext>
            </a:extLst>
          </p:cNvPr>
          <p:cNvSpPr>
            <a:spLocks noGrp="1"/>
          </p:cNvSpPr>
          <p:nvPr>
            <p:ph type="title"/>
          </p:nvPr>
        </p:nvSpPr>
        <p:spPr>
          <a:xfrm>
            <a:off x="1097280" y="286603"/>
            <a:ext cx="10058400" cy="1450757"/>
          </a:xfrm>
        </p:spPr>
        <p:txBody>
          <a:bodyPr>
            <a:normAutofit/>
          </a:bodyPr>
          <a:lstStyle/>
          <a:p>
            <a:r>
              <a:rPr lang="en-US" dirty="0"/>
              <a:t>Comparison of Two Traces</a:t>
            </a:r>
            <a:endParaRPr lang="en-IN" dirty="0"/>
          </a:p>
        </p:txBody>
      </p:sp>
      <p:sp>
        <p:nvSpPr>
          <p:cNvPr id="2" name="Shape 2">
            <a:extLst>
              <a:ext uri="{FF2B5EF4-FFF2-40B4-BE49-F238E27FC236}">
                <a16:creationId xmlns:a16="http://schemas.microsoft.com/office/drawing/2014/main" id="{74669BFF-3F8E-5C63-84F2-B78968221EAA}"/>
              </a:ext>
            </a:extLst>
          </p:cNvPr>
          <p:cNvSpPr/>
          <p:nvPr/>
        </p:nvSpPr>
        <p:spPr>
          <a:xfrm>
            <a:off x="1413735" y="2594386"/>
            <a:ext cx="2103120" cy="2103120"/>
          </a:xfrm>
          <a:prstGeom prst="ellipse">
            <a:avLst/>
          </a:prstGeom>
          <a:solidFill>
            <a:srgbClr val="1C7293">
              <a:alpha val="45000"/>
            </a:srgbClr>
          </a:solidFill>
          <a:ln w="19050">
            <a:solidFill>
              <a:srgbClr val="1C7293"/>
            </a:solidFill>
            <a:prstDash val="solid"/>
          </a:ln>
        </p:spPr>
      </p:sp>
      <p:sp>
        <p:nvSpPr>
          <p:cNvPr id="3" name="Shape 3">
            <a:extLst>
              <a:ext uri="{FF2B5EF4-FFF2-40B4-BE49-F238E27FC236}">
                <a16:creationId xmlns:a16="http://schemas.microsoft.com/office/drawing/2014/main" id="{C3DBA656-00F9-81D7-F732-3FD1F2FDFCCD}"/>
              </a:ext>
            </a:extLst>
          </p:cNvPr>
          <p:cNvSpPr/>
          <p:nvPr/>
        </p:nvSpPr>
        <p:spPr>
          <a:xfrm>
            <a:off x="2328135" y="2594386"/>
            <a:ext cx="2103120" cy="2103120"/>
          </a:xfrm>
          <a:prstGeom prst="ellipse">
            <a:avLst/>
          </a:prstGeom>
          <a:solidFill>
            <a:srgbClr val="D2662F">
              <a:alpha val="45000"/>
            </a:srgbClr>
          </a:solidFill>
          <a:ln w="19050">
            <a:solidFill>
              <a:srgbClr val="D2662F"/>
            </a:solidFill>
            <a:prstDash val="solid"/>
          </a:ln>
        </p:spPr>
      </p:sp>
      <p:sp>
        <p:nvSpPr>
          <p:cNvPr id="4" name="Text 4">
            <a:extLst>
              <a:ext uri="{FF2B5EF4-FFF2-40B4-BE49-F238E27FC236}">
                <a16:creationId xmlns:a16="http://schemas.microsoft.com/office/drawing/2014/main" id="{57673483-76AB-1EBC-F87F-B1335E66ED09}"/>
              </a:ext>
            </a:extLst>
          </p:cNvPr>
          <p:cNvSpPr txBox="1"/>
          <p:nvPr/>
        </p:nvSpPr>
        <p:spPr>
          <a:xfrm>
            <a:off x="868362" y="2316805"/>
            <a:ext cx="1463040" cy="274320"/>
          </a:xfrm>
          <a:prstGeom prst="rect">
            <a:avLst/>
          </a:prstGeom>
          <a:noFill/>
          <a:ln/>
        </p:spPr>
        <p:txBody>
          <a:bodyPr wrap="square" lIns="0" tIns="0" rIns="0" bIns="0" rtlCol="0" anchor="ctr"/>
          <a:lstStyle/>
          <a:p>
            <a:pPr marL="0" indent="0" algn="ctr">
              <a:buNone/>
            </a:pPr>
            <a:r>
              <a:rPr lang="en-US" sz="2000" b="1" dirty="0">
                <a:solidFill>
                  <a:srgbClr val="1C7293"/>
                </a:solidFill>
                <a:latin typeface="Calibri" pitchFamily="34" charset="0"/>
                <a:ea typeface="Calibri" pitchFamily="34" charset="-122"/>
                <a:cs typeface="Calibri" pitchFamily="34" charset="-120"/>
              </a:rPr>
              <a:t>Trace A</a:t>
            </a:r>
            <a:endParaRPr lang="en-US" sz="2000" dirty="0"/>
          </a:p>
        </p:txBody>
      </p:sp>
      <p:sp>
        <p:nvSpPr>
          <p:cNvPr id="6" name="Text 5">
            <a:extLst>
              <a:ext uri="{FF2B5EF4-FFF2-40B4-BE49-F238E27FC236}">
                <a16:creationId xmlns:a16="http://schemas.microsoft.com/office/drawing/2014/main" id="{E8ACD41B-1F9A-5E42-1A67-1314006E9C02}"/>
              </a:ext>
            </a:extLst>
          </p:cNvPr>
          <p:cNvSpPr txBox="1"/>
          <p:nvPr/>
        </p:nvSpPr>
        <p:spPr>
          <a:xfrm>
            <a:off x="3611562" y="2316805"/>
            <a:ext cx="1463040" cy="274320"/>
          </a:xfrm>
          <a:prstGeom prst="rect">
            <a:avLst/>
          </a:prstGeom>
          <a:noFill/>
          <a:ln/>
        </p:spPr>
        <p:txBody>
          <a:bodyPr wrap="square" lIns="0" tIns="0" rIns="0" bIns="0" rtlCol="0" anchor="ctr"/>
          <a:lstStyle/>
          <a:p>
            <a:pPr marL="0" indent="0" algn="ctr">
              <a:buNone/>
            </a:pPr>
            <a:r>
              <a:rPr lang="en-US" sz="2000" b="1" dirty="0">
                <a:solidFill>
                  <a:srgbClr val="D2662F"/>
                </a:solidFill>
                <a:latin typeface="Calibri" pitchFamily="34" charset="0"/>
                <a:ea typeface="Calibri" pitchFamily="34" charset="-122"/>
                <a:cs typeface="Calibri" pitchFamily="34" charset="-120"/>
              </a:rPr>
              <a:t>Trace B</a:t>
            </a:r>
            <a:endParaRPr lang="en-US" sz="2000" dirty="0"/>
          </a:p>
        </p:txBody>
      </p:sp>
      <p:sp>
        <p:nvSpPr>
          <p:cNvPr id="7" name="Text 6">
            <a:extLst>
              <a:ext uri="{FF2B5EF4-FFF2-40B4-BE49-F238E27FC236}">
                <a16:creationId xmlns:a16="http://schemas.microsoft.com/office/drawing/2014/main" id="{A5F89654-4981-0C8D-08D8-68EF71CBE7A1}"/>
              </a:ext>
            </a:extLst>
          </p:cNvPr>
          <p:cNvSpPr txBox="1"/>
          <p:nvPr/>
        </p:nvSpPr>
        <p:spPr>
          <a:xfrm>
            <a:off x="2373855" y="3371626"/>
            <a:ext cx="1097280" cy="548640"/>
          </a:xfrm>
          <a:prstGeom prst="rect">
            <a:avLst/>
          </a:prstGeom>
          <a:noFill/>
          <a:ln/>
        </p:spPr>
        <p:txBody>
          <a:bodyPr wrap="square" lIns="0" tIns="0" rIns="0" bIns="0" rtlCol="0" anchor="ctr"/>
          <a:lstStyle/>
          <a:p>
            <a:pPr marL="0" indent="0" algn="ctr">
              <a:lnSpc>
                <a:spcPts val="1400"/>
              </a:lnSpc>
              <a:buNone/>
            </a:pPr>
            <a:r>
              <a:rPr lang="en-US" sz="1150" b="1" dirty="0">
                <a:solidFill>
                  <a:srgbClr val="0E2439"/>
                </a:solidFill>
                <a:latin typeface="Calibri" pitchFamily="34" charset="0"/>
                <a:ea typeface="Calibri" pitchFamily="34" charset="-122"/>
                <a:cs typeface="Calibri" pitchFamily="34" charset="-120"/>
              </a:rPr>
              <a:t>shared</a:t>
            </a:r>
            <a:endParaRPr lang="en-US" sz="1150" dirty="0"/>
          </a:p>
          <a:p>
            <a:pPr marL="0" indent="0" algn="ctr">
              <a:lnSpc>
                <a:spcPts val="1400"/>
              </a:lnSpc>
              <a:buNone/>
            </a:pPr>
            <a:r>
              <a:rPr lang="en-US" sz="1150" b="1" dirty="0">
                <a:solidFill>
                  <a:srgbClr val="0E2439"/>
                </a:solidFill>
                <a:latin typeface="Calibri" pitchFamily="34" charset="0"/>
                <a:ea typeface="Calibri" pitchFamily="34" charset="-122"/>
                <a:cs typeface="Calibri" pitchFamily="34" charset="-120"/>
              </a:rPr>
              <a:t>endpoints</a:t>
            </a:r>
            <a:endParaRPr lang="en-US" sz="1150" dirty="0"/>
          </a:p>
        </p:txBody>
      </p:sp>
      <p:sp>
        <p:nvSpPr>
          <p:cNvPr id="8" name="Text 7">
            <a:extLst>
              <a:ext uri="{FF2B5EF4-FFF2-40B4-BE49-F238E27FC236}">
                <a16:creationId xmlns:a16="http://schemas.microsoft.com/office/drawing/2014/main" id="{AD272ECB-19F5-7299-EEBD-E32FAB7FC700}"/>
              </a:ext>
            </a:extLst>
          </p:cNvPr>
          <p:cNvSpPr txBox="1"/>
          <p:nvPr/>
        </p:nvSpPr>
        <p:spPr>
          <a:xfrm>
            <a:off x="407895" y="5017546"/>
            <a:ext cx="5120640" cy="365760"/>
          </a:xfrm>
          <a:prstGeom prst="rect">
            <a:avLst/>
          </a:prstGeom>
          <a:noFill/>
          <a:ln/>
        </p:spPr>
        <p:txBody>
          <a:bodyPr wrap="square" lIns="0" tIns="0" rIns="0" bIns="0" rtlCol="0" anchor="ctr"/>
          <a:lstStyle/>
          <a:p>
            <a:pPr marL="0" indent="0" algn="ctr">
              <a:buNone/>
            </a:pPr>
            <a:r>
              <a:rPr lang="en-US" b="1" dirty="0">
                <a:solidFill>
                  <a:srgbClr val="0E2439"/>
                </a:solidFill>
                <a:latin typeface="Cambria" pitchFamily="34" charset="0"/>
                <a:ea typeface="Cambria" pitchFamily="34" charset="-122"/>
                <a:cs typeface="Cambria" pitchFamily="34" charset="-120"/>
              </a:rPr>
              <a:t>Jaccard distance  =  1 −  |A ∩ B| / |A ∪ B|</a:t>
            </a:r>
            <a:endParaRPr lang="en-US" dirty="0"/>
          </a:p>
        </p:txBody>
      </p:sp>
      <p:sp>
        <p:nvSpPr>
          <p:cNvPr id="10" name="Rounded Rectangle 7">
            <a:extLst>
              <a:ext uri="{FF2B5EF4-FFF2-40B4-BE49-F238E27FC236}">
                <a16:creationId xmlns:a16="http://schemas.microsoft.com/office/drawing/2014/main" id="{D126CE19-3D05-BCB4-B8AD-1DB29A0A4245}"/>
              </a:ext>
            </a:extLst>
          </p:cNvPr>
          <p:cNvSpPr/>
          <p:nvPr/>
        </p:nvSpPr>
        <p:spPr>
          <a:xfrm>
            <a:off x="5794248" y="2594386"/>
            <a:ext cx="824934" cy="310896"/>
          </a:xfrm>
          <a:prstGeom prst="roundRect">
            <a:avLst>
              <a:gd name="adj" fmla="val 10000"/>
            </a:avLst>
          </a:prstGeom>
          <a:solidFill>
            <a:srgbClr val="D5E3E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E4A50"/>
                </a:solidFill>
                <a:latin typeface="+mn-lt"/>
              </a:rPr>
              <a:t>AS1</a:t>
            </a:r>
          </a:p>
        </p:txBody>
      </p:sp>
      <p:sp>
        <p:nvSpPr>
          <p:cNvPr id="11" name="Rounded Rectangle 8">
            <a:extLst>
              <a:ext uri="{FF2B5EF4-FFF2-40B4-BE49-F238E27FC236}">
                <a16:creationId xmlns:a16="http://schemas.microsoft.com/office/drawing/2014/main" id="{00B630EF-746A-3C49-7935-E660A46A2024}"/>
              </a:ext>
            </a:extLst>
          </p:cNvPr>
          <p:cNvSpPr/>
          <p:nvPr/>
        </p:nvSpPr>
        <p:spPr>
          <a:xfrm>
            <a:off x="6692690" y="2594386"/>
            <a:ext cx="824934" cy="310896"/>
          </a:xfrm>
          <a:prstGeom prst="roundRect">
            <a:avLst>
              <a:gd name="adj" fmla="val 10000"/>
            </a:avLst>
          </a:prstGeom>
          <a:solidFill>
            <a:srgbClr val="D5E3E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E4A50"/>
                </a:solidFill>
                <a:latin typeface="+mn-lt"/>
              </a:rPr>
              <a:t>AS4</a:t>
            </a:r>
          </a:p>
        </p:txBody>
      </p:sp>
      <p:sp>
        <p:nvSpPr>
          <p:cNvPr id="12" name="Rounded Rectangle 9">
            <a:extLst>
              <a:ext uri="{FF2B5EF4-FFF2-40B4-BE49-F238E27FC236}">
                <a16:creationId xmlns:a16="http://schemas.microsoft.com/office/drawing/2014/main" id="{5F9B8142-5A19-AE9A-A2A6-0830DFF959EB}"/>
              </a:ext>
            </a:extLst>
          </p:cNvPr>
          <p:cNvSpPr/>
          <p:nvPr/>
        </p:nvSpPr>
        <p:spPr>
          <a:xfrm>
            <a:off x="7591132" y="2594386"/>
            <a:ext cx="824934" cy="310896"/>
          </a:xfrm>
          <a:prstGeom prst="roundRect">
            <a:avLst>
              <a:gd name="adj" fmla="val 10000"/>
            </a:avLst>
          </a:prstGeom>
          <a:solidFill>
            <a:srgbClr val="D5E3E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dirty="0">
                <a:solidFill>
                  <a:srgbClr val="2E4A50"/>
                </a:solidFill>
                <a:latin typeface="+mn-lt"/>
              </a:rPr>
              <a:t>AS3:5222</a:t>
            </a:r>
          </a:p>
        </p:txBody>
      </p:sp>
      <p:sp>
        <p:nvSpPr>
          <p:cNvPr id="13" name="Rounded Rectangle 10">
            <a:extLst>
              <a:ext uri="{FF2B5EF4-FFF2-40B4-BE49-F238E27FC236}">
                <a16:creationId xmlns:a16="http://schemas.microsoft.com/office/drawing/2014/main" id="{B480FBCB-30C2-91F5-2323-296403AA5D1E}"/>
              </a:ext>
            </a:extLst>
          </p:cNvPr>
          <p:cNvSpPr/>
          <p:nvPr/>
        </p:nvSpPr>
        <p:spPr>
          <a:xfrm>
            <a:off x="8489574" y="2594386"/>
            <a:ext cx="824934" cy="310896"/>
          </a:xfrm>
          <a:prstGeom prst="roundRect">
            <a:avLst>
              <a:gd name="adj" fmla="val 10000"/>
            </a:avLst>
          </a:prstGeom>
          <a:solidFill>
            <a:srgbClr val="D5E3E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E4A50"/>
                </a:solidFill>
                <a:latin typeface="+mn-lt"/>
              </a:rPr>
              <a:t>AS6:123</a:t>
            </a:r>
          </a:p>
        </p:txBody>
      </p:sp>
      <p:sp>
        <p:nvSpPr>
          <p:cNvPr id="14" name="Rounded Rectangle 11">
            <a:extLst>
              <a:ext uri="{FF2B5EF4-FFF2-40B4-BE49-F238E27FC236}">
                <a16:creationId xmlns:a16="http://schemas.microsoft.com/office/drawing/2014/main" id="{D0AFA750-62EE-4901-2C34-8AE57C41EBE2}"/>
              </a:ext>
            </a:extLst>
          </p:cNvPr>
          <p:cNvSpPr/>
          <p:nvPr/>
        </p:nvSpPr>
        <p:spPr>
          <a:xfrm>
            <a:off x="9385866" y="2594386"/>
            <a:ext cx="824934" cy="310896"/>
          </a:xfrm>
          <a:prstGeom prst="roundRect">
            <a:avLst>
              <a:gd name="adj" fmla="val 10000"/>
            </a:avLst>
          </a:prstGeom>
          <a:solidFill>
            <a:srgbClr val="D5E3E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E4A50"/>
                </a:solidFill>
                <a:latin typeface="+mn-lt"/>
              </a:rPr>
              <a:t>AS9</a:t>
            </a:r>
          </a:p>
        </p:txBody>
      </p:sp>
      <p:sp>
        <p:nvSpPr>
          <p:cNvPr id="15" name="Rounded Rectangle 12">
            <a:extLst>
              <a:ext uri="{FF2B5EF4-FFF2-40B4-BE49-F238E27FC236}">
                <a16:creationId xmlns:a16="http://schemas.microsoft.com/office/drawing/2014/main" id="{645544A8-7827-A927-83C9-FC6149F8CBE4}"/>
              </a:ext>
            </a:extLst>
          </p:cNvPr>
          <p:cNvSpPr/>
          <p:nvPr/>
        </p:nvSpPr>
        <p:spPr>
          <a:xfrm>
            <a:off x="10282158" y="2594386"/>
            <a:ext cx="824934" cy="310896"/>
          </a:xfrm>
          <a:prstGeom prst="roundRect">
            <a:avLst>
              <a:gd name="adj" fmla="val 10000"/>
            </a:avLst>
          </a:prstGeom>
          <a:solidFill>
            <a:srgbClr val="D5E3E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E4A50"/>
                </a:solidFill>
                <a:latin typeface="+mn-lt"/>
              </a:rPr>
              <a:t>AS11</a:t>
            </a:r>
          </a:p>
        </p:txBody>
      </p:sp>
      <p:sp>
        <p:nvSpPr>
          <p:cNvPr id="16" name="Rounded Rectangle 16">
            <a:extLst>
              <a:ext uri="{FF2B5EF4-FFF2-40B4-BE49-F238E27FC236}">
                <a16:creationId xmlns:a16="http://schemas.microsoft.com/office/drawing/2014/main" id="{6533132B-CE31-A74D-FFEA-84FAA03CEB5C}"/>
              </a:ext>
            </a:extLst>
          </p:cNvPr>
          <p:cNvSpPr/>
          <p:nvPr/>
        </p:nvSpPr>
        <p:spPr>
          <a:xfrm>
            <a:off x="5794248" y="3052662"/>
            <a:ext cx="824934" cy="310896"/>
          </a:xfrm>
          <a:prstGeom prst="roundRect">
            <a:avLst>
              <a:gd name="adj" fmla="val 10000"/>
            </a:avLst>
          </a:prstGeom>
          <a:solidFill>
            <a:srgbClr val="F4DDD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7A3B2C"/>
                </a:solidFill>
                <a:latin typeface="+mn-lt"/>
              </a:rPr>
              <a:t>AS1</a:t>
            </a:r>
          </a:p>
        </p:txBody>
      </p:sp>
      <p:sp>
        <p:nvSpPr>
          <p:cNvPr id="17" name="Rounded Rectangle 17">
            <a:extLst>
              <a:ext uri="{FF2B5EF4-FFF2-40B4-BE49-F238E27FC236}">
                <a16:creationId xmlns:a16="http://schemas.microsoft.com/office/drawing/2014/main" id="{33471401-0292-DE52-1C03-59456EA052D3}"/>
              </a:ext>
            </a:extLst>
          </p:cNvPr>
          <p:cNvSpPr/>
          <p:nvPr/>
        </p:nvSpPr>
        <p:spPr>
          <a:xfrm>
            <a:off x="6692690" y="3052662"/>
            <a:ext cx="824934" cy="310896"/>
          </a:xfrm>
          <a:prstGeom prst="roundRect">
            <a:avLst>
              <a:gd name="adj" fmla="val 10000"/>
            </a:avLst>
          </a:prstGeom>
          <a:solidFill>
            <a:srgbClr val="F4DDD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7A3B2C"/>
                </a:solidFill>
                <a:latin typeface="+mn-lt"/>
              </a:rPr>
              <a:t>AS4</a:t>
            </a:r>
          </a:p>
        </p:txBody>
      </p:sp>
      <p:sp>
        <p:nvSpPr>
          <p:cNvPr id="18" name="Rounded Rectangle 18">
            <a:extLst>
              <a:ext uri="{FF2B5EF4-FFF2-40B4-BE49-F238E27FC236}">
                <a16:creationId xmlns:a16="http://schemas.microsoft.com/office/drawing/2014/main" id="{430893DE-3D7C-D1B1-B7A2-E19FEB97D299}"/>
              </a:ext>
            </a:extLst>
          </p:cNvPr>
          <p:cNvSpPr/>
          <p:nvPr/>
        </p:nvSpPr>
        <p:spPr>
          <a:xfrm>
            <a:off x="7591132" y="3052662"/>
            <a:ext cx="824934" cy="310896"/>
          </a:xfrm>
          <a:prstGeom prst="roundRect">
            <a:avLst>
              <a:gd name="adj" fmla="val 10000"/>
            </a:avLst>
          </a:prstGeom>
          <a:solidFill>
            <a:srgbClr val="F4DDD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dirty="0">
                <a:solidFill>
                  <a:srgbClr val="7A3B2C"/>
                </a:solidFill>
                <a:latin typeface="+mn-lt"/>
              </a:rPr>
              <a:t>AS3:5222</a:t>
            </a:r>
          </a:p>
        </p:txBody>
      </p:sp>
      <p:sp>
        <p:nvSpPr>
          <p:cNvPr id="19" name="Rounded Rectangle 19">
            <a:extLst>
              <a:ext uri="{FF2B5EF4-FFF2-40B4-BE49-F238E27FC236}">
                <a16:creationId xmlns:a16="http://schemas.microsoft.com/office/drawing/2014/main" id="{883FEC98-3C59-B16B-95A0-1764DFA5025D}"/>
              </a:ext>
            </a:extLst>
          </p:cNvPr>
          <p:cNvSpPr/>
          <p:nvPr/>
        </p:nvSpPr>
        <p:spPr>
          <a:xfrm>
            <a:off x="8489574" y="3052662"/>
            <a:ext cx="824934" cy="310896"/>
          </a:xfrm>
          <a:prstGeom prst="roundRect">
            <a:avLst>
              <a:gd name="adj" fmla="val 10000"/>
            </a:avLst>
          </a:prstGeom>
          <a:solidFill>
            <a:srgbClr val="F4DDD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7A3B2C"/>
                </a:solidFill>
                <a:latin typeface="+mn-lt"/>
              </a:rPr>
              <a:t>AS6:8883</a:t>
            </a:r>
          </a:p>
        </p:txBody>
      </p:sp>
      <p:sp>
        <p:nvSpPr>
          <p:cNvPr id="20" name="Rounded Rectangle 20">
            <a:extLst>
              <a:ext uri="{FF2B5EF4-FFF2-40B4-BE49-F238E27FC236}">
                <a16:creationId xmlns:a16="http://schemas.microsoft.com/office/drawing/2014/main" id="{D5BDFABB-8A18-0767-CD39-952FD7749F0E}"/>
              </a:ext>
            </a:extLst>
          </p:cNvPr>
          <p:cNvSpPr/>
          <p:nvPr/>
        </p:nvSpPr>
        <p:spPr>
          <a:xfrm>
            <a:off x="9385866" y="3052662"/>
            <a:ext cx="824934" cy="310896"/>
          </a:xfrm>
          <a:prstGeom prst="roundRect">
            <a:avLst>
              <a:gd name="adj" fmla="val 10000"/>
            </a:avLst>
          </a:prstGeom>
          <a:solidFill>
            <a:srgbClr val="F4DDD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7A3B2C"/>
                </a:solidFill>
                <a:latin typeface="+mn-lt"/>
              </a:rPr>
              <a:t>AS9</a:t>
            </a:r>
          </a:p>
        </p:txBody>
      </p:sp>
      <p:sp>
        <p:nvSpPr>
          <p:cNvPr id="21" name="Rounded Rectangle 21">
            <a:extLst>
              <a:ext uri="{FF2B5EF4-FFF2-40B4-BE49-F238E27FC236}">
                <a16:creationId xmlns:a16="http://schemas.microsoft.com/office/drawing/2014/main" id="{59F0E4D7-70C1-3B32-3D6B-234F1829E7C8}"/>
              </a:ext>
            </a:extLst>
          </p:cNvPr>
          <p:cNvSpPr/>
          <p:nvPr/>
        </p:nvSpPr>
        <p:spPr>
          <a:xfrm>
            <a:off x="10282158" y="3043160"/>
            <a:ext cx="824934" cy="310896"/>
          </a:xfrm>
          <a:prstGeom prst="roundRect">
            <a:avLst>
              <a:gd name="adj" fmla="val 10000"/>
            </a:avLst>
          </a:prstGeom>
          <a:solidFill>
            <a:srgbClr val="F4DDD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7A3B2C"/>
                </a:solidFill>
                <a:latin typeface="+mn-lt"/>
              </a:rPr>
              <a:t>AS11</a:t>
            </a:r>
          </a:p>
        </p:txBody>
      </p:sp>
      <p:sp>
        <p:nvSpPr>
          <p:cNvPr id="22" name="Rounded Rectangle 24">
            <a:extLst>
              <a:ext uri="{FF2B5EF4-FFF2-40B4-BE49-F238E27FC236}">
                <a16:creationId xmlns:a16="http://schemas.microsoft.com/office/drawing/2014/main" id="{136110B2-40F3-40CC-92B9-02AF19FD5F61}"/>
              </a:ext>
            </a:extLst>
          </p:cNvPr>
          <p:cNvSpPr/>
          <p:nvPr/>
        </p:nvSpPr>
        <p:spPr>
          <a:xfrm>
            <a:off x="5794248" y="3762308"/>
            <a:ext cx="669304" cy="384048"/>
          </a:xfrm>
          <a:prstGeom prst="roundRect">
            <a:avLst>
              <a:gd name="adj" fmla="val 10000"/>
            </a:avLst>
          </a:prstGeom>
          <a:solidFill>
            <a:srgbClr val="40636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a:solidFill>
                  <a:srgbClr val="FFFFFF"/>
                </a:solidFill>
                <a:latin typeface="+mn-lt"/>
              </a:rPr>
              <a:t>AS1</a:t>
            </a:r>
          </a:p>
        </p:txBody>
      </p:sp>
      <p:sp>
        <p:nvSpPr>
          <p:cNvPr id="23" name="Rounded Rectangle 25">
            <a:extLst>
              <a:ext uri="{FF2B5EF4-FFF2-40B4-BE49-F238E27FC236}">
                <a16:creationId xmlns:a16="http://schemas.microsoft.com/office/drawing/2014/main" id="{082BC2BD-C2B1-5428-1A92-D7E889318898}"/>
              </a:ext>
            </a:extLst>
          </p:cNvPr>
          <p:cNvSpPr/>
          <p:nvPr/>
        </p:nvSpPr>
        <p:spPr>
          <a:xfrm>
            <a:off x="6553738" y="3762308"/>
            <a:ext cx="669304" cy="384048"/>
          </a:xfrm>
          <a:prstGeom prst="roundRect">
            <a:avLst>
              <a:gd name="adj" fmla="val 10000"/>
            </a:avLst>
          </a:prstGeom>
          <a:solidFill>
            <a:srgbClr val="40636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a:solidFill>
                  <a:srgbClr val="FFFFFF"/>
                </a:solidFill>
                <a:latin typeface="+mn-lt"/>
              </a:rPr>
              <a:t>AS3:5222</a:t>
            </a:r>
          </a:p>
        </p:txBody>
      </p:sp>
      <p:sp>
        <p:nvSpPr>
          <p:cNvPr id="24" name="Rounded Rectangle 26">
            <a:extLst>
              <a:ext uri="{FF2B5EF4-FFF2-40B4-BE49-F238E27FC236}">
                <a16:creationId xmlns:a16="http://schemas.microsoft.com/office/drawing/2014/main" id="{5370A6DA-3BFA-2331-0868-CFDBD3DEB914}"/>
              </a:ext>
            </a:extLst>
          </p:cNvPr>
          <p:cNvSpPr/>
          <p:nvPr/>
        </p:nvSpPr>
        <p:spPr>
          <a:xfrm>
            <a:off x="7311078" y="3762308"/>
            <a:ext cx="669304" cy="384048"/>
          </a:xfrm>
          <a:prstGeom prst="roundRect">
            <a:avLst>
              <a:gd name="adj" fmla="val 10000"/>
            </a:avLst>
          </a:prstGeom>
          <a:solidFill>
            <a:srgbClr val="40636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a:solidFill>
                  <a:srgbClr val="FFFFFF"/>
                </a:solidFill>
                <a:latin typeface="+mn-lt"/>
              </a:rPr>
              <a:t>AS4</a:t>
            </a:r>
          </a:p>
        </p:txBody>
      </p:sp>
      <p:sp>
        <p:nvSpPr>
          <p:cNvPr id="25" name="Rounded Rectangle 27">
            <a:extLst>
              <a:ext uri="{FF2B5EF4-FFF2-40B4-BE49-F238E27FC236}">
                <a16:creationId xmlns:a16="http://schemas.microsoft.com/office/drawing/2014/main" id="{5956F9EB-F50D-CF8B-39CE-78365B22EEA7}"/>
              </a:ext>
            </a:extLst>
          </p:cNvPr>
          <p:cNvSpPr/>
          <p:nvPr/>
        </p:nvSpPr>
        <p:spPr>
          <a:xfrm>
            <a:off x="8071641" y="3762308"/>
            <a:ext cx="669304" cy="384048"/>
          </a:xfrm>
          <a:prstGeom prst="roundRect">
            <a:avLst>
              <a:gd name="adj" fmla="val 10000"/>
            </a:avLst>
          </a:prstGeom>
          <a:solidFill>
            <a:srgbClr val="FFFFFF"/>
          </a:solidFill>
          <a:ln w="9525">
            <a:solidFill>
              <a:srgbClr val="BFD4D9"/>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a:solidFill>
                  <a:srgbClr val="223133"/>
                </a:solidFill>
                <a:latin typeface="+mn-lt"/>
              </a:rPr>
              <a:t>AS6:123</a:t>
            </a:r>
          </a:p>
        </p:txBody>
      </p:sp>
      <p:sp>
        <p:nvSpPr>
          <p:cNvPr id="26" name="Rounded Rectangle 28">
            <a:extLst>
              <a:ext uri="{FF2B5EF4-FFF2-40B4-BE49-F238E27FC236}">
                <a16:creationId xmlns:a16="http://schemas.microsoft.com/office/drawing/2014/main" id="{8430A179-7265-FE05-41D2-2B76FD32C315}"/>
              </a:ext>
            </a:extLst>
          </p:cNvPr>
          <p:cNvSpPr/>
          <p:nvPr/>
        </p:nvSpPr>
        <p:spPr>
          <a:xfrm>
            <a:off x="8833462" y="3762308"/>
            <a:ext cx="669304" cy="384048"/>
          </a:xfrm>
          <a:prstGeom prst="roundRect">
            <a:avLst>
              <a:gd name="adj" fmla="val 10000"/>
            </a:avLst>
          </a:prstGeom>
          <a:solidFill>
            <a:srgbClr val="FFFFFF"/>
          </a:solidFill>
          <a:ln w="9525">
            <a:solidFill>
              <a:srgbClr val="BFD4D9"/>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dirty="0">
                <a:solidFill>
                  <a:srgbClr val="223133"/>
                </a:solidFill>
                <a:latin typeface="+mn-lt"/>
              </a:rPr>
              <a:t>AS6:8883</a:t>
            </a:r>
          </a:p>
        </p:txBody>
      </p:sp>
      <p:sp>
        <p:nvSpPr>
          <p:cNvPr id="27" name="Rounded Rectangle 29">
            <a:extLst>
              <a:ext uri="{FF2B5EF4-FFF2-40B4-BE49-F238E27FC236}">
                <a16:creationId xmlns:a16="http://schemas.microsoft.com/office/drawing/2014/main" id="{7CC8230E-0D38-0E3C-1D3E-98E97340CBB1}"/>
              </a:ext>
            </a:extLst>
          </p:cNvPr>
          <p:cNvSpPr/>
          <p:nvPr/>
        </p:nvSpPr>
        <p:spPr>
          <a:xfrm>
            <a:off x="9595283" y="3762308"/>
            <a:ext cx="669304" cy="384048"/>
          </a:xfrm>
          <a:prstGeom prst="roundRect">
            <a:avLst>
              <a:gd name="adj" fmla="val 10000"/>
            </a:avLst>
          </a:prstGeom>
          <a:solidFill>
            <a:srgbClr val="40636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a:solidFill>
                  <a:srgbClr val="FFFFFF"/>
                </a:solidFill>
                <a:latin typeface="+mn-lt"/>
              </a:rPr>
              <a:t>AS9</a:t>
            </a:r>
          </a:p>
        </p:txBody>
      </p:sp>
      <p:sp>
        <p:nvSpPr>
          <p:cNvPr id="28" name="Rounded Rectangle 30">
            <a:extLst>
              <a:ext uri="{FF2B5EF4-FFF2-40B4-BE49-F238E27FC236}">
                <a16:creationId xmlns:a16="http://schemas.microsoft.com/office/drawing/2014/main" id="{94E58276-D295-BE94-C7E5-5864D7832C3F}"/>
              </a:ext>
            </a:extLst>
          </p:cNvPr>
          <p:cNvSpPr/>
          <p:nvPr/>
        </p:nvSpPr>
        <p:spPr>
          <a:xfrm>
            <a:off x="10357104" y="3762308"/>
            <a:ext cx="669304" cy="384048"/>
          </a:xfrm>
          <a:prstGeom prst="roundRect">
            <a:avLst>
              <a:gd name="adj" fmla="val 10000"/>
            </a:avLst>
          </a:prstGeom>
          <a:solidFill>
            <a:srgbClr val="40636A"/>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200" b="1" i="0">
                <a:solidFill>
                  <a:srgbClr val="FFFFFF"/>
                </a:solidFill>
                <a:latin typeface="+mn-lt"/>
              </a:rPr>
              <a:t>AS11</a:t>
            </a:r>
          </a:p>
        </p:txBody>
      </p:sp>
      <p:sp>
        <p:nvSpPr>
          <p:cNvPr id="29" name="Rounded Rectangle 32">
            <a:extLst>
              <a:ext uri="{FF2B5EF4-FFF2-40B4-BE49-F238E27FC236}">
                <a16:creationId xmlns:a16="http://schemas.microsoft.com/office/drawing/2014/main" id="{E4D8167A-F419-5619-4CEF-9650C730E02E}"/>
              </a:ext>
            </a:extLst>
          </p:cNvPr>
          <p:cNvSpPr/>
          <p:nvPr/>
        </p:nvSpPr>
        <p:spPr>
          <a:xfrm>
            <a:off x="5794248" y="4201220"/>
            <a:ext cx="669304" cy="420624"/>
          </a:xfrm>
          <a:prstGeom prst="roundRect">
            <a:avLst>
              <a:gd name="adj" fmla="val 10000"/>
            </a:avLst>
          </a:prstGeom>
          <a:solidFill>
            <a:srgbClr val="95B8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dirty="0">
                <a:solidFill>
                  <a:srgbClr val="223133"/>
                </a:solidFill>
                <a:latin typeface="+mn-lt"/>
              </a:rPr>
              <a:t>1</a:t>
            </a:r>
          </a:p>
        </p:txBody>
      </p:sp>
      <p:sp>
        <p:nvSpPr>
          <p:cNvPr id="30" name="Rounded Rectangle 33">
            <a:extLst>
              <a:ext uri="{FF2B5EF4-FFF2-40B4-BE49-F238E27FC236}">
                <a16:creationId xmlns:a16="http://schemas.microsoft.com/office/drawing/2014/main" id="{7DA4FAD9-E793-E8F4-3CAF-7524378CDCED}"/>
              </a:ext>
            </a:extLst>
          </p:cNvPr>
          <p:cNvSpPr/>
          <p:nvPr/>
        </p:nvSpPr>
        <p:spPr>
          <a:xfrm>
            <a:off x="6553738" y="4201220"/>
            <a:ext cx="669304" cy="420624"/>
          </a:xfrm>
          <a:prstGeom prst="roundRect">
            <a:avLst>
              <a:gd name="adj" fmla="val 10000"/>
            </a:avLst>
          </a:prstGeom>
          <a:solidFill>
            <a:srgbClr val="95B8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31" name="Rounded Rectangle 34">
            <a:extLst>
              <a:ext uri="{FF2B5EF4-FFF2-40B4-BE49-F238E27FC236}">
                <a16:creationId xmlns:a16="http://schemas.microsoft.com/office/drawing/2014/main" id="{DF699723-E5CA-8444-862E-92810C2645BC}"/>
              </a:ext>
            </a:extLst>
          </p:cNvPr>
          <p:cNvSpPr/>
          <p:nvPr/>
        </p:nvSpPr>
        <p:spPr>
          <a:xfrm>
            <a:off x="7311078" y="4201220"/>
            <a:ext cx="669304" cy="420624"/>
          </a:xfrm>
          <a:prstGeom prst="roundRect">
            <a:avLst>
              <a:gd name="adj" fmla="val 10000"/>
            </a:avLst>
          </a:prstGeom>
          <a:solidFill>
            <a:srgbClr val="95B8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32" name="Rounded Rectangle 35">
            <a:extLst>
              <a:ext uri="{FF2B5EF4-FFF2-40B4-BE49-F238E27FC236}">
                <a16:creationId xmlns:a16="http://schemas.microsoft.com/office/drawing/2014/main" id="{C8D9E53F-5147-0020-2EE9-F37912185D35}"/>
              </a:ext>
            </a:extLst>
          </p:cNvPr>
          <p:cNvSpPr/>
          <p:nvPr/>
        </p:nvSpPr>
        <p:spPr>
          <a:xfrm>
            <a:off x="8071641" y="4201220"/>
            <a:ext cx="669304" cy="420624"/>
          </a:xfrm>
          <a:prstGeom prst="roundRect">
            <a:avLst>
              <a:gd name="adj" fmla="val 10000"/>
            </a:avLst>
          </a:prstGeom>
          <a:solidFill>
            <a:srgbClr val="95B8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33" name="Rounded Rectangle 36">
            <a:extLst>
              <a:ext uri="{FF2B5EF4-FFF2-40B4-BE49-F238E27FC236}">
                <a16:creationId xmlns:a16="http://schemas.microsoft.com/office/drawing/2014/main" id="{5F26B0E4-DE50-8932-C79D-FD4953EFA426}"/>
              </a:ext>
            </a:extLst>
          </p:cNvPr>
          <p:cNvSpPr/>
          <p:nvPr/>
        </p:nvSpPr>
        <p:spPr>
          <a:xfrm>
            <a:off x="8833462" y="4201220"/>
            <a:ext cx="669304" cy="420624"/>
          </a:xfrm>
          <a:prstGeom prst="roundRect">
            <a:avLst>
              <a:gd name="adj" fmla="val 10000"/>
            </a:avLst>
          </a:prstGeom>
          <a:solidFill>
            <a:srgbClr val="E6DED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0" i="0">
                <a:solidFill>
                  <a:srgbClr val="9E938C"/>
                </a:solidFill>
                <a:latin typeface="+mn-lt"/>
              </a:rPr>
              <a:t>0</a:t>
            </a:r>
          </a:p>
        </p:txBody>
      </p:sp>
      <p:sp>
        <p:nvSpPr>
          <p:cNvPr id="34" name="Rounded Rectangle 37">
            <a:extLst>
              <a:ext uri="{FF2B5EF4-FFF2-40B4-BE49-F238E27FC236}">
                <a16:creationId xmlns:a16="http://schemas.microsoft.com/office/drawing/2014/main" id="{FB4CB348-DFD4-FB50-5A71-4D8B85A21F75}"/>
              </a:ext>
            </a:extLst>
          </p:cNvPr>
          <p:cNvSpPr/>
          <p:nvPr/>
        </p:nvSpPr>
        <p:spPr>
          <a:xfrm>
            <a:off x="9595283" y="4201220"/>
            <a:ext cx="669304" cy="420624"/>
          </a:xfrm>
          <a:prstGeom prst="roundRect">
            <a:avLst>
              <a:gd name="adj" fmla="val 10000"/>
            </a:avLst>
          </a:prstGeom>
          <a:solidFill>
            <a:srgbClr val="95B8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35" name="Rounded Rectangle 38">
            <a:extLst>
              <a:ext uri="{FF2B5EF4-FFF2-40B4-BE49-F238E27FC236}">
                <a16:creationId xmlns:a16="http://schemas.microsoft.com/office/drawing/2014/main" id="{F80AFFFD-E5C0-2E06-DC39-6CF2F7A69609}"/>
              </a:ext>
            </a:extLst>
          </p:cNvPr>
          <p:cNvSpPr/>
          <p:nvPr/>
        </p:nvSpPr>
        <p:spPr>
          <a:xfrm>
            <a:off x="10357104" y="4201220"/>
            <a:ext cx="669304" cy="420624"/>
          </a:xfrm>
          <a:prstGeom prst="roundRect">
            <a:avLst>
              <a:gd name="adj" fmla="val 10000"/>
            </a:avLst>
          </a:prstGeom>
          <a:solidFill>
            <a:srgbClr val="95B8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dirty="0">
                <a:solidFill>
                  <a:srgbClr val="223133"/>
                </a:solidFill>
                <a:latin typeface="+mn-lt"/>
              </a:rPr>
              <a:t>1</a:t>
            </a:r>
          </a:p>
        </p:txBody>
      </p:sp>
      <p:sp>
        <p:nvSpPr>
          <p:cNvPr id="36" name="Rounded Rectangle 40">
            <a:extLst>
              <a:ext uri="{FF2B5EF4-FFF2-40B4-BE49-F238E27FC236}">
                <a16:creationId xmlns:a16="http://schemas.microsoft.com/office/drawing/2014/main" id="{27260759-23C0-9B78-D5D3-B9A4CFB95F32}"/>
              </a:ext>
            </a:extLst>
          </p:cNvPr>
          <p:cNvSpPr/>
          <p:nvPr/>
        </p:nvSpPr>
        <p:spPr>
          <a:xfrm>
            <a:off x="5794248" y="4676708"/>
            <a:ext cx="669304" cy="420624"/>
          </a:xfrm>
          <a:prstGeom prst="roundRect">
            <a:avLst>
              <a:gd name="adj" fmla="val 10000"/>
            </a:avLst>
          </a:prstGeom>
          <a:solidFill>
            <a:srgbClr val="C3A39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37" name="Rounded Rectangle 41">
            <a:extLst>
              <a:ext uri="{FF2B5EF4-FFF2-40B4-BE49-F238E27FC236}">
                <a16:creationId xmlns:a16="http://schemas.microsoft.com/office/drawing/2014/main" id="{8FF7CFF0-D897-A150-4735-26BF3312C300}"/>
              </a:ext>
            </a:extLst>
          </p:cNvPr>
          <p:cNvSpPr/>
          <p:nvPr/>
        </p:nvSpPr>
        <p:spPr>
          <a:xfrm>
            <a:off x="6553738" y="4676708"/>
            <a:ext cx="669304" cy="420624"/>
          </a:xfrm>
          <a:prstGeom prst="roundRect">
            <a:avLst>
              <a:gd name="adj" fmla="val 10000"/>
            </a:avLst>
          </a:prstGeom>
          <a:solidFill>
            <a:srgbClr val="C3A39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38" name="Rounded Rectangle 42">
            <a:extLst>
              <a:ext uri="{FF2B5EF4-FFF2-40B4-BE49-F238E27FC236}">
                <a16:creationId xmlns:a16="http://schemas.microsoft.com/office/drawing/2014/main" id="{6904694D-3B42-2430-4915-E9727284A497}"/>
              </a:ext>
            </a:extLst>
          </p:cNvPr>
          <p:cNvSpPr/>
          <p:nvPr/>
        </p:nvSpPr>
        <p:spPr>
          <a:xfrm>
            <a:off x="7311078" y="4676708"/>
            <a:ext cx="669304" cy="420624"/>
          </a:xfrm>
          <a:prstGeom prst="roundRect">
            <a:avLst>
              <a:gd name="adj" fmla="val 10000"/>
            </a:avLst>
          </a:prstGeom>
          <a:solidFill>
            <a:srgbClr val="C3A39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dirty="0">
                <a:solidFill>
                  <a:srgbClr val="223133"/>
                </a:solidFill>
                <a:latin typeface="+mn-lt"/>
              </a:rPr>
              <a:t>1</a:t>
            </a:r>
          </a:p>
        </p:txBody>
      </p:sp>
      <p:sp>
        <p:nvSpPr>
          <p:cNvPr id="39" name="Rounded Rectangle 43">
            <a:extLst>
              <a:ext uri="{FF2B5EF4-FFF2-40B4-BE49-F238E27FC236}">
                <a16:creationId xmlns:a16="http://schemas.microsoft.com/office/drawing/2014/main" id="{71BD2A3F-DE30-A7B7-7E63-DB943DA86DF6}"/>
              </a:ext>
            </a:extLst>
          </p:cNvPr>
          <p:cNvSpPr/>
          <p:nvPr/>
        </p:nvSpPr>
        <p:spPr>
          <a:xfrm>
            <a:off x="8071641" y="4676708"/>
            <a:ext cx="669304" cy="420624"/>
          </a:xfrm>
          <a:prstGeom prst="roundRect">
            <a:avLst>
              <a:gd name="adj" fmla="val 10000"/>
            </a:avLst>
          </a:prstGeom>
          <a:solidFill>
            <a:srgbClr val="E6DED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0" i="0">
                <a:solidFill>
                  <a:srgbClr val="9E938C"/>
                </a:solidFill>
                <a:latin typeface="+mn-lt"/>
              </a:rPr>
              <a:t>0</a:t>
            </a:r>
          </a:p>
        </p:txBody>
      </p:sp>
      <p:sp>
        <p:nvSpPr>
          <p:cNvPr id="40" name="Rounded Rectangle 44">
            <a:extLst>
              <a:ext uri="{FF2B5EF4-FFF2-40B4-BE49-F238E27FC236}">
                <a16:creationId xmlns:a16="http://schemas.microsoft.com/office/drawing/2014/main" id="{EC42BF40-1374-A392-DBB1-0C1648ADE924}"/>
              </a:ext>
            </a:extLst>
          </p:cNvPr>
          <p:cNvSpPr/>
          <p:nvPr/>
        </p:nvSpPr>
        <p:spPr>
          <a:xfrm>
            <a:off x="8833462" y="4676708"/>
            <a:ext cx="669304" cy="420624"/>
          </a:xfrm>
          <a:prstGeom prst="roundRect">
            <a:avLst>
              <a:gd name="adj" fmla="val 10000"/>
            </a:avLst>
          </a:prstGeom>
          <a:solidFill>
            <a:srgbClr val="C3A39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41" name="Rounded Rectangle 45">
            <a:extLst>
              <a:ext uri="{FF2B5EF4-FFF2-40B4-BE49-F238E27FC236}">
                <a16:creationId xmlns:a16="http://schemas.microsoft.com/office/drawing/2014/main" id="{4595B4D1-E578-DDD2-1D4D-B9889E12F573}"/>
              </a:ext>
            </a:extLst>
          </p:cNvPr>
          <p:cNvSpPr/>
          <p:nvPr/>
        </p:nvSpPr>
        <p:spPr>
          <a:xfrm>
            <a:off x="9595283" y="4676708"/>
            <a:ext cx="669304" cy="420624"/>
          </a:xfrm>
          <a:prstGeom prst="roundRect">
            <a:avLst>
              <a:gd name="adj" fmla="val 10000"/>
            </a:avLst>
          </a:prstGeom>
          <a:solidFill>
            <a:srgbClr val="C3A39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dirty="0">
                <a:solidFill>
                  <a:srgbClr val="223133"/>
                </a:solidFill>
                <a:latin typeface="+mn-lt"/>
              </a:rPr>
              <a:t>1</a:t>
            </a:r>
          </a:p>
        </p:txBody>
      </p:sp>
      <p:sp>
        <p:nvSpPr>
          <p:cNvPr id="42" name="Rounded Rectangle 46">
            <a:extLst>
              <a:ext uri="{FF2B5EF4-FFF2-40B4-BE49-F238E27FC236}">
                <a16:creationId xmlns:a16="http://schemas.microsoft.com/office/drawing/2014/main" id="{3F9A9122-E4E6-7A68-070F-9BF961C4075E}"/>
              </a:ext>
            </a:extLst>
          </p:cNvPr>
          <p:cNvSpPr/>
          <p:nvPr/>
        </p:nvSpPr>
        <p:spPr>
          <a:xfrm>
            <a:off x="10357104" y="4676708"/>
            <a:ext cx="669304" cy="420624"/>
          </a:xfrm>
          <a:prstGeom prst="roundRect">
            <a:avLst>
              <a:gd name="adj" fmla="val 10000"/>
            </a:avLst>
          </a:prstGeom>
          <a:solidFill>
            <a:srgbClr val="C3A39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i="0">
                <a:solidFill>
                  <a:srgbClr val="223133"/>
                </a:solidFill>
                <a:latin typeface="+mn-lt"/>
              </a:rPr>
              <a:t>1</a:t>
            </a:r>
          </a:p>
        </p:txBody>
      </p:sp>
      <p:sp>
        <p:nvSpPr>
          <p:cNvPr id="43" name="TextBox 42">
            <a:extLst>
              <a:ext uri="{FF2B5EF4-FFF2-40B4-BE49-F238E27FC236}">
                <a16:creationId xmlns:a16="http://schemas.microsoft.com/office/drawing/2014/main" id="{3E400B72-1CB2-B804-16CD-87D92890B334}"/>
              </a:ext>
            </a:extLst>
          </p:cNvPr>
          <p:cNvSpPr txBox="1"/>
          <p:nvPr/>
        </p:nvSpPr>
        <p:spPr>
          <a:xfrm>
            <a:off x="5794248" y="5374880"/>
            <a:ext cx="5232160" cy="365125"/>
          </a:xfrm>
          <a:prstGeom prst="rect">
            <a:avLst/>
          </a:prstGeom>
          <a:ln>
            <a:solidFill>
              <a:srgbClr val="28C4CC"/>
            </a:solidFill>
          </a:ln>
        </p:spPr>
        <p:style>
          <a:lnRef idx="2">
            <a:schemeClr val="accent6"/>
          </a:lnRef>
          <a:fillRef idx="1">
            <a:schemeClr val="lt1"/>
          </a:fillRef>
          <a:effectRef idx="0">
            <a:schemeClr val="accent6"/>
          </a:effectRef>
          <a:fontRef idx="minor">
            <a:schemeClr val="dk1"/>
          </a:fontRef>
        </p:style>
        <p:txBody>
          <a:bodyPr wrap="square" lIns="0" tIns="0" rIns="0" bIns="0" anchor="t">
            <a:spAutoFit/>
          </a:bodyPr>
          <a:lstStyle/>
          <a:p>
            <a:r>
              <a:rPr lang="en-US" sz="2300" b="0" i="0" dirty="0">
                <a:solidFill>
                  <a:srgbClr val="223133"/>
                </a:solidFill>
                <a:latin typeface="+mj-lt"/>
              </a:rPr>
              <a:t>|A ∩ B| = </a:t>
            </a:r>
            <a:r>
              <a:rPr sz="2300" b="0" i="0" dirty="0">
                <a:solidFill>
                  <a:srgbClr val="223133"/>
                </a:solidFill>
                <a:latin typeface="+mj-lt"/>
              </a:rPr>
              <a:t>5</a:t>
            </a:r>
            <a:r>
              <a:rPr lang="en-US" sz="2300" b="0" i="0" dirty="0">
                <a:solidFill>
                  <a:srgbClr val="223133"/>
                </a:solidFill>
                <a:latin typeface="+mj-lt"/>
              </a:rPr>
              <a:t>     |A ∪ B| = 7      </a:t>
            </a:r>
            <a:r>
              <a:rPr lang="en-US" sz="2300" dirty="0" err="1">
                <a:solidFill>
                  <a:srgbClr val="223133"/>
                </a:solidFill>
                <a:latin typeface="+mj-lt"/>
              </a:rPr>
              <a:t>Jac.Dist</a:t>
            </a:r>
            <a:r>
              <a:rPr lang="en-US" sz="2300" dirty="0">
                <a:solidFill>
                  <a:srgbClr val="223133"/>
                </a:solidFill>
                <a:latin typeface="+mj-lt"/>
              </a:rPr>
              <a:t>  = 0.29</a:t>
            </a:r>
            <a:endParaRPr lang="en-US" sz="2300" b="0" i="0" dirty="0">
              <a:solidFill>
                <a:srgbClr val="223133"/>
              </a:solidFill>
              <a:latin typeface="+mj-lt"/>
            </a:endParaRPr>
          </a:p>
        </p:txBody>
      </p:sp>
      <p:sp>
        <p:nvSpPr>
          <p:cNvPr id="47" name="Slide Number Placeholder 46">
            <a:extLst>
              <a:ext uri="{FF2B5EF4-FFF2-40B4-BE49-F238E27FC236}">
                <a16:creationId xmlns:a16="http://schemas.microsoft.com/office/drawing/2014/main" id="{B6D1B8F0-B398-A198-E990-A71D3E412C2F}"/>
              </a:ext>
            </a:extLst>
          </p:cNvPr>
          <p:cNvSpPr>
            <a:spLocks noGrp="1"/>
          </p:cNvSpPr>
          <p:nvPr>
            <p:ph type="sldNum" sz="quarter" idx="12"/>
          </p:nvPr>
        </p:nvSpPr>
        <p:spPr/>
        <p:txBody>
          <a:bodyPr/>
          <a:lstStyle/>
          <a:p>
            <a:fld id="{3A98EE3D-8CD1-4C3F-BD1C-C98C9596463C}" type="slidenum">
              <a:rPr lang="en-US" sz="1200" smtClean="0"/>
              <a:t>8</a:t>
            </a:fld>
            <a:r>
              <a:rPr lang="en-US" sz="1200" dirty="0"/>
              <a:t>/15</a:t>
            </a:r>
          </a:p>
        </p:txBody>
      </p:sp>
    </p:spTree>
    <p:extLst>
      <p:ext uri="{BB962C8B-B14F-4D97-AF65-F5344CB8AC3E}">
        <p14:creationId xmlns:p14="http://schemas.microsoft.com/office/powerpoint/2010/main" val="2274484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 Threshold</a:t>
            </a:r>
            <a:endParaRPr dirty="0"/>
          </a:p>
        </p:txBody>
      </p:sp>
      <p:sp>
        <p:nvSpPr>
          <p:cNvPr id="3" name="Slide Number Placeholder 20">
            <a:extLst>
              <a:ext uri="{FF2B5EF4-FFF2-40B4-BE49-F238E27FC236}">
                <a16:creationId xmlns:a16="http://schemas.microsoft.com/office/drawing/2014/main" id="{96C7E8DA-15FC-D7B0-6561-C63D230313A4}"/>
              </a:ext>
            </a:extLst>
          </p:cNvPr>
          <p:cNvSpPr>
            <a:spLocks noGrp="1"/>
          </p:cNvSpPr>
          <p:nvPr>
            <p:ph type="sldNum" sz="quarter" idx="12"/>
          </p:nvPr>
        </p:nvSpPr>
        <p:spPr/>
        <p:txBody>
          <a:bodyPr/>
          <a:lstStyle/>
          <a:p>
            <a:fld id="{3A98EE3D-8CD1-4C3F-BD1C-C98C9596463C}" type="slidenum">
              <a:rPr lang="en-US" sz="1200" smtClean="0"/>
              <a:t>9</a:t>
            </a:fld>
            <a:r>
              <a:rPr lang="en-US" sz="1200" dirty="0"/>
              <a:t>/15</a:t>
            </a:r>
          </a:p>
        </p:txBody>
      </p:sp>
      <p:graphicFrame>
        <p:nvGraphicFramePr>
          <p:cNvPr id="5" name="Chart 4"/>
          <p:cNvGraphicFramePr>
            <a:graphicFrameLocks noGrp="1"/>
          </p:cNvGraphicFramePr>
          <p:nvPr>
            <p:extLst>
              <p:ext uri="{D42A27DB-BD31-4B8C-83A1-F6EECF244321}">
                <p14:modId xmlns:p14="http://schemas.microsoft.com/office/powerpoint/2010/main" val="2116513552"/>
              </p:ext>
            </p:extLst>
          </p:nvPr>
        </p:nvGraphicFramePr>
        <p:xfrm>
          <a:off x="1097281" y="1838828"/>
          <a:ext cx="6717792" cy="440465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423F9EE7-1726-F552-26AC-45F7B6834923}"/>
              </a:ext>
            </a:extLst>
          </p:cNvPr>
          <p:cNvSpPr txBox="1"/>
          <p:nvPr/>
        </p:nvSpPr>
        <p:spPr>
          <a:xfrm>
            <a:off x="7964565" y="2906239"/>
            <a:ext cx="4352003" cy="2177776"/>
          </a:xfrm>
          <a:prstGeom prst="rect">
            <a:avLst/>
          </a:prstGeom>
          <a:noFill/>
        </p:spPr>
        <p:txBody>
          <a:bodyPr wrap="square" lIns="0" tIns="0" rIns="0" bIns="0" anchor="t">
            <a:spAutoFit/>
          </a:bodyPr>
          <a:lstStyle/>
          <a:p>
            <a:pPr marL="285750" indent="-285750" algn="l">
              <a:lnSpc>
                <a:spcPct val="150000"/>
              </a:lnSpc>
              <a:spcBef>
                <a:spcPts val="0"/>
              </a:spcBef>
              <a:spcAft>
                <a:spcPts val="0"/>
              </a:spcAft>
              <a:buClr>
                <a:srgbClr val="1CADE4"/>
              </a:buClr>
              <a:buFont typeface="Wingdings" panose="05000000000000000000" pitchFamily="2" charset="2"/>
              <a:buChar char="§"/>
            </a:pPr>
            <a:r>
              <a:rPr lang="en-US" sz="1600" b="0" i="0" dirty="0">
                <a:solidFill>
                  <a:srgbClr val="404040"/>
                </a:solidFill>
                <a:latin typeface="+mn-lt"/>
              </a:rPr>
              <a:t>Too low, too strict:</a:t>
            </a:r>
          </a:p>
          <a:p>
            <a:pPr lvl="1">
              <a:lnSpc>
                <a:spcPct val="150000"/>
              </a:lnSpc>
              <a:buClr>
                <a:srgbClr val="1CADE4"/>
              </a:buClr>
            </a:pPr>
            <a:r>
              <a:rPr lang="en-US" sz="1600" dirty="0">
                <a:solidFill>
                  <a:srgbClr val="404040"/>
                </a:solidFill>
              </a:rPr>
              <a:t>Real matches rejected</a:t>
            </a:r>
            <a:r>
              <a:rPr lang="en-US" sz="1600" b="0" i="0" dirty="0">
                <a:solidFill>
                  <a:srgbClr val="404040"/>
                </a:solidFill>
                <a:latin typeface="+mn-lt"/>
              </a:rPr>
              <a:t> </a:t>
            </a:r>
            <a:endParaRPr lang="en-US" sz="1600" dirty="0">
              <a:solidFill>
                <a:srgbClr val="404040"/>
              </a:solidFill>
            </a:endParaRPr>
          </a:p>
          <a:p>
            <a:pPr marL="285750" indent="-285750" algn="l">
              <a:lnSpc>
                <a:spcPct val="150000"/>
              </a:lnSpc>
              <a:spcBef>
                <a:spcPts val="0"/>
              </a:spcBef>
              <a:spcAft>
                <a:spcPts val="0"/>
              </a:spcAft>
              <a:buClr>
                <a:srgbClr val="1CADE4"/>
              </a:buClr>
              <a:buFont typeface="Wingdings" panose="05000000000000000000" pitchFamily="2" charset="2"/>
              <a:buChar char="§"/>
            </a:pPr>
            <a:r>
              <a:rPr lang="en-US" sz="1600" dirty="0">
                <a:solidFill>
                  <a:srgbClr val="404040"/>
                </a:solidFill>
              </a:rPr>
              <a:t>Too high: too relaxed:</a:t>
            </a:r>
          </a:p>
          <a:p>
            <a:pPr lvl="1">
              <a:lnSpc>
                <a:spcPct val="150000"/>
              </a:lnSpc>
              <a:buClr>
                <a:srgbClr val="1CADE4"/>
              </a:buClr>
            </a:pPr>
            <a:r>
              <a:rPr lang="en-US" sz="1600" b="0" i="0" dirty="0">
                <a:solidFill>
                  <a:srgbClr val="404040"/>
                </a:solidFill>
                <a:latin typeface="+mn-lt"/>
              </a:rPr>
              <a:t>Unrelated traces accepted</a:t>
            </a:r>
          </a:p>
          <a:p>
            <a:pPr marL="285750" indent="-285750" algn="l">
              <a:lnSpc>
                <a:spcPct val="150000"/>
              </a:lnSpc>
              <a:spcBef>
                <a:spcPts val="0"/>
              </a:spcBef>
              <a:spcAft>
                <a:spcPts val="0"/>
              </a:spcAft>
              <a:buClr>
                <a:srgbClr val="1CADE4"/>
              </a:buClr>
              <a:buFont typeface="Wingdings" panose="05000000000000000000" pitchFamily="2" charset="2"/>
              <a:buChar char="§"/>
            </a:pPr>
            <a:endParaRPr lang="en-US" sz="1600" dirty="0">
              <a:solidFill>
                <a:srgbClr val="404040"/>
              </a:solidFill>
            </a:endParaRPr>
          </a:p>
          <a:p>
            <a:pPr marL="285750" indent="-285750" algn="l">
              <a:lnSpc>
                <a:spcPct val="150000"/>
              </a:lnSpc>
              <a:spcBef>
                <a:spcPts val="0"/>
              </a:spcBef>
              <a:spcAft>
                <a:spcPts val="0"/>
              </a:spcAft>
              <a:buClr>
                <a:srgbClr val="1CADE4"/>
              </a:buClr>
              <a:buFont typeface="Wingdings" panose="05000000000000000000" pitchFamily="2" charset="2"/>
              <a:buChar char="§"/>
            </a:pPr>
            <a:endParaRPr lang="en-US" sz="1600" b="0" i="0" dirty="0">
              <a:solidFill>
                <a:srgbClr val="404040"/>
              </a:solidFill>
              <a:latin typeface="+mn-lt"/>
            </a:endParaRPr>
          </a:p>
        </p:txBody>
      </p:sp>
      <p:sp>
        <p:nvSpPr>
          <p:cNvPr id="13" name="TextBox 12">
            <a:extLst>
              <a:ext uri="{FF2B5EF4-FFF2-40B4-BE49-F238E27FC236}">
                <a16:creationId xmlns:a16="http://schemas.microsoft.com/office/drawing/2014/main" id="{5BFEC1AD-4FA2-9061-F184-304D6939B34B}"/>
              </a:ext>
            </a:extLst>
          </p:cNvPr>
          <p:cNvSpPr txBox="1"/>
          <p:nvPr/>
        </p:nvSpPr>
        <p:spPr>
          <a:xfrm>
            <a:off x="7964565" y="2304126"/>
            <a:ext cx="3858768" cy="369332"/>
          </a:xfrm>
          <a:prstGeom prst="rect">
            <a:avLst/>
          </a:prstGeom>
          <a:noFill/>
        </p:spPr>
        <p:txBody>
          <a:bodyPr wrap="square" lIns="0" tIns="0" rIns="0" bIns="0" anchor="t">
            <a:spAutoFit/>
          </a:bodyPr>
          <a:lstStyle/>
          <a:p>
            <a:pPr algn="l">
              <a:spcBef>
                <a:spcPts val="0"/>
              </a:spcBef>
              <a:spcAft>
                <a:spcPts val="0"/>
              </a:spcAft>
            </a:pPr>
            <a:r>
              <a:rPr lang="en-US" sz="2400" b="1" dirty="0">
                <a:solidFill>
                  <a:srgbClr val="1CADE4"/>
                </a:solidFill>
              </a:rPr>
              <a:t>High and low threshold:</a:t>
            </a:r>
            <a:endParaRPr sz="2400" b="1" dirty="0">
              <a:solidFill>
                <a:srgbClr val="1CADE4"/>
              </a:solidFill>
            </a:endParaRPr>
          </a:p>
        </p:txBody>
      </p:sp>
      <p:sp>
        <p:nvSpPr>
          <p:cNvPr id="16" name="TextBox 15">
            <a:extLst>
              <a:ext uri="{FF2B5EF4-FFF2-40B4-BE49-F238E27FC236}">
                <a16:creationId xmlns:a16="http://schemas.microsoft.com/office/drawing/2014/main" id="{C82D02FB-C10E-72EB-55D6-F59D1ADCA6C2}"/>
              </a:ext>
            </a:extLst>
          </p:cNvPr>
          <p:cNvSpPr txBox="1"/>
          <p:nvPr/>
        </p:nvSpPr>
        <p:spPr>
          <a:xfrm>
            <a:off x="7964565" y="4619623"/>
            <a:ext cx="3858768" cy="369332"/>
          </a:xfrm>
          <a:prstGeom prst="rect">
            <a:avLst/>
          </a:prstGeom>
          <a:noFill/>
        </p:spPr>
        <p:txBody>
          <a:bodyPr wrap="square" lIns="0" tIns="0" rIns="0" bIns="0" anchor="t">
            <a:spAutoFit/>
          </a:bodyPr>
          <a:lstStyle/>
          <a:p>
            <a:pPr algn="l">
              <a:spcBef>
                <a:spcPts val="0"/>
              </a:spcBef>
              <a:spcAft>
                <a:spcPts val="0"/>
              </a:spcAft>
            </a:pPr>
            <a:r>
              <a:rPr lang="en-US" sz="2400" b="1" dirty="0">
                <a:solidFill>
                  <a:srgbClr val="1CADE4"/>
                </a:solidFill>
              </a:rPr>
              <a:t>Chosen threshold = 0.3</a:t>
            </a:r>
            <a:endParaRPr sz="2400" b="1" dirty="0">
              <a:solidFill>
                <a:srgbClr val="1CADE4"/>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Capture Duration</a:t>
            </a:r>
            <a:endParaRPr dirty="0"/>
          </a:p>
        </p:txBody>
      </p:sp>
      <p:sp>
        <p:nvSpPr>
          <p:cNvPr id="3" name="Slide Number Placeholder 20">
            <a:extLst>
              <a:ext uri="{FF2B5EF4-FFF2-40B4-BE49-F238E27FC236}">
                <a16:creationId xmlns:a16="http://schemas.microsoft.com/office/drawing/2014/main" id="{96C7E8DA-15FC-D7B0-6561-C63D230313A4}"/>
              </a:ext>
            </a:extLst>
          </p:cNvPr>
          <p:cNvSpPr>
            <a:spLocks noGrp="1"/>
          </p:cNvSpPr>
          <p:nvPr>
            <p:ph type="sldNum" sz="quarter" idx="12"/>
          </p:nvPr>
        </p:nvSpPr>
        <p:spPr/>
        <p:txBody>
          <a:bodyPr/>
          <a:lstStyle/>
          <a:p>
            <a:fld id="{3A98EE3D-8CD1-4C3F-BD1C-C98C9596463C}" type="slidenum">
              <a:rPr lang="en-US" sz="1200" smtClean="0"/>
              <a:t>10</a:t>
            </a:fld>
            <a:r>
              <a:rPr lang="en-US" sz="1200" dirty="0"/>
              <a:t>/15</a:t>
            </a:r>
          </a:p>
        </p:txBody>
      </p:sp>
      <p:graphicFrame>
        <p:nvGraphicFramePr>
          <p:cNvPr id="5" name="Chart 4"/>
          <p:cNvGraphicFramePr>
            <a:graphicFrameLocks noGrp="1"/>
          </p:cNvGraphicFramePr>
          <p:nvPr>
            <p:extLst>
              <p:ext uri="{D42A27DB-BD31-4B8C-83A1-F6EECF244321}">
                <p14:modId xmlns:p14="http://schemas.microsoft.com/office/powerpoint/2010/main" val="3523975641"/>
              </p:ext>
            </p:extLst>
          </p:nvPr>
        </p:nvGraphicFramePr>
        <p:xfrm>
          <a:off x="1097280" y="1852988"/>
          <a:ext cx="7102823" cy="459385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AF84FE39-9969-AA01-EA72-9D5BEAA228EA}"/>
              </a:ext>
            </a:extLst>
          </p:cNvPr>
          <p:cNvSpPr txBox="1"/>
          <p:nvPr/>
        </p:nvSpPr>
        <p:spPr>
          <a:xfrm>
            <a:off x="7982220" y="2847246"/>
            <a:ext cx="4352003" cy="700448"/>
          </a:xfrm>
          <a:prstGeom prst="rect">
            <a:avLst/>
          </a:prstGeom>
          <a:noFill/>
        </p:spPr>
        <p:txBody>
          <a:bodyPr wrap="square" lIns="0" tIns="0" rIns="0" bIns="0" anchor="t">
            <a:spAutoFit/>
          </a:bodyPr>
          <a:lstStyle/>
          <a:p>
            <a:pPr marL="285750" indent="-285750" algn="l">
              <a:lnSpc>
                <a:spcPct val="150000"/>
              </a:lnSpc>
              <a:spcBef>
                <a:spcPts val="0"/>
              </a:spcBef>
              <a:spcAft>
                <a:spcPts val="0"/>
              </a:spcAft>
              <a:buClr>
                <a:srgbClr val="1CADE4"/>
              </a:buClr>
              <a:buFont typeface="Wingdings" panose="05000000000000000000" pitchFamily="2" charset="2"/>
              <a:buChar char="§"/>
            </a:pPr>
            <a:r>
              <a:rPr lang="en-US" sz="1600" b="0" i="0" dirty="0">
                <a:solidFill>
                  <a:srgbClr val="404040"/>
                </a:solidFill>
                <a:latin typeface="+mn-lt"/>
              </a:rPr>
              <a:t>Usin</a:t>
            </a:r>
            <a:r>
              <a:rPr lang="en-US" sz="1600" dirty="0">
                <a:solidFill>
                  <a:srgbClr val="404040"/>
                </a:solidFill>
              </a:rPr>
              <a:t>g </a:t>
            </a:r>
            <a:r>
              <a:rPr lang="en-US" sz="1600" dirty="0" err="1">
                <a:solidFill>
                  <a:srgbClr val="404040"/>
                </a:solidFill>
              </a:rPr>
              <a:t>AS+Port</a:t>
            </a:r>
            <a:r>
              <a:rPr lang="en-US" sz="1600" dirty="0">
                <a:solidFill>
                  <a:srgbClr val="404040"/>
                </a:solidFill>
              </a:rPr>
              <a:t> combination</a:t>
            </a:r>
            <a:endParaRPr lang="en-US" sz="1600" b="0" i="0" dirty="0">
              <a:solidFill>
                <a:srgbClr val="404040"/>
              </a:solidFill>
              <a:latin typeface="+mn-lt"/>
            </a:endParaRPr>
          </a:p>
          <a:p>
            <a:pPr marL="285750" indent="-285750">
              <a:lnSpc>
                <a:spcPct val="150000"/>
              </a:lnSpc>
              <a:buClr>
                <a:srgbClr val="1CADE4"/>
              </a:buClr>
              <a:buFont typeface="Wingdings" panose="05000000000000000000" pitchFamily="2" charset="2"/>
              <a:buChar char="§"/>
            </a:pPr>
            <a:r>
              <a:rPr lang="en-US" sz="1600" b="0" i="0" dirty="0">
                <a:solidFill>
                  <a:srgbClr val="404040"/>
                </a:solidFill>
                <a:latin typeface="+mn-lt"/>
              </a:rPr>
              <a:t>Longer capture</a:t>
            </a:r>
          </a:p>
        </p:txBody>
      </p:sp>
      <p:sp>
        <p:nvSpPr>
          <p:cNvPr id="11" name="TextBox 10">
            <a:extLst>
              <a:ext uri="{FF2B5EF4-FFF2-40B4-BE49-F238E27FC236}">
                <a16:creationId xmlns:a16="http://schemas.microsoft.com/office/drawing/2014/main" id="{086E777D-4FA0-A2C8-9A17-BEB613EBA024}"/>
              </a:ext>
            </a:extLst>
          </p:cNvPr>
          <p:cNvSpPr txBox="1"/>
          <p:nvPr/>
        </p:nvSpPr>
        <p:spPr>
          <a:xfrm>
            <a:off x="8061689" y="2234277"/>
            <a:ext cx="3858768" cy="369332"/>
          </a:xfrm>
          <a:prstGeom prst="rect">
            <a:avLst/>
          </a:prstGeom>
          <a:noFill/>
        </p:spPr>
        <p:txBody>
          <a:bodyPr wrap="square" lIns="0" tIns="0" rIns="0" bIns="0" anchor="t">
            <a:spAutoFit/>
          </a:bodyPr>
          <a:lstStyle/>
          <a:p>
            <a:pPr algn="l">
              <a:spcBef>
                <a:spcPts val="0"/>
              </a:spcBef>
              <a:spcAft>
                <a:spcPts val="0"/>
              </a:spcAft>
            </a:pPr>
            <a:r>
              <a:rPr lang="en-US" sz="2400" b="1" dirty="0">
                <a:solidFill>
                  <a:srgbClr val="1CADE4"/>
                </a:solidFill>
              </a:rPr>
              <a:t>Higher success rate when:</a:t>
            </a:r>
            <a:endParaRPr sz="2400" b="1" dirty="0">
              <a:solidFill>
                <a:srgbClr val="1CADE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DA682D-7AC5-48E0-993B-AB3F027355C3}"/>
              </a:ext>
            </a:extLst>
          </p:cNvPr>
          <p:cNvSpPr>
            <a:spLocks noGrp="1"/>
          </p:cNvSpPr>
          <p:nvPr>
            <p:ph type="title"/>
          </p:nvPr>
        </p:nvSpPr>
        <p:spPr>
          <a:xfrm>
            <a:off x="1097280" y="286603"/>
            <a:ext cx="10058400" cy="1450757"/>
          </a:xfrm>
        </p:spPr>
        <p:txBody>
          <a:bodyPr>
            <a:normAutofit/>
          </a:bodyPr>
          <a:lstStyle/>
          <a:p>
            <a:r>
              <a:rPr lang="en-US" dirty="0"/>
              <a:t>Evaluation Results</a:t>
            </a:r>
            <a:endParaRPr lang="en-IN" dirty="0"/>
          </a:p>
        </p:txBody>
      </p:sp>
      <p:graphicFrame>
        <p:nvGraphicFramePr>
          <p:cNvPr id="3" name="Chart 2">
            <a:extLst>
              <a:ext uri="{FF2B5EF4-FFF2-40B4-BE49-F238E27FC236}">
                <a16:creationId xmlns:a16="http://schemas.microsoft.com/office/drawing/2014/main" id="{BA7B05B3-0493-F832-087C-EAB1837FAA9D}"/>
              </a:ext>
            </a:extLst>
          </p:cNvPr>
          <p:cNvGraphicFramePr>
            <a:graphicFrameLocks noGrp="1"/>
          </p:cNvGraphicFramePr>
          <p:nvPr>
            <p:extLst>
              <p:ext uri="{D42A27DB-BD31-4B8C-83A1-F6EECF244321}">
                <p14:modId xmlns:p14="http://schemas.microsoft.com/office/powerpoint/2010/main" val="216201081"/>
              </p:ext>
            </p:extLst>
          </p:nvPr>
        </p:nvGraphicFramePr>
        <p:xfrm>
          <a:off x="996850" y="2111178"/>
          <a:ext cx="8115973" cy="4033091"/>
        </p:xfrm>
        <a:graphic>
          <a:graphicData uri="http://schemas.openxmlformats.org/drawingml/2006/chart">
            <c:chart xmlns:c="http://schemas.openxmlformats.org/drawingml/2006/chart" xmlns:r="http://schemas.openxmlformats.org/officeDocument/2006/relationships" r:id="rId3"/>
          </a:graphicData>
        </a:graphic>
      </p:graphicFrame>
      <p:sp>
        <p:nvSpPr>
          <p:cNvPr id="21" name="Slide Number Placeholder 20">
            <a:extLst>
              <a:ext uri="{FF2B5EF4-FFF2-40B4-BE49-F238E27FC236}">
                <a16:creationId xmlns:a16="http://schemas.microsoft.com/office/drawing/2014/main" id="{96C7E8DA-15FC-D7B0-6561-C63D230313A4}"/>
              </a:ext>
            </a:extLst>
          </p:cNvPr>
          <p:cNvSpPr>
            <a:spLocks noGrp="1"/>
          </p:cNvSpPr>
          <p:nvPr>
            <p:ph type="sldNum" sz="quarter" idx="12"/>
          </p:nvPr>
        </p:nvSpPr>
        <p:spPr/>
        <p:txBody>
          <a:bodyPr/>
          <a:lstStyle/>
          <a:p>
            <a:r>
              <a:rPr lang="en-US" sz="1200" dirty="0"/>
              <a:t>11/15</a:t>
            </a:r>
          </a:p>
        </p:txBody>
      </p:sp>
      <p:sp>
        <p:nvSpPr>
          <p:cNvPr id="2" name="Rounded Rectangle 5">
            <a:extLst>
              <a:ext uri="{FF2B5EF4-FFF2-40B4-BE49-F238E27FC236}">
                <a16:creationId xmlns:a16="http://schemas.microsoft.com/office/drawing/2014/main" id="{DE2AAF89-BF92-BDE8-439B-3FF46CCA88C1}"/>
              </a:ext>
            </a:extLst>
          </p:cNvPr>
          <p:cNvSpPr/>
          <p:nvPr/>
        </p:nvSpPr>
        <p:spPr>
          <a:xfrm>
            <a:off x="9134913" y="2491298"/>
            <a:ext cx="2240280" cy="786384"/>
          </a:xfrm>
          <a:prstGeom prst="roundRect">
            <a:avLst>
              <a:gd name="adj" fmla="val 4500"/>
            </a:avLst>
          </a:prstGeom>
          <a:solidFill>
            <a:srgbClr val="1CADE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a:extLst>
              <a:ext uri="{FF2B5EF4-FFF2-40B4-BE49-F238E27FC236}">
                <a16:creationId xmlns:a16="http://schemas.microsoft.com/office/drawing/2014/main" id="{6BF01740-8DCA-B1DC-6891-8682623A4DDD}"/>
              </a:ext>
            </a:extLst>
          </p:cNvPr>
          <p:cNvSpPr txBox="1"/>
          <p:nvPr/>
        </p:nvSpPr>
        <p:spPr>
          <a:xfrm>
            <a:off x="9310895" y="2618714"/>
            <a:ext cx="1828800" cy="338554"/>
          </a:xfrm>
          <a:prstGeom prst="rect">
            <a:avLst/>
          </a:prstGeom>
          <a:noFill/>
        </p:spPr>
        <p:txBody>
          <a:bodyPr wrap="square" lIns="0" tIns="0" rIns="0" bIns="0" anchor="t">
            <a:spAutoFit/>
          </a:bodyPr>
          <a:lstStyle/>
          <a:p>
            <a:pPr algn="l">
              <a:spcBef>
                <a:spcPts val="0"/>
              </a:spcBef>
              <a:spcAft>
                <a:spcPts val="0"/>
              </a:spcAft>
            </a:pPr>
            <a:r>
              <a:rPr lang="en-US" sz="2200" b="0" i="0" dirty="0">
                <a:solidFill>
                  <a:srgbClr val="FFFFFF"/>
                </a:solidFill>
                <a:latin typeface="+mj-lt"/>
              </a:rPr>
              <a:t>Poco Phone</a:t>
            </a:r>
            <a:endParaRPr sz="2200" b="0" i="0" dirty="0">
              <a:solidFill>
                <a:srgbClr val="FFFFFF"/>
              </a:solidFill>
              <a:latin typeface="+mj-lt"/>
            </a:endParaRPr>
          </a:p>
        </p:txBody>
      </p:sp>
      <p:sp>
        <p:nvSpPr>
          <p:cNvPr id="12" name="TextBox 11">
            <a:extLst>
              <a:ext uri="{FF2B5EF4-FFF2-40B4-BE49-F238E27FC236}">
                <a16:creationId xmlns:a16="http://schemas.microsoft.com/office/drawing/2014/main" id="{B37F2E8B-F826-1610-4635-9F7E56BA1030}"/>
              </a:ext>
            </a:extLst>
          </p:cNvPr>
          <p:cNvSpPr txBox="1"/>
          <p:nvPr/>
        </p:nvSpPr>
        <p:spPr>
          <a:xfrm>
            <a:off x="9310895" y="3007551"/>
            <a:ext cx="1828800" cy="276999"/>
          </a:xfrm>
          <a:prstGeom prst="rect">
            <a:avLst/>
          </a:prstGeom>
          <a:noFill/>
        </p:spPr>
        <p:txBody>
          <a:bodyPr wrap="square" lIns="0" tIns="0" rIns="0" bIns="0" anchor="t">
            <a:spAutoFit/>
          </a:bodyPr>
          <a:lstStyle/>
          <a:p>
            <a:pPr algn="l">
              <a:spcBef>
                <a:spcPts val="0"/>
              </a:spcBef>
              <a:spcAft>
                <a:spcPts val="0"/>
              </a:spcAft>
            </a:pPr>
            <a:r>
              <a:rPr lang="en-US" b="0" i="0" dirty="0">
                <a:solidFill>
                  <a:srgbClr val="F6DAD4"/>
                </a:solidFill>
                <a:latin typeface="+mn-lt"/>
              </a:rPr>
              <a:t>Android 10</a:t>
            </a:r>
            <a:endParaRPr b="0" i="0" dirty="0">
              <a:solidFill>
                <a:srgbClr val="F6DAD4"/>
              </a:solidFill>
              <a:latin typeface="+mn-lt"/>
            </a:endParaRPr>
          </a:p>
        </p:txBody>
      </p:sp>
      <p:sp>
        <p:nvSpPr>
          <p:cNvPr id="13" name="Shape 21">
            <a:extLst>
              <a:ext uri="{FF2B5EF4-FFF2-40B4-BE49-F238E27FC236}">
                <a16:creationId xmlns:a16="http://schemas.microsoft.com/office/drawing/2014/main" id="{E53ADA2E-FA94-6CB7-36FD-02EA0D88580E}"/>
              </a:ext>
            </a:extLst>
          </p:cNvPr>
          <p:cNvSpPr/>
          <p:nvPr/>
        </p:nvSpPr>
        <p:spPr>
          <a:xfrm>
            <a:off x="9112823" y="3651500"/>
            <a:ext cx="153892" cy="457200"/>
          </a:xfrm>
          <a:prstGeom prst="rect">
            <a:avLst/>
          </a:prstGeom>
          <a:solidFill>
            <a:srgbClr val="65C6ED"/>
          </a:solidFill>
          <a:ln w="12700">
            <a:solidFill>
              <a:srgbClr val="D2662F"/>
            </a:solidFill>
            <a:prstDash val="solid"/>
          </a:ln>
        </p:spPr>
      </p:sp>
      <p:sp>
        <p:nvSpPr>
          <p:cNvPr id="14" name="Shape 22">
            <a:extLst>
              <a:ext uri="{FF2B5EF4-FFF2-40B4-BE49-F238E27FC236}">
                <a16:creationId xmlns:a16="http://schemas.microsoft.com/office/drawing/2014/main" id="{C7BB11AD-4AD7-1441-2576-661720012AFE}"/>
              </a:ext>
            </a:extLst>
          </p:cNvPr>
          <p:cNvSpPr/>
          <p:nvPr/>
        </p:nvSpPr>
        <p:spPr>
          <a:xfrm>
            <a:off x="9288805" y="3651500"/>
            <a:ext cx="2064297" cy="457200"/>
          </a:xfrm>
          <a:prstGeom prst="rect">
            <a:avLst/>
          </a:prstGeom>
          <a:solidFill>
            <a:srgbClr val="C7D8E6"/>
          </a:solidFill>
          <a:ln w="12700">
            <a:solidFill>
              <a:srgbClr val="C7D8E6"/>
            </a:solidFill>
            <a:prstDash val="solid"/>
          </a:ln>
        </p:spPr>
      </p:sp>
      <p:sp>
        <p:nvSpPr>
          <p:cNvPr id="17" name="Text 25">
            <a:extLst>
              <a:ext uri="{FF2B5EF4-FFF2-40B4-BE49-F238E27FC236}">
                <a16:creationId xmlns:a16="http://schemas.microsoft.com/office/drawing/2014/main" id="{A0820D2E-68CB-7B6D-8340-21E9E521CF46}"/>
              </a:ext>
            </a:extLst>
          </p:cNvPr>
          <p:cNvSpPr txBox="1"/>
          <p:nvPr/>
        </p:nvSpPr>
        <p:spPr>
          <a:xfrm>
            <a:off x="9112823" y="4565826"/>
            <a:ext cx="3794760" cy="274320"/>
          </a:xfrm>
          <a:prstGeom prst="rect">
            <a:avLst/>
          </a:prstGeom>
          <a:noFill/>
          <a:ln/>
        </p:spPr>
        <p:txBody>
          <a:bodyPr wrap="square" lIns="0" tIns="0" rIns="0" bIns="0" rtlCol="0" anchor="ctr"/>
          <a:lstStyle/>
          <a:p>
            <a:pPr marL="0" indent="0">
              <a:buNone/>
            </a:pPr>
            <a:r>
              <a:rPr lang="en-US" sz="2200" dirty="0">
                <a:solidFill>
                  <a:srgbClr val="34506B"/>
                </a:solidFill>
                <a:latin typeface="Calibri" pitchFamily="34" charset="0"/>
                <a:ea typeface="Calibri" pitchFamily="34" charset="-122"/>
                <a:cs typeface="Calibri" pitchFamily="34" charset="-120"/>
              </a:rPr>
              <a:t>≈ 141 related pairs </a:t>
            </a:r>
          </a:p>
          <a:p>
            <a:pPr marL="0" indent="0">
              <a:buNone/>
            </a:pPr>
            <a:r>
              <a:rPr lang="en-US" sz="2200" dirty="0">
                <a:solidFill>
                  <a:srgbClr val="34506B"/>
                </a:solidFill>
                <a:latin typeface="Calibri" pitchFamily="34" charset="0"/>
                <a:ea typeface="Calibri" pitchFamily="34" charset="-122"/>
                <a:cs typeface="Calibri" pitchFamily="34" charset="-120"/>
              </a:rPr>
              <a:t>≈ 2 360 unrelated pairs</a:t>
            </a:r>
            <a:endParaRPr lang="en-US" sz="2200" dirty="0"/>
          </a:p>
        </p:txBody>
      </p:sp>
    </p:spTree>
    <p:extLst>
      <p:ext uri="{BB962C8B-B14F-4D97-AF65-F5344CB8AC3E}">
        <p14:creationId xmlns:p14="http://schemas.microsoft.com/office/powerpoint/2010/main" val="3563087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Poco vs Samsung</a:t>
            </a:r>
          </a:p>
        </p:txBody>
      </p:sp>
      <p:sp>
        <p:nvSpPr>
          <p:cNvPr id="3" name="Slide Number Placeholder 20">
            <a:extLst>
              <a:ext uri="{FF2B5EF4-FFF2-40B4-BE49-F238E27FC236}">
                <a16:creationId xmlns:a16="http://schemas.microsoft.com/office/drawing/2014/main" id="{96C7E8DA-15FC-D7B0-6561-C63D230313A4}"/>
              </a:ext>
            </a:extLst>
          </p:cNvPr>
          <p:cNvSpPr>
            <a:spLocks noGrp="1"/>
          </p:cNvSpPr>
          <p:nvPr>
            <p:ph type="sldNum" sz="quarter" idx="12"/>
          </p:nvPr>
        </p:nvSpPr>
        <p:spPr/>
        <p:txBody>
          <a:bodyPr/>
          <a:lstStyle/>
          <a:p>
            <a:r>
              <a:rPr lang="en-US" sz="1200" dirty="0"/>
              <a:t>12/15</a:t>
            </a:r>
          </a:p>
        </p:txBody>
      </p:sp>
      <p:graphicFrame>
        <p:nvGraphicFramePr>
          <p:cNvPr id="5" name="Chart 4"/>
          <p:cNvGraphicFramePr>
            <a:graphicFrameLocks noGrp="1"/>
          </p:cNvGraphicFramePr>
          <p:nvPr>
            <p:extLst>
              <p:ext uri="{D42A27DB-BD31-4B8C-83A1-F6EECF244321}">
                <p14:modId xmlns:p14="http://schemas.microsoft.com/office/powerpoint/2010/main" val="64385185"/>
              </p:ext>
            </p:extLst>
          </p:nvPr>
        </p:nvGraphicFramePr>
        <p:xfrm>
          <a:off x="1097280" y="1829911"/>
          <a:ext cx="6846570" cy="450532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F128E832-FDE8-DF85-9F32-318C5DEB858A}"/>
              </a:ext>
            </a:extLst>
          </p:cNvPr>
          <p:cNvSpPr txBox="1"/>
          <p:nvPr/>
        </p:nvSpPr>
        <p:spPr>
          <a:xfrm>
            <a:off x="7815072" y="2984897"/>
            <a:ext cx="4352003" cy="1808444"/>
          </a:xfrm>
          <a:prstGeom prst="rect">
            <a:avLst/>
          </a:prstGeom>
          <a:noFill/>
        </p:spPr>
        <p:txBody>
          <a:bodyPr wrap="square" lIns="0" tIns="0" rIns="0" bIns="0" anchor="t">
            <a:spAutoFit/>
          </a:bodyPr>
          <a:lstStyle/>
          <a:p>
            <a:pPr marL="285750" indent="-285750" algn="l">
              <a:lnSpc>
                <a:spcPct val="150000"/>
              </a:lnSpc>
              <a:spcBef>
                <a:spcPts val="0"/>
              </a:spcBef>
              <a:spcAft>
                <a:spcPts val="0"/>
              </a:spcAft>
              <a:buClr>
                <a:srgbClr val="1CADE4"/>
              </a:buClr>
              <a:buFont typeface="Wingdings" panose="05000000000000000000" pitchFamily="2" charset="2"/>
              <a:buChar char="§"/>
            </a:pPr>
            <a:r>
              <a:rPr sz="1600" b="0" i="0" dirty="0">
                <a:solidFill>
                  <a:srgbClr val="404040"/>
                </a:solidFill>
                <a:latin typeface="+mn-lt"/>
              </a:rPr>
              <a:t>More background traffic</a:t>
            </a:r>
            <a:r>
              <a:rPr lang="en-US" sz="1600" b="0" i="0" dirty="0">
                <a:solidFill>
                  <a:srgbClr val="404040"/>
                </a:solidFill>
                <a:latin typeface="+mn-lt"/>
              </a:rPr>
              <a:t> </a:t>
            </a:r>
          </a:p>
          <a:p>
            <a:pPr marL="285750" indent="-285750" algn="l">
              <a:lnSpc>
                <a:spcPct val="150000"/>
              </a:lnSpc>
              <a:spcBef>
                <a:spcPts val="0"/>
              </a:spcBef>
              <a:spcAft>
                <a:spcPts val="0"/>
              </a:spcAft>
              <a:buClr>
                <a:srgbClr val="1CADE4"/>
              </a:buClr>
              <a:buFont typeface="Wingdings" panose="05000000000000000000" pitchFamily="2" charset="2"/>
              <a:buChar char="§"/>
            </a:pPr>
            <a:endParaRPr lang="en-US" sz="1600" dirty="0">
              <a:solidFill>
                <a:srgbClr val="404040"/>
              </a:solidFill>
            </a:endParaRPr>
          </a:p>
          <a:p>
            <a:pPr marL="285750" indent="-285750">
              <a:lnSpc>
                <a:spcPct val="150000"/>
              </a:lnSpc>
              <a:buClr>
                <a:srgbClr val="1CADE4"/>
              </a:buClr>
              <a:buFont typeface="Wingdings" panose="05000000000000000000" pitchFamily="2" charset="2"/>
              <a:buChar char="§"/>
            </a:pPr>
            <a:r>
              <a:rPr lang="en-US" sz="1600" b="0" i="0" dirty="0">
                <a:solidFill>
                  <a:srgbClr val="404040"/>
                </a:solidFill>
                <a:latin typeface="+mn-lt"/>
              </a:rPr>
              <a:t>More distinct endpoints in a trace</a:t>
            </a:r>
          </a:p>
          <a:p>
            <a:pPr marL="285750" indent="-285750" algn="l">
              <a:lnSpc>
                <a:spcPct val="150000"/>
              </a:lnSpc>
              <a:spcBef>
                <a:spcPts val="0"/>
              </a:spcBef>
              <a:spcAft>
                <a:spcPts val="0"/>
              </a:spcAft>
              <a:buClr>
                <a:srgbClr val="1CADE4"/>
              </a:buClr>
              <a:buFont typeface="Wingdings" panose="05000000000000000000" pitchFamily="2" charset="2"/>
              <a:buChar char="§"/>
            </a:pPr>
            <a:endParaRPr lang="en-US" sz="1600" b="0" i="0" dirty="0">
              <a:solidFill>
                <a:srgbClr val="404040"/>
              </a:solidFill>
              <a:latin typeface="+mn-lt"/>
            </a:endParaRPr>
          </a:p>
          <a:p>
            <a:pPr marL="285750" indent="-285750">
              <a:lnSpc>
                <a:spcPct val="150000"/>
              </a:lnSpc>
              <a:buClr>
                <a:srgbClr val="1CADE4"/>
              </a:buClr>
              <a:buFont typeface="Wingdings" panose="05000000000000000000" pitchFamily="2" charset="2"/>
              <a:buChar char="§"/>
            </a:pPr>
            <a:r>
              <a:rPr lang="en-US" sz="1600" b="0" i="0" dirty="0">
                <a:solidFill>
                  <a:srgbClr val="404040"/>
                </a:solidFill>
                <a:latin typeface="+mn-lt"/>
              </a:rPr>
              <a:t>Longer capture</a:t>
            </a:r>
          </a:p>
        </p:txBody>
      </p:sp>
      <p:sp>
        <p:nvSpPr>
          <p:cNvPr id="11" name="TextBox 10">
            <a:extLst>
              <a:ext uri="{FF2B5EF4-FFF2-40B4-BE49-F238E27FC236}">
                <a16:creationId xmlns:a16="http://schemas.microsoft.com/office/drawing/2014/main" id="{1869AD2F-7E0F-463F-4C03-F0630206559A}"/>
              </a:ext>
            </a:extLst>
          </p:cNvPr>
          <p:cNvSpPr txBox="1"/>
          <p:nvPr/>
        </p:nvSpPr>
        <p:spPr>
          <a:xfrm>
            <a:off x="7815071" y="2328404"/>
            <a:ext cx="4195953" cy="369332"/>
          </a:xfrm>
          <a:prstGeom prst="rect">
            <a:avLst/>
          </a:prstGeom>
          <a:noFill/>
        </p:spPr>
        <p:txBody>
          <a:bodyPr wrap="square" lIns="0" tIns="0" rIns="0" bIns="0" anchor="t">
            <a:spAutoFit/>
          </a:bodyPr>
          <a:lstStyle/>
          <a:p>
            <a:pPr algn="l">
              <a:spcBef>
                <a:spcPts val="0"/>
              </a:spcBef>
              <a:spcAft>
                <a:spcPts val="0"/>
              </a:spcAft>
            </a:pPr>
            <a:r>
              <a:rPr lang="en-US" sz="2400" b="1" dirty="0">
                <a:solidFill>
                  <a:srgbClr val="1CADE4"/>
                </a:solidFill>
              </a:rPr>
              <a:t>Higher success rate in Samsung</a:t>
            </a:r>
            <a:endParaRPr sz="2400" b="1" dirty="0">
              <a:solidFill>
                <a:srgbClr val="1CADE4"/>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Limitations</a:t>
            </a:r>
          </a:p>
        </p:txBody>
      </p:sp>
      <p:sp>
        <p:nvSpPr>
          <p:cNvPr id="3" name="Slide Number Placeholder 20">
            <a:extLst>
              <a:ext uri="{FF2B5EF4-FFF2-40B4-BE49-F238E27FC236}">
                <a16:creationId xmlns:a16="http://schemas.microsoft.com/office/drawing/2014/main" id="{96C7E8DA-15FC-D7B0-6561-C63D230313A4}"/>
              </a:ext>
            </a:extLst>
          </p:cNvPr>
          <p:cNvSpPr>
            <a:spLocks noGrp="1"/>
          </p:cNvSpPr>
          <p:nvPr>
            <p:ph type="sldNum" sz="quarter" idx="12"/>
          </p:nvPr>
        </p:nvSpPr>
        <p:spPr/>
        <p:txBody>
          <a:bodyPr/>
          <a:lstStyle/>
          <a:p>
            <a:r>
              <a:rPr lang="en-US" sz="1200" dirty="0"/>
              <a:t>13/15</a:t>
            </a:r>
          </a:p>
        </p:txBody>
      </p:sp>
      <p:sp>
        <p:nvSpPr>
          <p:cNvPr id="16" name="TextBox 15">
            <a:extLst>
              <a:ext uri="{FF2B5EF4-FFF2-40B4-BE49-F238E27FC236}">
                <a16:creationId xmlns:a16="http://schemas.microsoft.com/office/drawing/2014/main" id="{CA2701C9-1047-3E71-E090-63EE3FC75842}"/>
              </a:ext>
            </a:extLst>
          </p:cNvPr>
          <p:cNvSpPr txBox="1"/>
          <p:nvPr/>
        </p:nvSpPr>
        <p:spPr>
          <a:xfrm>
            <a:off x="1097280" y="2057615"/>
            <a:ext cx="10675620" cy="3293209"/>
          </a:xfrm>
          <a:prstGeom prst="rect">
            <a:avLst/>
          </a:prstGeom>
          <a:noFill/>
        </p:spPr>
        <p:txBody>
          <a:bodyPr wrap="square" lIns="0" tIns="0" rIns="0" bIns="0" anchor="t">
            <a:spAutoFit/>
          </a:bodyPr>
          <a:lstStyle/>
          <a:p>
            <a:pPr marL="285750" indent="-285750" algn="l">
              <a:spcBef>
                <a:spcPts val="0"/>
              </a:spcBef>
              <a:spcAft>
                <a:spcPts val="0"/>
              </a:spcAft>
              <a:buClr>
                <a:srgbClr val="1CADE4"/>
              </a:buClr>
              <a:buFont typeface="Wingdings" panose="05000000000000000000" pitchFamily="2" charset="2"/>
              <a:buChar char="§"/>
            </a:pPr>
            <a:r>
              <a:rPr lang="en-US" sz="2000" b="0" i="0" dirty="0">
                <a:solidFill>
                  <a:srgbClr val="404040"/>
                </a:solidFill>
                <a:latin typeface="+mn-lt"/>
              </a:rPr>
              <a:t>Link-layer encryption</a:t>
            </a:r>
          </a:p>
          <a:p>
            <a:pPr algn="l">
              <a:spcBef>
                <a:spcPts val="0"/>
              </a:spcBef>
              <a:spcAft>
                <a:spcPts val="0"/>
              </a:spcAft>
              <a:buClr>
                <a:srgbClr val="1CADE4"/>
              </a:buClr>
            </a:pPr>
            <a:endParaRPr lang="en-US" sz="2000" dirty="0">
              <a:solidFill>
                <a:srgbClr val="404040"/>
              </a:solidFill>
            </a:endParaRPr>
          </a:p>
          <a:p>
            <a:pPr lvl="1">
              <a:buClr>
                <a:srgbClr val="1CADE4"/>
              </a:buClr>
            </a:pPr>
            <a:r>
              <a:rPr lang="en-US" dirty="0">
                <a:solidFill>
                  <a:srgbClr val="404040"/>
                </a:solidFill>
              </a:rPr>
              <a:t>The attack cannot run on a WPA2- or WPA3-protected network; but a large share of public Wi-Fi is still open.</a:t>
            </a:r>
          </a:p>
          <a:p>
            <a:pPr algn="l">
              <a:spcBef>
                <a:spcPts val="0"/>
              </a:spcBef>
              <a:spcAft>
                <a:spcPts val="0"/>
              </a:spcAft>
              <a:buClr>
                <a:srgbClr val="1CADE4"/>
              </a:buClr>
            </a:pPr>
            <a:endParaRPr lang="en-US" sz="2000" dirty="0">
              <a:solidFill>
                <a:srgbClr val="404040"/>
              </a:solidFill>
            </a:endParaRPr>
          </a:p>
          <a:p>
            <a:pPr marL="285750" indent="-285750">
              <a:buClr>
                <a:srgbClr val="1CADE4"/>
              </a:buClr>
              <a:buFont typeface="Wingdings" panose="05000000000000000000" pitchFamily="2" charset="2"/>
              <a:buChar char="§"/>
            </a:pPr>
            <a:r>
              <a:rPr lang="en-US" sz="2000" b="0" i="0" dirty="0">
                <a:solidFill>
                  <a:srgbClr val="404040"/>
                </a:solidFill>
                <a:latin typeface="+mn-lt"/>
              </a:rPr>
              <a:t>Number of generated profiles</a:t>
            </a:r>
          </a:p>
          <a:p>
            <a:pPr>
              <a:buClr>
                <a:srgbClr val="1CADE4"/>
              </a:buClr>
            </a:pPr>
            <a:endParaRPr lang="en-US" sz="2000" b="0" i="0" dirty="0">
              <a:solidFill>
                <a:srgbClr val="404040"/>
              </a:solidFill>
              <a:latin typeface="+mn-lt"/>
            </a:endParaRPr>
          </a:p>
          <a:p>
            <a:pPr lvl="1">
              <a:buClr>
                <a:srgbClr val="1CADE4"/>
              </a:buClr>
            </a:pPr>
            <a:r>
              <a:rPr lang="en-US" b="0" i="0" dirty="0">
                <a:solidFill>
                  <a:srgbClr val="404040"/>
                </a:solidFill>
                <a:latin typeface="+mn-lt"/>
              </a:rPr>
              <a:t>With millions of apps available, many real app sets are likely unique.</a:t>
            </a:r>
          </a:p>
          <a:p>
            <a:pPr algn="l">
              <a:spcBef>
                <a:spcPts val="0"/>
              </a:spcBef>
              <a:spcAft>
                <a:spcPts val="0"/>
              </a:spcAft>
              <a:buClr>
                <a:srgbClr val="1CADE4"/>
              </a:buClr>
            </a:pPr>
            <a:endParaRPr lang="en-US" sz="2000" b="0" i="0" dirty="0">
              <a:solidFill>
                <a:srgbClr val="404040"/>
              </a:solidFill>
              <a:latin typeface="+mn-lt"/>
            </a:endParaRPr>
          </a:p>
          <a:p>
            <a:pPr marL="285750" indent="-285750">
              <a:buClr>
                <a:srgbClr val="1CADE4"/>
              </a:buClr>
              <a:buFont typeface="Wingdings" panose="05000000000000000000" pitchFamily="2" charset="2"/>
              <a:buChar char="§"/>
            </a:pPr>
            <a:r>
              <a:rPr lang="en-US" sz="2000" b="0" i="0" dirty="0">
                <a:solidFill>
                  <a:srgbClr val="404040"/>
                </a:solidFill>
                <a:latin typeface="+mn-lt"/>
              </a:rPr>
              <a:t>Number of tested phones and OSes</a:t>
            </a:r>
          </a:p>
          <a:p>
            <a:pPr>
              <a:buClr>
                <a:srgbClr val="1CADE4"/>
              </a:buClr>
            </a:pPr>
            <a:endParaRPr lang="en-US" sz="2000" dirty="0">
              <a:solidFill>
                <a:srgbClr val="404040"/>
              </a:solidFill>
            </a:endParaRPr>
          </a:p>
          <a:p>
            <a:pPr lvl="1">
              <a:buClr>
                <a:srgbClr val="1CADE4"/>
              </a:buClr>
            </a:pPr>
            <a:r>
              <a:rPr lang="en-US" dirty="0">
                <a:solidFill>
                  <a:srgbClr val="404040"/>
                </a:solidFill>
              </a:rPr>
              <a:t>Shared Android behavior suggests the result carries over, but iOS is not tested.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Conclusion</a:t>
            </a:r>
          </a:p>
        </p:txBody>
      </p:sp>
      <p:sp>
        <p:nvSpPr>
          <p:cNvPr id="3" name="Slide Number Placeholder 20">
            <a:extLst>
              <a:ext uri="{FF2B5EF4-FFF2-40B4-BE49-F238E27FC236}">
                <a16:creationId xmlns:a16="http://schemas.microsoft.com/office/drawing/2014/main" id="{96C7E8DA-15FC-D7B0-6561-C63D230313A4}"/>
              </a:ext>
            </a:extLst>
          </p:cNvPr>
          <p:cNvSpPr>
            <a:spLocks noGrp="1"/>
          </p:cNvSpPr>
          <p:nvPr>
            <p:ph type="sldNum" sz="quarter" idx="12"/>
          </p:nvPr>
        </p:nvSpPr>
        <p:spPr/>
        <p:txBody>
          <a:bodyPr/>
          <a:lstStyle/>
          <a:p>
            <a:r>
              <a:rPr lang="en-US" sz="1200" dirty="0"/>
              <a:t>14/15</a:t>
            </a:r>
          </a:p>
        </p:txBody>
      </p:sp>
      <p:sp>
        <p:nvSpPr>
          <p:cNvPr id="5" name="TextBox 4"/>
          <p:cNvSpPr txBox="1"/>
          <p:nvPr/>
        </p:nvSpPr>
        <p:spPr>
          <a:xfrm>
            <a:off x="1207008" y="2239962"/>
            <a:ext cx="9784080" cy="323165"/>
          </a:xfrm>
          <a:prstGeom prst="rect">
            <a:avLst/>
          </a:prstGeom>
          <a:noFill/>
        </p:spPr>
        <p:txBody>
          <a:bodyPr wrap="square" lIns="0" tIns="0" rIns="0" bIns="0" anchor="t">
            <a:spAutoFit/>
          </a:bodyPr>
          <a:lstStyle/>
          <a:p>
            <a:pPr algn="l"/>
            <a:r>
              <a:rPr sz="2100" b="1" dirty="0">
                <a:solidFill>
                  <a:srgbClr val="1CADE4"/>
                </a:solidFill>
                <a:latin typeface="+mn-lt"/>
              </a:rPr>
              <a:t>Metadata alone</a:t>
            </a:r>
            <a:r>
              <a:rPr sz="2100" b="0" dirty="0">
                <a:solidFill>
                  <a:srgbClr val="404040"/>
                </a:solidFill>
                <a:latin typeface="+mn-lt"/>
              </a:rPr>
              <a:t>  is enough to </a:t>
            </a:r>
            <a:r>
              <a:rPr lang="en-US" sz="2100" dirty="0">
                <a:solidFill>
                  <a:srgbClr val="404040"/>
                </a:solidFill>
              </a:rPr>
              <a:t>distinguish the device</a:t>
            </a:r>
            <a:r>
              <a:rPr sz="2100" b="0" dirty="0">
                <a:solidFill>
                  <a:srgbClr val="404040"/>
                </a:solidFill>
                <a:latin typeface="+mn-lt"/>
              </a:rPr>
              <a:t> and link the traces </a:t>
            </a:r>
            <a:r>
              <a:rPr sz="2100" b="1" dirty="0">
                <a:solidFill>
                  <a:srgbClr val="404040"/>
                </a:solidFill>
                <a:latin typeface="+mn-lt"/>
              </a:rPr>
              <a:t>across locations.</a:t>
            </a:r>
          </a:p>
        </p:txBody>
      </p:sp>
      <p:sp>
        <p:nvSpPr>
          <p:cNvPr id="6" name="Rectangle 5"/>
          <p:cNvSpPr/>
          <p:nvPr/>
        </p:nvSpPr>
        <p:spPr>
          <a:xfrm>
            <a:off x="1207008" y="2926080"/>
            <a:ext cx="9784080" cy="10972"/>
          </a:xfrm>
          <a:prstGeom prst="rect">
            <a:avLst/>
          </a:prstGeom>
          <a:solidFill>
            <a:srgbClr val="D5DEE6"/>
          </a:solidFill>
          <a:ln>
            <a:noFill/>
          </a:ln>
          <a:effectLst/>
        </p:spPr>
        <p:txBody>
          <a:bodyPr rtlCol="0" anchor="ctr"/>
          <a:lstStyle/>
          <a:p>
            <a:pPr algn="ctr"/>
            <a:endParaRPr/>
          </a:p>
        </p:txBody>
      </p:sp>
      <p:sp>
        <p:nvSpPr>
          <p:cNvPr id="8" name="Rectangle 7"/>
          <p:cNvSpPr/>
          <p:nvPr/>
        </p:nvSpPr>
        <p:spPr>
          <a:xfrm>
            <a:off x="1207008" y="3456432"/>
            <a:ext cx="3127248" cy="1084798"/>
          </a:xfrm>
          <a:prstGeom prst="rect">
            <a:avLst/>
          </a:prstGeom>
          <a:solidFill>
            <a:srgbClr val="EAF2F8"/>
          </a:solidFill>
          <a:ln>
            <a:noFill/>
          </a:ln>
          <a:effectLst/>
        </p:spPr>
        <p:txBody>
          <a:bodyPr rtlCol="0" anchor="ctr"/>
          <a:lstStyle/>
          <a:p>
            <a:pPr algn="ctr"/>
            <a:endParaRPr/>
          </a:p>
        </p:txBody>
      </p:sp>
      <p:sp>
        <p:nvSpPr>
          <p:cNvPr id="9" name="Rectangle 8"/>
          <p:cNvSpPr/>
          <p:nvPr/>
        </p:nvSpPr>
        <p:spPr>
          <a:xfrm>
            <a:off x="1207008" y="3456432"/>
            <a:ext cx="3127248" cy="82296"/>
          </a:xfrm>
          <a:prstGeom prst="rect">
            <a:avLst/>
          </a:prstGeom>
          <a:solidFill>
            <a:schemeClr val="accent2"/>
          </a:solidFill>
          <a:ln>
            <a:noFill/>
          </a:ln>
          <a:effectLst/>
        </p:spPr>
        <p:txBody>
          <a:bodyPr rtlCol="0" anchor="ctr"/>
          <a:lstStyle/>
          <a:p>
            <a:pPr algn="ctr"/>
            <a:endParaRPr/>
          </a:p>
        </p:txBody>
      </p:sp>
      <p:sp>
        <p:nvSpPr>
          <p:cNvPr id="11" name="TextBox 10"/>
          <p:cNvSpPr txBox="1"/>
          <p:nvPr/>
        </p:nvSpPr>
        <p:spPr>
          <a:xfrm>
            <a:off x="1444752" y="3862381"/>
            <a:ext cx="2651760" cy="307777"/>
          </a:xfrm>
          <a:prstGeom prst="rect">
            <a:avLst/>
          </a:prstGeom>
          <a:noFill/>
        </p:spPr>
        <p:txBody>
          <a:bodyPr wrap="square" lIns="0" tIns="0" rIns="0" bIns="0" anchor="t">
            <a:spAutoFit/>
          </a:bodyPr>
          <a:lstStyle/>
          <a:p>
            <a:pPr algn="l"/>
            <a:r>
              <a:rPr lang="en-US" sz="2000" b="1" i="0" dirty="0">
                <a:solidFill>
                  <a:srgbClr val="404040"/>
                </a:solidFill>
                <a:latin typeface="+mn-lt"/>
              </a:rPr>
              <a:t>No interaction needed</a:t>
            </a:r>
            <a:endParaRPr sz="2000" b="1" i="0" dirty="0">
              <a:solidFill>
                <a:srgbClr val="404040"/>
              </a:solidFill>
              <a:latin typeface="+mn-lt"/>
            </a:endParaRPr>
          </a:p>
        </p:txBody>
      </p:sp>
      <p:sp>
        <p:nvSpPr>
          <p:cNvPr id="13" name="Rectangle 12"/>
          <p:cNvSpPr/>
          <p:nvPr/>
        </p:nvSpPr>
        <p:spPr>
          <a:xfrm>
            <a:off x="4535424" y="3456432"/>
            <a:ext cx="3127248" cy="1084798"/>
          </a:xfrm>
          <a:prstGeom prst="rect">
            <a:avLst/>
          </a:prstGeom>
          <a:solidFill>
            <a:srgbClr val="EAF2F8"/>
          </a:solidFill>
          <a:ln>
            <a:noFill/>
          </a:ln>
          <a:effectLst/>
        </p:spPr>
        <p:txBody>
          <a:bodyPr rtlCol="0" anchor="ctr"/>
          <a:lstStyle/>
          <a:p>
            <a:pPr algn="ctr"/>
            <a:endParaRPr/>
          </a:p>
        </p:txBody>
      </p:sp>
      <p:sp>
        <p:nvSpPr>
          <p:cNvPr id="14" name="Rectangle 13"/>
          <p:cNvSpPr/>
          <p:nvPr/>
        </p:nvSpPr>
        <p:spPr>
          <a:xfrm>
            <a:off x="4535424" y="3456432"/>
            <a:ext cx="3127248" cy="82296"/>
          </a:xfrm>
          <a:prstGeom prst="rect">
            <a:avLst/>
          </a:prstGeom>
          <a:solidFill>
            <a:schemeClr val="accent2"/>
          </a:solidFill>
          <a:ln>
            <a:noFill/>
          </a:ln>
          <a:effectLst/>
        </p:spPr>
        <p:txBody>
          <a:bodyPr rtlCol="0" anchor="ctr"/>
          <a:lstStyle/>
          <a:p>
            <a:pPr algn="ctr"/>
            <a:endParaRPr/>
          </a:p>
        </p:txBody>
      </p:sp>
      <p:sp>
        <p:nvSpPr>
          <p:cNvPr id="16" name="TextBox 15"/>
          <p:cNvSpPr txBox="1"/>
          <p:nvPr/>
        </p:nvSpPr>
        <p:spPr>
          <a:xfrm>
            <a:off x="4773168" y="3862381"/>
            <a:ext cx="2651760" cy="307777"/>
          </a:xfrm>
          <a:prstGeom prst="rect">
            <a:avLst/>
          </a:prstGeom>
          <a:noFill/>
        </p:spPr>
        <p:txBody>
          <a:bodyPr wrap="square" lIns="0" tIns="0" rIns="0" bIns="0" anchor="t">
            <a:spAutoFit/>
          </a:bodyPr>
          <a:lstStyle/>
          <a:p>
            <a:pPr algn="l"/>
            <a:r>
              <a:rPr lang="en-US" sz="2000" b="1" i="0" dirty="0">
                <a:solidFill>
                  <a:srgbClr val="404040"/>
                </a:solidFill>
                <a:latin typeface="+mn-lt"/>
              </a:rPr>
              <a:t>Time affects the success</a:t>
            </a:r>
            <a:endParaRPr sz="2000" b="1" i="0" dirty="0">
              <a:solidFill>
                <a:srgbClr val="404040"/>
              </a:solidFill>
              <a:latin typeface="+mn-lt"/>
            </a:endParaRPr>
          </a:p>
        </p:txBody>
      </p:sp>
      <p:sp>
        <p:nvSpPr>
          <p:cNvPr id="18" name="Rectangle 17"/>
          <p:cNvSpPr/>
          <p:nvPr/>
        </p:nvSpPr>
        <p:spPr>
          <a:xfrm>
            <a:off x="7863840" y="3456432"/>
            <a:ext cx="3127248" cy="1084798"/>
          </a:xfrm>
          <a:prstGeom prst="rect">
            <a:avLst/>
          </a:prstGeom>
          <a:solidFill>
            <a:srgbClr val="EAF2F8"/>
          </a:solidFill>
          <a:ln>
            <a:noFill/>
          </a:ln>
          <a:effectLst/>
        </p:spPr>
        <p:txBody>
          <a:bodyPr rtlCol="0" anchor="ctr"/>
          <a:lstStyle/>
          <a:p>
            <a:pPr algn="ctr"/>
            <a:endParaRPr/>
          </a:p>
        </p:txBody>
      </p:sp>
      <p:sp>
        <p:nvSpPr>
          <p:cNvPr id="19" name="Rectangle 18"/>
          <p:cNvSpPr/>
          <p:nvPr/>
        </p:nvSpPr>
        <p:spPr>
          <a:xfrm>
            <a:off x="7863840" y="3456432"/>
            <a:ext cx="3127248" cy="82296"/>
          </a:xfrm>
          <a:prstGeom prst="rect">
            <a:avLst/>
          </a:prstGeom>
          <a:solidFill>
            <a:schemeClr val="accent2"/>
          </a:solidFill>
          <a:ln>
            <a:noFill/>
          </a:ln>
          <a:effectLst/>
        </p:spPr>
        <p:txBody>
          <a:bodyPr rtlCol="0" anchor="ctr"/>
          <a:lstStyle/>
          <a:p>
            <a:pPr algn="ctr"/>
            <a:endParaRPr/>
          </a:p>
        </p:txBody>
      </p:sp>
      <p:sp>
        <p:nvSpPr>
          <p:cNvPr id="21" name="TextBox 20"/>
          <p:cNvSpPr txBox="1"/>
          <p:nvPr/>
        </p:nvSpPr>
        <p:spPr>
          <a:xfrm>
            <a:off x="8101583" y="3862381"/>
            <a:ext cx="2651760" cy="307777"/>
          </a:xfrm>
          <a:prstGeom prst="rect">
            <a:avLst/>
          </a:prstGeom>
          <a:noFill/>
        </p:spPr>
        <p:txBody>
          <a:bodyPr wrap="square" lIns="0" tIns="0" rIns="0" bIns="0" anchor="t">
            <a:spAutoFit/>
          </a:bodyPr>
          <a:lstStyle/>
          <a:p>
            <a:pPr algn="l"/>
            <a:r>
              <a:rPr sz="2000" b="1" i="0">
                <a:solidFill>
                  <a:srgbClr val="404040"/>
                </a:solidFill>
                <a:latin typeface="+mn-lt"/>
              </a:rPr>
              <a:t>Not tied to one phone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group of cell phones&#10;&#10;Description automatically generated">
            <a:extLst>
              <a:ext uri="{FF2B5EF4-FFF2-40B4-BE49-F238E27FC236}">
                <a16:creationId xmlns:a16="http://schemas.microsoft.com/office/drawing/2014/main" id="{A7C45DDD-A694-4705-892B-497F786E9683}"/>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24704" b="8537"/>
          <a:stretch>
            <a:fillRect/>
          </a:stretch>
        </p:blipFill>
        <p:spPr>
          <a:xfrm>
            <a:off x="15" y="10"/>
            <a:ext cx="12191985" cy="4578340"/>
          </a:xfrm>
          <a:noFill/>
        </p:spPr>
      </p:pic>
      <p:sp>
        <p:nvSpPr>
          <p:cNvPr id="7" name="Title 6">
            <a:extLst>
              <a:ext uri="{FF2B5EF4-FFF2-40B4-BE49-F238E27FC236}">
                <a16:creationId xmlns:a16="http://schemas.microsoft.com/office/drawing/2014/main" id="{E444079D-629C-4C44-8DB6-B4B5E7C54015}"/>
              </a:ext>
            </a:extLst>
          </p:cNvPr>
          <p:cNvSpPr>
            <a:spLocks noGrp="1"/>
          </p:cNvSpPr>
          <p:nvPr>
            <p:ph type="title"/>
          </p:nvPr>
        </p:nvSpPr>
        <p:spPr>
          <a:xfrm>
            <a:off x="1097279" y="4799362"/>
            <a:ext cx="10113645" cy="743682"/>
          </a:xfrm>
        </p:spPr>
        <p:txBody>
          <a:bodyPr anchor="b">
            <a:normAutofit/>
          </a:bodyPr>
          <a:lstStyle/>
          <a:p>
            <a:r>
              <a:rPr lang="en-US" dirty="0"/>
              <a:t>Thank you!</a:t>
            </a:r>
          </a:p>
        </p:txBody>
      </p:sp>
      <p:sp>
        <p:nvSpPr>
          <p:cNvPr id="2" name="Subtitle 3">
            <a:extLst>
              <a:ext uri="{FF2B5EF4-FFF2-40B4-BE49-F238E27FC236}">
                <a16:creationId xmlns:a16="http://schemas.microsoft.com/office/drawing/2014/main" id="{CD5AA4B5-3E7C-849D-CFA9-676AE05E68EF}"/>
              </a:ext>
            </a:extLst>
          </p:cNvPr>
          <p:cNvSpPr>
            <a:spLocks noGrp="1"/>
          </p:cNvSpPr>
          <p:nvPr>
            <p:ph type="body" sz="half" idx="2"/>
          </p:nvPr>
        </p:nvSpPr>
        <p:spPr>
          <a:xfrm>
            <a:off x="1097279" y="5715000"/>
            <a:ext cx="10113264" cy="609600"/>
          </a:xfrm>
        </p:spPr>
        <p:txBody>
          <a:bodyPr>
            <a:normAutofit/>
          </a:bodyPr>
          <a:lstStyle/>
          <a:p>
            <a:pPr>
              <a:lnSpc>
                <a:spcPct val="90000"/>
              </a:lnSpc>
            </a:pPr>
            <a:r>
              <a:rPr lang="en-US"/>
              <a:t>Questions? </a:t>
            </a:r>
          </a:p>
          <a:p>
            <a:pPr>
              <a:lnSpc>
                <a:spcPct val="90000"/>
              </a:lnSpc>
            </a:pPr>
            <a:r>
              <a:rPr lang="en-US"/>
              <a:t>Shiva.Azizzadeh@ru.nl</a:t>
            </a:r>
            <a:endParaRPr lang="en-US" dirty="0"/>
          </a:p>
        </p:txBody>
      </p:sp>
    </p:spTree>
    <p:extLst>
      <p:ext uri="{BB962C8B-B14F-4D97-AF65-F5344CB8AC3E}">
        <p14:creationId xmlns:p14="http://schemas.microsoft.com/office/powerpoint/2010/main" val="1664008586"/>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Classic Company All Hands_Win32_MS v3" id="{1F352A5D-0EBE-49A2-9FF7-DEF81AB6F3C6}" vid="{D35781EA-2188-4D84-8966-791644CE13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2.xml><?xml version="1.0" encoding="utf-8"?>
<ds:datastoreItem xmlns:ds="http://schemas.openxmlformats.org/officeDocument/2006/customXml" ds:itemID="{A4E879E6-8FFE-4154-8F2A-F7518B89B376}">
  <ds:schemaRefs>
    <ds:schemaRef ds:uri="http://purl.org/dc/dcmitype/"/>
    <ds:schemaRef ds:uri="71af3243-3dd4-4a8d-8c0d-dd76da1f02a5"/>
    <ds:schemaRef ds:uri="16c05727-aa75-4e4a-9b5f-8a80a1165891"/>
    <ds:schemaRef ds:uri="http://schemas.microsoft.com/office/infopath/2007/PartnerControls"/>
    <ds:schemaRef ds:uri="http://www.w3.org/XML/1998/namespace"/>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Classic company all hands presentation</Template>
  <TotalTime>11391</TotalTime>
  <Words>1933</Words>
  <Application>Microsoft Office PowerPoint</Application>
  <PresentationFormat>Widescreen</PresentationFormat>
  <Paragraphs>264</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Cambria</vt:lpstr>
      <vt:lpstr>Tisa Offc Serif Pro</vt:lpstr>
      <vt:lpstr>Univers Light</vt:lpstr>
      <vt:lpstr>Wingdings</vt:lpstr>
      <vt:lpstr>RetrospectVTI</vt:lpstr>
      <vt:lpstr>Hidden Figures</vt:lpstr>
      <vt:lpstr>One traveler, three open networks</vt:lpstr>
      <vt:lpstr>Fingerprinting</vt:lpstr>
      <vt:lpstr>Research Question</vt:lpstr>
      <vt:lpstr>Attack Setting</vt:lpstr>
      <vt:lpstr>User Profiles </vt:lpstr>
      <vt:lpstr>The Representation of a Trace</vt:lpstr>
      <vt:lpstr>Comparison of Two Traces</vt:lpstr>
      <vt:lpstr>Decision Threshold</vt:lpstr>
      <vt:lpstr>Capture Duration</vt:lpstr>
      <vt:lpstr>Evaluation Results</vt:lpstr>
      <vt:lpstr>Poco vs Samsung</vt:lpstr>
      <vt:lpstr>Limitations</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Fabrikam</dc:title>
  <dc:creator>Azizzadeh, S. (Shiva)</dc:creator>
  <cp:lastModifiedBy>Azizzadeh, S. (Shiva)</cp:lastModifiedBy>
  <cp:revision>15</cp:revision>
  <dcterms:created xsi:type="dcterms:W3CDTF">2026-09-08T11:04:39Z</dcterms:created>
  <dcterms:modified xsi:type="dcterms:W3CDTF">2026-09-17T14:05:34Z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