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76" r:id="rId3"/>
    <p:sldId id="271" r:id="rId4"/>
    <p:sldId id="272" r:id="rId5"/>
    <p:sldId id="273" r:id="rId6"/>
    <p:sldId id="277" r:id="rId7"/>
    <p:sldId id="278" r:id="rId8"/>
    <p:sldId id="259" r:id="rId9"/>
    <p:sldId id="279" r:id="rId10"/>
    <p:sldId id="275" r:id="rId11"/>
    <p:sldId id="262" r:id="rId12"/>
    <p:sldId id="280" r:id="rId13"/>
    <p:sldId id="281" r:id="rId14"/>
    <p:sldId id="282" r:id="rId15"/>
    <p:sldId id="283" r:id="rId16"/>
    <p:sldId id="284" r:id="rId17"/>
    <p:sldId id="285" r:id="rId18"/>
    <p:sldId id="269" r:id="rId19"/>
    <p:sldId id="270"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14T16:28:15.3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4" d="100"/>
          <a:sy n="104" d="100"/>
        </p:scale>
        <p:origin x="284"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10"/>
  <c:chart>
    <c:autoTitleDeleted val="1"/>
    <c:plotArea>
      <c:layout/>
      <c:barChart>
        <c:barDir val="col"/>
        <c:grouping val="clustered"/>
        <c:varyColors val="1"/>
        <c:ser>
          <c:idx val="0"/>
          <c:order val="0"/>
          <c:tx>
            <c:strRef>
              <c:f>Sheet1!$B$1</c:f>
              <c:strCache>
                <c:ptCount val="1"/>
                <c:pt idx="0">
                  <c:v>Available appliances</c:v>
                </c:pt>
              </c:strCache>
            </c:strRef>
          </c:tx>
          <c:spPr>
            <a:solidFill>
              <a:srgbClr val="295B7A"/>
            </a:solidFill>
            <a:ln>
              <a:noFill/>
            </a:ln>
          </c:spPr>
          <c:invertIfNegative val="1"/>
          <c:dLbls>
            <c:spPr>
              <a:noFill/>
              <a:ln>
                <a:noFill/>
              </a:ln>
              <a:effectLst/>
            </c:spPr>
            <c:txPr>
              <a:bodyPr/>
              <a:lstStyle/>
              <a:p>
                <a:pPr>
                  <a:defRPr sz="1400" b="1">
                    <a:solidFill>
                      <a:srgbClr val="295B7A"/>
                    </a:solidFill>
                    <a:latin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t1</c:v>
                </c:pt>
                <c:pt idx="1">
                  <c:v>t2</c:v>
                </c:pt>
                <c:pt idx="2">
                  <c:v>t3</c:v>
                </c:pt>
                <c:pt idx="3">
                  <c:v>t4</c:v>
                </c:pt>
                <c:pt idx="4">
                  <c:v>t5</c:v>
                </c:pt>
                <c:pt idx="5">
                  <c:v>t6</c:v>
                </c:pt>
                <c:pt idx="6">
                  <c:v>t7</c:v>
                </c:pt>
                <c:pt idx="7">
                  <c:v>t8</c:v>
                </c:pt>
              </c:strCache>
            </c:strRef>
          </c:cat>
          <c:val>
            <c:numRef>
              <c:f>Sheet1!$B$2:$B$9</c:f>
              <c:numCache>
                <c:formatCode>General</c:formatCode>
                <c:ptCount val="8"/>
                <c:pt idx="0">
                  <c:v>2</c:v>
                </c:pt>
                <c:pt idx="1">
                  <c:v>3</c:v>
                </c:pt>
                <c:pt idx="2">
                  <c:v>3</c:v>
                </c:pt>
                <c:pt idx="3">
                  <c:v>4</c:v>
                </c:pt>
                <c:pt idx="4">
                  <c:v>3</c:v>
                </c:pt>
                <c:pt idx="5">
                  <c:v>2</c:v>
                </c:pt>
                <c:pt idx="6">
                  <c:v>2</c:v>
                </c:pt>
                <c:pt idx="7">
                  <c:v>4</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8D6B-4AAD-A8A9-1911DC6C87D7}"/>
            </c:ext>
          </c:extLst>
        </c:ser>
        <c:dLbls>
          <c:dLblPos val="outEnd"/>
          <c:showLegendKey val="0"/>
          <c:showVal val="1"/>
          <c:showCatName val="0"/>
          <c:showSerName val="0"/>
          <c:showPercent val="0"/>
          <c:showBubbleSize val="0"/>
        </c:dLbls>
        <c:gapWidth val="65"/>
        <c:axId val="-2068027336"/>
        <c:axId val="-2113994440"/>
      </c:barChart>
      <c:catAx>
        <c:axId val="-2068027336"/>
        <c:scaling>
          <c:orientation val="minMax"/>
        </c:scaling>
        <c:delete val="0"/>
        <c:axPos val="b"/>
        <c:numFmt formatCode="General" sourceLinked="0"/>
        <c:majorTickMark val="none"/>
        <c:minorTickMark val="none"/>
        <c:tickLblPos val="nextTo"/>
        <c:spPr>
          <a:ln>
            <a:noFill/>
          </a:ln>
        </c:spPr>
        <c:txPr>
          <a:bodyPr/>
          <a:lstStyle/>
          <a:p>
            <a:pPr>
              <a:defRPr sz="1200">
                <a:solidFill>
                  <a:srgbClr val="616A73"/>
                </a:solidFill>
                <a:latin typeface="Aptos"/>
              </a:defRPr>
            </a:pPr>
            <a:endParaRPr lang="en-US"/>
          </a:p>
        </c:txPr>
        <c:crossAx val="-2113994440"/>
        <c:crosses val="autoZero"/>
        <c:auto val="1"/>
        <c:lblAlgn val="ctr"/>
        <c:lblOffset val="100"/>
        <c:noMultiLvlLbl val="0"/>
      </c:catAx>
      <c:valAx>
        <c:axId val="-2113994440"/>
        <c:scaling>
          <c:orientation val="minMax"/>
          <c:max val="5"/>
          <c:min val="0"/>
        </c:scaling>
        <c:delete val="0"/>
        <c:axPos val="l"/>
        <c:majorGridlines>
          <c:spPr>
            <a:ln w="7620">
              <a:solidFill>
                <a:srgbClr val="D7DCE0"/>
              </a:solidFill>
            </a:ln>
          </c:spPr>
        </c:majorGridlines>
        <c:numFmt formatCode="General" sourceLinked="1"/>
        <c:majorTickMark val="none"/>
        <c:minorTickMark val="none"/>
        <c:tickLblPos val="nextTo"/>
        <c:spPr>
          <a:ln>
            <a:noFill/>
          </a:ln>
        </c:spPr>
        <c:txPr>
          <a:bodyPr/>
          <a:lstStyle/>
          <a:p>
            <a:pPr>
              <a:defRPr sz="1200">
                <a:solidFill>
                  <a:srgbClr val="616A73"/>
                </a:solidFill>
                <a:latin typeface="Aptos"/>
              </a:defRPr>
            </a:pPr>
            <a:endParaRPr lang="en-US"/>
          </a:p>
        </c:txPr>
        <c:crossAx val="-2068027336"/>
        <c:crosses val="autoZero"/>
        <c:crossBetween val="between"/>
        <c:majorUnit val="1"/>
      </c:valAx>
    </c:plotArea>
    <c:plotVisOnly val="1"/>
    <c:dispBlanksAs val="gap"/>
    <c:showDLblsOverMax val="1"/>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384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Hello everyone. I’m Joan Ferré-Queralt, from Universitat Rovira i Virgili. Today I’ll present our work with colleagues at Yokohama National University on secure, privacy-preserving demand response.</a:t>
            </a:r>
          </a:p>
          <a:p>
            <a:r>
              <a:rPr lang="en-US"/>
              <a:t>We investigate how household appliances can help balance the electricity grid while protecting information about their users and ensuring that remote control and rewards follow the agreed rules.</a:t>
            </a:r>
          </a:p>
          <a:p>
            <a:endParaRPr lang="en-US" dirty="0"/>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I’ll begin with the motivation, then explain the architecture and its protocol. After that, I’ll discuss the privacy and security properties and the remaining work.</a:t>
            </a:r>
            <a:endParaRPr lang="en-US">
              <a:solidFill>
                <a:srgbClr val="444444"/>
              </a:solidFill>
            </a:endParaRPr>
          </a:p>
          <a:p>
            <a:r>
              <a:rPr lang="en-US"/>
              <a:t>The central question is: how can small appliances provide useful flexibility without exposing or misusing information about their users?</a:t>
            </a:r>
            <a:endParaRPr lang="en-US">
              <a:solidFill>
                <a:srgbClr val="444444"/>
              </a:solidFill>
            </a:endParaRPr>
          </a:p>
          <a:p>
            <a:endParaRPr lang="en-US" dirty="0">
              <a:latin typeface="Calibri"/>
              <a:ea typeface="Calibri"/>
              <a:cs typeface="Calibri"/>
            </a:endParaRPr>
          </a:p>
        </p:txBody>
      </p:sp>
    </p:spTree>
    <p:extLst>
      <p:ext uri="{BB962C8B-B14F-4D97-AF65-F5344CB8AC3E}">
        <p14:creationId xmlns:p14="http://schemas.microsoft.com/office/powerpoint/2010/main" val="359452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Electricity systems must continuously balance generation and consumption.</a:t>
            </a:r>
          </a:p>
          <a:p>
            <a:r>
              <a:rPr lang="en-US"/>
              <a:t>Operators forecast demand and schedule generation in advance, but actual conditions always differ from those forecasts. Demand changes, and renewable generation varies with conditions such as wind and sunlight. The system therefore needs ways to correct the remaining imbalance.</a:t>
            </a:r>
          </a:p>
          <a:p>
            <a:r>
              <a:rPr lang="en-US"/>
              <a:t>Demand response contributes by adjusting consumption. For example, a flexible appliance can temporarily reduce its power demand when the grid needs support.</a:t>
            </a:r>
          </a:p>
          <a:p>
            <a:r>
              <a:rPr lang="en-US"/>
              <a:t>Here, flexibility means that some consumption can change within acceptable operating limits. The challenge is to make that flexibility available when needed while respecting the appliance’s constraints and the user’s comfort.</a:t>
            </a:r>
          </a:p>
          <a:p>
            <a:endParaRPr lang="en-US" dirty="0"/>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Traditional demand response often relies on a limited number of large industrial consumers. Under agreed conditions, they reduce consumption and receive compensation. This provides substantial capacity, but adjustments come in relatively large blocks.</a:t>
            </a:r>
          </a:p>
          <a:p>
            <a:r>
              <a:rPr lang="en-US"/>
              <a:t>Residential appliances offer smaller contributions. A single water heater or air-conditioning unit has limited capacity, but many devices together can provide a useful resource.</a:t>
            </a:r>
          </a:p>
          <a:p>
            <a:r>
              <a:rPr lang="en-US"/>
              <a:t>A Virtual Power Plant, or VPP, coordinates these distributed resources and represents their combined flexibility in electricity markets.</a:t>
            </a:r>
          </a:p>
          <a:p>
            <a:r>
              <a:rPr lang="en-US"/>
              <a:t>Aggregation also addresses a practical barrier: individual appliances generally cannot meet market participation thresholds. The VPP combines them into a resource large enough to participate.</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The posts on this slide illustrate the idea. They ask people to adjust air-conditioning settings and delay some appliance use during high demand.</a:t>
            </a:r>
          </a:p>
          <a:p>
            <a:r>
              <a:rPr lang="en-US"/>
              <a:t>[Briefly point to the examples.]</a:t>
            </a:r>
          </a:p>
          <a:p>
            <a:r>
              <a:rPr lang="en-US"/>
              <a:t>Our architecture supports a more structured form of participation: users specify when appliances may respond, the VPP coordinates activation, and successful participation produces evidence for compensation.</a:t>
            </a:r>
          </a:p>
          <a:p>
            <a:r>
              <a:rPr lang="en-US"/>
              <a:t>That coordination introduces the privacy and security questions addressed in this work.</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Let’s look at the actors and components, then follow an appliance through the protocol.</a:t>
            </a:r>
          </a:p>
          <a:p>
            <a:endParaRPr lang="en-US" dirty="0">
              <a:latin typeface="Calibri"/>
              <a:ea typeface="Calibri"/>
              <a:cs typeface="Calibri"/>
            </a:endParaRPr>
          </a:p>
        </p:txBody>
      </p:sp>
    </p:spTree>
    <p:extLst>
      <p:ext uri="{BB962C8B-B14F-4D97-AF65-F5344CB8AC3E}">
        <p14:creationId xmlns:p14="http://schemas.microsoft.com/office/powerpoint/2010/main" val="3206674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The architecture separates five roles.</a:t>
            </a:r>
          </a:p>
          <a:p>
            <a:r>
              <a:rPr lang="en-US"/>
              <a:t>Users choose availability and comfort limits. Their appliances execute accepted requests and produce delivery evidence using a hardware security module, or HSM.</a:t>
            </a:r>
          </a:p>
          <a:p>
            <a:r>
              <a:rPr lang="en-US"/>
              <a:t>The VPP aggregates flexibility and schedules events. It communicates through OpenADR, acting as the Virtual Top Node. Each appliance acts as a Virtual End Node that receives the events.</a:t>
            </a:r>
          </a:p>
          <a:p>
            <a:r>
              <a:rPr lang="en-US"/>
              <a:t>The Registration Authority, or RA, verifies appliances, assigns clusters, and manages operational pseudonyms. Manufacturers provision the trusted hardware and certified appliance credentials.</a:t>
            </a:r>
          </a:p>
          <a:p>
            <a:r>
              <a:rPr lang="en-US"/>
              <a:t>The separation between the VPP and the RA is central to privacy: the VPP coordinates pseudonymous resources, while the RA retains the mapping between users and pseudonyms.</a:t>
            </a:r>
          </a:p>
          <a:p>
            <a:endParaRPr lang="en-US" dirty="0">
              <a:latin typeface="Calibri"/>
              <a:ea typeface="Calibri"/>
              <a:cs typeface="Calibri"/>
            </a:endParaRPr>
          </a:p>
        </p:txBody>
      </p:sp>
    </p:spTree>
    <p:extLst>
      <p:ext uri="{BB962C8B-B14F-4D97-AF65-F5344CB8AC3E}">
        <p14:creationId xmlns:p14="http://schemas.microsoft.com/office/powerpoint/2010/main" val="2888357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Privacy and security concerns appear throughout the workflow.</a:t>
            </a:r>
          </a:p>
          <a:p>
            <a:r>
              <a:rPr lang="en-US"/>
              <a:t>Availability reports can reveal routines or occupancy patterns. We therefore encrypt their contents and associate submissions with pseudonyms.</a:t>
            </a:r>
          </a:p>
          <a:p>
            <a:r>
              <a:rPr lang="en-US"/>
              <a:t>Activation introduces a control risk: a forged command could interrupt an appliance without authorization. Devices must authenticate requests and check them against the schedule.</a:t>
            </a:r>
          </a:p>
          <a:p>
            <a:r>
              <a:rPr lang="en-US"/>
              <a:t>Finally, evidence and payment introduce the possibility of fabricated claims or repeated rewards. The contract verifies signed evidence before authorizing compensation.</a:t>
            </a:r>
          </a:p>
          <a:p>
            <a:r>
              <a:rPr lang="en-US"/>
              <a:t>The contribution is an architecture connecting these stages. The paper identifies a gap in earlier work, which often addresses individual parts of this process rather than their combined requirements.</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Four components support the design.</a:t>
            </a:r>
          </a:p>
          <a:p>
            <a:r>
              <a:rPr lang="en-US"/>
              <a:t>A flexibility cluster groups appliances with compatible power and operating constraints. Its profile describes guaranteed power per appliance, the maximum permitted OFF duration, and the recovery time before another activation. Conservative values make the profile compatible with every member.</a:t>
            </a:r>
          </a:p>
          <a:p>
            <a:r>
              <a:rPr lang="en-US"/>
              <a:t>Each cluster has a smart contract. It records authorized pseudonyms, report references, schedules, activation hashes, and payment state.</a:t>
            </a:r>
          </a:p>
          <a:p>
            <a:r>
              <a:rPr lang="en-US"/>
              <a:t>An operational pseudonym consists of a blockchain address and an operational public key. The appliance uses these credentials without placing its owner’s identity in the public records.</a:t>
            </a:r>
          </a:p>
          <a:p>
            <a:r>
              <a:rPr lang="en-US"/>
              <a:t>Finally, IPFS stores encrypted availability reports. The blockchain stores their content identifiers, which allow the VPP to retrieve them.</a:t>
            </a:r>
          </a:p>
          <a:p>
            <a:r>
              <a:rPr lang="en-US"/>
              <a:t>The encryption protects the report contents. IPFS supplies storage, while the contract maintains the records needed for coordination and verification.</a:t>
            </a:r>
          </a:p>
          <a:p>
            <a:endParaRPr lang="en-US" dirty="0">
              <a:latin typeface="Calibri"/>
              <a:ea typeface="Calibri"/>
              <a:cs typeface="Calibri"/>
            </a:endParaRPr>
          </a:p>
        </p:txBody>
      </p:sp>
    </p:spTree>
    <p:extLst>
      <p:ext uri="{BB962C8B-B14F-4D97-AF65-F5344CB8AC3E}">
        <p14:creationId xmlns:p14="http://schemas.microsoft.com/office/powerpoint/2010/main" val="711595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Setup establishes the cryptographic infrastructure. The VPP defines clusters and deploys their contracts, while manufacturers equip appliances with trusted hardware and certified keys.</a:t>
            </a:r>
          </a:p>
          <a:p>
            <a:r>
              <a:rPr lang="en-US"/>
              <a:t>During registration, the user configures the appliance’s operating limits through the mobile application.</a:t>
            </a:r>
          </a:p>
          <a:p>
            <a:r>
              <a:rPr lang="en-US"/>
              <a:t>The appliance generates a fresh operational key pair inside its HSM and creates a blockchain address. It sends the RA its profile and operational credentials in a registration message signed with its certified appliance key.</a:t>
            </a:r>
          </a:p>
          <a:p>
            <a:r>
              <a:rPr lang="en-US"/>
              <a:t>The RA verifies the certificate and signature, checks that the credentials are fresh, and assigns a compatible cluster. It then registers the operational address and public key in that cluster’s contract.</a:t>
            </a:r>
          </a:p>
          <a:p>
            <a:r>
              <a:rPr lang="en-US"/>
              <a:t>The appliance can now participate under its pseudonym, with its private operational key remaining inside the HSM.</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The recurring process starts with the user selecting daily availability.</a:t>
            </a:r>
          </a:p>
          <a:p>
            <a:r>
              <a:rPr lang="en-US"/>
              <a:t>Each appliance represents this as a bitmap: one means available for curtailment in that slot, and zero means unavailable. It keeps a local copy, encrypts the bitmap with the VPP’s public key, and uploads the ciphertext to IPFS. It then submits the day and content identifier to the contract under its operational address.</a:t>
            </a:r>
          </a:p>
          <a:p>
            <a:r>
              <a:rPr lang="en-US"/>
              <a:t>The VPP retrieves and decrypts the reports, then counts available appliances in each time slot.</a:t>
            </a:r>
          </a:p>
          <a:p>
            <a:r>
              <a:rPr lang="en-US"/>
              <a:t>[Point from the availability grid to the bar chart.]</a:t>
            </a:r>
          </a:p>
          <a:p>
            <a:r>
              <a:rPr lang="en-US"/>
              <a:t>In this illustration, two appliances are available in the first slot and four in the fourth. Multiplying each count by the cluster’s guaranteed per-appliance power gives the available cluster capacity.</a:t>
            </a:r>
          </a:p>
          <a:p>
            <a:r>
              <a:rPr lang="en-US"/>
              <a:t>The scheduler uses that capacity and the operational constraints to select activation intervals. The contract records addresses available throughout each selected interval. The optimization algorithm itself is outside this paper’s scope.</a:t>
            </a:r>
          </a:p>
          <a:p>
            <a:r>
              <a:rPr lang="en-US"/>
              <a:t>Notice that the VPP reads individual availability reports. Privacy here depends on keeping the real-user mapping separate and protecting the reports from public disclosure.</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When scheduled flexibility is needed, the VPP creates an OpenADR event with a fresh identifier and sends it to the appliance endpoints. It also records the activation and a hash of the event in the cluster contract.</a:t>
            </a:r>
          </a:p>
          <a:p>
            <a:r>
              <a:rPr lang="en-US"/>
              <a:t>Before acting, an appliance authenticates the VPP through its certificate and checks the event against the recorded hash. It also rejects an identifier it has already processed.</a:t>
            </a:r>
          </a:p>
          <a:p>
            <a:r>
              <a:rPr lang="en-US"/>
              <a:t>The appliance checks the target cluster, confirms that its operational address belongs to the scheduled set, and verifies compatibility with its local availability. Only after these checks does it curtail consumption for the requested interval.</a:t>
            </a:r>
          </a:p>
          <a:p>
            <a:r>
              <a:rPr lang="en-US"/>
              <a:t>Afterwards, the trusted control and measurement component checks that curtailment lasted for the full interval. The HSM then signs delivery evidence tied to the event, day, interval, and operational address.</a:t>
            </a:r>
          </a:p>
          <a:p>
            <a:r>
              <a:rPr lang="en-US"/>
              <a:t>This hardware assumption matters. The contract can verify a signature and its connection to an authorized event. The connection between that signature and physical curtailment depends on trusted appliance control and measurement. A signature alone cannot establish what happened electrically.</a:t>
            </a:r>
          </a:p>
          <a:p>
            <a:endParaRPr lang="en-US" dirty="0">
              <a:latin typeface="Calibri"/>
              <a:ea typeface="Calibri"/>
              <a:cs typeface="Calibri"/>
            </a:endParaRPr>
          </a:p>
        </p:txBody>
      </p:sp>
    </p:spTree>
    <p:extLst>
      <p:ext uri="{BB962C8B-B14F-4D97-AF65-F5344CB8AC3E}">
        <p14:creationId xmlns:p14="http://schemas.microsoft.com/office/powerpoint/2010/main" val="1696899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The appliance submits its signed delivery evidence to the cluster contract.</a:t>
            </a:r>
          </a:p>
          <a:p>
            <a:r>
              <a:rPr lang="en-US"/>
              <a:t>The contract checks that the activation exists, that the address was scheduled, and that the evidence matches the expected event. It checks the evidence digest and signature against the registered operational key, and confirms that this address has not already received payment for that event.</a:t>
            </a:r>
          </a:p>
          <a:p>
            <a:r>
              <a:rPr lang="en-US"/>
              <a:t>Successful verification authorizes the reward and marks the address as paid, preventing duplicate remuneration.</a:t>
            </a:r>
          </a:p>
          <a:p>
            <a:r>
              <a:rPr lang="en-US"/>
              <a:t>The evidence also carries a request for the next operational pseudonym. The appliance encrypts the new address and public key for the RA.</a:t>
            </a:r>
          </a:p>
          <a:p>
            <a:r>
              <a:rPr lang="en-US"/>
              <a:t>The RA processes valid rotation requests in batches, authorizes fresh credentials, and retires the previous credentials for future scheduling epochs. It publishes no explicit mapping between old and new addresses.</a:t>
            </a:r>
          </a:p>
          <a:p>
            <a:r>
              <a:rPr lang="en-US"/>
              <a:t>Batching helps reduce correlation through rotation timing, while changing pseudonyms reduces the accumulation of a persistent public participation history.</a:t>
            </a:r>
          </a:p>
          <a:p>
            <a:endParaRPr lang="en-US" dirty="0">
              <a:latin typeface="Calibri"/>
              <a:ea typeface="Calibri"/>
              <a:cs typeface="Calibri"/>
            </a:endParaRPr>
          </a:p>
        </p:txBody>
      </p:sp>
    </p:spTree>
    <p:extLst>
      <p:ext uri="{BB962C8B-B14F-4D97-AF65-F5344CB8AC3E}">
        <p14:creationId xmlns:p14="http://schemas.microsoft.com/office/powerpoint/2010/main" val="3943489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We evaluate the design qualitatively by tracing each requirement to the protocol mechanism that supports it.</a:t>
            </a:r>
          </a:p>
          <a:p>
            <a:endParaRPr lang="en-US" dirty="0">
              <a:latin typeface="Calibri"/>
              <a:ea typeface="Calibri"/>
              <a:cs typeface="Calibri"/>
            </a:endParaRPr>
          </a:p>
        </p:txBody>
      </p:sp>
    </p:spTree>
    <p:extLst>
      <p:ext uri="{BB962C8B-B14F-4D97-AF65-F5344CB8AC3E}">
        <p14:creationId xmlns:p14="http://schemas.microsoft.com/office/powerpoint/2010/main" val="3180223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The functional evaluation considers two requirements.</a:t>
            </a:r>
          </a:p>
          <a:p>
            <a:r>
              <a:rPr lang="en-US"/>
              <a:t>First, registration and clustering: the RA authenticates appliances and assigns them to compatible clusters.</a:t>
            </a:r>
          </a:p>
          <a:p>
            <a:r>
              <a:rPr lang="en-US"/>
              <a:t>Second, scheduling: the VPP retrieves availability reports and derives the cluster capacity needed by a scheduler.</a:t>
            </a:r>
          </a:p>
          <a:p>
            <a:r>
              <a:rPr lang="en-US"/>
              <a:t>The remaining protocol steps connect these capabilities to activation, delivery verification, and payment, giving each stage an explicit path through the architecture.</a:t>
            </a:r>
          </a:p>
          <a:p>
            <a:r>
              <a:rPr lang="en-US"/>
              <a:t>This establishes functional coverage at the design level. Implementation and performance measurements remain future work.</a:t>
            </a:r>
          </a:p>
          <a:p>
            <a:endParaRPr lang="en-US" dirty="0">
              <a:latin typeface="Calibri"/>
              <a:ea typeface="Calibri"/>
              <a:cs typeface="Calibri"/>
            </a:endParaRPr>
          </a:p>
        </p:txBody>
      </p:sp>
    </p:spTree>
    <p:extLst>
      <p:ext uri="{BB962C8B-B14F-4D97-AF65-F5344CB8AC3E}">
        <p14:creationId xmlns:p14="http://schemas.microsoft.com/office/powerpoint/2010/main" val="2591881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For privacy, P1 protects availability contents from external observers through encryption.</a:t>
            </a:r>
          </a:p>
          <a:p>
            <a:r>
              <a:rPr lang="en-US"/>
              <a:t>P2 concerns linking an availability report to a real user. Operational pseudonyms and the separation of the identity mapping from the VPP support this property.</a:t>
            </a:r>
          </a:p>
          <a:p>
            <a:r>
              <a:rPr lang="en-US"/>
              <a:t>P3 concerns linking activations to users. Public records use pseudonyms, and periodic rotation reduces long-term linkability. Observers can still see that a particular pseudonym participated.</a:t>
            </a:r>
          </a:p>
          <a:p>
            <a:r>
              <a:rPr lang="en-US"/>
              <a:t>For security, S1 combines VPP authentication with event integrity and schedule checks. S2 prevents replay through event identifiers and payment state. S3 requires evidence signed by an authorized appliance key and bound to a scheduled event. S4 permits payment only after those checks and only once per address and event.</a:t>
            </a:r>
          </a:p>
          <a:p>
            <a:r>
              <a:rPr lang="en-US"/>
              <a:t>[Point to the trust-model line.]</a:t>
            </a:r>
          </a:p>
          <a:p>
            <a:r>
              <a:rPr lang="en-US"/>
              <a:t>These arguments depend on the stated assumptions. The RA is trusted. The VPP follows the protocol but may try to infer user behavior, and it must not collude with the RA. Manufacturers, certificate authorities, and appliance hardware are also trusted.</a:t>
            </a:r>
          </a:p>
          <a:p>
            <a:r>
              <a:rPr lang="en-US"/>
              <a:t>The guarantees concern application-layer information. Network addresses and communication timing may still enable correlation. Resistance to global traffic analysis and denial of service is outside the scope of this work.</a:t>
            </a:r>
          </a:p>
          <a:p>
            <a:endParaRPr lang="en-US" dirty="0">
              <a:latin typeface="Calibri"/>
              <a:ea typeface="Calibri"/>
              <a:cs typeface="Calibri"/>
            </a:endParaRPr>
          </a:p>
        </p:txBody>
      </p:sp>
    </p:spTree>
    <p:extLst>
      <p:ext uri="{BB962C8B-B14F-4D97-AF65-F5344CB8AC3E}">
        <p14:creationId xmlns:p14="http://schemas.microsoft.com/office/powerpoint/2010/main" val="1953013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a:t>I’ll finish with the contribution of the architecture and the next steps toward implementation.</a:t>
            </a:r>
          </a:p>
          <a:p>
            <a:endParaRPr lang="en-US" dirty="0">
              <a:latin typeface="Calibri"/>
              <a:ea typeface="Calibri"/>
              <a:cs typeface="Calibri"/>
            </a:endParaRPr>
          </a:p>
        </p:txBody>
      </p:sp>
    </p:spTree>
    <p:extLst>
      <p:ext uri="{BB962C8B-B14F-4D97-AF65-F5344CB8AC3E}">
        <p14:creationId xmlns:p14="http://schemas.microsoft.com/office/powerpoint/2010/main" val="3664617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This work connects the complete appliance-level demand-response lifecycle within one architecture.</a:t>
            </a:r>
          </a:p>
          <a:p>
            <a:r>
              <a:rPr lang="en-US"/>
              <a:t>Encrypted reports and operational pseudonyms limit disclosure. Authenticated events and schedule checks constrain remote activation. Signed delivery evidence allows the contract to verify claims and authorize rewards.</a:t>
            </a:r>
          </a:p>
          <a:p>
            <a:r>
              <a:rPr lang="en-US"/>
              <a:t>The next steps are to implement the architecture, measure computational and communication costs, and integrate concrete VPP scheduling algorithms.</a:t>
            </a:r>
          </a:p>
          <a:p>
            <a:r>
              <a:rPr lang="en-US"/>
              <a:t>The overall aim is to make small appliances usable as coordinated flexibility resources while respecting user choices and the stated privacy and security requirements.</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QUESTIONS | after the 15-minute talk</a:t>
            </a:r>
          </a:p>
          <a:p>
            <a:endParaRPr/>
          </a:p>
          <a:p>
            <a:r>
              <a:t>Likely questions and concise answers:</a:t>
            </a:r>
          </a:p>
          <a:p>
            <a:endParaRPr/>
          </a:p>
          <a:p>
            <a:r>
              <a:t>Who sees the availability? The VPP decrypts individual bitmaps under operational pseudonyms. Public observers see ciphertext and pseudonymous metadata.</a:t>
            </a:r>
          </a:p>
          <a:p>
            <a:endParaRPr/>
          </a:p>
          <a:p>
            <a:r>
              <a:t>Who links a pseudonym to the user? The RA maintains that mapping; privacy assumes the RA and VPP do not collude.</a:t>
            </a:r>
          </a:p>
          <a:p>
            <a:endParaRPr/>
          </a:p>
          <a:p>
            <a:r>
              <a:t>Does the blockchain prove physical curtailment? It verifies event-bound signed evidence. Physical truth depends on the trusted control and measurement component linked to the HSM.</a:t>
            </a:r>
          </a:p>
          <a:p>
            <a:endParaRPr/>
          </a:p>
          <a:p>
            <a:r>
              <a:t>Does rotation guarantee complete anonymity? No. Batching avoids an explicit old-to-new mapping and reduces linkage; network metadata and other correlations remain relevant.</a:t>
            </a:r>
          </a:p>
          <a:p>
            <a:endParaRPr/>
          </a:p>
          <a:p>
            <a:r>
              <a:t>Does on-chain processing scale? Per-transaction mapping checks have constant storage-access complexity, while total storage and transaction volume grow. The paper suggests a Merkle-root commitment for scheduled sets as a possible optimization, without evaluating it.</a:t>
            </a:r>
          </a:p>
          <a:p>
            <a:endParaRPr/>
          </a:p>
          <a:p>
            <a:r>
              <a:t>What has been evaluated? Qualitative satisfaction of requirements under the stated model. Implementation, performance measurement, and concrete scheduling integration are future work.</a:t>
            </a:r>
          </a:p>
          <a:p>
            <a:endParaRPr/>
          </a:p>
          <a:p>
            <a:r>
              <a:t>PRESENTATION CUE: Keep this slide visible during discussion. Acknowledge project support if time permits.</a:t>
            </a:r>
          </a:p>
          <a:p>
            <a:endParaRPr/>
          </a:p>
          <a:p>
            <a:r>
              <a:t>SOURCE: Paper: §§2.1, 2.3, 4–5. Full acknowledgment: SAFE/DATA funded by MICIU/AEI/10.13039/501100011033 and FEDER, UE; FPU23/01275. Alexandre Viejo is a Serra-Húnter Fellow.</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slide1_2.png"/>
          <p:cNvPicPr>
            <a:picLocks noChangeAspect="1"/>
          </p:cNvPicPr>
          <p:nvPr/>
        </p:nvPicPr>
        <p:blipFill>
          <a:blip r:embed="rId3"/>
          <a:stretch>
            <a:fillRect/>
          </a:stretch>
        </p:blipFill>
        <p:spPr>
          <a:xfrm>
            <a:off x="612648" y="203859"/>
            <a:ext cx="841248" cy="835864"/>
          </a:xfrm>
          <a:prstGeom prst="rect">
            <a:avLst/>
          </a:prstGeom>
        </p:spPr>
      </p:pic>
      <p:sp>
        <p:nvSpPr>
          <p:cNvPr id="3" name="TextBox 2"/>
          <p:cNvSpPr txBox="1"/>
          <p:nvPr/>
        </p:nvSpPr>
        <p:spPr>
          <a:xfrm>
            <a:off x="7260672" y="438912"/>
            <a:ext cx="4306488" cy="228600"/>
          </a:xfrm>
          <a:prstGeom prst="rect">
            <a:avLst/>
          </a:prstGeom>
          <a:noFill/>
        </p:spPr>
        <p:txBody>
          <a:bodyPr wrap="square" lIns="0" tIns="0" rIns="0" bIns="0" anchor="t">
            <a:noAutofit/>
          </a:bodyPr>
          <a:lstStyle/>
          <a:p>
            <a:pPr algn="r">
              <a:lnSpc>
                <a:spcPct val="106000"/>
              </a:lnSpc>
              <a:spcBef>
                <a:spcPts val="0"/>
              </a:spcBef>
              <a:spcAft>
                <a:spcPts val="0"/>
              </a:spcAft>
            </a:pPr>
            <a:r>
              <a:rPr lang="en-US" sz="1100" b="1" dirty="0">
                <a:solidFill>
                  <a:srgbClr val="922A31"/>
                </a:solidFill>
                <a:latin typeface="Aptos"/>
              </a:rPr>
              <a:t>21st International Workshop on Data Privacy Management</a:t>
            </a:r>
            <a:endParaRPr sz="1100" b="1" dirty="0">
              <a:solidFill>
                <a:srgbClr val="922A31"/>
              </a:solidFill>
              <a:latin typeface="Aptos"/>
            </a:endParaRPr>
          </a:p>
        </p:txBody>
      </p:sp>
      <p:sp>
        <p:nvSpPr>
          <p:cNvPr id="4" name="Rectangle 3"/>
          <p:cNvSpPr/>
          <p:nvPr/>
        </p:nvSpPr>
        <p:spPr>
          <a:xfrm>
            <a:off x="0" y="1261872"/>
            <a:ext cx="12191695" cy="226771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10853928" y="1261872"/>
            <a:ext cx="1337767" cy="2267712"/>
          </a:xfrm>
          <a:prstGeom prst="rect">
            <a:avLst/>
          </a:prstGeom>
          <a:solidFill>
            <a:srgbClr val="6E19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21792" y="1536192"/>
            <a:ext cx="9829800" cy="1737360"/>
          </a:xfrm>
          <a:prstGeom prst="rect">
            <a:avLst/>
          </a:prstGeom>
          <a:noFill/>
        </p:spPr>
        <p:txBody>
          <a:bodyPr wrap="square" lIns="0" tIns="0" rIns="0" bIns="0" anchor="t">
            <a:noAutofit/>
          </a:bodyPr>
          <a:lstStyle/>
          <a:p>
            <a:pPr algn="l">
              <a:lnSpc>
                <a:spcPct val="106000"/>
              </a:lnSpc>
              <a:spcBef>
                <a:spcPts val="0"/>
              </a:spcBef>
              <a:spcAft>
                <a:spcPts val="200"/>
              </a:spcAft>
            </a:pPr>
            <a:r>
              <a:rPr sz="3000" b="1">
                <a:solidFill>
                  <a:srgbClr val="FFFFFF"/>
                </a:solidFill>
                <a:latin typeface="Aptos Display"/>
              </a:rPr>
              <a:t>A Privacy-Preserving Architecture for Secure</a:t>
            </a:r>
          </a:p>
          <a:p>
            <a:pPr algn="l">
              <a:lnSpc>
                <a:spcPct val="106000"/>
              </a:lnSpc>
              <a:spcBef>
                <a:spcPts val="0"/>
              </a:spcBef>
              <a:spcAft>
                <a:spcPts val="200"/>
              </a:spcAft>
            </a:pPr>
            <a:r>
              <a:rPr sz="3000" b="1">
                <a:solidFill>
                  <a:srgbClr val="FFFFFF"/>
                </a:solidFill>
                <a:latin typeface="Aptos Display"/>
              </a:rPr>
              <a:t>Appliance-Level Demand Response</a:t>
            </a:r>
          </a:p>
          <a:p>
            <a:pPr algn="l">
              <a:lnSpc>
                <a:spcPct val="106000"/>
              </a:lnSpc>
              <a:spcBef>
                <a:spcPts val="0"/>
              </a:spcBef>
              <a:spcAft>
                <a:spcPts val="200"/>
              </a:spcAft>
            </a:pPr>
            <a:r>
              <a:rPr sz="3000" b="1">
                <a:solidFill>
                  <a:srgbClr val="FFFFFF"/>
                </a:solidFill>
                <a:latin typeface="Aptos Display"/>
              </a:rPr>
              <a:t>in Virtual Power Plants</a:t>
            </a:r>
          </a:p>
        </p:txBody>
      </p:sp>
      <p:sp>
        <p:nvSpPr>
          <p:cNvPr id="7" name="TextBox 6"/>
          <p:cNvSpPr txBox="1"/>
          <p:nvPr/>
        </p:nvSpPr>
        <p:spPr>
          <a:xfrm>
            <a:off x="10972800" y="1792224"/>
            <a:ext cx="1060704" cy="1234440"/>
          </a:xfrm>
          <a:prstGeom prst="rect">
            <a:avLst/>
          </a:prstGeom>
          <a:noFill/>
        </p:spPr>
        <p:txBody>
          <a:bodyPr wrap="square" lIns="0" tIns="0" rIns="0" bIns="0" anchor="t">
            <a:noAutofit/>
          </a:bodyPr>
          <a:lstStyle/>
          <a:p>
            <a:pPr algn="ctr">
              <a:lnSpc>
                <a:spcPct val="106000"/>
              </a:lnSpc>
              <a:spcBef>
                <a:spcPts val="0"/>
              </a:spcBef>
              <a:spcAft>
                <a:spcPts val="200"/>
              </a:spcAft>
            </a:pPr>
            <a:r>
              <a:rPr lang="en-US" sz="1200" b="1" dirty="0">
                <a:solidFill>
                  <a:srgbClr val="FFFFFF"/>
                </a:solidFill>
                <a:latin typeface="Aptos"/>
              </a:rPr>
              <a:t>DPM 2026</a:t>
            </a:r>
            <a:endParaRPr sz="1200" b="1" dirty="0">
              <a:solidFill>
                <a:srgbClr val="FFFFFF"/>
              </a:solidFill>
              <a:latin typeface="Aptos"/>
            </a:endParaRPr>
          </a:p>
        </p:txBody>
      </p:sp>
      <p:sp>
        <p:nvSpPr>
          <p:cNvPr id="8" name="TextBox 7"/>
          <p:cNvSpPr txBox="1"/>
          <p:nvPr/>
        </p:nvSpPr>
        <p:spPr>
          <a:xfrm>
            <a:off x="621792" y="3776472"/>
            <a:ext cx="10972800" cy="777240"/>
          </a:xfrm>
          <a:prstGeom prst="rect">
            <a:avLst/>
          </a:prstGeom>
          <a:noFill/>
        </p:spPr>
        <p:txBody>
          <a:bodyPr wrap="square" lIns="0" tIns="0" rIns="0" bIns="0" anchor="t">
            <a:noAutofit/>
          </a:bodyPr>
          <a:lstStyle/>
          <a:p>
            <a:pPr algn="l">
              <a:lnSpc>
                <a:spcPct val="106000"/>
              </a:lnSpc>
              <a:spcBef>
                <a:spcPts val="0"/>
              </a:spcBef>
              <a:spcAft>
                <a:spcPts val="200"/>
              </a:spcAft>
            </a:pPr>
            <a:r>
              <a:rPr sz="1800" b="1">
                <a:solidFill>
                  <a:srgbClr val="22262A"/>
                </a:solidFill>
                <a:latin typeface="Aptos"/>
              </a:rPr>
              <a:t>Joan Ferré-Queralt · Jordi Castellà-Roca · Alexandre Viejo</a:t>
            </a:r>
          </a:p>
          <a:p>
            <a:pPr algn="l">
              <a:lnSpc>
                <a:spcPct val="106000"/>
              </a:lnSpc>
              <a:spcBef>
                <a:spcPts val="0"/>
              </a:spcBef>
              <a:spcAft>
                <a:spcPts val="200"/>
              </a:spcAft>
            </a:pPr>
            <a:r>
              <a:rPr sz="1800" b="1">
                <a:solidFill>
                  <a:srgbClr val="22262A"/>
                </a:solidFill>
                <a:latin typeface="Aptos"/>
              </a:rPr>
              <a:t>Nicolás Orduz Álvarez · Takao Tsuji</a:t>
            </a:r>
          </a:p>
        </p:txBody>
      </p:sp>
      <p:sp>
        <p:nvSpPr>
          <p:cNvPr id="9" name="TextBox 8"/>
          <p:cNvSpPr txBox="1"/>
          <p:nvPr/>
        </p:nvSpPr>
        <p:spPr>
          <a:xfrm>
            <a:off x="621792" y="4681728"/>
            <a:ext cx="7406640" cy="621792"/>
          </a:xfrm>
          <a:prstGeom prst="rect">
            <a:avLst/>
          </a:prstGeom>
          <a:noFill/>
        </p:spPr>
        <p:txBody>
          <a:bodyPr wrap="square" lIns="0" tIns="0" rIns="0" bIns="0" anchor="t">
            <a:noAutofit/>
          </a:bodyPr>
          <a:lstStyle/>
          <a:p>
            <a:pPr algn="l">
              <a:lnSpc>
                <a:spcPct val="106000"/>
              </a:lnSpc>
              <a:spcBef>
                <a:spcPts val="0"/>
              </a:spcBef>
              <a:spcAft>
                <a:spcPts val="200"/>
              </a:spcAft>
            </a:pPr>
            <a:r>
              <a:rPr sz="1600" b="0">
                <a:solidFill>
                  <a:srgbClr val="616A73"/>
                </a:solidFill>
                <a:latin typeface="Aptos"/>
              </a:rPr>
              <a:t>Universitat Rovira i Virgili, Spain</a:t>
            </a:r>
          </a:p>
          <a:p>
            <a:pPr algn="l">
              <a:lnSpc>
                <a:spcPct val="106000"/>
              </a:lnSpc>
              <a:spcBef>
                <a:spcPts val="0"/>
              </a:spcBef>
              <a:spcAft>
                <a:spcPts val="200"/>
              </a:spcAft>
            </a:pPr>
            <a:r>
              <a:rPr sz="1600" b="0">
                <a:solidFill>
                  <a:srgbClr val="616A73"/>
                </a:solidFill>
                <a:latin typeface="Aptos"/>
              </a:rPr>
              <a:t>Yokohama National University, Japan</a:t>
            </a:r>
          </a:p>
        </p:txBody>
      </p:sp>
      <p:sp>
        <p:nvSpPr>
          <p:cNvPr id="10" name="TextBox 9"/>
          <p:cNvSpPr txBox="1"/>
          <p:nvPr/>
        </p:nvSpPr>
        <p:spPr>
          <a:xfrm>
            <a:off x="8321040" y="4681728"/>
            <a:ext cx="3246120" cy="548640"/>
          </a:xfrm>
          <a:prstGeom prst="rect">
            <a:avLst/>
          </a:prstGeom>
          <a:noFill/>
        </p:spPr>
        <p:txBody>
          <a:bodyPr wrap="square" lIns="0" tIns="0" rIns="0" bIns="0" anchor="t">
            <a:noAutofit/>
          </a:bodyPr>
          <a:lstStyle/>
          <a:p>
            <a:pPr algn="r">
              <a:lnSpc>
                <a:spcPct val="106000"/>
              </a:lnSpc>
              <a:spcBef>
                <a:spcPts val="0"/>
              </a:spcBef>
              <a:spcAft>
                <a:spcPts val="200"/>
              </a:spcAft>
            </a:pPr>
            <a:r>
              <a:rPr sz="1600" b="1">
                <a:solidFill>
                  <a:srgbClr val="922A31"/>
                </a:solidFill>
                <a:latin typeface="Aptos"/>
              </a:rPr>
              <a:t>Presenter</a:t>
            </a:r>
          </a:p>
          <a:p>
            <a:pPr algn="r">
              <a:lnSpc>
                <a:spcPct val="106000"/>
              </a:lnSpc>
              <a:spcBef>
                <a:spcPts val="0"/>
              </a:spcBef>
              <a:spcAft>
                <a:spcPts val="200"/>
              </a:spcAft>
            </a:pPr>
            <a:r>
              <a:rPr sz="1600" b="1">
                <a:solidFill>
                  <a:srgbClr val="922A31"/>
                </a:solidFill>
                <a:latin typeface="Aptos"/>
              </a:rPr>
              <a:t>Joan Ferré-Queralt</a:t>
            </a:r>
          </a:p>
        </p:txBody>
      </p:sp>
      <p:cxnSp>
        <p:nvCxnSpPr>
          <p:cNvPr id="11" name="Connector 10"/>
          <p:cNvCxnSpPr/>
          <p:nvPr/>
        </p:nvCxnSpPr>
        <p:spPr>
          <a:xfrm>
            <a:off x="621792" y="5504688"/>
            <a:ext cx="10945368" cy="0"/>
          </a:xfrm>
          <a:prstGeom prst="line">
            <a:avLst/>
          </a:prstGeom>
          <a:ln w="13970">
            <a:solidFill>
              <a:srgbClr val="D7DCE0"/>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slide1_12.png"/>
          <p:cNvPicPr>
            <a:picLocks noChangeAspect="1"/>
          </p:cNvPicPr>
          <p:nvPr/>
        </p:nvPicPr>
        <p:blipFill>
          <a:blip r:embed="rId4"/>
          <a:stretch>
            <a:fillRect/>
          </a:stretch>
        </p:blipFill>
        <p:spPr>
          <a:xfrm>
            <a:off x="1004099" y="5742432"/>
            <a:ext cx="3395904" cy="658368"/>
          </a:xfrm>
          <a:prstGeom prst="rect">
            <a:avLst/>
          </a:prstGeom>
        </p:spPr>
      </p:pic>
      <p:pic>
        <p:nvPicPr>
          <p:cNvPr id="13" name="Picture 12" descr="slide1_13.png"/>
          <p:cNvPicPr>
            <a:picLocks noChangeAspect="1"/>
          </p:cNvPicPr>
          <p:nvPr/>
        </p:nvPicPr>
        <p:blipFill>
          <a:blip r:embed="rId5"/>
          <a:stretch>
            <a:fillRect/>
          </a:stretch>
        </p:blipFill>
        <p:spPr>
          <a:xfrm>
            <a:off x="9299636" y="5733288"/>
            <a:ext cx="2066166" cy="7132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3504" y="2011680"/>
            <a:ext cx="2587752" cy="2971800"/>
          </a:xfrm>
          <a:prstGeom prst="roundRect">
            <a:avLst/>
          </a:prstGeom>
          <a:solidFill>
            <a:srgbClr val="E9F1F6"/>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22960" y="2249424"/>
            <a:ext cx="457200" cy="457200"/>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60" y="2249424"/>
            <a:ext cx="457200" cy="457200"/>
          </a:xfrm>
          <a:prstGeom prst="rect">
            <a:avLst/>
          </a:prstGeom>
          <a:noFill/>
        </p:spPr>
        <p:txBody>
          <a:bodyPr wrap="square" lIns="0" tIns="0" rIns="0" bIns="0" anchor="ctr">
            <a:noAutofit/>
          </a:bodyPr>
          <a:lstStyle/>
          <a:p>
            <a:pPr algn="ctr">
              <a:lnSpc>
                <a:spcPct val="100000"/>
              </a:lnSpc>
              <a:spcBef>
                <a:spcPts val="0"/>
              </a:spcBef>
              <a:spcAft>
                <a:spcPts val="0"/>
              </a:spcAft>
            </a:pPr>
            <a:r>
              <a:rPr sz="1400" b="1" i="0">
                <a:solidFill>
                  <a:srgbClr val="FFFFFF"/>
                </a:solidFill>
                <a:latin typeface="Aptos"/>
              </a:rPr>
              <a:t>1</a:t>
            </a:r>
          </a:p>
        </p:txBody>
      </p:sp>
      <p:sp>
        <p:nvSpPr>
          <p:cNvPr id="8" name="TextBox 7"/>
          <p:cNvSpPr txBox="1"/>
          <p:nvPr/>
        </p:nvSpPr>
        <p:spPr>
          <a:xfrm>
            <a:off x="1389888" y="2313432"/>
            <a:ext cx="1600200" cy="320040"/>
          </a:xfrm>
          <a:prstGeom prst="rect">
            <a:avLst/>
          </a:prstGeom>
          <a:noFill/>
        </p:spPr>
        <p:txBody>
          <a:bodyPr wrap="square" lIns="0" tIns="0" rIns="0" bIns="0" anchor="t">
            <a:noAutofit/>
          </a:bodyPr>
          <a:lstStyle/>
          <a:p>
            <a:pPr algn="l">
              <a:lnSpc>
                <a:spcPct val="100000"/>
              </a:lnSpc>
              <a:spcBef>
                <a:spcPts val="0"/>
              </a:spcBef>
              <a:spcAft>
                <a:spcPts val="0"/>
              </a:spcAft>
            </a:pPr>
            <a:r>
              <a:rPr sz="1350" b="1" i="0">
                <a:solidFill>
                  <a:srgbClr val="295B7A"/>
                </a:solidFill>
                <a:latin typeface="Aptos"/>
              </a:rPr>
              <a:t>INTRODUCTION</a:t>
            </a:r>
          </a:p>
        </p:txBody>
      </p:sp>
      <p:sp>
        <p:nvSpPr>
          <p:cNvPr id="9" name="TextBox 8"/>
          <p:cNvSpPr txBox="1"/>
          <p:nvPr/>
        </p:nvSpPr>
        <p:spPr>
          <a:xfrm>
            <a:off x="850392" y="3044952"/>
            <a:ext cx="2093976" cy="1143000"/>
          </a:xfrm>
          <a:prstGeom prst="rect">
            <a:avLst/>
          </a:prstGeom>
          <a:noFill/>
        </p:spPr>
        <p:txBody>
          <a:bodyPr wrap="square" lIns="0" tIns="0" rIns="0" bIns="0" anchor="ctr">
            <a:noAutofit/>
          </a:bodyPr>
          <a:lstStyle/>
          <a:p>
            <a:pPr algn="l">
              <a:lnSpc>
                <a:spcPct val="100000"/>
              </a:lnSpc>
              <a:spcBef>
                <a:spcPts val="0"/>
              </a:spcBef>
              <a:spcAft>
                <a:spcPts val="0"/>
              </a:spcAft>
            </a:pPr>
            <a:r>
              <a:rPr sz="1700" b="1" i="0">
                <a:solidFill>
                  <a:srgbClr val="22262A"/>
                </a:solidFill>
                <a:latin typeface="Aptos"/>
              </a:rPr>
              <a:t>Why the grid needs distributed demand flexibility</a:t>
            </a:r>
          </a:p>
        </p:txBody>
      </p:sp>
      <p:sp>
        <p:nvSpPr>
          <p:cNvPr id="10" name="TextBox 9"/>
          <p:cNvSpPr txBox="1"/>
          <p:nvPr/>
        </p:nvSpPr>
        <p:spPr>
          <a:xfrm>
            <a:off x="850392" y="4416552"/>
            <a:ext cx="2093976" cy="292608"/>
          </a:xfrm>
          <a:prstGeom prst="rect">
            <a:avLst/>
          </a:prstGeom>
          <a:noFill/>
        </p:spPr>
        <p:txBody>
          <a:bodyPr wrap="square" lIns="0" tIns="0" rIns="0" bIns="0" anchor="t">
            <a:noAutofit/>
          </a:bodyPr>
          <a:lstStyle/>
          <a:p>
            <a:pPr algn="r">
              <a:lnSpc>
                <a:spcPct val="100000"/>
              </a:lnSpc>
              <a:spcBef>
                <a:spcPts val="0"/>
              </a:spcBef>
              <a:spcAft>
                <a:spcPts val="0"/>
              </a:spcAft>
            </a:pPr>
            <a:r>
              <a:rPr sz="1150" b="1" i="0">
                <a:solidFill>
                  <a:srgbClr val="295B7A"/>
                </a:solidFill>
                <a:latin typeface="Aptos"/>
              </a:rPr>
              <a:t>Need</a:t>
            </a:r>
          </a:p>
        </p:txBody>
      </p:sp>
      <p:sp>
        <p:nvSpPr>
          <p:cNvPr id="11" name="Right Arrow 10"/>
          <p:cNvSpPr/>
          <p:nvPr/>
        </p:nvSpPr>
        <p:spPr>
          <a:xfrm>
            <a:off x="3223260" y="3410712"/>
            <a:ext cx="137160" cy="164592"/>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3392424" y="2011680"/>
            <a:ext cx="2587752" cy="2971800"/>
          </a:xfrm>
          <a:prstGeom prst="roundRect">
            <a:avLst/>
          </a:prstGeom>
          <a:solidFill>
            <a:srgbClr val="F8ECEE"/>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3611880" y="2249424"/>
            <a:ext cx="457200" cy="457200"/>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611880" y="2249424"/>
            <a:ext cx="457200" cy="457200"/>
          </a:xfrm>
          <a:prstGeom prst="rect">
            <a:avLst/>
          </a:prstGeom>
          <a:noFill/>
        </p:spPr>
        <p:txBody>
          <a:bodyPr wrap="square" lIns="0" tIns="0" rIns="0" bIns="0" anchor="ctr">
            <a:noAutofit/>
          </a:bodyPr>
          <a:lstStyle/>
          <a:p>
            <a:pPr algn="ctr">
              <a:lnSpc>
                <a:spcPct val="100000"/>
              </a:lnSpc>
              <a:spcBef>
                <a:spcPts val="0"/>
              </a:spcBef>
              <a:spcAft>
                <a:spcPts val="0"/>
              </a:spcAft>
            </a:pPr>
            <a:r>
              <a:rPr sz="1400" b="1" i="0">
                <a:solidFill>
                  <a:srgbClr val="FFFFFF"/>
                </a:solidFill>
                <a:latin typeface="Aptos"/>
              </a:rPr>
              <a:t>2</a:t>
            </a:r>
          </a:p>
        </p:txBody>
      </p:sp>
      <p:sp>
        <p:nvSpPr>
          <p:cNvPr id="15" name="TextBox 14"/>
          <p:cNvSpPr txBox="1"/>
          <p:nvPr/>
        </p:nvSpPr>
        <p:spPr>
          <a:xfrm>
            <a:off x="4178808" y="2313432"/>
            <a:ext cx="1600200" cy="320040"/>
          </a:xfrm>
          <a:prstGeom prst="rect">
            <a:avLst/>
          </a:prstGeom>
          <a:noFill/>
        </p:spPr>
        <p:txBody>
          <a:bodyPr wrap="square" lIns="0" tIns="0" rIns="0" bIns="0" anchor="t">
            <a:noAutofit/>
          </a:bodyPr>
          <a:lstStyle/>
          <a:p>
            <a:pPr algn="l">
              <a:lnSpc>
                <a:spcPct val="100000"/>
              </a:lnSpc>
              <a:spcBef>
                <a:spcPts val="0"/>
              </a:spcBef>
              <a:spcAft>
                <a:spcPts val="0"/>
              </a:spcAft>
            </a:pPr>
            <a:r>
              <a:rPr sz="1350" b="1" i="0">
                <a:solidFill>
                  <a:srgbClr val="922A31"/>
                </a:solidFill>
                <a:latin typeface="Aptos"/>
              </a:rPr>
              <a:t>SYSTEM OVERVIEW</a:t>
            </a:r>
          </a:p>
        </p:txBody>
      </p:sp>
      <p:sp>
        <p:nvSpPr>
          <p:cNvPr id="16" name="TextBox 15"/>
          <p:cNvSpPr txBox="1"/>
          <p:nvPr/>
        </p:nvSpPr>
        <p:spPr>
          <a:xfrm>
            <a:off x="3639312" y="3044952"/>
            <a:ext cx="2093976" cy="1143000"/>
          </a:xfrm>
          <a:prstGeom prst="rect">
            <a:avLst/>
          </a:prstGeom>
          <a:noFill/>
        </p:spPr>
        <p:txBody>
          <a:bodyPr wrap="square" lIns="0" tIns="0" rIns="0" bIns="0" anchor="ctr">
            <a:noAutofit/>
          </a:bodyPr>
          <a:lstStyle/>
          <a:p>
            <a:pPr algn="l">
              <a:lnSpc>
                <a:spcPct val="100000"/>
              </a:lnSpc>
              <a:spcBef>
                <a:spcPts val="0"/>
              </a:spcBef>
              <a:spcAft>
                <a:spcPts val="0"/>
              </a:spcAft>
            </a:pPr>
            <a:r>
              <a:rPr sz="1700" b="1" i="0">
                <a:solidFill>
                  <a:srgbClr val="22262A"/>
                </a:solidFill>
                <a:latin typeface="Aptos"/>
              </a:rPr>
              <a:t>Who participates, what is stored, and how the protocol runs</a:t>
            </a:r>
          </a:p>
        </p:txBody>
      </p:sp>
      <p:sp>
        <p:nvSpPr>
          <p:cNvPr id="17" name="TextBox 16"/>
          <p:cNvSpPr txBox="1"/>
          <p:nvPr/>
        </p:nvSpPr>
        <p:spPr>
          <a:xfrm>
            <a:off x="3639312" y="4416552"/>
            <a:ext cx="2093976" cy="292608"/>
          </a:xfrm>
          <a:prstGeom prst="rect">
            <a:avLst/>
          </a:prstGeom>
          <a:noFill/>
        </p:spPr>
        <p:txBody>
          <a:bodyPr wrap="square" lIns="0" tIns="0" rIns="0" bIns="0" anchor="t">
            <a:noAutofit/>
          </a:bodyPr>
          <a:lstStyle/>
          <a:p>
            <a:pPr algn="r">
              <a:lnSpc>
                <a:spcPct val="100000"/>
              </a:lnSpc>
              <a:spcBef>
                <a:spcPts val="0"/>
              </a:spcBef>
              <a:spcAft>
                <a:spcPts val="0"/>
              </a:spcAft>
            </a:pPr>
            <a:r>
              <a:rPr sz="1150" b="1" i="0">
                <a:solidFill>
                  <a:srgbClr val="922A31"/>
                </a:solidFill>
                <a:latin typeface="Aptos"/>
              </a:rPr>
              <a:t>Design</a:t>
            </a:r>
          </a:p>
        </p:txBody>
      </p:sp>
      <p:sp>
        <p:nvSpPr>
          <p:cNvPr id="18" name="Right Arrow 17"/>
          <p:cNvSpPr/>
          <p:nvPr/>
        </p:nvSpPr>
        <p:spPr>
          <a:xfrm>
            <a:off x="6012180" y="3410712"/>
            <a:ext cx="137160" cy="164592"/>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6181344" y="2011680"/>
            <a:ext cx="2587752" cy="2971800"/>
          </a:xfrm>
          <a:prstGeom prst="roundRect">
            <a:avLst/>
          </a:prstGeom>
          <a:solidFill>
            <a:srgbClr val="E8F3EE"/>
          </a:solidFill>
          <a:ln w="12700">
            <a:solidFill>
              <a:srgbClr val="2E7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6400800" y="2249424"/>
            <a:ext cx="457200" cy="457200"/>
          </a:xfrm>
          <a:prstGeom prst="ellipse">
            <a:avLst/>
          </a:prstGeom>
          <a:solidFill>
            <a:srgbClr val="2E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00800" y="2249424"/>
            <a:ext cx="457200" cy="457200"/>
          </a:xfrm>
          <a:prstGeom prst="rect">
            <a:avLst/>
          </a:prstGeom>
          <a:noFill/>
        </p:spPr>
        <p:txBody>
          <a:bodyPr wrap="square" lIns="0" tIns="0" rIns="0" bIns="0" anchor="ctr">
            <a:noAutofit/>
          </a:bodyPr>
          <a:lstStyle/>
          <a:p>
            <a:pPr algn="ctr">
              <a:lnSpc>
                <a:spcPct val="100000"/>
              </a:lnSpc>
              <a:spcBef>
                <a:spcPts val="0"/>
              </a:spcBef>
              <a:spcAft>
                <a:spcPts val="0"/>
              </a:spcAft>
            </a:pPr>
            <a:r>
              <a:rPr sz="1400" b="1" i="0">
                <a:solidFill>
                  <a:srgbClr val="FFFFFF"/>
                </a:solidFill>
                <a:latin typeface="Aptos"/>
              </a:rPr>
              <a:t>3</a:t>
            </a:r>
          </a:p>
        </p:txBody>
      </p:sp>
      <p:sp>
        <p:nvSpPr>
          <p:cNvPr id="22" name="TextBox 21"/>
          <p:cNvSpPr txBox="1"/>
          <p:nvPr/>
        </p:nvSpPr>
        <p:spPr>
          <a:xfrm>
            <a:off x="6967728" y="2313432"/>
            <a:ext cx="1600200" cy="320040"/>
          </a:xfrm>
          <a:prstGeom prst="rect">
            <a:avLst/>
          </a:prstGeom>
          <a:noFill/>
        </p:spPr>
        <p:txBody>
          <a:bodyPr wrap="square" lIns="0" tIns="0" rIns="0" bIns="0" anchor="t">
            <a:noAutofit/>
          </a:bodyPr>
          <a:lstStyle/>
          <a:p>
            <a:pPr algn="l">
              <a:lnSpc>
                <a:spcPct val="100000"/>
              </a:lnSpc>
              <a:spcBef>
                <a:spcPts val="0"/>
              </a:spcBef>
              <a:spcAft>
                <a:spcPts val="0"/>
              </a:spcAft>
            </a:pPr>
            <a:r>
              <a:rPr sz="1350" b="1" i="0">
                <a:solidFill>
                  <a:srgbClr val="2E7D5B"/>
                </a:solidFill>
                <a:latin typeface="Aptos"/>
              </a:rPr>
              <a:t>EVALUATION</a:t>
            </a:r>
          </a:p>
        </p:txBody>
      </p:sp>
      <p:sp>
        <p:nvSpPr>
          <p:cNvPr id="23" name="TextBox 22"/>
          <p:cNvSpPr txBox="1"/>
          <p:nvPr/>
        </p:nvSpPr>
        <p:spPr>
          <a:xfrm>
            <a:off x="6428232" y="3044952"/>
            <a:ext cx="2093976" cy="1143000"/>
          </a:xfrm>
          <a:prstGeom prst="rect">
            <a:avLst/>
          </a:prstGeom>
          <a:noFill/>
        </p:spPr>
        <p:txBody>
          <a:bodyPr wrap="square" lIns="0" tIns="0" rIns="0" bIns="0" anchor="ctr">
            <a:noAutofit/>
          </a:bodyPr>
          <a:lstStyle/>
          <a:p>
            <a:pPr algn="l">
              <a:lnSpc>
                <a:spcPct val="100000"/>
              </a:lnSpc>
              <a:spcBef>
                <a:spcPts val="0"/>
              </a:spcBef>
              <a:spcAft>
                <a:spcPts val="0"/>
              </a:spcAft>
            </a:pPr>
            <a:r>
              <a:rPr sz="1700" b="1" i="0">
                <a:solidFill>
                  <a:srgbClr val="22262A"/>
                </a:solidFill>
                <a:latin typeface="Aptos"/>
              </a:rPr>
              <a:t>Functional coverage, privacy, and security</a:t>
            </a:r>
          </a:p>
        </p:txBody>
      </p:sp>
      <p:sp>
        <p:nvSpPr>
          <p:cNvPr id="24" name="TextBox 23"/>
          <p:cNvSpPr txBox="1"/>
          <p:nvPr/>
        </p:nvSpPr>
        <p:spPr>
          <a:xfrm>
            <a:off x="6428232" y="4416552"/>
            <a:ext cx="2093976" cy="292608"/>
          </a:xfrm>
          <a:prstGeom prst="rect">
            <a:avLst/>
          </a:prstGeom>
          <a:noFill/>
        </p:spPr>
        <p:txBody>
          <a:bodyPr wrap="square" lIns="0" tIns="0" rIns="0" bIns="0" anchor="t">
            <a:noAutofit/>
          </a:bodyPr>
          <a:lstStyle/>
          <a:p>
            <a:pPr algn="r">
              <a:lnSpc>
                <a:spcPct val="100000"/>
              </a:lnSpc>
              <a:spcBef>
                <a:spcPts val="0"/>
              </a:spcBef>
              <a:spcAft>
                <a:spcPts val="0"/>
              </a:spcAft>
            </a:pPr>
            <a:r>
              <a:rPr sz="1150" b="1" i="0">
                <a:solidFill>
                  <a:srgbClr val="2E7D5B"/>
                </a:solidFill>
                <a:latin typeface="Aptos"/>
              </a:rPr>
              <a:t>Assess</a:t>
            </a:r>
          </a:p>
        </p:txBody>
      </p:sp>
      <p:sp>
        <p:nvSpPr>
          <p:cNvPr id="25" name="Right Arrow 24"/>
          <p:cNvSpPr/>
          <p:nvPr/>
        </p:nvSpPr>
        <p:spPr>
          <a:xfrm>
            <a:off x="8801100" y="3410712"/>
            <a:ext cx="137160" cy="164592"/>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8970264" y="2011680"/>
            <a:ext cx="2587752" cy="2971800"/>
          </a:xfrm>
          <a:prstGeom prst="roundRect">
            <a:avLst/>
          </a:prstGeom>
          <a:solidFill>
            <a:srgbClr val="FFF5D9"/>
          </a:solidFill>
          <a:ln w="12700">
            <a:solidFill>
              <a:srgbClr val="906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9189720" y="2249424"/>
            <a:ext cx="457200" cy="457200"/>
          </a:xfrm>
          <a:prstGeom prst="ellipse">
            <a:avLst/>
          </a:prstGeom>
          <a:solidFill>
            <a:srgbClr val="9064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189720" y="2249424"/>
            <a:ext cx="457200" cy="457200"/>
          </a:xfrm>
          <a:prstGeom prst="rect">
            <a:avLst/>
          </a:prstGeom>
          <a:noFill/>
        </p:spPr>
        <p:txBody>
          <a:bodyPr wrap="square" lIns="0" tIns="0" rIns="0" bIns="0" anchor="ctr">
            <a:noAutofit/>
          </a:bodyPr>
          <a:lstStyle/>
          <a:p>
            <a:pPr algn="ctr">
              <a:lnSpc>
                <a:spcPct val="100000"/>
              </a:lnSpc>
              <a:spcBef>
                <a:spcPts val="0"/>
              </a:spcBef>
              <a:spcAft>
                <a:spcPts val="0"/>
              </a:spcAft>
            </a:pPr>
            <a:r>
              <a:rPr sz="1400" b="1" i="0">
                <a:solidFill>
                  <a:srgbClr val="FFFFFF"/>
                </a:solidFill>
                <a:latin typeface="Aptos"/>
              </a:rPr>
              <a:t>4</a:t>
            </a:r>
          </a:p>
        </p:txBody>
      </p:sp>
      <p:sp>
        <p:nvSpPr>
          <p:cNvPr id="29" name="TextBox 28"/>
          <p:cNvSpPr txBox="1"/>
          <p:nvPr/>
        </p:nvSpPr>
        <p:spPr>
          <a:xfrm>
            <a:off x="9756648" y="2313432"/>
            <a:ext cx="1600200" cy="320040"/>
          </a:xfrm>
          <a:prstGeom prst="rect">
            <a:avLst/>
          </a:prstGeom>
          <a:noFill/>
        </p:spPr>
        <p:txBody>
          <a:bodyPr wrap="square" lIns="0" tIns="0" rIns="0" bIns="0" anchor="t">
            <a:noAutofit/>
          </a:bodyPr>
          <a:lstStyle/>
          <a:p>
            <a:pPr algn="l">
              <a:lnSpc>
                <a:spcPct val="100000"/>
              </a:lnSpc>
              <a:spcBef>
                <a:spcPts val="0"/>
              </a:spcBef>
              <a:spcAft>
                <a:spcPts val="0"/>
              </a:spcAft>
            </a:pPr>
            <a:r>
              <a:rPr sz="1350" b="1" i="0">
                <a:solidFill>
                  <a:srgbClr val="906400"/>
                </a:solidFill>
                <a:latin typeface="Aptos"/>
              </a:rPr>
              <a:t>CONCLUSIONS</a:t>
            </a:r>
          </a:p>
        </p:txBody>
      </p:sp>
      <p:sp>
        <p:nvSpPr>
          <p:cNvPr id="30" name="TextBox 29"/>
          <p:cNvSpPr txBox="1"/>
          <p:nvPr/>
        </p:nvSpPr>
        <p:spPr>
          <a:xfrm>
            <a:off x="9217152" y="3044952"/>
            <a:ext cx="2093976" cy="1143000"/>
          </a:xfrm>
          <a:prstGeom prst="rect">
            <a:avLst/>
          </a:prstGeom>
          <a:noFill/>
        </p:spPr>
        <p:txBody>
          <a:bodyPr wrap="square" lIns="0" tIns="0" rIns="0" bIns="0" anchor="ctr">
            <a:noAutofit/>
          </a:bodyPr>
          <a:lstStyle/>
          <a:p>
            <a:pPr algn="l">
              <a:lnSpc>
                <a:spcPct val="100000"/>
              </a:lnSpc>
              <a:spcBef>
                <a:spcPts val="0"/>
              </a:spcBef>
              <a:spcAft>
                <a:spcPts val="0"/>
              </a:spcAft>
            </a:pPr>
            <a:r>
              <a:rPr sz="1700" b="1" i="0">
                <a:solidFill>
                  <a:srgbClr val="22262A"/>
                </a:solidFill>
                <a:latin typeface="Aptos"/>
              </a:rPr>
              <a:t>What the architecture establishes—and what remains</a:t>
            </a:r>
          </a:p>
        </p:txBody>
      </p:sp>
      <p:sp>
        <p:nvSpPr>
          <p:cNvPr id="31" name="TextBox 30"/>
          <p:cNvSpPr txBox="1"/>
          <p:nvPr/>
        </p:nvSpPr>
        <p:spPr>
          <a:xfrm>
            <a:off x="9217152" y="4416552"/>
            <a:ext cx="2093976" cy="292608"/>
          </a:xfrm>
          <a:prstGeom prst="rect">
            <a:avLst/>
          </a:prstGeom>
          <a:noFill/>
        </p:spPr>
        <p:txBody>
          <a:bodyPr wrap="square" lIns="0" tIns="0" rIns="0" bIns="0" anchor="t">
            <a:noAutofit/>
          </a:bodyPr>
          <a:lstStyle/>
          <a:p>
            <a:pPr algn="r">
              <a:lnSpc>
                <a:spcPct val="100000"/>
              </a:lnSpc>
              <a:spcBef>
                <a:spcPts val="0"/>
              </a:spcBef>
              <a:spcAft>
                <a:spcPts val="0"/>
              </a:spcAft>
            </a:pPr>
            <a:r>
              <a:rPr sz="1150" b="1" i="0">
                <a:solidFill>
                  <a:srgbClr val="906400"/>
                </a:solidFill>
                <a:latin typeface="Aptos"/>
              </a:rPr>
              <a:t>Takeaway</a:t>
            </a:r>
          </a:p>
        </p:txBody>
      </p:sp>
      <p:sp>
        <p:nvSpPr>
          <p:cNvPr id="32" name="Rounded Rectangle 31"/>
          <p:cNvSpPr/>
          <p:nvPr/>
        </p:nvSpPr>
        <p:spPr>
          <a:xfrm>
            <a:off x="603504" y="5650992"/>
            <a:ext cx="10981944" cy="521207"/>
          </a:xfrm>
          <a:prstGeom prst="roundRect">
            <a:avLst/>
          </a:prstGeom>
          <a:solidFill>
            <a:srgbClr val="22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822960" y="5715000"/>
            <a:ext cx="10543032" cy="384048"/>
          </a:xfrm>
          <a:prstGeom prst="rect">
            <a:avLst/>
          </a:prstGeom>
          <a:noFill/>
        </p:spPr>
        <p:txBody>
          <a:bodyPr wrap="square" lIns="0" tIns="0" rIns="0" bIns="0" anchor="ctr">
            <a:noAutofit/>
          </a:bodyPr>
          <a:lstStyle/>
          <a:p>
            <a:pPr algn="ctr">
              <a:lnSpc>
                <a:spcPct val="100000"/>
              </a:lnSpc>
              <a:spcBef>
                <a:spcPts val="0"/>
              </a:spcBef>
              <a:spcAft>
                <a:spcPts val="0"/>
              </a:spcAft>
            </a:pPr>
            <a:r>
              <a:rPr lang="en-US" sz="1500" b="1" dirty="0">
                <a:solidFill>
                  <a:srgbClr val="FFFFFF"/>
                </a:solidFill>
                <a:latin typeface="Aptos"/>
              </a:rPr>
              <a:t>Can</a:t>
            </a:r>
            <a:r>
              <a:rPr sz="1500" b="1" i="0" dirty="0">
                <a:solidFill>
                  <a:srgbClr val="FFFFFF"/>
                </a:solidFill>
                <a:latin typeface="Aptos"/>
              </a:rPr>
              <a:t> small appliances provide flexibility without exposing or misusing user behavior?</a:t>
            </a:r>
          </a:p>
        </p:txBody>
      </p:sp>
      <p:sp>
        <p:nvSpPr>
          <p:cNvPr id="34" name="Rectangle 33"/>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603504" y="6437376"/>
            <a:ext cx="685800"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Roadmap</a:t>
            </a:r>
          </a:p>
        </p:txBody>
      </p:sp>
      <p:sp>
        <p:nvSpPr>
          <p:cNvPr id="37" name="TextBox 36"/>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1</a:t>
            </a:r>
          </a:p>
        </p:txBody>
      </p:sp>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0000"/>
              </a:lnSpc>
              <a:spcBef>
                <a:spcPts val="0"/>
              </a:spcBef>
              <a:spcAft>
                <a:spcPts val="0"/>
              </a:spcAft>
            </a:pPr>
            <a:r>
              <a:rPr sz="1100" b="1" i="0">
                <a:solidFill>
                  <a:srgbClr val="922A31"/>
                </a:solidFill>
                <a:latin typeface="Aptos"/>
              </a:rPr>
              <a:t>PRESENTATION ROADMAP</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0000"/>
              </a:lnSpc>
              <a:spcBef>
                <a:spcPts val="0"/>
              </a:spcBef>
              <a:spcAft>
                <a:spcPts val="0"/>
              </a:spcAft>
            </a:pPr>
            <a:r>
              <a:rPr sz="2900" b="1" i="0">
                <a:solidFill>
                  <a:srgbClr val="22262A"/>
                </a:solidFill>
                <a:latin typeface="Aptos Display"/>
              </a:rPr>
              <a:t>From grid need to trusted appliance-level response</a:t>
            </a:r>
          </a:p>
        </p:txBody>
      </p:sp>
      <p:sp>
        <p:nvSpPr>
          <p:cNvPr id="4" name="TextBox 3"/>
          <p:cNvSpPr txBox="1"/>
          <p:nvPr/>
        </p:nvSpPr>
        <p:spPr>
          <a:xfrm>
            <a:off x="603504" y="1362456"/>
            <a:ext cx="10972800" cy="493776"/>
          </a:xfrm>
          <a:prstGeom prst="rect">
            <a:avLst/>
          </a:prstGeom>
          <a:noFill/>
        </p:spPr>
        <p:txBody>
          <a:bodyPr wrap="square" lIns="0" tIns="0" rIns="0" bIns="0" anchor="t">
            <a:noAutofit/>
          </a:bodyPr>
          <a:lstStyle/>
          <a:p>
            <a:pPr algn="l">
              <a:lnSpc>
                <a:spcPct val="100000"/>
              </a:lnSpc>
              <a:spcBef>
                <a:spcPts val="0"/>
              </a:spcBef>
              <a:spcAft>
                <a:spcPts val="0"/>
              </a:spcAft>
            </a:pPr>
            <a:r>
              <a:rPr sz="1850" b="0" i="0">
                <a:solidFill>
                  <a:srgbClr val="5E6870"/>
                </a:solidFill>
                <a:latin typeface="Aptos"/>
              </a:rPr>
              <a:t>The argument follows the research question from motivation to guarantees.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256032"/>
            <a:ext cx="2926080" cy="201168"/>
          </a:xfrm>
          <a:prstGeom prst="rect">
            <a:avLst/>
          </a:prstGeom>
          <a:noFill/>
        </p:spPr>
        <p:txBody>
          <a:bodyPr wrap="square" lIns="27432" tIns="27432" rIns="27432" bIns="27432" anchor="t">
            <a:spAutoFit/>
          </a:bodyPr>
          <a:lstStyle/>
          <a:p>
            <a:pPr algn="l">
              <a:spcAft>
                <a:spcPts val="0"/>
              </a:spcAft>
            </a:pPr>
            <a:r>
              <a:rPr sz="950" b="1" i="0">
                <a:solidFill>
                  <a:srgbClr val="922A31"/>
                </a:solidFill>
                <a:latin typeface="Aptos"/>
              </a:rPr>
              <a:t>INTRODUCTION</a:t>
            </a:r>
          </a:p>
        </p:txBody>
      </p:sp>
      <p:sp>
        <p:nvSpPr>
          <p:cNvPr id="3" name="TextBox 2"/>
          <p:cNvSpPr txBox="1"/>
          <p:nvPr/>
        </p:nvSpPr>
        <p:spPr>
          <a:xfrm>
            <a:off x="621792" y="484632"/>
            <a:ext cx="10972800" cy="512064"/>
          </a:xfrm>
          <a:prstGeom prst="rect">
            <a:avLst/>
          </a:prstGeom>
          <a:noFill/>
        </p:spPr>
        <p:txBody>
          <a:bodyPr wrap="square" lIns="27432" tIns="27432" rIns="27432" bIns="27432" anchor="t">
            <a:normAutofit/>
          </a:bodyPr>
          <a:lstStyle/>
          <a:p>
            <a:pPr algn="l">
              <a:spcAft>
                <a:spcPts val="0"/>
              </a:spcAft>
            </a:pPr>
            <a:r>
              <a:rPr sz="2600" b="1" i="0">
                <a:solidFill>
                  <a:srgbClr val="22262A"/>
                </a:solidFill>
                <a:latin typeface="Aptos Display"/>
              </a:rPr>
              <a:t>The grid must continuously balance supply and demand</a:t>
            </a:r>
          </a:p>
        </p:txBody>
      </p:sp>
      <p:cxnSp>
        <p:nvCxnSpPr>
          <p:cNvPr id="4" name="Connector 3"/>
          <p:cNvCxnSpPr/>
          <p:nvPr/>
        </p:nvCxnSpPr>
        <p:spPr>
          <a:xfrm>
            <a:off x="566928" y="6565392"/>
            <a:ext cx="11064240" cy="0"/>
          </a:xfrm>
          <a:prstGeom prst="line">
            <a:avLst/>
          </a:prstGeom>
          <a:ln w="12700">
            <a:solidFill>
              <a:srgbClr val="E3E7E9"/>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66928" y="6565392"/>
            <a:ext cx="737616" cy="0"/>
          </a:xfrm>
          <a:prstGeom prst="line">
            <a:avLst/>
          </a:prstGeom>
          <a:ln w="38100">
            <a:solidFill>
              <a:srgbClr val="922A3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611112"/>
            <a:ext cx="4754880" cy="146304"/>
          </a:xfrm>
          <a:prstGeom prst="rect">
            <a:avLst/>
          </a:prstGeom>
          <a:noFill/>
        </p:spPr>
        <p:txBody>
          <a:bodyPr wrap="square" lIns="27432" tIns="27432" rIns="27432" bIns="27432" anchor="t">
            <a:spAutoFit/>
          </a:bodyPr>
          <a:lstStyle/>
          <a:p>
            <a:pPr algn="l">
              <a:spcAft>
                <a:spcPts val="0"/>
              </a:spcAft>
            </a:pPr>
            <a:r>
              <a:rPr sz="750" b="0" i="0">
                <a:solidFill>
                  <a:srgbClr val="697078"/>
                </a:solidFill>
                <a:latin typeface="Aptos"/>
              </a:rPr>
              <a:t>Joan Ferré-Queralt et al.  |  Introduction</a:t>
            </a:r>
          </a:p>
        </p:txBody>
      </p:sp>
      <p:sp>
        <p:nvSpPr>
          <p:cNvPr id="7" name="TextBox 6"/>
          <p:cNvSpPr txBox="1"/>
          <p:nvPr/>
        </p:nvSpPr>
        <p:spPr>
          <a:xfrm>
            <a:off x="11201400" y="6601968"/>
            <a:ext cx="365760" cy="164592"/>
          </a:xfrm>
          <a:prstGeom prst="rect">
            <a:avLst/>
          </a:prstGeom>
          <a:noFill/>
        </p:spPr>
        <p:txBody>
          <a:bodyPr wrap="square" lIns="27432" tIns="27432" rIns="27432" bIns="27432" anchor="t">
            <a:spAutoFit/>
          </a:bodyPr>
          <a:lstStyle/>
          <a:p>
            <a:pPr algn="r">
              <a:spcAft>
                <a:spcPts val="0"/>
              </a:spcAft>
            </a:pPr>
            <a:r>
              <a:rPr sz="800" b="0" i="0">
                <a:solidFill>
                  <a:srgbClr val="697078"/>
                </a:solidFill>
                <a:latin typeface="Aptos"/>
              </a:rPr>
              <a:t>2</a:t>
            </a:r>
          </a:p>
        </p:txBody>
      </p:sp>
      <p:sp>
        <p:nvSpPr>
          <p:cNvPr id="8" name="TextBox 7"/>
          <p:cNvSpPr txBox="1"/>
          <p:nvPr/>
        </p:nvSpPr>
        <p:spPr>
          <a:xfrm>
            <a:off x="658368" y="1078992"/>
            <a:ext cx="10881360" cy="384048"/>
          </a:xfrm>
          <a:prstGeom prst="rect">
            <a:avLst/>
          </a:prstGeom>
          <a:noFill/>
        </p:spPr>
        <p:txBody>
          <a:bodyPr wrap="square" lIns="27432" tIns="27432" rIns="27432" bIns="27432" anchor="t">
            <a:spAutoFit/>
          </a:bodyPr>
          <a:lstStyle/>
          <a:p>
            <a:pPr algn="l">
              <a:spcAft>
                <a:spcPts val="0"/>
              </a:spcAft>
            </a:pPr>
            <a:r>
              <a:rPr sz="1650" b="0" i="0">
                <a:solidFill>
                  <a:srgbClr val="697078"/>
                </a:solidFill>
                <a:latin typeface="Aptos"/>
              </a:rPr>
              <a:t>Most expected demand is balanced one day ahead—but the forecast is never exact.</a:t>
            </a:r>
          </a:p>
        </p:txBody>
      </p:sp>
      <p:sp>
        <p:nvSpPr>
          <p:cNvPr id="9" name="Rounded Rectangle 8"/>
          <p:cNvSpPr/>
          <p:nvPr/>
        </p:nvSpPr>
        <p:spPr>
          <a:xfrm>
            <a:off x="694944" y="1627632"/>
            <a:ext cx="3127248" cy="3474720"/>
          </a:xfrm>
          <a:prstGeom prst="roundRect">
            <a:avLst/>
          </a:prstGeom>
          <a:solidFill>
            <a:srgbClr val="E9F1F6"/>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23544" y="1847088"/>
            <a:ext cx="457200" cy="457200"/>
          </a:xfrm>
          <a:prstGeom prst="ellipse">
            <a:avLst/>
          </a:prstGeom>
          <a:solidFill>
            <a:srgbClr val="295B7A"/>
          </a:solidFill>
          <a:ln>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23544" y="1847088"/>
            <a:ext cx="457200" cy="457200"/>
          </a:xfrm>
          <a:prstGeom prst="rect">
            <a:avLst/>
          </a:prstGeom>
          <a:noFill/>
        </p:spPr>
        <p:txBody>
          <a:bodyPr wrap="square" lIns="27432" tIns="27432" rIns="27432" bIns="27432" anchor="ctr">
            <a:spAutoFit/>
          </a:bodyPr>
          <a:lstStyle/>
          <a:p>
            <a:pPr algn="ctr">
              <a:spcAft>
                <a:spcPts val="0"/>
              </a:spcAft>
            </a:pPr>
            <a:r>
              <a:rPr sz="1400" b="1" i="0">
                <a:solidFill>
                  <a:srgbClr val="FFFFFF"/>
                </a:solidFill>
                <a:latin typeface="Aptos"/>
              </a:rPr>
              <a:t>1</a:t>
            </a:r>
          </a:p>
        </p:txBody>
      </p:sp>
      <p:sp>
        <p:nvSpPr>
          <p:cNvPr id="12" name="TextBox 11"/>
          <p:cNvSpPr txBox="1"/>
          <p:nvPr/>
        </p:nvSpPr>
        <p:spPr>
          <a:xfrm>
            <a:off x="1554480" y="1901952"/>
            <a:ext cx="1920240" cy="237744"/>
          </a:xfrm>
          <a:prstGeom prst="rect">
            <a:avLst/>
          </a:prstGeom>
          <a:noFill/>
        </p:spPr>
        <p:txBody>
          <a:bodyPr wrap="square" lIns="27432" tIns="27432" rIns="27432" bIns="27432" anchor="t">
            <a:spAutoFit/>
          </a:bodyPr>
          <a:lstStyle/>
          <a:p>
            <a:pPr algn="r">
              <a:spcAft>
                <a:spcPts val="0"/>
              </a:spcAft>
            </a:pPr>
            <a:r>
              <a:rPr sz="1050" b="1" i="0">
                <a:solidFill>
                  <a:srgbClr val="295B7A"/>
                </a:solidFill>
                <a:latin typeface="Aptos"/>
              </a:rPr>
              <a:t>DAY AHEAD</a:t>
            </a:r>
          </a:p>
        </p:txBody>
      </p:sp>
      <p:sp>
        <p:nvSpPr>
          <p:cNvPr id="13" name="TextBox 12"/>
          <p:cNvSpPr txBox="1"/>
          <p:nvPr/>
        </p:nvSpPr>
        <p:spPr>
          <a:xfrm>
            <a:off x="969264" y="2578608"/>
            <a:ext cx="2578608" cy="384048"/>
          </a:xfrm>
          <a:prstGeom prst="rect">
            <a:avLst/>
          </a:prstGeom>
          <a:noFill/>
        </p:spPr>
        <p:txBody>
          <a:bodyPr wrap="square" lIns="27432" tIns="27432" rIns="27432" bIns="27432" anchor="t">
            <a:spAutoFit/>
          </a:bodyPr>
          <a:lstStyle/>
          <a:p>
            <a:pPr algn="ctr">
              <a:spcAft>
                <a:spcPts val="0"/>
              </a:spcAft>
            </a:pPr>
            <a:r>
              <a:rPr sz="1900" b="1" i="0">
                <a:solidFill>
                  <a:srgbClr val="22262A"/>
                </a:solidFill>
                <a:latin typeface="Aptos"/>
              </a:rPr>
              <a:t>Forecast demand</a:t>
            </a:r>
          </a:p>
        </p:txBody>
      </p:sp>
      <p:sp>
        <p:nvSpPr>
          <p:cNvPr id="14" name="TextBox 13"/>
          <p:cNvSpPr txBox="1"/>
          <p:nvPr/>
        </p:nvSpPr>
        <p:spPr>
          <a:xfrm>
            <a:off x="969264" y="3090672"/>
            <a:ext cx="2578608" cy="347472"/>
          </a:xfrm>
          <a:prstGeom prst="rect">
            <a:avLst/>
          </a:prstGeom>
          <a:noFill/>
        </p:spPr>
        <p:txBody>
          <a:bodyPr wrap="square" lIns="27432" tIns="27432" rIns="27432" bIns="27432" anchor="t">
            <a:spAutoFit/>
          </a:bodyPr>
          <a:lstStyle/>
          <a:p>
            <a:pPr algn="ctr">
              <a:spcAft>
                <a:spcPts val="0"/>
              </a:spcAft>
            </a:pPr>
            <a:r>
              <a:rPr sz="1500" b="1" i="0">
                <a:solidFill>
                  <a:srgbClr val="295B7A"/>
                </a:solidFill>
                <a:latin typeface="Aptos"/>
              </a:rPr>
              <a:t>Schedule generation</a:t>
            </a:r>
          </a:p>
        </p:txBody>
      </p:sp>
      <p:cxnSp>
        <p:nvCxnSpPr>
          <p:cNvPr id="15" name="Connector 14"/>
          <p:cNvCxnSpPr/>
          <p:nvPr/>
        </p:nvCxnSpPr>
        <p:spPr>
          <a:xfrm>
            <a:off x="1133856" y="3657600"/>
            <a:ext cx="2249424" cy="0"/>
          </a:xfrm>
          <a:prstGeom prst="line">
            <a:avLst/>
          </a:prstGeom>
          <a:ln w="13970">
            <a:solidFill>
              <a:srgbClr val="295B7A"/>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042416" y="3913632"/>
            <a:ext cx="2432304" cy="804672"/>
          </a:xfrm>
          <a:prstGeom prst="rect">
            <a:avLst/>
          </a:prstGeom>
          <a:noFill/>
        </p:spPr>
        <p:txBody>
          <a:bodyPr wrap="square" lIns="27432" tIns="27432" rIns="27432" bIns="27432" anchor="ctr">
            <a:normAutofit/>
          </a:bodyPr>
          <a:lstStyle/>
          <a:p>
            <a:pPr algn="ctr">
              <a:spcAft>
                <a:spcPts val="0"/>
              </a:spcAft>
            </a:pPr>
            <a:r>
              <a:rPr sz="1320" b="0" i="0">
                <a:solidFill>
                  <a:srgbClr val="22262A"/>
                </a:solidFill>
                <a:latin typeface="Aptos"/>
              </a:rPr>
              <a:t>Most expected load is balanced before delivery.</a:t>
            </a:r>
          </a:p>
        </p:txBody>
      </p:sp>
      <p:sp>
        <p:nvSpPr>
          <p:cNvPr id="17" name="Rounded Rectangle 16"/>
          <p:cNvSpPr/>
          <p:nvPr/>
        </p:nvSpPr>
        <p:spPr>
          <a:xfrm>
            <a:off x="4160520" y="1627632"/>
            <a:ext cx="3127248" cy="3474720"/>
          </a:xfrm>
          <a:prstGeom prst="roundRect">
            <a:avLst/>
          </a:prstGeom>
          <a:solidFill>
            <a:srgbClr val="F6E9EA"/>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4389120" y="1847088"/>
            <a:ext cx="457200" cy="457200"/>
          </a:xfrm>
          <a:prstGeom prst="ellipse">
            <a:avLst/>
          </a:prstGeom>
          <a:solidFill>
            <a:srgbClr val="922A31"/>
          </a:solidFill>
          <a:ln>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389120" y="1847088"/>
            <a:ext cx="457200" cy="457200"/>
          </a:xfrm>
          <a:prstGeom prst="rect">
            <a:avLst/>
          </a:prstGeom>
          <a:noFill/>
        </p:spPr>
        <p:txBody>
          <a:bodyPr wrap="square" lIns="27432" tIns="27432" rIns="27432" bIns="27432" anchor="ctr">
            <a:spAutoFit/>
          </a:bodyPr>
          <a:lstStyle/>
          <a:p>
            <a:pPr algn="ctr">
              <a:spcAft>
                <a:spcPts val="0"/>
              </a:spcAft>
            </a:pPr>
            <a:r>
              <a:rPr sz="1400" b="1" i="0">
                <a:solidFill>
                  <a:srgbClr val="FFFFFF"/>
                </a:solidFill>
                <a:latin typeface="Aptos"/>
              </a:rPr>
              <a:t>2</a:t>
            </a:r>
          </a:p>
        </p:txBody>
      </p:sp>
      <p:sp>
        <p:nvSpPr>
          <p:cNvPr id="20" name="TextBox 19"/>
          <p:cNvSpPr txBox="1"/>
          <p:nvPr/>
        </p:nvSpPr>
        <p:spPr>
          <a:xfrm>
            <a:off x="5020056" y="1901952"/>
            <a:ext cx="1920240" cy="237744"/>
          </a:xfrm>
          <a:prstGeom prst="rect">
            <a:avLst/>
          </a:prstGeom>
          <a:noFill/>
        </p:spPr>
        <p:txBody>
          <a:bodyPr wrap="square" lIns="27432" tIns="27432" rIns="27432" bIns="27432" anchor="t">
            <a:spAutoFit/>
          </a:bodyPr>
          <a:lstStyle/>
          <a:p>
            <a:pPr algn="r">
              <a:spcAft>
                <a:spcPts val="0"/>
              </a:spcAft>
            </a:pPr>
            <a:r>
              <a:rPr sz="1050" b="1" i="0">
                <a:solidFill>
                  <a:srgbClr val="922A31"/>
                </a:solidFill>
                <a:latin typeface="Aptos"/>
              </a:rPr>
              <a:t>REAL TIME</a:t>
            </a:r>
          </a:p>
        </p:txBody>
      </p:sp>
      <p:sp>
        <p:nvSpPr>
          <p:cNvPr id="21" name="TextBox 20"/>
          <p:cNvSpPr txBox="1"/>
          <p:nvPr/>
        </p:nvSpPr>
        <p:spPr>
          <a:xfrm>
            <a:off x="4434840" y="2578608"/>
            <a:ext cx="2578608" cy="384048"/>
          </a:xfrm>
          <a:prstGeom prst="rect">
            <a:avLst/>
          </a:prstGeom>
          <a:noFill/>
        </p:spPr>
        <p:txBody>
          <a:bodyPr wrap="square" lIns="27432" tIns="27432" rIns="27432" bIns="27432" anchor="t">
            <a:spAutoFit/>
          </a:bodyPr>
          <a:lstStyle/>
          <a:p>
            <a:pPr algn="ctr">
              <a:spcAft>
                <a:spcPts val="0"/>
              </a:spcAft>
            </a:pPr>
            <a:r>
              <a:rPr sz="1900" b="1" i="0">
                <a:solidFill>
                  <a:srgbClr val="22262A"/>
                </a:solidFill>
                <a:latin typeface="Aptos"/>
              </a:rPr>
              <a:t>Actual ≠ forecast</a:t>
            </a:r>
          </a:p>
        </p:txBody>
      </p:sp>
      <p:sp>
        <p:nvSpPr>
          <p:cNvPr id="22" name="TextBox 21"/>
          <p:cNvSpPr txBox="1"/>
          <p:nvPr/>
        </p:nvSpPr>
        <p:spPr>
          <a:xfrm>
            <a:off x="4434840" y="3090672"/>
            <a:ext cx="2578608" cy="347472"/>
          </a:xfrm>
          <a:prstGeom prst="rect">
            <a:avLst/>
          </a:prstGeom>
          <a:noFill/>
        </p:spPr>
        <p:txBody>
          <a:bodyPr wrap="square" lIns="27432" tIns="27432" rIns="27432" bIns="27432" anchor="t">
            <a:spAutoFit/>
          </a:bodyPr>
          <a:lstStyle/>
          <a:p>
            <a:pPr algn="ctr">
              <a:spcAft>
                <a:spcPts val="0"/>
              </a:spcAft>
            </a:pPr>
            <a:r>
              <a:rPr sz="1500" b="1" i="0">
                <a:solidFill>
                  <a:srgbClr val="922A31"/>
                </a:solidFill>
                <a:latin typeface="Aptos"/>
              </a:rPr>
              <a:t>Renewables + demand vary</a:t>
            </a:r>
          </a:p>
        </p:txBody>
      </p:sp>
      <p:cxnSp>
        <p:nvCxnSpPr>
          <p:cNvPr id="23" name="Connector 22"/>
          <p:cNvCxnSpPr/>
          <p:nvPr/>
        </p:nvCxnSpPr>
        <p:spPr>
          <a:xfrm>
            <a:off x="4599431" y="3657600"/>
            <a:ext cx="2249425" cy="0"/>
          </a:xfrm>
          <a:prstGeom prst="line">
            <a:avLst/>
          </a:prstGeom>
          <a:ln w="13970">
            <a:solidFill>
              <a:srgbClr val="922A31"/>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507992" y="3913632"/>
            <a:ext cx="2432304" cy="804672"/>
          </a:xfrm>
          <a:prstGeom prst="rect">
            <a:avLst/>
          </a:prstGeom>
          <a:noFill/>
        </p:spPr>
        <p:txBody>
          <a:bodyPr wrap="square" lIns="27432" tIns="27432" rIns="27432" bIns="27432" anchor="ctr">
            <a:normAutofit/>
          </a:bodyPr>
          <a:lstStyle/>
          <a:p>
            <a:pPr algn="ctr">
              <a:spcAft>
                <a:spcPts val="0"/>
              </a:spcAft>
            </a:pPr>
            <a:r>
              <a:rPr sz="1320" b="0" i="0">
                <a:solidFill>
                  <a:srgbClr val="22262A"/>
                </a:solidFill>
                <a:latin typeface="Aptos"/>
              </a:rPr>
              <a:t>Residual imbalances remain—and are becoming harder to predict.</a:t>
            </a:r>
          </a:p>
        </p:txBody>
      </p:sp>
      <p:sp>
        <p:nvSpPr>
          <p:cNvPr id="25" name="Rounded Rectangle 24"/>
          <p:cNvSpPr/>
          <p:nvPr/>
        </p:nvSpPr>
        <p:spPr>
          <a:xfrm>
            <a:off x="7626096" y="1627632"/>
            <a:ext cx="3127248" cy="3474720"/>
          </a:xfrm>
          <a:prstGeom prst="roundRect">
            <a:avLst/>
          </a:prstGeom>
          <a:solidFill>
            <a:srgbClr val="E8F3EE"/>
          </a:solidFill>
          <a:ln w="12700">
            <a:solidFill>
              <a:srgbClr val="2E7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7854696" y="1847088"/>
            <a:ext cx="457200" cy="457200"/>
          </a:xfrm>
          <a:prstGeom prst="ellipse">
            <a:avLst/>
          </a:prstGeom>
          <a:solidFill>
            <a:srgbClr val="2E7D5B"/>
          </a:solidFill>
          <a:ln>
            <a:solidFill>
              <a:srgbClr val="2E7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854696" y="1847088"/>
            <a:ext cx="457200" cy="457200"/>
          </a:xfrm>
          <a:prstGeom prst="rect">
            <a:avLst/>
          </a:prstGeom>
          <a:noFill/>
        </p:spPr>
        <p:txBody>
          <a:bodyPr wrap="square" lIns="27432" tIns="27432" rIns="27432" bIns="27432" anchor="ctr">
            <a:spAutoFit/>
          </a:bodyPr>
          <a:lstStyle/>
          <a:p>
            <a:pPr algn="ctr">
              <a:spcAft>
                <a:spcPts val="0"/>
              </a:spcAft>
            </a:pPr>
            <a:r>
              <a:rPr sz="1400" b="1" i="0">
                <a:solidFill>
                  <a:srgbClr val="FFFFFF"/>
                </a:solidFill>
                <a:latin typeface="Aptos"/>
              </a:rPr>
              <a:t>3</a:t>
            </a:r>
          </a:p>
        </p:txBody>
      </p:sp>
      <p:sp>
        <p:nvSpPr>
          <p:cNvPr id="28" name="TextBox 27"/>
          <p:cNvSpPr txBox="1"/>
          <p:nvPr/>
        </p:nvSpPr>
        <p:spPr>
          <a:xfrm>
            <a:off x="8485632" y="1901952"/>
            <a:ext cx="1920240" cy="237744"/>
          </a:xfrm>
          <a:prstGeom prst="rect">
            <a:avLst/>
          </a:prstGeom>
          <a:noFill/>
        </p:spPr>
        <p:txBody>
          <a:bodyPr wrap="square" lIns="27432" tIns="27432" rIns="27432" bIns="27432" anchor="t">
            <a:spAutoFit/>
          </a:bodyPr>
          <a:lstStyle/>
          <a:p>
            <a:pPr algn="r">
              <a:spcAft>
                <a:spcPts val="0"/>
              </a:spcAft>
            </a:pPr>
            <a:r>
              <a:rPr sz="1050" b="1" i="0">
                <a:solidFill>
                  <a:srgbClr val="2E7D5B"/>
                </a:solidFill>
                <a:latin typeface="Aptos"/>
              </a:rPr>
              <a:t>CORRECTION</a:t>
            </a:r>
          </a:p>
        </p:txBody>
      </p:sp>
      <p:sp>
        <p:nvSpPr>
          <p:cNvPr id="29" name="TextBox 28"/>
          <p:cNvSpPr txBox="1"/>
          <p:nvPr/>
        </p:nvSpPr>
        <p:spPr>
          <a:xfrm>
            <a:off x="7900416" y="2578608"/>
            <a:ext cx="2578608" cy="384048"/>
          </a:xfrm>
          <a:prstGeom prst="rect">
            <a:avLst/>
          </a:prstGeom>
          <a:noFill/>
        </p:spPr>
        <p:txBody>
          <a:bodyPr wrap="square" lIns="27432" tIns="27432" rIns="27432" bIns="27432" anchor="t">
            <a:spAutoFit/>
          </a:bodyPr>
          <a:lstStyle/>
          <a:p>
            <a:pPr algn="ctr">
              <a:spcAft>
                <a:spcPts val="0"/>
              </a:spcAft>
            </a:pPr>
            <a:r>
              <a:rPr sz="1900" b="1" i="0">
                <a:solidFill>
                  <a:srgbClr val="22262A"/>
                </a:solidFill>
                <a:latin typeface="Aptos"/>
              </a:rPr>
              <a:t>Demand response</a:t>
            </a:r>
          </a:p>
        </p:txBody>
      </p:sp>
      <p:sp>
        <p:nvSpPr>
          <p:cNvPr id="30" name="TextBox 29"/>
          <p:cNvSpPr txBox="1"/>
          <p:nvPr/>
        </p:nvSpPr>
        <p:spPr>
          <a:xfrm>
            <a:off x="7900416" y="3090672"/>
            <a:ext cx="2578608" cy="347472"/>
          </a:xfrm>
          <a:prstGeom prst="rect">
            <a:avLst/>
          </a:prstGeom>
          <a:noFill/>
        </p:spPr>
        <p:txBody>
          <a:bodyPr wrap="square" lIns="27432" tIns="27432" rIns="27432" bIns="27432" anchor="t">
            <a:spAutoFit/>
          </a:bodyPr>
          <a:lstStyle/>
          <a:p>
            <a:pPr algn="ctr">
              <a:spcAft>
                <a:spcPts val="0"/>
              </a:spcAft>
            </a:pPr>
            <a:r>
              <a:rPr sz="1500" b="1" i="0">
                <a:solidFill>
                  <a:srgbClr val="2E7D5B"/>
                </a:solidFill>
                <a:latin typeface="Aptos"/>
              </a:rPr>
              <a:t>Adjust flexible load</a:t>
            </a:r>
          </a:p>
        </p:txBody>
      </p:sp>
      <p:cxnSp>
        <p:nvCxnSpPr>
          <p:cNvPr id="31" name="Connector 30"/>
          <p:cNvCxnSpPr/>
          <p:nvPr/>
        </p:nvCxnSpPr>
        <p:spPr>
          <a:xfrm>
            <a:off x="8065008" y="3657600"/>
            <a:ext cx="2249424" cy="0"/>
          </a:xfrm>
          <a:prstGeom prst="line">
            <a:avLst/>
          </a:prstGeom>
          <a:ln w="13970">
            <a:solidFill>
              <a:srgbClr val="2E7D5B"/>
            </a:solidFill>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973568" y="3913632"/>
            <a:ext cx="2432304" cy="804672"/>
          </a:xfrm>
          <a:prstGeom prst="rect">
            <a:avLst/>
          </a:prstGeom>
          <a:noFill/>
        </p:spPr>
        <p:txBody>
          <a:bodyPr wrap="square" lIns="27432" tIns="27432" rIns="27432" bIns="27432" anchor="ctr">
            <a:normAutofit/>
          </a:bodyPr>
          <a:lstStyle/>
          <a:p>
            <a:pPr algn="ctr">
              <a:spcAft>
                <a:spcPts val="0"/>
              </a:spcAft>
            </a:pPr>
            <a:r>
              <a:rPr sz="1320" b="0" i="0">
                <a:solidFill>
                  <a:srgbClr val="22262A"/>
                </a:solidFill>
                <a:latin typeface="Aptos"/>
              </a:rPr>
              <a:t>Reduce or shift consumption when the system needs support.</a:t>
            </a:r>
          </a:p>
        </p:txBody>
      </p:sp>
      <p:sp>
        <p:nvSpPr>
          <p:cNvPr id="33" name="Right Arrow 32"/>
          <p:cNvSpPr/>
          <p:nvPr/>
        </p:nvSpPr>
        <p:spPr>
          <a:xfrm>
            <a:off x="3822191" y="3172968"/>
            <a:ext cx="246888" cy="182880"/>
          </a:xfrm>
          <a:prstGeom prst="rightArrow">
            <a:avLst/>
          </a:prstGeom>
          <a:solidFill>
            <a:srgbClr val="922A31"/>
          </a:solidFill>
          <a:ln>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ight Arrow 33"/>
          <p:cNvSpPr/>
          <p:nvPr/>
        </p:nvSpPr>
        <p:spPr>
          <a:xfrm>
            <a:off x="7287768" y="3172968"/>
            <a:ext cx="246888" cy="182880"/>
          </a:xfrm>
          <a:prstGeom prst="rightArrow">
            <a:avLst/>
          </a:prstGeom>
          <a:solidFill>
            <a:srgbClr val="922A31"/>
          </a:solidFill>
          <a:ln>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34"/>
          <p:cNvSpPr/>
          <p:nvPr/>
        </p:nvSpPr>
        <p:spPr>
          <a:xfrm>
            <a:off x="1600200" y="5449824"/>
            <a:ext cx="8979408" cy="548640"/>
          </a:xfrm>
          <a:prstGeom prst="roundRect">
            <a:avLst/>
          </a:prstGeom>
          <a:solidFill>
            <a:srgbClr val="22262A"/>
          </a:solidFill>
          <a:ln w="12700">
            <a:solidFill>
              <a:srgbClr val="222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783080" y="5532120"/>
            <a:ext cx="8613648" cy="365760"/>
          </a:xfrm>
          <a:prstGeom prst="rect">
            <a:avLst/>
          </a:prstGeom>
          <a:noFill/>
        </p:spPr>
        <p:txBody>
          <a:bodyPr wrap="square" lIns="27432" tIns="27432" rIns="27432" bIns="27432" anchor="ctr">
            <a:normAutofit/>
          </a:bodyPr>
          <a:lstStyle/>
          <a:p>
            <a:pPr algn="ctr">
              <a:spcAft>
                <a:spcPts val="0"/>
              </a:spcAft>
            </a:pPr>
            <a:r>
              <a:rPr sz="1580" b="1" i="0">
                <a:solidFill>
                  <a:srgbClr val="FFFFFF"/>
                </a:solidFill>
                <a:latin typeface="Aptos"/>
              </a:rPr>
              <a:t>More renewables + rising consumption  →  greater need for responsive demand-side flexibility</a:t>
            </a:r>
          </a:p>
        </p:txBody>
      </p:sp>
      <p:sp>
        <p:nvSpPr>
          <p:cNvPr id="37" name="TextBox 36"/>
          <p:cNvSpPr txBox="1"/>
          <p:nvPr/>
        </p:nvSpPr>
        <p:spPr>
          <a:xfrm>
            <a:off x="658368" y="6291072"/>
            <a:ext cx="9875520" cy="170816"/>
          </a:xfrm>
          <a:prstGeom prst="rect">
            <a:avLst/>
          </a:prstGeom>
          <a:noFill/>
        </p:spPr>
        <p:txBody>
          <a:bodyPr wrap="square" lIns="27432" tIns="27432" rIns="27432" bIns="27432" anchor="t">
            <a:spAutoFit/>
          </a:bodyPr>
          <a:lstStyle/>
          <a:p>
            <a:pPr algn="l">
              <a:spcAft>
                <a:spcPts val="0"/>
              </a:spcAft>
            </a:pPr>
            <a:r>
              <a:rPr lang="en-US" sz="750" i="1" dirty="0">
                <a:solidFill>
                  <a:srgbClr val="697078"/>
                </a:solidFill>
                <a:latin typeface="Aptos"/>
              </a:rPr>
              <a:t>S</a:t>
            </a:r>
            <a:r>
              <a:rPr sz="750" b="0" i="1" dirty="0">
                <a:solidFill>
                  <a:srgbClr val="697078"/>
                </a:solidFill>
                <a:latin typeface="Aptos"/>
              </a:rPr>
              <a:t>ee </a:t>
            </a:r>
            <a:r>
              <a:rPr sz="750" b="0" i="1" dirty="0" err="1">
                <a:solidFill>
                  <a:srgbClr val="697078"/>
                </a:solidFill>
                <a:latin typeface="Aptos"/>
              </a:rPr>
              <a:t>Kundur</a:t>
            </a:r>
            <a:r>
              <a:rPr sz="750" b="0" i="1" dirty="0">
                <a:solidFill>
                  <a:srgbClr val="697078"/>
                </a:solidFill>
                <a:latin typeface="Aptos"/>
              </a:rPr>
              <a:t> et al. (2007), Njoka et al. (2024), and </a:t>
            </a:r>
            <a:r>
              <a:rPr sz="750" b="0" i="1" dirty="0" err="1">
                <a:solidFill>
                  <a:srgbClr val="697078"/>
                </a:solidFill>
                <a:latin typeface="Aptos"/>
              </a:rPr>
              <a:t>Yolcan</a:t>
            </a:r>
            <a:r>
              <a:rPr sz="750" b="0" i="1" dirty="0">
                <a:solidFill>
                  <a:srgbClr val="697078"/>
                </a:solidFill>
                <a:latin typeface="Aptos"/>
              </a:rPr>
              <a:t> (2023).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256032"/>
            <a:ext cx="2926080" cy="201168"/>
          </a:xfrm>
          <a:prstGeom prst="rect">
            <a:avLst/>
          </a:prstGeom>
          <a:noFill/>
        </p:spPr>
        <p:txBody>
          <a:bodyPr wrap="square" lIns="27432" tIns="27432" rIns="27432" bIns="27432" anchor="t">
            <a:spAutoFit/>
          </a:bodyPr>
          <a:lstStyle/>
          <a:p>
            <a:pPr algn="l">
              <a:spcAft>
                <a:spcPts val="0"/>
              </a:spcAft>
            </a:pPr>
            <a:r>
              <a:rPr sz="950" b="1" i="0">
                <a:solidFill>
                  <a:srgbClr val="922A31"/>
                </a:solidFill>
                <a:latin typeface="Aptos"/>
              </a:rPr>
              <a:t>INTRODUCTION</a:t>
            </a:r>
          </a:p>
        </p:txBody>
      </p:sp>
      <p:sp>
        <p:nvSpPr>
          <p:cNvPr id="3" name="TextBox 2"/>
          <p:cNvSpPr txBox="1"/>
          <p:nvPr/>
        </p:nvSpPr>
        <p:spPr>
          <a:xfrm>
            <a:off x="621792" y="484632"/>
            <a:ext cx="10972800" cy="512064"/>
          </a:xfrm>
          <a:prstGeom prst="rect">
            <a:avLst/>
          </a:prstGeom>
          <a:noFill/>
        </p:spPr>
        <p:txBody>
          <a:bodyPr wrap="square" lIns="27432" tIns="27432" rIns="27432" bIns="27432" anchor="t">
            <a:normAutofit/>
          </a:bodyPr>
          <a:lstStyle/>
          <a:p>
            <a:pPr algn="l">
              <a:spcAft>
                <a:spcPts val="0"/>
              </a:spcAft>
            </a:pPr>
            <a:r>
              <a:rPr sz="2600" b="1" i="0">
                <a:solidFill>
                  <a:srgbClr val="22262A"/>
                </a:solidFill>
                <a:latin typeface="Aptos Display"/>
              </a:rPr>
              <a:t>Traditional demand response is effective—but coarse-grained</a:t>
            </a:r>
          </a:p>
        </p:txBody>
      </p:sp>
      <p:cxnSp>
        <p:nvCxnSpPr>
          <p:cNvPr id="4" name="Connector 3"/>
          <p:cNvCxnSpPr/>
          <p:nvPr/>
        </p:nvCxnSpPr>
        <p:spPr>
          <a:xfrm>
            <a:off x="566928" y="6565392"/>
            <a:ext cx="11064240" cy="0"/>
          </a:xfrm>
          <a:prstGeom prst="line">
            <a:avLst/>
          </a:prstGeom>
          <a:ln w="12700">
            <a:solidFill>
              <a:srgbClr val="E3E7E9"/>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66928" y="6565392"/>
            <a:ext cx="1475232" cy="0"/>
          </a:xfrm>
          <a:prstGeom prst="line">
            <a:avLst/>
          </a:prstGeom>
          <a:ln w="38100">
            <a:solidFill>
              <a:srgbClr val="922A3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611112"/>
            <a:ext cx="4754880" cy="146304"/>
          </a:xfrm>
          <a:prstGeom prst="rect">
            <a:avLst/>
          </a:prstGeom>
          <a:noFill/>
        </p:spPr>
        <p:txBody>
          <a:bodyPr wrap="square" lIns="27432" tIns="27432" rIns="27432" bIns="27432" anchor="t">
            <a:spAutoFit/>
          </a:bodyPr>
          <a:lstStyle/>
          <a:p>
            <a:pPr algn="l">
              <a:spcAft>
                <a:spcPts val="0"/>
              </a:spcAft>
            </a:pPr>
            <a:r>
              <a:rPr sz="750" b="0" i="0">
                <a:solidFill>
                  <a:srgbClr val="697078"/>
                </a:solidFill>
                <a:latin typeface="Aptos"/>
              </a:rPr>
              <a:t>Joan Ferré-Queralt et al.  |  Introduction</a:t>
            </a:r>
          </a:p>
        </p:txBody>
      </p:sp>
      <p:sp>
        <p:nvSpPr>
          <p:cNvPr id="7" name="TextBox 6"/>
          <p:cNvSpPr txBox="1"/>
          <p:nvPr/>
        </p:nvSpPr>
        <p:spPr>
          <a:xfrm>
            <a:off x="11201400" y="6601968"/>
            <a:ext cx="365760" cy="164592"/>
          </a:xfrm>
          <a:prstGeom prst="rect">
            <a:avLst/>
          </a:prstGeom>
          <a:noFill/>
        </p:spPr>
        <p:txBody>
          <a:bodyPr wrap="square" lIns="27432" tIns="27432" rIns="27432" bIns="27432" anchor="t">
            <a:spAutoFit/>
          </a:bodyPr>
          <a:lstStyle/>
          <a:p>
            <a:pPr algn="r">
              <a:spcAft>
                <a:spcPts val="0"/>
              </a:spcAft>
            </a:pPr>
            <a:r>
              <a:rPr sz="800" b="0" i="0">
                <a:solidFill>
                  <a:srgbClr val="697078"/>
                </a:solidFill>
                <a:latin typeface="Aptos"/>
              </a:rPr>
              <a:t>3</a:t>
            </a:r>
          </a:p>
        </p:txBody>
      </p:sp>
      <p:sp>
        <p:nvSpPr>
          <p:cNvPr id="8" name="Rounded Rectangle 7"/>
          <p:cNvSpPr/>
          <p:nvPr/>
        </p:nvSpPr>
        <p:spPr>
          <a:xfrm>
            <a:off x="713232" y="1353312"/>
            <a:ext cx="4663440" cy="4315968"/>
          </a:xfrm>
          <a:prstGeom prst="roundRect">
            <a:avLst/>
          </a:prstGeom>
          <a:solidFill>
            <a:srgbClr val="F1F3F4"/>
          </a:solidFill>
          <a:ln w="12700">
            <a:solidFill>
              <a:srgbClr val="222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24128" y="1645920"/>
            <a:ext cx="4041648" cy="310896"/>
          </a:xfrm>
          <a:prstGeom prst="rect">
            <a:avLst/>
          </a:prstGeom>
          <a:noFill/>
        </p:spPr>
        <p:txBody>
          <a:bodyPr wrap="square" lIns="27432" tIns="27432" rIns="27432" bIns="27432" anchor="t">
            <a:spAutoFit/>
          </a:bodyPr>
          <a:lstStyle/>
          <a:p>
            <a:pPr algn="ctr">
              <a:spcAft>
                <a:spcPts val="0"/>
              </a:spcAft>
            </a:pPr>
            <a:r>
              <a:rPr sz="1100" b="1" i="0">
                <a:solidFill>
                  <a:srgbClr val="22262A"/>
                </a:solidFill>
                <a:latin typeface="Aptos"/>
              </a:rPr>
              <a:t>TRADITIONAL MODEL</a:t>
            </a:r>
          </a:p>
        </p:txBody>
      </p:sp>
      <p:sp>
        <p:nvSpPr>
          <p:cNvPr id="10" name="Rectangle 9"/>
          <p:cNvSpPr/>
          <p:nvPr/>
        </p:nvSpPr>
        <p:spPr>
          <a:xfrm>
            <a:off x="1234440" y="2761488"/>
            <a:ext cx="731520" cy="1078992"/>
          </a:xfrm>
          <a:prstGeom prst="rect">
            <a:avLst/>
          </a:prstGeom>
          <a:solidFill>
            <a:srgbClr val="22262A"/>
          </a:solidFill>
          <a:ln w="12700">
            <a:solidFill>
              <a:srgbClr val="222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1353312" y="2834640"/>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1655064" y="2834640"/>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1353312" y="3154680"/>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1655064" y="3154680"/>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2331720" y="2423160"/>
            <a:ext cx="731520" cy="1417320"/>
          </a:xfrm>
          <a:prstGeom prst="rect">
            <a:avLst/>
          </a:prstGeom>
          <a:solidFill>
            <a:srgbClr val="22262A"/>
          </a:solidFill>
          <a:ln w="12700">
            <a:solidFill>
              <a:srgbClr val="222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2450591" y="2496312"/>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2752344" y="2496312"/>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2450591" y="2816352"/>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2752344" y="2816352"/>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3429000" y="2999232"/>
            <a:ext cx="731520" cy="841248"/>
          </a:xfrm>
          <a:prstGeom prst="rect">
            <a:avLst/>
          </a:prstGeom>
          <a:solidFill>
            <a:srgbClr val="22262A"/>
          </a:solidFill>
          <a:ln w="12700">
            <a:solidFill>
              <a:srgbClr val="2226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3547872" y="3072384"/>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3849624" y="3072384"/>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3547872" y="3392424"/>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3849624" y="3392424"/>
            <a:ext cx="146304" cy="146304"/>
          </a:xfrm>
          <a:prstGeom prst="rect">
            <a:avLst/>
          </a:prstGeom>
          <a:solidFill>
            <a:srgbClr val="FFFFFF"/>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078992" y="4096512"/>
            <a:ext cx="3931920" cy="310896"/>
          </a:xfrm>
          <a:prstGeom prst="rect">
            <a:avLst/>
          </a:prstGeom>
          <a:noFill/>
        </p:spPr>
        <p:txBody>
          <a:bodyPr wrap="square" lIns="27432" tIns="27432" rIns="27432" bIns="27432" anchor="t">
            <a:spAutoFit/>
          </a:bodyPr>
          <a:lstStyle/>
          <a:p>
            <a:pPr algn="ctr">
              <a:spcAft>
                <a:spcPts val="0"/>
              </a:spcAft>
            </a:pPr>
            <a:r>
              <a:rPr sz="1750" b="1" i="0">
                <a:solidFill>
                  <a:srgbClr val="22262A"/>
                </a:solidFill>
                <a:latin typeface="Aptos"/>
              </a:rPr>
              <a:t>A few large industrial loads</a:t>
            </a:r>
          </a:p>
        </p:txBody>
      </p:sp>
      <p:sp>
        <p:nvSpPr>
          <p:cNvPr id="26" name="TextBox 25"/>
          <p:cNvSpPr txBox="1"/>
          <p:nvPr/>
        </p:nvSpPr>
        <p:spPr>
          <a:xfrm>
            <a:off x="1115568" y="4590288"/>
            <a:ext cx="3858768" cy="621792"/>
          </a:xfrm>
          <a:prstGeom prst="rect">
            <a:avLst/>
          </a:prstGeom>
          <a:noFill/>
        </p:spPr>
        <p:txBody>
          <a:bodyPr wrap="square" lIns="27432" tIns="27432" rIns="27432" bIns="27432" anchor="t">
            <a:normAutofit lnSpcReduction="10000"/>
          </a:bodyPr>
          <a:lstStyle/>
          <a:p>
            <a:pPr algn="ctr">
              <a:spcAft>
                <a:spcPts val="0"/>
              </a:spcAft>
            </a:pPr>
            <a:r>
              <a:rPr sz="1320" b="0" i="0">
                <a:solidFill>
                  <a:srgbClr val="697078"/>
                </a:solidFill>
                <a:latin typeface="Aptos"/>
              </a:rPr>
              <a:t>The grid can interrupt contracted processes when needed and compensate the participant—but control is available only in large blocks.</a:t>
            </a:r>
          </a:p>
        </p:txBody>
      </p:sp>
      <p:sp>
        <p:nvSpPr>
          <p:cNvPr id="27" name="Right Arrow 26"/>
          <p:cNvSpPr/>
          <p:nvPr/>
        </p:nvSpPr>
        <p:spPr>
          <a:xfrm>
            <a:off x="5596128" y="3072384"/>
            <a:ext cx="804672" cy="274320"/>
          </a:xfrm>
          <a:prstGeom prst="rightArrow">
            <a:avLst/>
          </a:prstGeom>
          <a:solidFill>
            <a:srgbClr val="922A31"/>
          </a:solidFill>
          <a:ln>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5458968" y="3493008"/>
            <a:ext cx="1069848" cy="457200"/>
          </a:xfrm>
          <a:prstGeom prst="rect">
            <a:avLst/>
          </a:prstGeom>
          <a:noFill/>
        </p:spPr>
        <p:txBody>
          <a:bodyPr wrap="square" lIns="27432" tIns="27432" rIns="27432" bIns="27432" anchor="t">
            <a:spAutoFit/>
          </a:bodyPr>
          <a:lstStyle/>
          <a:p>
            <a:pPr algn="ctr">
              <a:spcAft>
                <a:spcPts val="0"/>
              </a:spcAft>
            </a:pPr>
            <a:r>
              <a:rPr sz="950" b="1" i="0">
                <a:solidFill>
                  <a:srgbClr val="922A31"/>
                </a:solidFill>
                <a:latin typeface="Aptos"/>
              </a:rPr>
              <a:t>RECENT</a:t>
            </a:r>
            <a:br/>
            <a:r>
              <a:rPr sz="950" b="1" i="0">
                <a:solidFill>
                  <a:srgbClr val="922A31"/>
                </a:solidFill>
                <a:latin typeface="Aptos"/>
              </a:rPr>
              <a:t>DIRECTION</a:t>
            </a:r>
          </a:p>
        </p:txBody>
      </p:sp>
      <p:sp>
        <p:nvSpPr>
          <p:cNvPr id="29" name="Rounded Rectangle 28"/>
          <p:cNvSpPr/>
          <p:nvPr/>
        </p:nvSpPr>
        <p:spPr>
          <a:xfrm>
            <a:off x="6629400" y="1353312"/>
            <a:ext cx="4846320" cy="4315968"/>
          </a:xfrm>
          <a:prstGeom prst="roundRect">
            <a:avLst/>
          </a:prstGeom>
          <a:solidFill>
            <a:srgbClr val="F6E9EA"/>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949440" y="1645920"/>
            <a:ext cx="4206240" cy="310896"/>
          </a:xfrm>
          <a:prstGeom prst="rect">
            <a:avLst/>
          </a:prstGeom>
          <a:noFill/>
        </p:spPr>
        <p:txBody>
          <a:bodyPr wrap="square" lIns="27432" tIns="27432" rIns="27432" bIns="27432" anchor="t">
            <a:spAutoFit/>
          </a:bodyPr>
          <a:lstStyle/>
          <a:p>
            <a:pPr algn="ctr">
              <a:spcAft>
                <a:spcPts val="0"/>
              </a:spcAft>
            </a:pPr>
            <a:r>
              <a:rPr sz="1100" b="1" i="0">
                <a:solidFill>
                  <a:srgbClr val="922A31"/>
                </a:solidFill>
                <a:latin typeface="Aptos"/>
              </a:rPr>
              <a:t>APPLIANCE-LEVEL MODEL</a:t>
            </a:r>
          </a:p>
        </p:txBody>
      </p:sp>
      <p:sp>
        <p:nvSpPr>
          <p:cNvPr id="31" name="Rounded Rectangle 30"/>
          <p:cNvSpPr/>
          <p:nvPr/>
        </p:nvSpPr>
        <p:spPr>
          <a:xfrm>
            <a:off x="7315200" y="2313432"/>
            <a:ext cx="932688" cy="694944"/>
          </a:xfrm>
          <a:prstGeom prst="roundRect">
            <a:avLst/>
          </a:prstGeom>
          <a:solidFill>
            <a:srgbClr val="FFFFFF"/>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388352" y="2386584"/>
            <a:ext cx="786384" cy="548640"/>
          </a:xfrm>
          <a:prstGeom prst="rect">
            <a:avLst/>
          </a:prstGeom>
          <a:noFill/>
        </p:spPr>
        <p:txBody>
          <a:bodyPr wrap="square" lIns="27432" tIns="27432" rIns="27432" bIns="27432" anchor="ctr">
            <a:normAutofit/>
          </a:bodyPr>
          <a:lstStyle/>
          <a:p>
            <a:pPr algn="ctr">
              <a:spcAft>
                <a:spcPts val="0"/>
              </a:spcAft>
            </a:pPr>
            <a:r>
              <a:rPr sz="950" b="1" i="0">
                <a:solidFill>
                  <a:srgbClr val="922A31"/>
                </a:solidFill>
                <a:latin typeface="Aptos"/>
              </a:rPr>
              <a:t>HVAC</a:t>
            </a:r>
          </a:p>
        </p:txBody>
      </p:sp>
      <p:sp>
        <p:nvSpPr>
          <p:cNvPr id="33" name="Rounded Rectangle 32"/>
          <p:cNvSpPr/>
          <p:nvPr/>
        </p:nvSpPr>
        <p:spPr>
          <a:xfrm>
            <a:off x="8549640" y="2313432"/>
            <a:ext cx="932688" cy="694944"/>
          </a:xfrm>
          <a:prstGeom prst="roundRect">
            <a:avLst/>
          </a:prstGeom>
          <a:solidFill>
            <a:srgbClr val="FFFFFF"/>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622792" y="2386584"/>
            <a:ext cx="786384" cy="548640"/>
          </a:xfrm>
          <a:prstGeom prst="rect">
            <a:avLst/>
          </a:prstGeom>
          <a:noFill/>
        </p:spPr>
        <p:txBody>
          <a:bodyPr wrap="square" lIns="27432" tIns="27432" rIns="27432" bIns="27432" anchor="ctr">
            <a:normAutofit/>
          </a:bodyPr>
          <a:lstStyle/>
          <a:p>
            <a:pPr algn="ctr">
              <a:spcAft>
                <a:spcPts val="0"/>
              </a:spcAft>
            </a:pPr>
            <a:r>
              <a:rPr sz="950" b="1" i="0">
                <a:solidFill>
                  <a:srgbClr val="922A31"/>
                </a:solidFill>
                <a:latin typeface="Aptos"/>
              </a:rPr>
              <a:t>EV</a:t>
            </a:r>
          </a:p>
        </p:txBody>
      </p:sp>
      <p:sp>
        <p:nvSpPr>
          <p:cNvPr id="35" name="Rounded Rectangle 34"/>
          <p:cNvSpPr/>
          <p:nvPr/>
        </p:nvSpPr>
        <p:spPr>
          <a:xfrm>
            <a:off x="9784080" y="2313432"/>
            <a:ext cx="932688" cy="694944"/>
          </a:xfrm>
          <a:prstGeom prst="roundRect">
            <a:avLst/>
          </a:prstGeom>
          <a:solidFill>
            <a:srgbClr val="FFFFFF"/>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9857232" y="2386584"/>
            <a:ext cx="786384" cy="548640"/>
          </a:xfrm>
          <a:prstGeom prst="rect">
            <a:avLst/>
          </a:prstGeom>
          <a:noFill/>
        </p:spPr>
        <p:txBody>
          <a:bodyPr wrap="square" lIns="27432" tIns="27432" rIns="27432" bIns="27432" anchor="ctr">
            <a:normAutofit/>
          </a:bodyPr>
          <a:lstStyle/>
          <a:p>
            <a:pPr algn="ctr">
              <a:spcAft>
                <a:spcPts val="0"/>
              </a:spcAft>
            </a:pPr>
            <a:r>
              <a:rPr sz="950" b="1" i="0">
                <a:solidFill>
                  <a:srgbClr val="922A31"/>
                </a:solidFill>
                <a:latin typeface="Aptos"/>
              </a:rPr>
              <a:t>WATER</a:t>
            </a:r>
            <a:br/>
            <a:r>
              <a:rPr sz="950" b="1" i="0">
                <a:solidFill>
                  <a:srgbClr val="922A31"/>
                </a:solidFill>
                <a:latin typeface="Aptos"/>
              </a:rPr>
              <a:t>HEATER</a:t>
            </a:r>
          </a:p>
        </p:txBody>
      </p:sp>
      <p:sp>
        <p:nvSpPr>
          <p:cNvPr id="37" name="Rounded Rectangle 36"/>
          <p:cNvSpPr/>
          <p:nvPr/>
        </p:nvSpPr>
        <p:spPr>
          <a:xfrm>
            <a:off x="7927848" y="3310128"/>
            <a:ext cx="932688" cy="694944"/>
          </a:xfrm>
          <a:prstGeom prst="roundRect">
            <a:avLst/>
          </a:prstGeom>
          <a:solidFill>
            <a:srgbClr val="FFFFFF"/>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8001000" y="3383280"/>
            <a:ext cx="786384" cy="548640"/>
          </a:xfrm>
          <a:prstGeom prst="rect">
            <a:avLst/>
          </a:prstGeom>
          <a:noFill/>
        </p:spPr>
        <p:txBody>
          <a:bodyPr wrap="square" lIns="27432" tIns="27432" rIns="27432" bIns="27432" anchor="ctr">
            <a:normAutofit/>
          </a:bodyPr>
          <a:lstStyle/>
          <a:p>
            <a:pPr algn="ctr">
              <a:spcAft>
                <a:spcPts val="0"/>
              </a:spcAft>
            </a:pPr>
            <a:r>
              <a:rPr sz="950" b="1" i="0">
                <a:solidFill>
                  <a:srgbClr val="922A31"/>
                </a:solidFill>
                <a:latin typeface="Aptos"/>
              </a:rPr>
              <a:t>FRIDGE</a:t>
            </a:r>
          </a:p>
        </p:txBody>
      </p:sp>
      <p:sp>
        <p:nvSpPr>
          <p:cNvPr id="39" name="Rounded Rectangle 38"/>
          <p:cNvSpPr/>
          <p:nvPr/>
        </p:nvSpPr>
        <p:spPr>
          <a:xfrm>
            <a:off x="9162288" y="3310128"/>
            <a:ext cx="932688" cy="694944"/>
          </a:xfrm>
          <a:prstGeom prst="roundRect">
            <a:avLst/>
          </a:prstGeom>
          <a:solidFill>
            <a:srgbClr val="FFFFFF"/>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9235440" y="3383280"/>
            <a:ext cx="786384" cy="548640"/>
          </a:xfrm>
          <a:prstGeom prst="rect">
            <a:avLst/>
          </a:prstGeom>
          <a:noFill/>
        </p:spPr>
        <p:txBody>
          <a:bodyPr wrap="square" lIns="27432" tIns="27432" rIns="27432" bIns="27432" anchor="ctr">
            <a:normAutofit/>
          </a:bodyPr>
          <a:lstStyle/>
          <a:p>
            <a:pPr algn="ctr">
              <a:spcAft>
                <a:spcPts val="0"/>
              </a:spcAft>
            </a:pPr>
            <a:r>
              <a:rPr sz="950" b="1" i="0">
                <a:solidFill>
                  <a:srgbClr val="922A31"/>
                </a:solidFill>
                <a:latin typeface="Aptos"/>
              </a:rPr>
              <a:t>PUMP</a:t>
            </a:r>
          </a:p>
        </p:txBody>
      </p:sp>
      <p:sp>
        <p:nvSpPr>
          <p:cNvPr id="41" name="TextBox 40"/>
          <p:cNvSpPr txBox="1"/>
          <p:nvPr/>
        </p:nvSpPr>
        <p:spPr>
          <a:xfrm>
            <a:off x="6967728" y="4279392"/>
            <a:ext cx="4160520" cy="310896"/>
          </a:xfrm>
          <a:prstGeom prst="rect">
            <a:avLst/>
          </a:prstGeom>
          <a:noFill/>
        </p:spPr>
        <p:txBody>
          <a:bodyPr wrap="square" lIns="27432" tIns="27432" rIns="27432" bIns="27432" anchor="t">
            <a:spAutoFit/>
          </a:bodyPr>
          <a:lstStyle/>
          <a:p>
            <a:pPr algn="ctr">
              <a:spcAft>
                <a:spcPts val="0"/>
              </a:spcAft>
            </a:pPr>
            <a:r>
              <a:rPr sz="1750" b="1" i="0">
                <a:solidFill>
                  <a:srgbClr val="6E1920"/>
                </a:solidFill>
                <a:latin typeface="Aptos"/>
              </a:rPr>
              <a:t>Many small flexible loads</a:t>
            </a:r>
          </a:p>
        </p:txBody>
      </p:sp>
      <p:sp>
        <p:nvSpPr>
          <p:cNvPr id="42" name="TextBox 41"/>
          <p:cNvSpPr txBox="1"/>
          <p:nvPr/>
        </p:nvSpPr>
        <p:spPr>
          <a:xfrm>
            <a:off x="6995160" y="4690872"/>
            <a:ext cx="4114800" cy="566928"/>
          </a:xfrm>
          <a:prstGeom prst="rect">
            <a:avLst/>
          </a:prstGeom>
          <a:noFill/>
        </p:spPr>
        <p:txBody>
          <a:bodyPr wrap="square" lIns="27432" tIns="27432" rIns="27432" bIns="27432" anchor="t">
            <a:normAutofit/>
          </a:bodyPr>
          <a:lstStyle/>
          <a:p>
            <a:pPr algn="ctr">
              <a:spcAft>
                <a:spcPts val="0"/>
              </a:spcAft>
            </a:pPr>
            <a:r>
              <a:rPr sz="1320" b="0" i="0">
                <a:solidFill>
                  <a:srgbClr val="22262A"/>
                </a:solidFill>
                <a:latin typeface="Aptos"/>
              </a:rPr>
              <a:t>HVAC and other user appliances can briefly curtail consumption when extra balancing is required.</a:t>
            </a:r>
          </a:p>
        </p:txBody>
      </p:sp>
      <p:sp>
        <p:nvSpPr>
          <p:cNvPr id="43" name="Rounded Rectangle 42"/>
          <p:cNvSpPr/>
          <p:nvPr/>
        </p:nvSpPr>
        <p:spPr>
          <a:xfrm>
            <a:off x="1874519" y="5833872"/>
            <a:ext cx="8430768" cy="329184"/>
          </a:xfrm>
          <a:prstGeom prst="roundRect">
            <a:avLst/>
          </a:prstGeom>
          <a:solidFill>
            <a:srgbClr val="FFFFFF"/>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2057400" y="5852160"/>
            <a:ext cx="8065008" cy="274320"/>
          </a:xfrm>
          <a:prstGeom prst="rect">
            <a:avLst/>
          </a:prstGeom>
          <a:noFill/>
        </p:spPr>
        <p:txBody>
          <a:bodyPr wrap="square" lIns="27432" tIns="27432" rIns="27432" bIns="27432" anchor="ctr">
            <a:spAutoFit/>
          </a:bodyPr>
          <a:lstStyle/>
          <a:p>
            <a:pPr algn="ctr">
              <a:spcAft>
                <a:spcPts val="0"/>
              </a:spcAft>
            </a:pPr>
            <a:r>
              <a:rPr sz="1310" b="1" i="0">
                <a:solidFill>
                  <a:srgbClr val="6E1920"/>
                </a:solidFill>
                <a:latin typeface="Aptos"/>
              </a:rPr>
              <a:t>The opportunity shifts from a few MW-scale sites to many kW-scale resources.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256032"/>
            <a:ext cx="2926080" cy="201168"/>
          </a:xfrm>
          <a:prstGeom prst="rect">
            <a:avLst/>
          </a:prstGeom>
          <a:noFill/>
        </p:spPr>
        <p:txBody>
          <a:bodyPr wrap="square" lIns="27432" tIns="27432" rIns="27432" bIns="27432" anchor="t">
            <a:spAutoFit/>
          </a:bodyPr>
          <a:lstStyle/>
          <a:p>
            <a:pPr algn="l">
              <a:spcAft>
                <a:spcPts val="0"/>
              </a:spcAft>
            </a:pPr>
            <a:r>
              <a:rPr sz="950" b="1" i="0">
                <a:solidFill>
                  <a:srgbClr val="922A31"/>
                </a:solidFill>
                <a:latin typeface="Aptos"/>
              </a:rPr>
              <a:t>INTRODUCTION</a:t>
            </a:r>
          </a:p>
        </p:txBody>
      </p:sp>
      <p:sp>
        <p:nvSpPr>
          <p:cNvPr id="3" name="TextBox 2"/>
          <p:cNvSpPr txBox="1"/>
          <p:nvPr/>
        </p:nvSpPr>
        <p:spPr>
          <a:xfrm>
            <a:off x="621792" y="484632"/>
            <a:ext cx="10972800" cy="512064"/>
          </a:xfrm>
          <a:prstGeom prst="rect">
            <a:avLst/>
          </a:prstGeom>
          <a:noFill/>
        </p:spPr>
        <p:txBody>
          <a:bodyPr wrap="square" lIns="27432" tIns="27432" rIns="27432" bIns="27432" anchor="t">
            <a:normAutofit/>
          </a:bodyPr>
          <a:lstStyle/>
          <a:p>
            <a:pPr algn="l">
              <a:spcAft>
                <a:spcPts val="0"/>
              </a:spcAft>
            </a:pPr>
            <a:r>
              <a:rPr sz="2600" b="1" i="0">
                <a:solidFill>
                  <a:srgbClr val="22262A"/>
                </a:solidFill>
                <a:latin typeface="Aptos Display"/>
              </a:rPr>
              <a:t>Does appliance-level demand response sound far-fetched?</a:t>
            </a:r>
          </a:p>
        </p:txBody>
      </p:sp>
      <p:cxnSp>
        <p:nvCxnSpPr>
          <p:cNvPr id="4" name="Connector 3"/>
          <p:cNvCxnSpPr/>
          <p:nvPr/>
        </p:nvCxnSpPr>
        <p:spPr>
          <a:xfrm>
            <a:off x="566928" y="6565392"/>
            <a:ext cx="11064240" cy="0"/>
          </a:xfrm>
          <a:prstGeom prst="line">
            <a:avLst/>
          </a:prstGeom>
          <a:ln w="12700">
            <a:solidFill>
              <a:srgbClr val="E3E7E9"/>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66928" y="6565392"/>
            <a:ext cx="2212848" cy="0"/>
          </a:xfrm>
          <a:prstGeom prst="line">
            <a:avLst/>
          </a:prstGeom>
          <a:ln w="38100">
            <a:solidFill>
              <a:srgbClr val="922A3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611112"/>
            <a:ext cx="4754880" cy="146304"/>
          </a:xfrm>
          <a:prstGeom prst="rect">
            <a:avLst/>
          </a:prstGeom>
          <a:noFill/>
        </p:spPr>
        <p:txBody>
          <a:bodyPr wrap="square" lIns="27432" tIns="27432" rIns="27432" bIns="27432" anchor="t">
            <a:spAutoFit/>
          </a:bodyPr>
          <a:lstStyle/>
          <a:p>
            <a:pPr algn="l">
              <a:spcAft>
                <a:spcPts val="0"/>
              </a:spcAft>
            </a:pPr>
            <a:r>
              <a:rPr sz="750" b="0" i="0">
                <a:solidFill>
                  <a:srgbClr val="697078"/>
                </a:solidFill>
                <a:latin typeface="Aptos"/>
              </a:rPr>
              <a:t>Joan Ferré-Queralt et al.  |  Introduction</a:t>
            </a:r>
          </a:p>
        </p:txBody>
      </p:sp>
      <p:sp>
        <p:nvSpPr>
          <p:cNvPr id="7" name="TextBox 6"/>
          <p:cNvSpPr txBox="1"/>
          <p:nvPr/>
        </p:nvSpPr>
        <p:spPr>
          <a:xfrm>
            <a:off x="11201400" y="6601968"/>
            <a:ext cx="365760" cy="164592"/>
          </a:xfrm>
          <a:prstGeom prst="rect">
            <a:avLst/>
          </a:prstGeom>
          <a:noFill/>
        </p:spPr>
        <p:txBody>
          <a:bodyPr wrap="square" lIns="27432" tIns="27432" rIns="27432" bIns="27432" anchor="t">
            <a:spAutoFit/>
          </a:bodyPr>
          <a:lstStyle/>
          <a:p>
            <a:pPr algn="r">
              <a:spcAft>
                <a:spcPts val="0"/>
              </a:spcAft>
            </a:pPr>
            <a:r>
              <a:rPr sz="800" b="0" i="0">
                <a:solidFill>
                  <a:srgbClr val="697078"/>
                </a:solidFill>
                <a:latin typeface="Aptos"/>
              </a:rPr>
              <a:t>4</a:t>
            </a:r>
          </a:p>
        </p:txBody>
      </p:sp>
      <p:sp>
        <p:nvSpPr>
          <p:cNvPr id="8" name="Rounded Rectangle 7"/>
          <p:cNvSpPr/>
          <p:nvPr/>
        </p:nvSpPr>
        <p:spPr>
          <a:xfrm>
            <a:off x="713232" y="1371600"/>
            <a:ext cx="3401568" cy="4370832"/>
          </a:xfrm>
          <a:prstGeom prst="roundRect">
            <a:avLst/>
          </a:prstGeom>
          <a:solidFill>
            <a:srgbClr val="F6E9EA"/>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24128" y="1773936"/>
            <a:ext cx="2761488" cy="1051560"/>
          </a:xfrm>
          <a:prstGeom prst="rect">
            <a:avLst/>
          </a:prstGeom>
          <a:noFill/>
        </p:spPr>
        <p:txBody>
          <a:bodyPr wrap="square" lIns="27432" tIns="27432" rIns="27432" bIns="27432" anchor="t">
            <a:normAutofit/>
          </a:bodyPr>
          <a:lstStyle/>
          <a:p>
            <a:pPr algn="ctr">
              <a:spcAft>
                <a:spcPts val="0"/>
              </a:spcAft>
            </a:pPr>
            <a:r>
              <a:rPr sz="1850" b="1" i="0">
                <a:solidFill>
                  <a:srgbClr val="6E1920"/>
                </a:solidFill>
                <a:latin typeface="Aptos Display"/>
              </a:rPr>
              <a:t>Public calls to reduce air-conditioning during peak demand already happen.</a:t>
            </a:r>
          </a:p>
        </p:txBody>
      </p:sp>
      <p:cxnSp>
        <p:nvCxnSpPr>
          <p:cNvPr id="10" name="Connector 9"/>
          <p:cNvCxnSpPr/>
          <p:nvPr/>
        </p:nvCxnSpPr>
        <p:spPr>
          <a:xfrm>
            <a:off x="1143000" y="2944368"/>
            <a:ext cx="2532887" cy="0"/>
          </a:xfrm>
          <a:prstGeom prst="line">
            <a:avLst/>
          </a:prstGeom>
          <a:ln w="15240">
            <a:solidFill>
              <a:srgbClr val="922A31"/>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033271" y="3163824"/>
            <a:ext cx="2743200" cy="1060704"/>
          </a:xfrm>
          <a:prstGeom prst="rect">
            <a:avLst/>
          </a:prstGeom>
          <a:noFill/>
        </p:spPr>
        <p:txBody>
          <a:bodyPr wrap="square" lIns="27432" tIns="27432" rIns="27432" bIns="27432" anchor="ctr">
            <a:normAutofit/>
          </a:bodyPr>
          <a:lstStyle/>
          <a:p>
            <a:pPr algn="ctr">
              <a:spcAft>
                <a:spcPts val="0"/>
              </a:spcAft>
            </a:pPr>
            <a:r>
              <a:rPr sz="1520" b="0" i="0" dirty="0">
                <a:solidFill>
                  <a:srgbClr val="22262A"/>
                </a:solidFill>
                <a:latin typeface="Aptos"/>
              </a:rPr>
              <a:t>During an extreme heat event, millions of users </a:t>
            </a:r>
            <a:r>
              <a:rPr lang="en-US" sz="1520" b="0" i="0" dirty="0">
                <a:solidFill>
                  <a:srgbClr val="22262A"/>
                </a:solidFill>
                <a:latin typeface="Aptos"/>
              </a:rPr>
              <a:t>were</a:t>
            </a:r>
            <a:r>
              <a:rPr sz="1520" b="0" i="0" dirty="0">
                <a:solidFill>
                  <a:srgbClr val="22262A"/>
                </a:solidFill>
                <a:latin typeface="Aptos"/>
              </a:rPr>
              <a:t> asked to change consumption at the same time to protect the grid.</a:t>
            </a:r>
          </a:p>
        </p:txBody>
      </p:sp>
      <p:sp>
        <p:nvSpPr>
          <p:cNvPr id="12" name="TextBox 11"/>
          <p:cNvSpPr txBox="1"/>
          <p:nvPr/>
        </p:nvSpPr>
        <p:spPr>
          <a:xfrm>
            <a:off x="1033271" y="4535424"/>
            <a:ext cx="2743200" cy="694944"/>
          </a:xfrm>
          <a:prstGeom prst="rect">
            <a:avLst/>
          </a:prstGeom>
          <a:noFill/>
        </p:spPr>
        <p:txBody>
          <a:bodyPr wrap="square" lIns="27432" tIns="27432" rIns="27432" bIns="27432" anchor="t">
            <a:normAutofit/>
          </a:bodyPr>
          <a:lstStyle/>
          <a:p>
            <a:pPr algn="ctr">
              <a:spcAft>
                <a:spcPts val="0"/>
              </a:spcAft>
            </a:pPr>
            <a:endParaRPr sz="1350" b="1" i="0" dirty="0">
              <a:solidFill>
                <a:srgbClr val="922A31"/>
              </a:solidFill>
              <a:latin typeface="Aptos"/>
            </a:endParaRPr>
          </a:p>
        </p:txBody>
      </p:sp>
      <p:pic>
        <p:nvPicPr>
          <p:cNvPr id="21" name="Picture 20">
            <a:extLst>
              <a:ext uri="{FF2B5EF4-FFF2-40B4-BE49-F238E27FC236}">
                <a16:creationId xmlns:a16="http://schemas.microsoft.com/office/drawing/2014/main" id="{D179C125-3A8B-0CD4-5FF0-1A778C257A82}"/>
              </a:ext>
            </a:extLst>
          </p:cNvPr>
          <p:cNvPicPr>
            <a:picLocks noChangeAspect="1"/>
          </p:cNvPicPr>
          <p:nvPr/>
        </p:nvPicPr>
        <p:blipFill>
          <a:blip r:embed="rId3"/>
          <a:stretch>
            <a:fillRect/>
          </a:stretch>
        </p:blipFill>
        <p:spPr>
          <a:xfrm>
            <a:off x="4527057" y="1216483"/>
            <a:ext cx="3401568" cy="2891333"/>
          </a:xfrm>
          <a:prstGeom prst="rect">
            <a:avLst/>
          </a:prstGeom>
        </p:spPr>
      </p:pic>
      <p:pic>
        <p:nvPicPr>
          <p:cNvPr id="23" name="Picture 22">
            <a:extLst>
              <a:ext uri="{FF2B5EF4-FFF2-40B4-BE49-F238E27FC236}">
                <a16:creationId xmlns:a16="http://schemas.microsoft.com/office/drawing/2014/main" id="{C0F4AD70-49E9-7F48-0717-23B55AA7B8E9}"/>
              </a:ext>
            </a:extLst>
          </p:cNvPr>
          <p:cNvPicPr>
            <a:picLocks noChangeAspect="1"/>
          </p:cNvPicPr>
          <p:nvPr/>
        </p:nvPicPr>
        <p:blipFill>
          <a:blip r:embed="rId4"/>
          <a:stretch>
            <a:fillRect/>
          </a:stretch>
        </p:blipFill>
        <p:spPr>
          <a:xfrm>
            <a:off x="7714830" y="3557016"/>
            <a:ext cx="3669450" cy="26570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612648" y="201168"/>
            <a:ext cx="841248" cy="832104"/>
          </a:xfrm>
          <a:prstGeom prst="rect">
            <a:avLst/>
          </a:prstGeom>
        </p:spPr>
      </p:pic>
      <p:sp>
        <p:nvSpPr>
          <p:cNvPr id="3" name="TextBox 2"/>
          <p:cNvSpPr txBox="1"/>
          <p:nvPr/>
        </p:nvSpPr>
        <p:spPr>
          <a:xfrm>
            <a:off x="7260336" y="438912"/>
            <a:ext cx="4306824" cy="228600"/>
          </a:xfrm>
          <a:prstGeom prst="rect">
            <a:avLst/>
          </a:prstGeom>
          <a:noFill/>
        </p:spPr>
        <p:txBody>
          <a:bodyPr wrap="square" lIns="0" tIns="0" rIns="0" bIns="0" anchor="t">
            <a:noAutofit/>
          </a:bodyPr>
          <a:lstStyle/>
          <a:p>
            <a:pPr algn="r">
              <a:lnSpc>
                <a:spcPct val="100000"/>
              </a:lnSpc>
              <a:spcBef>
                <a:spcPts val="0"/>
              </a:spcBef>
              <a:spcAft>
                <a:spcPts val="0"/>
              </a:spcAft>
            </a:pPr>
            <a:r>
              <a:rPr sz="1100" b="1" i="0">
                <a:solidFill>
                  <a:srgbClr val="22262A"/>
                </a:solidFill>
                <a:latin typeface="Aptos"/>
              </a:rPr>
              <a:t>21st International Workshop on Data Privacy Management</a:t>
            </a:r>
          </a:p>
        </p:txBody>
      </p:sp>
      <p:sp>
        <p:nvSpPr>
          <p:cNvPr id="4" name="Rectangle 3"/>
          <p:cNvSpPr/>
          <p:nvPr/>
        </p:nvSpPr>
        <p:spPr>
          <a:xfrm>
            <a:off x="0" y="1261872"/>
            <a:ext cx="12188952" cy="2267712"/>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10853928" y="1261872"/>
            <a:ext cx="1335024" cy="2267712"/>
          </a:xfrm>
          <a:prstGeom prst="rect">
            <a:avLst/>
          </a:prstGeom>
          <a:solidFill>
            <a:srgbClr val="6E19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581912"/>
            <a:ext cx="2834640" cy="292608"/>
          </a:xfrm>
          <a:prstGeom prst="rect">
            <a:avLst/>
          </a:prstGeom>
          <a:noFill/>
        </p:spPr>
        <p:txBody>
          <a:bodyPr wrap="square" lIns="0" tIns="0" rIns="0" bIns="0" anchor="t">
            <a:noAutofit/>
          </a:bodyPr>
          <a:lstStyle/>
          <a:p>
            <a:pPr algn="l">
              <a:lnSpc>
                <a:spcPct val="100000"/>
              </a:lnSpc>
              <a:spcBef>
                <a:spcPts val="0"/>
              </a:spcBef>
              <a:spcAft>
                <a:spcPts val="0"/>
              </a:spcAft>
            </a:pPr>
            <a:r>
              <a:rPr sz="1250" b="1" i="0">
                <a:solidFill>
                  <a:srgbClr val="FFFFFF"/>
                </a:solidFill>
                <a:latin typeface="Aptos"/>
              </a:rPr>
              <a:t>SECTION 02</a:t>
            </a:r>
          </a:p>
        </p:txBody>
      </p:sp>
      <p:sp>
        <p:nvSpPr>
          <p:cNvPr id="7" name="TextBox 6"/>
          <p:cNvSpPr txBox="1"/>
          <p:nvPr/>
        </p:nvSpPr>
        <p:spPr>
          <a:xfrm>
            <a:off x="640080" y="1947672"/>
            <a:ext cx="9829800" cy="658368"/>
          </a:xfrm>
          <a:prstGeom prst="rect">
            <a:avLst/>
          </a:prstGeom>
          <a:noFill/>
        </p:spPr>
        <p:txBody>
          <a:bodyPr wrap="square" lIns="0" tIns="0" rIns="0" bIns="0" anchor="t">
            <a:noAutofit/>
          </a:bodyPr>
          <a:lstStyle/>
          <a:p>
            <a:pPr algn="l">
              <a:lnSpc>
                <a:spcPct val="100000"/>
              </a:lnSpc>
              <a:spcBef>
                <a:spcPts val="0"/>
              </a:spcBef>
              <a:spcAft>
                <a:spcPts val="0"/>
              </a:spcAft>
            </a:pPr>
            <a:r>
              <a:rPr sz="3400" b="1" i="0">
                <a:solidFill>
                  <a:srgbClr val="FFFFFF"/>
                </a:solidFill>
                <a:latin typeface="Aptos Display"/>
              </a:rPr>
              <a:t>System Overview</a:t>
            </a:r>
          </a:p>
        </p:txBody>
      </p:sp>
      <p:sp>
        <p:nvSpPr>
          <p:cNvPr id="8" name="TextBox 7"/>
          <p:cNvSpPr txBox="1"/>
          <p:nvPr/>
        </p:nvSpPr>
        <p:spPr>
          <a:xfrm>
            <a:off x="640080" y="2761488"/>
            <a:ext cx="9692640" cy="438912"/>
          </a:xfrm>
          <a:prstGeom prst="rect">
            <a:avLst/>
          </a:prstGeom>
          <a:noFill/>
        </p:spPr>
        <p:txBody>
          <a:bodyPr wrap="square" lIns="0" tIns="0" rIns="0" bIns="0" anchor="t">
            <a:noAutofit/>
          </a:bodyPr>
          <a:lstStyle/>
          <a:p>
            <a:pPr algn="l">
              <a:lnSpc>
                <a:spcPct val="100000"/>
              </a:lnSpc>
              <a:spcBef>
                <a:spcPts val="0"/>
              </a:spcBef>
              <a:spcAft>
                <a:spcPts val="0"/>
              </a:spcAft>
            </a:pPr>
            <a:r>
              <a:rPr sz="1800" b="0" i="0">
                <a:solidFill>
                  <a:srgbClr val="FFFFFF"/>
                </a:solidFill>
                <a:latin typeface="Aptos"/>
              </a:rPr>
              <a:t>Actors, components, and the end-to-end protocol lifecycle</a:t>
            </a:r>
          </a:p>
        </p:txBody>
      </p:sp>
      <p:sp>
        <p:nvSpPr>
          <p:cNvPr id="9" name="TextBox 8"/>
          <p:cNvSpPr txBox="1"/>
          <p:nvPr/>
        </p:nvSpPr>
        <p:spPr>
          <a:xfrm>
            <a:off x="10972800" y="1975104"/>
            <a:ext cx="1060704" cy="658368"/>
          </a:xfrm>
          <a:prstGeom prst="rect">
            <a:avLst/>
          </a:prstGeom>
          <a:noFill/>
        </p:spPr>
        <p:txBody>
          <a:bodyPr wrap="square" lIns="0" tIns="0" rIns="0" bIns="0" anchor="ctr">
            <a:noAutofit/>
          </a:bodyPr>
          <a:lstStyle/>
          <a:p>
            <a:pPr algn="ctr">
              <a:lnSpc>
                <a:spcPct val="100000"/>
              </a:lnSpc>
              <a:spcBef>
                <a:spcPts val="0"/>
              </a:spcBef>
              <a:spcAft>
                <a:spcPts val="0"/>
              </a:spcAft>
            </a:pPr>
            <a:r>
              <a:rPr sz="2900" b="1" i="0">
                <a:solidFill>
                  <a:srgbClr val="FFFFFF"/>
                </a:solidFill>
                <a:latin typeface="Aptos"/>
              </a:rPr>
              <a:t>02</a:t>
            </a:r>
          </a:p>
        </p:txBody>
      </p:sp>
      <p:sp>
        <p:nvSpPr>
          <p:cNvPr id="10" name="Rounded Rectangle 9"/>
          <p:cNvSpPr/>
          <p:nvPr/>
        </p:nvSpPr>
        <p:spPr>
          <a:xfrm>
            <a:off x="65836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41247"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41247"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1</a:t>
            </a:r>
          </a:p>
        </p:txBody>
      </p:sp>
      <p:sp>
        <p:nvSpPr>
          <p:cNvPr id="13" name="TextBox 12"/>
          <p:cNvSpPr txBox="1"/>
          <p:nvPr/>
        </p:nvSpPr>
        <p:spPr>
          <a:xfrm>
            <a:off x="136245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INTRODUCTION</a:t>
            </a:r>
          </a:p>
        </p:txBody>
      </p:sp>
      <p:sp>
        <p:nvSpPr>
          <p:cNvPr id="14" name="Rounded Rectangle 13"/>
          <p:cNvSpPr/>
          <p:nvPr/>
        </p:nvSpPr>
        <p:spPr>
          <a:xfrm>
            <a:off x="3447288" y="4160520"/>
            <a:ext cx="2624328" cy="1078992"/>
          </a:xfrm>
          <a:prstGeom prst="roundRect">
            <a:avLst/>
          </a:prstGeom>
          <a:solidFill>
            <a:srgbClr val="F8ECEE"/>
          </a:solidFill>
          <a:ln w="1905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3630168" y="4407408"/>
            <a:ext cx="402336" cy="402336"/>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63016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2</a:t>
            </a:r>
          </a:p>
        </p:txBody>
      </p:sp>
      <p:sp>
        <p:nvSpPr>
          <p:cNvPr id="17" name="TextBox 16"/>
          <p:cNvSpPr txBox="1"/>
          <p:nvPr/>
        </p:nvSpPr>
        <p:spPr>
          <a:xfrm>
            <a:off x="415137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50" b="1" i="0">
                <a:solidFill>
                  <a:srgbClr val="922A31"/>
                </a:solidFill>
                <a:latin typeface="Aptos"/>
              </a:rPr>
              <a:t>SYSTEM OVERVIEW</a:t>
            </a:r>
          </a:p>
        </p:txBody>
      </p:sp>
      <p:sp>
        <p:nvSpPr>
          <p:cNvPr id="18" name="Rounded Rectangle 17"/>
          <p:cNvSpPr/>
          <p:nvPr/>
        </p:nvSpPr>
        <p:spPr>
          <a:xfrm>
            <a:off x="623620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419088"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1908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3</a:t>
            </a:r>
          </a:p>
        </p:txBody>
      </p:sp>
      <p:sp>
        <p:nvSpPr>
          <p:cNvPr id="21" name="TextBox 20"/>
          <p:cNvSpPr txBox="1"/>
          <p:nvPr/>
        </p:nvSpPr>
        <p:spPr>
          <a:xfrm>
            <a:off x="694029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EVALUATION</a:t>
            </a:r>
          </a:p>
        </p:txBody>
      </p:sp>
      <p:sp>
        <p:nvSpPr>
          <p:cNvPr id="22" name="Rounded Rectangle 21"/>
          <p:cNvSpPr/>
          <p:nvPr/>
        </p:nvSpPr>
        <p:spPr>
          <a:xfrm>
            <a:off x="902512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9208008"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20800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4</a:t>
            </a:r>
          </a:p>
        </p:txBody>
      </p:sp>
      <p:sp>
        <p:nvSpPr>
          <p:cNvPr id="25" name="TextBox 24"/>
          <p:cNvSpPr txBox="1"/>
          <p:nvPr/>
        </p:nvSpPr>
        <p:spPr>
          <a:xfrm>
            <a:off x="972921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CONCLUSIONS</a:t>
            </a:r>
          </a:p>
        </p:txBody>
      </p:sp>
      <p:sp>
        <p:nvSpPr>
          <p:cNvPr id="26" name="Rectangle 25"/>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03504" y="6437376"/>
            <a:ext cx="3229983"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System Overview</a:t>
            </a:r>
          </a:p>
        </p:txBody>
      </p:sp>
      <p:sp>
        <p:nvSpPr>
          <p:cNvPr id="29" name="TextBox 28"/>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58368" y="2011680"/>
            <a:ext cx="2331720" cy="1389888"/>
          </a:xfrm>
          <a:prstGeom prst="roundRect">
            <a:avLst/>
          </a:prstGeom>
          <a:solidFill>
            <a:srgbClr val="E9F1F6"/>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9536" y="2221992"/>
            <a:ext cx="502920" cy="502920"/>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9536" y="2221992"/>
            <a:ext cx="502920" cy="502920"/>
          </a:xfrm>
          <a:prstGeom prst="rect">
            <a:avLst/>
          </a:prstGeom>
          <a:noFill/>
        </p:spPr>
        <p:txBody>
          <a:bodyPr wrap="square" lIns="0" tIns="0" rIns="0" bIns="0" anchor="ctr">
            <a:noAutofit/>
          </a:bodyPr>
          <a:lstStyle/>
          <a:p>
            <a:pPr algn="ctr">
              <a:lnSpc>
                <a:spcPct val="100000"/>
              </a:lnSpc>
              <a:spcBef>
                <a:spcPts val="0"/>
              </a:spcBef>
              <a:spcAft>
                <a:spcPts val="0"/>
              </a:spcAft>
            </a:pPr>
            <a:r>
              <a:rPr sz="1150" b="1" i="0">
                <a:solidFill>
                  <a:srgbClr val="FFFFFF"/>
                </a:solidFill>
                <a:latin typeface="Aptos"/>
              </a:rPr>
              <a:t>U</a:t>
            </a:r>
          </a:p>
        </p:txBody>
      </p:sp>
      <p:sp>
        <p:nvSpPr>
          <p:cNvPr id="8" name="TextBox 7"/>
          <p:cNvSpPr txBox="1"/>
          <p:nvPr/>
        </p:nvSpPr>
        <p:spPr>
          <a:xfrm>
            <a:off x="1499616" y="2194560"/>
            <a:ext cx="1307591" cy="530352"/>
          </a:xfrm>
          <a:prstGeom prst="rect">
            <a:avLst/>
          </a:prstGeom>
          <a:noFill/>
        </p:spPr>
        <p:txBody>
          <a:bodyPr wrap="square" lIns="0" tIns="0" rIns="0" bIns="0" anchor="ctr">
            <a:noAutofit/>
          </a:bodyPr>
          <a:lstStyle/>
          <a:p>
            <a:pPr algn="l">
              <a:lnSpc>
                <a:spcPct val="100000"/>
              </a:lnSpc>
              <a:spcBef>
                <a:spcPts val="0"/>
              </a:spcBef>
              <a:spcAft>
                <a:spcPts val="0"/>
              </a:spcAft>
            </a:pPr>
            <a:r>
              <a:rPr sz="1600" b="1" i="0">
                <a:solidFill>
                  <a:srgbClr val="295B7A"/>
                </a:solidFill>
                <a:latin typeface="Aptos"/>
              </a:rPr>
              <a:t>USERS</a:t>
            </a:r>
          </a:p>
        </p:txBody>
      </p:sp>
      <p:sp>
        <p:nvSpPr>
          <p:cNvPr id="9" name="TextBox 8"/>
          <p:cNvSpPr txBox="1"/>
          <p:nvPr/>
        </p:nvSpPr>
        <p:spPr>
          <a:xfrm>
            <a:off x="886968" y="2761488"/>
            <a:ext cx="1874519" cy="475488"/>
          </a:xfrm>
          <a:prstGeom prst="rect">
            <a:avLst/>
          </a:prstGeom>
          <a:noFill/>
        </p:spPr>
        <p:txBody>
          <a:bodyPr wrap="square" lIns="0" tIns="0" rIns="0" bIns="0" anchor="ctr">
            <a:noAutofit/>
          </a:bodyPr>
          <a:lstStyle/>
          <a:p>
            <a:pPr algn="l">
              <a:lnSpc>
                <a:spcPct val="100000"/>
              </a:lnSpc>
              <a:spcBef>
                <a:spcPts val="0"/>
              </a:spcBef>
              <a:spcAft>
                <a:spcPts val="0"/>
              </a:spcAft>
            </a:pPr>
            <a:r>
              <a:rPr sz="1340" b="0" i="0">
                <a:solidFill>
                  <a:srgbClr val="22262A"/>
                </a:solidFill>
                <a:latin typeface="Aptos"/>
              </a:rPr>
              <a:t>Choose availability and comfort limits.</a:t>
            </a:r>
          </a:p>
        </p:txBody>
      </p:sp>
      <p:sp>
        <p:nvSpPr>
          <p:cNvPr id="10" name="Rounded Rectangle 9"/>
          <p:cNvSpPr/>
          <p:nvPr/>
        </p:nvSpPr>
        <p:spPr>
          <a:xfrm>
            <a:off x="658368" y="3840480"/>
            <a:ext cx="2331720" cy="1389888"/>
          </a:xfrm>
          <a:prstGeom prst="roundRect">
            <a:avLst/>
          </a:prstGeom>
          <a:solidFill>
            <a:srgbClr val="E9F1F6"/>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59536" y="4050792"/>
            <a:ext cx="502920" cy="502920"/>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9536" y="4050792"/>
            <a:ext cx="502920" cy="502920"/>
          </a:xfrm>
          <a:prstGeom prst="rect">
            <a:avLst/>
          </a:prstGeom>
          <a:noFill/>
        </p:spPr>
        <p:txBody>
          <a:bodyPr wrap="square" lIns="0" tIns="0" rIns="0" bIns="0" anchor="ctr">
            <a:noAutofit/>
          </a:bodyPr>
          <a:lstStyle/>
          <a:p>
            <a:pPr algn="ctr">
              <a:lnSpc>
                <a:spcPct val="100000"/>
              </a:lnSpc>
              <a:spcBef>
                <a:spcPts val="0"/>
              </a:spcBef>
              <a:spcAft>
                <a:spcPts val="0"/>
              </a:spcAft>
            </a:pPr>
            <a:r>
              <a:rPr sz="1150" b="1" i="0">
                <a:solidFill>
                  <a:srgbClr val="FFFFFF"/>
                </a:solidFill>
                <a:latin typeface="Aptos"/>
              </a:rPr>
              <a:t>A</a:t>
            </a:r>
          </a:p>
        </p:txBody>
      </p:sp>
      <p:sp>
        <p:nvSpPr>
          <p:cNvPr id="13" name="TextBox 12"/>
          <p:cNvSpPr txBox="1"/>
          <p:nvPr/>
        </p:nvSpPr>
        <p:spPr>
          <a:xfrm>
            <a:off x="1499616" y="4023360"/>
            <a:ext cx="1307591" cy="530352"/>
          </a:xfrm>
          <a:prstGeom prst="rect">
            <a:avLst/>
          </a:prstGeom>
          <a:noFill/>
        </p:spPr>
        <p:txBody>
          <a:bodyPr wrap="square" lIns="0" tIns="0" rIns="0" bIns="0" anchor="ctr">
            <a:noAutofit/>
          </a:bodyPr>
          <a:lstStyle/>
          <a:p>
            <a:pPr algn="l">
              <a:lnSpc>
                <a:spcPct val="100000"/>
              </a:lnSpc>
              <a:spcBef>
                <a:spcPts val="0"/>
              </a:spcBef>
              <a:spcAft>
                <a:spcPts val="0"/>
              </a:spcAft>
            </a:pPr>
            <a:r>
              <a:rPr sz="1600" b="1" i="0">
                <a:solidFill>
                  <a:srgbClr val="295B7A"/>
                </a:solidFill>
                <a:latin typeface="Aptos"/>
              </a:rPr>
              <a:t>APPLIANCES</a:t>
            </a:r>
          </a:p>
        </p:txBody>
      </p:sp>
      <p:sp>
        <p:nvSpPr>
          <p:cNvPr id="14" name="TextBox 13"/>
          <p:cNvSpPr txBox="1"/>
          <p:nvPr/>
        </p:nvSpPr>
        <p:spPr>
          <a:xfrm>
            <a:off x="886968" y="4590288"/>
            <a:ext cx="1874519" cy="475488"/>
          </a:xfrm>
          <a:prstGeom prst="rect">
            <a:avLst/>
          </a:prstGeom>
          <a:noFill/>
        </p:spPr>
        <p:txBody>
          <a:bodyPr wrap="square" lIns="0" tIns="0" rIns="0" bIns="0" anchor="ctr">
            <a:noAutofit/>
          </a:bodyPr>
          <a:lstStyle/>
          <a:p>
            <a:pPr algn="l">
              <a:lnSpc>
                <a:spcPct val="100000"/>
              </a:lnSpc>
              <a:spcBef>
                <a:spcPts val="0"/>
              </a:spcBef>
              <a:spcAft>
                <a:spcPts val="0"/>
              </a:spcAft>
            </a:pPr>
            <a:r>
              <a:rPr sz="1340" b="0" i="0">
                <a:solidFill>
                  <a:srgbClr val="22262A"/>
                </a:solidFill>
                <a:latin typeface="Aptos"/>
              </a:rPr>
              <a:t>Act as OpenADR VENs; curtail and sign with an HSM.</a:t>
            </a:r>
          </a:p>
        </p:txBody>
      </p:sp>
      <p:sp>
        <p:nvSpPr>
          <p:cNvPr id="15" name="Rounded Rectangle 14"/>
          <p:cNvSpPr/>
          <p:nvPr/>
        </p:nvSpPr>
        <p:spPr>
          <a:xfrm>
            <a:off x="4663440" y="2743200"/>
            <a:ext cx="2862072" cy="1755648"/>
          </a:xfrm>
          <a:prstGeom prst="roundRect">
            <a:avLst/>
          </a:prstGeom>
          <a:solidFill>
            <a:srgbClr val="F8ECEE"/>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4864607" y="2953512"/>
            <a:ext cx="502920" cy="502920"/>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864607" y="2953512"/>
            <a:ext cx="502920" cy="502920"/>
          </a:xfrm>
          <a:prstGeom prst="rect">
            <a:avLst/>
          </a:prstGeom>
          <a:noFill/>
        </p:spPr>
        <p:txBody>
          <a:bodyPr wrap="square" lIns="0" tIns="0" rIns="0" bIns="0" anchor="ctr">
            <a:noAutofit/>
          </a:bodyPr>
          <a:lstStyle/>
          <a:p>
            <a:pPr algn="ctr">
              <a:lnSpc>
                <a:spcPct val="100000"/>
              </a:lnSpc>
              <a:spcBef>
                <a:spcPts val="0"/>
              </a:spcBef>
              <a:spcAft>
                <a:spcPts val="0"/>
              </a:spcAft>
            </a:pPr>
            <a:r>
              <a:rPr sz="1150" b="1" i="0">
                <a:solidFill>
                  <a:srgbClr val="FFFFFF"/>
                </a:solidFill>
                <a:latin typeface="Aptos"/>
              </a:rPr>
              <a:t>VPP</a:t>
            </a:r>
          </a:p>
        </p:txBody>
      </p:sp>
      <p:sp>
        <p:nvSpPr>
          <p:cNvPr id="18" name="TextBox 17"/>
          <p:cNvSpPr txBox="1"/>
          <p:nvPr/>
        </p:nvSpPr>
        <p:spPr>
          <a:xfrm>
            <a:off x="5504688" y="2926080"/>
            <a:ext cx="1837943" cy="530352"/>
          </a:xfrm>
          <a:prstGeom prst="rect">
            <a:avLst/>
          </a:prstGeom>
          <a:noFill/>
        </p:spPr>
        <p:txBody>
          <a:bodyPr wrap="square" lIns="0" tIns="0" rIns="0" bIns="0" anchor="ctr">
            <a:noAutofit/>
          </a:bodyPr>
          <a:lstStyle/>
          <a:p>
            <a:pPr algn="l">
              <a:lnSpc>
                <a:spcPct val="100000"/>
              </a:lnSpc>
              <a:spcBef>
                <a:spcPts val="0"/>
              </a:spcBef>
              <a:spcAft>
                <a:spcPts val="0"/>
              </a:spcAft>
            </a:pPr>
            <a:r>
              <a:rPr sz="1350" b="1" i="0">
                <a:solidFill>
                  <a:srgbClr val="922A31"/>
                </a:solidFill>
                <a:latin typeface="Aptos"/>
              </a:rPr>
              <a:t>VIRTUAL POWER PLANT</a:t>
            </a:r>
          </a:p>
        </p:txBody>
      </p:sp>
      <p:sp>
        <p:nvSpPr>
          <p:cNvPr id="19" name="TextBox 18"/>
          <p:cNvSpPr txBox="1"/>
          <p:nvPr/>
        </p:nvSpPr>
        <p:spPr>
          <a:xfrm>
            <a:off x="4892040" y="3493008"/>
            <a:ext cx="2404872" cy="841247"/>
          </a:xfrm>
          <a:prstGeom prst="rect">
            <a:avLst/>
          </a:prstGeom>
          <a:noFill/>
        </p:spPr>
        <p:txBody>
          <a:bodyPr wrap="square" lIns="0" tIns="0" rIns="0" bIns="0" anchor="ctr">
            <a:noAutofit/>
          </a:bodyPr>
          <a:lstStyle/>
          <a:p>
            <a:pPr algn="l">
              <a:lnSpc>
                <a:spcPct val="100000"/>
              </a:lnSpc>
              <a:spcBef>
                <a:spcPts val="0"/>
              </a:spcBef>
              <a:spcAft>
                <a:spcPts val="0"/>
              </a:spcAft>
            </a:pPr>
            <a:r>
              <a:rPr sz="1340" b="0" i="0">
                <a:solidFill>
                  <a:srgbClr val="22262A"/>
                </a:solidFill>
                <a:latin typeface="Aptos"/>
              </a:rPr>
              <a:t>Aggregates flexibility, schedules events, and acts as OpenADR VTN.</a:t>
            </a:r>
          </a:p>
        </p:txBody>
      </p:sp>
      <p:sp>
        <p:nvSpPr>
          <p:cNvPr id="20" name="Rounded Rectangle 19"/>
          <p:cNvSpPr/>
          <p:nvPr/>
        </p:nvSpPr>
        <p:spPr>
          <a:xfrm>
            <a:off x="9144000" y="2011680"/>
            <a:ext cx="2377440" cy="1389888"/>
          </a:xfrm>
          <a:prstGeom prst="roundRect">
            <a:avLst/>
          </a:prstGeom>
          <a:solidFill>
            <a:srgbClr val="FFF5D9"/>
          </a:solidFill>
          <a:ln w="12700">
            <a:solidFill>
              <a:srgbClr val="906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9345168" y="2221992"/>
            <a:ext cx="502920" cy="502920"/>
          </a:xfrm>
          <a:prstGeom prst="ellipse">
            <a:avLst/>
          </a:prstGeom>
          <a:solidFill>
            <a:srgbClr val="9064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345168" y="2221992"/>
            <a:ext cx="502920" cy="502920"/>
          </a:xfrm>
          <a:prstGeom prst="rect">
            <a:avLst/>
          </a:prstGeom>
          <a:noFill/>
        </p:spPr>
        <p:txBody>
          <a:bodyPr wrap="square" lIns="0" tIns="0" rIns="0" bIns="0" anchor="ctr">
            <a:noAutofit/>
          </a:bodyPr>
          <a:lstStyle/>
          <a:p>
            <a:pPr algn="ctr">
              <a:lnSpc>
                <a:spcPct val="100000"/>
              </a:lnSpc>
              <a:spcBef>
                <a:spcPts val="0"/>
              </a:spcBef>
              <a:spcAft>
                <a:spcPts val="0"/>
              </a:spcAft>
            </a:pPr>
            <a:r>
              <a:rPr sz="1150" b="1" i="0">
                <a:solidFill>
                  <a:srgbClr val="FFFFFF"/>
                </a:solidFill>
                <a:latin typeface="Aptos"/>
              </a:rPr>
              <a:t>RA</a:t>
            </a:r>
          </a:p>
        </p:txBody>
      </p:sp>
      <p:sp>
        <p:nvSpPr>
          <p:cNvPr id="23" name="TextBox 22"/>
          <p:cNvSpPr txBox="1"/>
          <p:nvPr/>
        </p:nvSpPr>
        <p:spPr>
          <a:xfrm>
            <a:off x="9985248" y="2194560"/>
            <a:ext cx="1353312" cy="530352"/>
          </a:xfrm>
          <a:prstGeom prst="rect">
            <a:avLst/>
          </a:prstGeom>
          <a:noFill/>
        </p:spPr>
        <p:txBody>
          <a:bodyPr wrap="square" lIns="0" tIns="0" rIns="0" bIns="0" anchor="ctr">
            <a:noAutofit/>
          </a:bodyPr>
          <a:lstStyle/>
          <a:p>
            <a:pPr algn="l">
              <a:lnSpc>
                <a:spcPct val="100000"/>
              </a:lnSpc>
              <a:spcBef>
                <a:spcPts val="0"/>
              </a:spcBef>
              <a:spcAft>
                <a:spcPts val="0"/>
              </a:spcAft>
            </a:pPr>
            <a:r>
              <a:rPr sz="1350" b="1" i="0">
                <a:solidFill>
                  <a:srgbClr val="906400"/>
                </a:solidFill>
                <a:latin typeface="Aptos"/>
              </a:rPr>
              <a:t>REGISTRATION AUTHORITY</a:t>
            </a:r>
          </a:p>
        </p:txBody>
      </p:sp>
      <p:sp>
        <p:nvSpPr>
          <p:cNvPr id="24" name="TextBox 23"/>
          <p:cNvSpPr txBox="1"/>
          <p:nvPr/>
        </p:nvSpPr>
        <p:spPr>
          <a:xfrm>
            <a:off x="9372600" y="2761488"/>
            <a:ext cx="1920240" cy="475488"/>
          </a:xfrm>
          <a:prstGeom prst="rect">
            <a:avLst/>
          </a:prstGeom>
          <a:noFill/>
        </p:spPr>
        <p:txBody>
          <a:bodyPr wrap="square" lIns="0" tIns="0" rIns="0" bIns="0" anchor="ctr">
            <a:noAutofit/>
          </a:bodyPr>
          <a:lstStyle/>
          <a:p>
            <a:pPr algn="l">
              <a:lnSpc>
                <a:spcPct val="100000"/>
              </a:lnSpc>
              <a:spcBef>
                <a:spcPts val="0"/>
              </a:spcBef>
              <a:spcAft>
                <a:spcPts val="0"/>
              </a:spcAft>
            </a:pPr>
            <a:r>
              <a:rPr sz="1340" b="0" i="0">
                <a:solidFill>
                  <a:srgbClr val="22262A"/>
                </a:solidFill>
                <a:latin typeface="Aptos"/>
              </a:rPr>
              <a:t>Verifies devices, assigns clusters, and manages pseudonyms.</a:t>
            </a:r>
          </a:p>
        </p:txBody>
      </p:sp>
      <p:sp>
        <p:nvSpPr>
          <p:cNvPr id="25" name="Rounded Rectangle 24"/>
          <p:cNvSpPr/>
          <p:nvPr/>
        </p:nvSpPr>
        <p:spPr>
          <a:xfrm>
            <a:off x="9144000" y="3840480"/>
            <a:ext cx="2377440" cy="1389888"/>
          </a:xfrm>
          <a:prstGeom prst="roundRect">
            <a:avLst/>
          </a:prstGeom>
          <a:solidFill>
            <a:srgbClr val="F2F4F5"/>
          </a:solidFill>
          <a:ln w="12700">
            <a:solidFill>
              <a:srgbClr val="5E68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9345168" y="4050792"/>
            <a:ext cx="502920" cy="502920"/>
          </a:xfrm>
          <a:prstGeom prst="ellipse">
            <a:avLst/>
          </a:prstGeom>
          <a:solidFill>
            <a:srgbClr val="5E68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45168" y="4050792"/>
            <a:ext cx="502920" cy="502920"/>
          </a:xfrm>
          <a:prstGeom prst="rect">
            <a:avLst/>
          </a:prstGeom>
          <a:noFill/>
        </p:spPr>
        <p:txBody>
          <a:bodyPr wrap="square" lIns="0" tIns="0" rIns="0" bIns="0" anchor="ctr">
            <a:noAutofit/>
          </a:bodyPr>
          <a:lstStyle/>
          <a:p>
            <a:pPr algn="ctr">
              <a:lnSpc>
                <a:spcPct val="100000"/>
              </a:lnSpc>
              <a:spcBef>
                <a:spcPts val="0"/>
              </a:spcBef>
              <a:spcAft>
                <a:spcPts val="0"/>
              </a:spcAft>
            </a:pPr>
            <a:r>
              <a:rPr sz="1150" b="1" i="0">
                <a:solidFill>
                  <a:srgbClr val="FFFFFF"/>
                </a:solidFill>
                <a:latin typeface="Aptos"/>
              </a:rPr>
              <a:t>M</a:t>
            </a:r>
          </a:p>
        </p:txBody>
      </p:sp>
      <p:sp>
        <p:nvSpPr>
          <p:cNvPr id="28" name="TextBox 27"/>
          <p:cNvSpPr txBox="1"/>
          <p:nvPr/>
        </p:nvSpPr>
        <p:spPr>
          <a:xfrm>
            <a:off x="9985248" y="4023360"/>
            <a:ext cx="1353312" cy="530352"/>
          </a:xfrm>
          <a:prstGeom prst="rect">
            <a:avLst/>
          </a:prstGeom>
          <a:noFill/>
        </p:spPr>
        <p:txBody>
          <a:bodyPr wrap="square" lIns="0" tIns="0" rIns="0" bIns="0" anchor="ctr">
            <a:noAutofit/>
          </a:bodyPr>
          <a:lstStyle/>
          <a:p>
            <a:pPr algn="l">
              <a:lnSpc>
                <a:spcPct val="100000"/>
              </a:lnSpc>
              <a:spcBef>
                <a:spcPts val="0"/>
              </a:spcBef>
              <a:spcAft>
                <a:spcPts val="0"/>
              </a:spcAft>
            </a:pPr>
            <a:r>
              <a:rPr sz="1240" b="1" i="0">
                <a:solidFill>
                  <a:srgbClr val="5E6870"/>
                </a:solidFill>
                <a:latin typeface="Aptos"/>
              </a:rPr>
              <a:t>MANUFACTURER</a:t>
            </a:r>
          </a:p>
        </p:txBody>
      </p:sp>
      <p:sp>
        <p:nvSpPr>
          <p:cNvPr id="29" name="TextBox 28"/>
          <p:cNvSpPr txBox="1"/>
          <p:nvPr/>
        </p:nvSpPr>
        <p:spPr>
          <a:xfrm>
            <a:off x="9372600" y="4590288"/>
            <a:ext cx="1920240" cy="475488"/>
          </a:xfrm>
          <a:prstGeom prst="rect">
            <a:avLst/>
          </a:prstGeom>
          <a:noFill/>
        </p:spPr>
        <p:txBody>
          <a:bodyPr wrap="square" lIns="0" tIns="0" rIns="0" bIns="0" anchor="ctr">
            <a:noAutofit/>
          </a:bodyPr>
          <a:lstStyle/>
          <a:p>
            <a:pPr algn="l">
              <a:lnSpc>
                <a:spcPct val="100000"/>
              </a:lnSpc>
              <a:spcBef>
                <a:spcPts val="0"/>
              </a:spcBef>
              <a:spcAft>
                <a:spcPts val="0"/>
              </a:spcAft>
            </a:pPr>
            <a:r>
              <a:rPr sz="1340" b="0" i="0">
                <a:solidFill>
                  <a:srgbClr val="22262A"/>
                </a:solidFill>
                <a:latin typeface="Aptos"/>
              </a:rPr>
              <a:t>Provisions trusted hardware and certified appliance credentials.</a:t>
            </a:r>
          </a:p>
        </p:txBody>
      </p:sp>
      <p:sp>
        <p:nvSpPr>
          <p:cNvPr id="37" name="Rounded Rectangle 36"/>
          <p:cNvSpPr/>
          <p:nvPr/>
        </p:nvSpPr>
        <p:spPr>
          <a:xfrm>
            <a:off x="603504" y="5650992"/>
            <a:ext cx="10981944" cy="521207"/>
          </a:xfrm>
          <a:prstGeom prst="roundRect">
            <a:avLst/>
          </a:prstGeom>
          <a:solidFill>
            <a:srgbClr val="22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822960" y="5715000"/>
            <a:ext cx="10543032" cy="384048"/>
          </a:xfrm>
          <a:prstGeom prst="rect">
            <a:avLst/>
          </a:prstGeom>
          <a:noFill/>
        </p:spPr>
        <p:txBody>
          <a:bodyPr wrap="square" lIns="0" tIns="0" rIns="0" bIns="0" anchor="ctr">
            <a:noAutofit/>
          </a:bodyPr>
          <a:lstStyle/>
          <a:p>
            <a:pPr algn="ctr">
              <a:lnSpc>
                <a:spcPct val="100000"/>
              </a:lnSpc>
              <a:spcBef>
                <a:spcPts val="0"/>
              </a:spcBef>
              <a:spcAft>
                <a:spcPts val="0"/>
              </a:spcAft>
            </a:pPr>
            <a:r>
              <a:rPr sz="1700" b="1" i="0">
                <a:solidFill>
                  <a:srgbClr val="FFFFFF"/>
                </a:solidFill>
                <a:latin typeface="Aptos"/>
              </a:rPr>
              <a:t>The VPP coordinates operations; the RA retains the identity-to-pseudonym mapping.</a:t>
            </a:r>
          </a:p>
        </p:txBody>
      </p:sp>
      <p:sp>
        <p:nvSpPr>
          <p:cNvPr id="39" name="Rectangle 38"/>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p:cNvSpPr/>
          <p:nvPr/>
        </p:nvSpPr>
        <p:spPr>
          <a:xfrm>
            <a:off x="603504" y="6437376"/>
            <a:ext cx="4521976"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Actors</a:t>
            </a:r>
          </a:p>
        </p:txBody>
      </p:sp>
      <p:sp>
        <p:nvSpPr>
          <p:cNvPr id="42" name="TextBox 41"/>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7</a:t>
            </a:r>
          </a:p>
        </p:txBody>
      </p:sp>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0000"/>
              </a:lnSpc>
              <a:spcBef>
                <a:spcPts val="0"/>
              </a:spcBef>
              <a:spcAft>
                <a:spcPts val="0"/>
              </a:spcAft>
            </a:pPr>
            <a:r>
              <a:rPr sz="1100" b="1" i="0">
                <a:solidFill>
                  <a:srgbClr val="922A31"/>
                </a:solidFill>
                <a:latin typeface="Aptos"/>
              </a:rPr>
              <a:t>SYSTEM OVERVIEW</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0000"/>
              </a:lnSpc>
              <a:spcBef>
                <a:spcPts val="0"/>
              </a:spcBef>
              <a:spcAft>
                <a:spcPts val="0"/>
              </a:spcAft>
            </a:pPr>
            <a:r>
              <a:rPr sz="2900" b="1" i="0">
                <a:solidFill>
                  <a:srgbClr val="22262A"/>
                </a:solidFill>
                <a:latin typeface="Aptos Display"/>
              </a:rPr>
              <a:t>Five actors separate ownership, coordination, and trust</a:t>
            </a:r>
          </a:p>
        </p:txBody>
      </p:sp>
      <p:sp>
        <p:nvSpPr>
          <p:cNvPr id="4" name="TextBox 3"/>
          <p:cNvSpPr txBox="1"/>
          <p:nvPr/>
        </p:nvSpPr>
        <p:spPr>
          <a:xfrm>
            <a:off x="603504" y="1362456"/>
            <a:ext cx="10972800" cy="493776"/>
          </a:xfrm>
          <a:prstGeom prst="rect">
            <a:avLst/>
          </a:prstGeom>
          <a:noFill/>
        </p:spPr>
        <p:txBody>
          <a:bodyPr wrap="square" lIns="0" tIns="0" rIns="0" bIns="0" anchor="t">
            <a:noAutofit/>
          </a:bodyPr>
          <a:lstStyle/>
          <a:p>
            <a:pPr algn="l">
              <a:lnSpc>
                <a:spcPct val="100000"/>
              </a:lnSpc>
              <a:spcBef>
                <a:spcPts val="0"/>
              </a:spcBef>
              <a:spcAft>
                <a:spcPts val="0"/>
              </a:spcAft>
            </a:pPr>
            <a:r>
              <a:rPr sz="1850" b="0" i="0">
                <a:solidFill>
                  <a:srgbClr val="5E6870"/>
                </a:solidFill>
                <a:latin typeface="Aptos"/>
              </a:rPr>
              <a:t>Each role sees and controls only the information needed for its function.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6000"/>
              </a:lnSpc>
              <a:spcBef>
                <a:spcPts val="0"/>
              </a:spcBef>
              <a:spcAft>
                <a:spcPts val="0"/>
              </a:spcAft>
            </a:pPr>
            <a:r>
              <a:rPr sz="1100" b="1">
                <a:solidFill>
                  <a:srgbClr val="922A31"/>
                </a:solidFill>
                <a:latin typeface="Aptos"/>
              </a:rPr>
              <a:t>SYSTEM OVERVIEW</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6000"/>
              </a:lnSpc>
              <a:spcBef>
                <a:spcPts val="0"/>
              </a:spcBef>
              <a:spcAft>
                <a:spcPts val="0"/>
              </a:spcAft>
            </a:pPr>
            <a:r>
              <a:rPr sz="2800" b="1">
                <a:solidFill>
                  <a:srgbClr val="22262A"/>
                </a:solidFill>
                <a:latin typeface="Aptos Display"/>
              </a:rPr>
              <a:t>A complete privacy-preserving DR workflow</a:t>
            </a:r>
          </a:p>
        </p:txBody>
      </p:sp>
      <p:sp>
        <p:nvSpPr>
          <p:cNvPr id="4" name="TextBox 3"/>
          <p:cNvSpPr txBox="1"/>
          <p:nvPr/>
        </p:nvSpPr>
        <p:spPr>
          <a:xfrm>
            <a:off x="603504" y="1362456"/>
            <a:ext cx="10972800" cy="548640"/>
          </a:xfrm>
          <a:prstGeom prst="rect">
            <a:avLst/>
          </a:prstGeom>
          <a:noFill/>
        </p:spPr>
        <p:txBody>
          <a:bodyPr wrap="square" lIns="0" tIns="0" rIns="0" bIns="0" anchor="t">
            <a:noAutofit/>
          </a:bodyPr>
          <a:lstStyle/>
          <a:p>
            <a:pPr algn="l">
              <a:lnSpc>
                <a:spcPct val="106000"/>
              </a:lnSpc>
              <a:spcBef>
                <a:spcPts val="0"/>
              </a:spcBef>
              <a:spcAft>
                <a:spcPts val="0"/>
              </a:spcAft>
            </a:pPr>
            <a:r>
              <a:rPr sz="1900" b="0">
                <a:solidFill>
                  <a:srgbClr val="616A73"/>
                </a:solidFill>
                <a:latin typeface="Aptos"/>
              </a:rPr>
              <a:t>The design connects registration, scheduling, activation, verification, and remuneration.</a:t>
            </a:r>
          </a:p>
        </p:txBody>
      </p:sp>
      <p:cxnSp>
        <p:nvCxnSpPr>
          <p:cNvPr id="5" name="Connector 4"/>
          <p:cNvCxnSpPr/>
          <p:nvPr/>
        </p:nvCxnSpPr>
        <p:spPr>
          <a:xfrm>
            <a:off x="603504" y="6437376"/>
            <a:ext cx="10981944" cy="0"/>
          </a:xfrm>
          <a:prstGeom prst="line">
            <a:avLst/>
          </a:prstGeom>
          <a:ln w="13970">
            <a:solidFill>
              <a:srgbClr val="D7DCE0"/>
            </a:solidFill>
          </a:ln>
          <a:effectLst/>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03504" y="6437376"/>
            <a:ext cx="3137698" cy="0"/>
          </a:xfrm>
          <a:prstGeom prst="line">
            <a:avLst/>
          </a:prstGeom>
          <a:ln w="25400">
            <a:solidFill>
              <a:srgbClr val="922A3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3504" y="6556248"/>
            <a:ext cx="9144000" cy="182880"/>
          </a:xfrm>
          <a:prstGeom prst="rect">
            <a:avLst/>
          </a:prstGeom>
          <a:noFill/>
        </p:spPr>
        <p:txBody>
          <a:bodyPr wrap="square" lIns="0" tIns="0" rIns="0" bIns="0" anchor="t">
            <a:noAutofit/>
          </a:bodyPr>
          <a:lstStyle/>
          <a:p>
            <a:pPr algn="l">
              <a:lnSpc>
                <a:spcPct val="106000"/>
              </a:lnSpc>
              <a:spcBef>
                <a:spcPts val="0"/>
              </a:spcBef>
              <a:spcAft>
                <a:spcPts val="0"/>
              </a:spcAft>
            </a:pPr>
            <a:r>
              <a:rPr sz="900" b="0">
                <a:solidFill>
                  <a:srgbClr val="616A73"/>
                </a:solidFill>
                <a:latin typeface="Aptos"/>
              </a:rPr>
              <a:t>Joan Ferré-Queralt et al.  |  System overview</a:t>
            </a:r>
          </a:p>
        </p:txBody>
      </p:sp>
      <p:sp>
        <p:nvSpPr>
          <p:cNvPr id="8" name="TextBox 7"/>
          <p:cNvSpPr txBox="1"/>
          <p:nvPr/>
        </p:nvSpPr>
        <p:spPr>
          <a:xfrm>
            <a:off x="10789920" y="6528816"/>
            <a:ext cx="777240" cy="228600"/>
          </a:xfrm>
          <a:prstGeom prst="rect">
            <a:avLst/>
          </a:prstGeom>
          <a:noFill/>
        </p:spPr>
        <p:txBody>
          <a:bodyPr wrap="square" lIns="0" tIns="0" rIns="0" bIns="0" anchor="t">
            <a:noAutofit/>
          </a:bodyPr>
          <a:lstStyle/>
          <a:p>
            <a:pPr algn="r">
              <a:lnSpc>
                <a:spcPct val="106000"/>
              </a:lnSpc>
              <a:spcBef>
                <a:spcPts val="0"/>
              </a:spcBef>
              <a:spcAft>
                <a:spcPts val="0"/>
              </a:spcAft>
            </a:pPr>
            <a:r>
              <a:rPr sz="1100" b="0">
                <a:solidFill>
                  <a:srgbClr val="616A73"/>
                </a:solidFill>
                <a:latin typeface="Aptos"/>
              </a:rPr>
              <a:t>6</a:t>
            </a:r>
          </a:p>
        </p:txBody>
      </p:sp>
      <p:sp>
        <p:nvSpPr>
          <p:cNvPr id="9" name="TextBox 8"/>
          <p:cNvSpPr txBox="1"/>
          <p:nvPr/>
        </p:nvSpPr>
        <p:spPr>
          <a:xfrm>
            <a:off x="640080" y="6263640"/>
            <a:ext cx="10881360" cy="164592"/>
          </a:xfrm>
          <a:prstGeom prst="rect">
            <a:avLst/>
          </a:prstGeom>
          <a:noFill/>
        </p:spPr>
        <p:txBody>
          <a:bodyPr wrap="square" lIns="0" tIns="0" rIns="0" bIns="0" anchor="t">
            <a:noAutofit/>
          </a:bodyPr>
          <a:lstStyle/>
          <a:p>
            <a:pPr algn="l">
              <a:lnSpc>
                <a:spcPct val="106000"/>
              </a:lnSpc>
              <a:spcBef>
                <a:spcPts val="0"/>
              </a:spcBef>
              <a:spcAft>
                <a:spcPts val="0"/>
              </a:spcAft>
            </a:pPr>
            <a:r>
              <a:rPr sz="850" b="0">
                <a:solidFill>
                  <a:srgbClr val="616A73"/>
                </a:solidFill>
                <a:latin typeface="Aptos"/>
              </a:rPr>
              <a:t>Paper: §§1.1–1.2 and §2.3. Prior work is summarized qualitatively.</a:t>
            </a:r>
          </a:p>
        </p:txBody>
      </p:sp>
      <p:sp>
        <p:nvSpPr>
          <p:cNvPr id="10" name="Rounded Rectangle 9"/>
          <p:cNvSpPr/>
          <p:nvPr/>
        </p:nvSpPr>
        <p:spPr>
          <a:xfrm>
            <a:off x="603504" y="2011680"/>
            <a:ext cx="3383280" cy="3401568"/>
          </a:xfrm>
          <a:prstGeom prst="roundRect">
            <a:avLst>
              <a:gd name="adj" fmla="val 12000"/>
            </a:avLst>
          </a:prstGeom>
          <a:solidFill>
            <a:srgbClr val="F8ECEE"/>
          </a:solidFill>
          <a:ln w="12700">
            <a:solidFill>
              <a:srgbClr val="922A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32104" y="2267712"/>
            <a:ext cx="384048" cy="384048"/>
          </a:xfrm>
          <a:prstGeom prst="ellipse">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32104" y="2267712"/>
            <a:ext cx="384048" cy="384048"/>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1</a:t>
            </a:r>
          </a:p>
        </p:txBody>
      </p:sp>
      <p:sp>
        <p:nvSpPr>
          <p:cNvPr id="13" name="TextBox 12"/>
          <p:cNvSpPr txBox="1"/>
          <p:nvPr/>
        </p:nvSpPr>
        <p:spPr>
          <a:xfrm>
            <a:off x="832104" y="2816352"/>
            <a:ext cx="2926080" cy="594360"/>
          </a:xfrm>
          <a:prstGeom prst="rect">
            <a:avLst/>
          </a:prstGeom>
          <a:noFill/>
        </p:spPr>
        <p:txBody>
          <a:bodyPr wrap="square" lIns="0" tIns="0" rIns="0" bIns="0" anchor="t">
            <a:noAutofit/>
          </a:bodyPr>
          <a:lstStyle/>
          <a:p>
            <a:pPr algn="l">
              <a:lnSpc>
                <a:spcPct val="106000"/>
              </a:lnSpc>
              <a:spcBef>
                <a:spcPts val="0"/>
              </a:spcBef>
              <a:spcAft>
                <a:spcPts val="0"/>
              </a:spcAft>
            </a:pPr>
            <a:r>
              <a:rPr sz="2300" b="1">
                <a:solidFill>
                  <a:srgbClr val="922A31"/>
                </a:solidFill>
                <a:latin typeface="Aptos"/>
              </a:rPr>
              <a:t>Availability</a:t>
            </a:r>
          </a:p>
        </p:txBody>
      </p:sp>
      <p:sp>
        <p:nvSpPr>
          <p:cNvPr id="14" name="TextBox 13"/>
          <p:cNvSpPr txBox="1"/>
          <p:nvPr/>
        </p:nvSpPr>
        <p:spPr>
          <a:xfrm>
            <a:off x="832104" y="3575304"/>
            <a:ext cx="2926080" cy="822960"/>
          </a:xfrm>
          <a:prstGeom prst="rect">
            <a:avLst/>
          </a:prstGeom>
          <a:noFill/>
        </p:spPr>
        <p:txBody>
          <a:bodyPr wrap="square" lIns="0" tIns="0" rIns="0" bIns="0" anchor="t">
            <a:noAutofit/>
          </a:bodyPr>
          <a:lstStyle/>
          <a:p>
            <a:pPr algn="l">
              <a:lnSpc>
                <a:spcPct val="106000"/>
              </a:lnSpc>
              <a:spcBef>
                <a:spcPts val="0"/>
              </a:spcBef>
              <a:spcAft>
                <a:spcPts val="0"/>
              </a:spcAft>
            </a:pPr>
            <a:r>
              <a:rPr sz="1900" b="0">
                <a:solidFill>
                  <a:srgbClr val="22262A"/>
                </a:solidFill>
                <a:latin typeface="Aptos"/>
              </a:rPr>
              <a:t>Routines and occupancy may be inferred.</a:t>
            </a:r>
          </a:p>
        </p:txBody>
      </p:sp>
      <p:cxnSp>
        <p:nvCxnSpPr>
          <p:cNvPr id="15" name="Connector 14"/>
          <p:cNvCxnSpPr/>
          <p:nvPr/>
        </p:nvCxnSpPr>
        <p:spPr>
          <a:xfrm>
            <a:off x="832104" y="4553712"/>
            <a:ext cx="2926080" cy="0"/>
          </a:xfrm>
          <a:prstGeom prst="line">
            <a:avLst/>
          </a:prstGeom>
          <a:ln w="12700">
            <a:solidFill>
              <a:srgbClr val="922A31"/>
            </a:solidFill>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32104" y="4709160"/>
            <a:ext cx="2926080" cy="548640"/>
          </a:xfrm>
          <a:prstGeom prst="rect">
            <a:avLst/>
          </a:prstGeom>
          <a:noFill/>
        </p:spPr>
        <p:txBody>
          <a:bodyPr wrap="square" lIns="0" tIns="0" rIns="0" bIns="0" anchor="t">
            <a:noAutofit/>
          </a:bodyPr>
          <a:lstStyle/>
          <a:p>
            <a:pPr algn="l">
              <a:lnSpc>
                <a:spcPct val="106000"/>
              </a:lnSpc>
              <a:spcBef>
                <a:spcPts val="0"/>
              </a:spcBef>
              <a:spcAft>
                <a:spcPts val="0"/>
              </a:spcAft>
            </a:pPr>
            <a:r>
              <a:rPr sz="1800" b="1">
                <a:solidFill>
                  <a:srgbClr val="922A31"/>
                </a:solidFill>
                <a:latin typeface="Aptos"/>
              </a:rPr>
              <a:t>Encrypt reports and use pseudonyms.</a:t>
            </a:r>
          </a:p>
        </p:txBody>
      </p:sp>
      <p:sp>
        <p:nvSpPr>
          <p:cNvPr id="17" name="Rounded Rectangle 16"/>
          <p:cNvSpPr/>
          <p:nvPr/>
        </p:nvSpPr>
        <p:spPr>
          <a:xfrm>
            <a:off x="4398264" y="2011680"/>
            <a:ext cx="3383280" cy="3401568"/>
          </a:xfrm>
          <a:prstGeom prst="roundRect">
            <a:avLst>
              <a:gd name="adj" fmla="val 12000"/>
            </a:avLst>
          </a:prstGeom>
          <a:solidFill>
            <a:srgbClr val="EAF2F7"/>
          </a:solidFill>
          <a:ln w="12700">
            <a:solidFill>
              <a:srgbClr val="295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4626864" y="2267712"/>
            <a:ext cx="384048" cy="384048"/>
          </a:xfrm>
          <a:prstGeom prst="ellipse">
            <a:avLst/>
          </a:prstGeom>
          <a:solidFill>
            <a:srgbClr val="295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626864" y="2267712"/>
            <a:ext cx="384048" cy="384048"/>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2</a:t>
            </a:r>
          </a:p>
        </p:txBody>
      </p:sp>
      <p:sp>
        <p:nvSpPr>
          <p:cNvPr id="20" name="TextBox 19"/>
          <p:cNvSpPr txBox="1"/>
          <p:nvPr/>
        </p:nvSpPr>
        <p:spPr>
          <a:xfrm>
            <a:off x="4626864" y="2816352"/>
            <a:ext cx="2926080" cy="594360"/>
          </a:xfrm>
          <a:prstGeom prst="rect">
            <a:avLst/>
          </a:prstGeom>
          <a:noFill/>
        </p:spPr>
        <p:txBody>
          <a:bodyPr wrap="square" lIns="0" tIns="0" rIns="0" bIns="0" anchor="t">
            <a:noAutofit/>
          </a:bodyPr>
          <a:lstStyle/>
          <a:p>
            <a:pPr algn="l">
              <a:lnSpc>
                <a:spcPct val="106000"/>
              </a:lnSpc>
              <a:spcBef>
                <a:spcPts val="0"/>
              </a:spcBef>
              <a:spcAft>
                <a:spcPts val="0"/>
              </a:spcAft>
            </a:pPr>
            <a:r>
              <a:rPr sz="2300" b="1">
                <a:solidFill>
                  <a:srgbClr val="295B7A"/>
                </a:solidFill>
                <a:latin typeface="Aptos"/>
              </a:rPr>
              <a:t>Activation</a:t>
            </a:r>
          </a:p>
        </p:txBody>
      </p:sp>
      <p:sp>
        <p:nvSpPr>
          <p:cNvPr id="21" name="TextBox 20"/>
          <p:cNvSpPr txBox="1"/>
          <p:nvPr/>
        </p:nvSpPr>
        <p:spPr>
          <a:xfrm>
            <a:off x="4626864" y="3575304"/>
            <a:ext cx="2926080" cy="822960"/>
          </a:xfrm>
          <a:prstGeom prst="rect">
            <a:avLst/>
          </a:prstGeom>
          <a:noFill/>
        </p:spPr>
        <p:txBody>
          <a:bodyPr wrap="square" lIns="0" tIns="0" rIns="0" bIns="0" anchor="t">
            <a:noAutofit/>
          </a:bodyPr>
          <a:lstStyle/>
          <a:p>
            <a:pPr algn="l">
              <a:lnSpc>
                <a:spcPct val="106000"/>
              </a:lnSpc>
              <a:spcBef>
                <a:spcPts val="0"/>
              </a:spcBef>
              <a:spcAft>
                <a:spcPts val="0"/>
              </a:spcAft>
            </a:pPr>
            <a:r>
              <a:rPr sz="1900" b="0">
                <a:solidFill>
                  <a:srgbClr val="22262A"/>
                </a:solidFill>
                <a:latin typeface="Aptos"/>
              </a:rPr>
              <a:t>Forged commands can disrupt operation.</a:t>
            </a:r>
          </a:p>
        </p:txBody>
      </p:sp>
      <p:cxnSp>
        <p:nvCxnSpPr>
          <p:cNvPr id="22" name="Connector 21"/>
          <p:cNvCxnSpPr/>
          <p:nvPr/>
        </p:nvCxnSpPr>
        <p:spPr>
          <a:xfrm>
            <a:off x="4626864" y="4553712"/>
            <a:ext cx="2926080" cy="0"/>
          </a:xfrm>
          <a:prstGeom prst="line">
            <a:avLst/>
          </a:prstGeom>
          <a:ln w="12700">
            <a:solidFill>
              <a:srgbClr val="295B7A"/>
            </a:solidFill>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626864" y="4709160"/>
            <a:ext cx="2926080" cy="548640"/>
          </a:xfrm>
          <a:prstGeom prst="rect">
            <a:avLst/>
          </a:prstGeom>
          <a:noFill/>
        </p:spPr>
        <p:txBody>
          <a:bodyPr wrap="square" lIns="0" tIns="0" rIns="0" bIns="0" anchor="t">
            <a:noAutofit/>
          </a:bodyPr>
          <a:lstStyle/>
          <a:p>
            <a:pPr algn="l">
              <a:lnSpc>
                <a:spcPct val="106000"/>
              </a:lnSpc>
              <a:spcBef>
                <a:spcPts val="0"/>
              </a:spcBef>
              <a:spcAft>
                <a:spcPts val="0"/>
              </a:spcAft>
            </a:pPr>
            <a:r>
              <a:rPr sz="1800" b="1">
                <a:solidFill>
                  <a:srgbClr val="295B7A"/>
                </a:solidFill>
                <a:latin typeface="Aptos"/>
              </a:rPr>
              <a:t>Authenticate each scheduled event.</a:t>
            </a:r>
          </a:p>
        </p:txBody>
      </p:sp>
      <p:sp>
        <p:nvSpPr>
          <p:cNvPr id="24" name="Rounded Rectangle 23"/>
          <p:cNvSpPr/>
          <p:nvPr/>
        </p:nvSpPr>
        <p:spPr>
          <a:xfrm>
            <a:off x="8193024" y="2011680"/>
            <a:ext cx="3383280" cy="3401568"/>
          </a:xfrm>
          <a:prstGeom prst="roundRect">
            <a:avLst>
              <a:gd name="adj" fmla="val 12000"/>
            </a:avLst>
          </a:prstGeom>
          <a:solidFill>
            <a:srgbClr val="EAF5EF"/>
          </a:solidFill>
          <a:ln w="12700">
            <a:solidFill>
              <a:srgbClr val="2E7D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421624" y="2267712"/>
            <a:ext cx="384048" cy="384048"/>
          </a:xfrm>
          <a:prstGeom prst="ellipse">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421624" y="2267712"/>
            <a:ext cx="384048" cy="384048"/>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3</a:t>
            </a:r>
          </a:p>
        </p:txBody>
      </p:sp>
      <p:sp>
        <p:nvSpPr>
          <p:cNvPr id="27" name="TextBox 26"/>
          <p:cNvSpPr txBox="1"/>
          <p:nvPr/>
        </p:nvSpPr>
        <p:spPr>
          <a:xfrm>
            <a:off x="8421624" y="2816352"/>
            <a:ext cx="2926080" cy="594360"/>
          </a:xfrm>
          <a:prstGeom prst="rect">
            <a:avLst/>
          </a:prstGeom>
          <a:noFill/>
        </p:spPr>
        <p:txBody>
          <a:bodyPr wrap="square" lIns="0" tIns="0" rIns="0" bIns="0" anchor="t">
            <a:noAutofit/>
          </a:bodyPr>
          <a:lstStyle/>
          <a:p>
            <a:pPr algn="l">
              <a:lnSpc>
                <a:spcPct val="106000"/>
              </a:lnSpc>
              <a:spcBef>
                <a:spcPts val="0"/>
              </a:spcBef>
              <a:spcAft>
                <a:spcPts val="0"/>
              </a:spcAft>
            </a:pPr>
            <a:r>
              <a:rPr sz="2300" b="1">
                <a:solidFill>
                  <a:srgbClr val="2E7D5B"/>
                </a:solidFill>
                <a:latin typeface="Aptos"/>
              </a:rPr>
              <a:t>Evidence &amp; payment</a:t>
            </a:r>
          </a:p>
        </p:txBody>
      </p:sp>
      <p:sp>
        <p:nvSpPr>
          <p:cNvPr id="28" name="TextBox 27"/>
          <p:cNvSpPr txBox="1"/>
          <p:nvPr/>
        </p:nvSpPr>
        <p:spPr>
          <a:xfrm>
            <a:off x="8421624" y="3575304"/>
            <a:ext cx="2926080" cy="822960"/>
          </a:xfrm>
          <a:prstGeom prst="rect">
            <a:avLst/>
          </a:prstGeom>
          <a:noFill/>
        </p:spPr>
        <p:txBody>
          <a:bodyPr wrap="square" lIns="0" tIns="0" rIns="0" bIns="0" anchor="t">
            <a:noAutofit/>
          </a:bodyPr>
          <a:lstStyle/>
          <a:p>
            <a:pPr algn="l">
              <a:lnSpc>
                <a:spcPct val="106000"/>
              </a:lnSpc>
              <a:spcBef>
                <a:spcPts val="0"/>
              </a:spcBef>
              <a:spcAft>
                <a:spcPts val="0"/>
              </a:spcAft>
            </a:pPr>
            <a:r>
              <a:rPr sz="1900" b="0">
                <a:solidFill>
                  <a:srgbClr val="22262A"/>
                </a:solidFill>
                <a:latin typeface="Aptos"/>
              </a:rPr>
              <a:t>Forged or reused claims can misdirect rewards.</a:t>
            </a:r>
          </a:p>
        </p:txBody>
      </p:sp>
      <p:cxnSp>
        <p:nvCxnSpPr>
          <p:cNvPr id="29" name="Connector 28"/>
          <p:cNvCxnSpPr/>
          <p:nvPr/>
        </p:nvCxnSpPr>
        <p:spPr>
          <a:xfrm>
            <a:off x="8421624" y="4553712"/>
            <a:ext cx="2926080" cy="0"/>
          </a:xfrm>
          <a:prstGeom prst="line">
            <a:avLst/>
          </a:prstGeom>
          <a:ln w="12700">
            <a:solidFill>
              <a:srgbClr val="2E7D5B"/>
            </a:solidFill>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421624" y="4709160"/>
            <a:ext cx="2926080" cy="548640"/>
          </a:xfrm>
          <a:prstGeom prst="rect">
            <a:avLst/>
          </a:prstGeom>
          <a:noFill/>
        </p:spPr>
        <p:txBody>
          <a:bodyPr wrap="square" lIns="0" tIns="0" rIns="0" bIns="0" anchor="t">
            <a:noAutofit/>
          </a:bodyPr>
          <a:lstStyle/>
          <a:p>
            <a:pPr algn="l">
              <a:lnSpc>
                <a:spcPct val="106000"/>
              </a:lnSpc>
              <a:spcBef>
                <a:spcPts val="0"/>
              </a:spcBef>
              <a:spcAft>
                <a:spcPts val="0"/>
              </a:spcAft>
            </a:pPr>
            <a:r>
              <a:rPr sz="1800" b="1">
                <a:solidFill>
                  <a:srgbClr val="2E7D5B"/>
                </a:solidFill>
                <a:latin typeface="Aptos"/>
              </a:rPr>
              <a:t>Verify signed delivery before payment.</a:t>
            </a:r>
          </a:p>
        </p:txBody>
      </p:sp>
      <p:sp>
        <p:nvSpPr>
          <p:cNvPr id="31" name="Rounded Rectangle 30"/>
          <p:cNvSpPr/>
          <p:nvPr/>
        </p:nvSpPr>
        <p:spPr>
          <a:xfrm>
            <a:off x="603504" y="5678424"/>
            <a:ext cx="10981944" cy="502920"/>
          </a:xfrm>
          <a:prstGeom prst="roundRect">
            <a:avLst>
              <a:gd name="adj" fmla="val 12000"/>
            </a:avLst>
          </a:prstGeom>
          <a:solidFill>
            <a:srgbClr val="222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13816" y="5756148"/>
            <a:ext cx="10561320" cy="411480"/>
          </a:xfrm>
          <a:prstGeom prst="rect">
            <a:avLst/>
          </a:prstGeom>
          <a:noFill/>
        </p:spPr>
        <p:txBody>
          <a:bodyPr wrap="square" lIns="0" tIns="0" rIns="0" bIns="0" anchor="t">
            <a:noAutofit/>
          </a:bodyPr>
          <a:lstStyle/>
          <a:p>
            <a:pPr algn="ctr">
              <a:lnSpc>
                <a:spcPct val="106000"/>
              </a:lnSpc>
              <a:spcBef>
                <a:spcPts val="0"/>
              </a:spcBef>
              <a:spcAft>
                <a:spcPts val="0"/>
              </a:spcAft>
            </a:pPr>
            <a:r>
              <a:rPr sz="1550" b="1">
                <a:solidFill>
                  <a:srgbClr val="FFFFFF"/>
                </a:solidFill>
                <a:latin typeface="Aptos"/>
              </a:rPr>
              <a:t>Goal: coordinate every DR stage while limiting disclosure of user-specific information.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3504" y="1993392"/>
            <a:ext cx="5321808" cy="1463040"/>
          </a:xfrm>
          <a:prstGeom prst="roundRect">
            <a:avLst/>
          </a:prstGeom>
          <a:solidFill>
            <a:srgbClr val="E9F1F6"/>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32104" y="2194560"/>
            <a:ext cx="3401568" cy="256032"/>
          </a:xfrm>
          <a:prstGeom prst="rect">
            <a:avLst/>
          </a:prstGeom>
          <a:noFill/>
        </p:spPr>
        <p:txBody>
          <a:bodyPr wrap="square" lIns="0" tIns="0" rIns="0" bIns="0" anchor="t">
            <a:noAutofit/>
          </a:bodyPr>
          <a:lstStyle/>
          <a:p>
            <a:pPr algn="l">
              <a:lnSpc>
                <a:spcPct val="100000"/>
              </a:lnSpc>
              <a:spcBef>
                <a:spcPts val="0"/>
              </a:spcBef>
              <a:spcAft>
                <a:spcPts val="0"/>
              </a:spcAft>
            </a:pPr>
            <a:r>
              <a:rPr sz="1250" b="1" i="0">
                <a:solidFill>
                  <a:srgbClr val="295B7A"/>
                </a:solidFill>
                <a:latin typeface="Aptos"/>
              </a:rPr>
              <a:t>FLEXIBILITY CLUSTER</a:t>
            </a:r>
          </a:p>
        </p:txBody>
      </p:sp>
      <p:sp>
        <p:nvSpPr>
          <p:cNvPr id="7" name="TextBox 6"/>
          <p:cNvSpPr txBox="1"/>
          <p:nvPr/>
        </p:nvSpPr>
        <p:spPr>
          <a:xfrm>
            <a:off x="4187952" y="2167128"/>
            <a:ext cx="1481328" cy="356616"/>
          </a:xfrm>
          <a:prstGeom prst="rect">
            <a:avLst/>
          </a:prstGeom>
          <a:noFill/>
        </p:spPr>
        <p:txBody>
          <a:bodyPr wrap="square" lIns="0" tIns="0" rIns="0" bIns="0" anchor="t">
            <a:noAutofit/>
          </a:bodyPr>
          <a:lstStyle/>
          <a:p>
            <a:pPr algn="r">
              <a:lnSpc>
                <a:spcPct val="100000"/>
              </a:lnSpc>
              <a:spcBef>
                <a:spcPts val="0"/>
              </a:spcBef>
              <a:spcAft>
                <a:spcPts val="0"/>
              </a:spcAft>
            </a:pPr>
            <a:r>
              <a:rPr sz="1600" b="1" i="0">
                <a:solidFill>
                  <a:srgbClr val="295B7A"/>
                </a:solidFill>
                <a:latin typeface="Aptos"/>
              </a:rPr>
              <a:t>θc = (Pc, maxc, recc)</a:t>
            </a:r>
          </a:p>
        </p:txBody>
      </p:sp>
      <p:sp>
        <p:nvSpPr>
          <p:cNvPr id="8" name="TextBox 7"/>
          <p:cNvSpPr txBox="1"/>
          <p:nvPr/>
        </p:nvSpPr>
        <p:spPr>
          <a:xfrm>
            <a:off x="832104" y="2651760"/>
            <a:ext cx="4846320" cy="557784"/>
          </a:xfrm>
          <a:prstGeom prst="rect">
            <a:avLst/>
          </a:prstGeom>
          <a:noFill/>
        </p:spPr>
        <p:txBody>
          <a:bodyPr wrap="square" lIns="0" tIns="0" rIns="0" bIns="0" anchor="ctr">
            <a:noAutofit/>
          </a:bodyPr>
          <a:lstStyle/>
          <a:p>
            <a:pPr algn="l">
              <a:lnSpc>
                <a:spcPct val="100000"/>
              </a:lnSpc>
              <a:spcBef>
                <a:spcPts val="0"/>
              </a:spcBef>
              <a:spcAft>
                <a:spcPts val="0"/>
              </a:spcAft>
            </a:pPr>
            <a:r>
              <a:rPr sz="1550" b="0" i="0">
                <a:solidFill>
                  <a:srgbClr val="22262A"/>
                </a:solidFill>
                <a:latin typeface="Aptos"/>
              </a:rPr>
              <a:t>Groups appliances with compatible power and operating constraints.</a:t>
            </a:r>
          </a:p>
        </p:txBody>
      </p:sp>
      <p:sp>
        <p:nvSpPr>
          <p:cNvPr id="9" name="Rounded Rectangle 8"/>
          <p:cNvSpPr/>
          <p:nvPr/>
        </p:nvSpPr>
        <p:spPr>
          <a:xfrm>
            <a:off x="6263640" y="1993392"/>
            <a:ext cx="5321808" cy="1463040"/>
          </a:xfrm>
          <a:prstGeom prst="roundRect">
            <a:avLst/>
          </a:prstGeom>
          <a:solidFill>
            <a:srgbClr val="F8ECEE"/>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92240" y="2194560"/>
            <a:ext cx="3401568" cy="256032"/>
          </a:xfrm>
          <a:prstGeom prst="rect">
            <a:avLst/>
          </a:prstGeom>
          <a:noFill/>
        </p:spPr>
        <p:txBody>
          <a:bodyPr wrap="square" lIns="0" tIns="0" rIns="0" bIns="0" anchor="t">
            <a:noAutofit/>
          </a:bodyPr>
          <a:lstStyle/>
          <a:p>
            <a:pPr algn="l">
              <a:lnSpc>
                <a:spcPct val="100000"/>
              </a:lnSpc>
              <a:spcBef>
                <a:spcPts val="0"/>
              </a:spcBef>
              <a:spcAft>
                <a:spcPts val="0"/>
              </a:spcAft>
            </a:pPr>
            <a:r>
              <a:rPr sz="1250" b="1" i="0">
                <a:solidFill>
                  <a:srgbClr val="922A31"/>
                </a:solidFill>
                <a:latin typeface="Aptos"/>
              </a:rPr>
              <a:t>CLUSTER SMART CONTRACT</a:t>
            </a:r>
          </a:p>
        </p:txBody>
      </p:sp>
      <p:sp>
        <p:nvSpPr>
          <p:cNvPr id="11" name="TextBox 10"/>
          <p:cNvSpPr txBox="1"/>
          <p:nvPr/>
        </p:nvSpPr>
        <p:spPr>
          <a:xfrm>
            <a:off x="9848088" y="2167128"/>
            <a:ext cx="1481328" cy="356616"/>
          </a:xfrm>
          <a:prstGeom prst="rect">
            <a:avLst/>
          </a:prstGeom>
          <a:noFill/>
        </p:spPr>
        <p:txBody>
          <a:bodyPr wrap="square" lIns="0" tIns="0" rIns="0" bIns="0" anchor="t">
            <a:noAutofit/>
          </a:bodyPr>
          <a:lstStyle/>
          <a:p>
            <a:pPr algn="r">
              <a:lnSpc>
                <a:spcPct val="100000"/>
              </a:lnSpc>
              <a:spcBef>
                <a:spcPts val="0"/>
              </a:spcBef>
              <a:spcAft>
                <a:spcPts val="0"/>
              </a:spcAft>
            </a:pPr>
            <a:r>
              <a:rPr sz="1600" b="1" i="0">
                <a:solidFill>
                  <a:srgbClr val="922A31"/>
                </a:solidFill>
                <a:latin typeface="Aptos"/>
              </a:rPr>
              <a:t>CSC₍c₎</a:t>
            </a:r>
          </a:p>
        </p:txBody>
      </p:sp>
      <p:sp>
        <p:nvSpPr>
          <p:cNvPr id="12" name="TextBox 11"/>
          <p:cNvSpPr txBox="1"/>
          <p:nvPr/>
        </p:nvSpPr>
        <p:spPr>
          <a:xfrm>
            <a:off x="6492240" y="2651760"/>
            <a:ext cx="4846320" cy="557784"/>
          </a:xfrm>
          <a:prstGeom prst="rect">
            <a:avLst/>
          </a:prstGeom>
          <a:noFill/>
        </p:spPr>
        <p:txBody>
          <a:bodyPr wrap="square" lIns="0" tIns="0" rIns="0" bIns="0" anchor="ctr">
            <a:noAutofit/>
          </a:bodyPr>
          <a:lstStyle/>
          <a:p>
            <a:pPr algn="l">
              <a:lnSpc>
                <a:spcPct val="100000"/>
              </a:lnSpc>
              <a:spcBef>
                <a:spcPts val="0"/>
              </a:spcBef>
              <a:spcAft>
                <a:spcPts val="0"/>
              </a:spcAft>
            </a:pPr>
            <a:r>
              <a:rPr sz="1550" b="0" i="0">
                <a:solidFill>
                  <a:srgbClr val="22262A"/>
                </a:solidFill>
                <a:latin typeface="Aptos"/>
              </a:rPr>
              <a:t>Stores authorized pseudonyms, CIDs, schedules, event hashes, and payment state.</a:t>
            </a:r>
          </a:p>
        </p:txBody>
      </p:sp>
      <p:sp>
        <p:nvSpPr>
          <p:cNvPr id="13" name="Rounded Rectangle 12"/>
          <p:cNvSpPr/>
          <p:nvPr/>
        </p:nvSpPr>
        <p:spPr>
          <a:xfrm>
            <a:off x="603504" y="3822191"/>
            <a:ext cx="5321808" cy="1463040"/>
          </a:xfrm>
          <a:prstGeom prst="roundRect">
            <a:avLst/>
          </a:prstGeom>
          <a:solidFill>
            <a:srgbClr val="FFF5D9"/>
          </a:solidFill>
          <a:ln w="12700">
            <a:solidFill>
              <a:srgbClr val="906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32104" y="4023359"/>
            <a:ext cx="3401568" cy="256032"/>
          </a:xfrm>
          <a:prstGeom prst="rect">
            <a:avLst/>
          </a:prstGeom>
          <a:noFill/>
        </p:spPr>
        <p:txBody>
          <a:bodyPr wrap="square" lIns="0" tIns="0" rIns="0" bIns="0" anchor="t">
            <a:noAutofit/>
          </a:bodyPr>
          <a:lstStyle/>
          <a:p>
            <a:pPr algn="l">
              <a:lnSpc>
                <a:spcPct val="100000"/>
              </a:lnSpc>
              <a:spcBef>
                <a:spcPts val="0"/>
              </a:spcBef>
              <a:spcAft>
                <a:spcPts val="0"/>
              </a:spcAft>
            </a:pPr>
            <a:r>
              <a:rPr sz="1250" b="1" i="0">
                <a:solidFill>
                  <a:srgbClr val="906400"/>
                </a:solidFill>
                <a:latin typeface="Aptos"/>
              </a:rPr>
              <a:t>OPERATIONAL PSEUDONYM</a:t>
            </a:r>
          </a:p>
        </p:txBody>
      </p:sp>
      <p:sp>
        <p:nvSpPr>
          <p:cNvPr id="15" name="TextBox 14"/>
          <p:cNvSpPr txBox="1"/>
          <p:nvPr/>
        </p:nvSpPr>
        <p:spPr>
          <a:xfrm>
            <a:off x="4187952" y="3995928"/>
            <a:ext cx="1481328" cy="356616"/>
          </a:xfrm>
          <a:prstGeom prst="rect">
            <a:avLst/>
          </a:prstGeom>
          <a:noFill/>
        </p:spPr>
        <p:txBody>
          <a:bodyPr wrap="square" lIns="0" tIns="0" rIns="0" bIns="0" anchor="t">
            <a:noAutofit/>
          </a:bodyPr>
          <a:lstStyle/>
          <a:p>
            <a:pPr algn="r">
              <a:lnSpc>
                <a:spcPct val="100000"/>
              </a:lnSpc>
              <a:spcBef>
                <a:spcPts val="0"/>
              </a:spcBef>
              <a:spcAft>
                <a:spcPts val="0"/>
              </a:spcAft>
            </a:pPr>
            <a:r>
              <a:rPr sz="1600" b="1" i="0">
                <a:solidFill>
                  <a:srgbClr val="906400"/>
                </a:solidFill>
                <a:latin typeface="Aptos"/>
              </a:rPr>
              <a:t>(Addr, pkᵒᵖ)</a:t>
            </a:r>
          </a:p>
        </p:txBody>
      </p:sp>
      <p:sp>
        <p:nvSpPr>
          <p:cNvPr id="16" name="TextBox 15"/>
          <p:cNvSpPr txBox="1"/>
          <p:nvPr/>
        </p:nvSpPr>
        <p:spPr>
          <a:xfrm>
            <a:off x="832104" y="4480559"/>
            <a:ext cx="4846320" cy="557784"/>
          </a:xfrm>
          <a:prstGeom prst="rect">
            <a:avLst/>
          </a:prstGeom>
          <a:noFill/>
        </p:spPr>
        <p:txBody>
          <a:bodyPr wrap="square" lIns="0" tIns="0" rIns="0" bIns="0" anchor="ctr">
            <a:noAutofit/>
          </a:bodyPr>
          <a:lstStyle/>
          <a:p>
            <a:pPr algn="l">
              <a:lnSpc>
                <a:spcPct val="100000"/>
              </a:lnSpc>
              <a:spcBef>
                <a:spcPts val="0"/>
              </a:spcBef>
              <a:spcAft>
                <a:spcPts val="0"/>
              </a:spcAft>
            </a:pPr>
            <a:r>
              <a:rPr sz="1550" b="0" i="0">
                <a:solidFill>
                  <a:srgbClr val="22262A"/>
                </a:solidFill>
                <a:latin typeface="Aptos"/>
              </a:rPr>
              <a:t>Lets each appliance participate without publishing its owner’s identity.</a:t>
            </a:r>
          </a:p>
        </p:txBody>
      </p:sp>
      <p:sp>
        <p:nvSpPr>
          <p:cNvPr id="17" name="Rounded Rectangle 16"/>
          <p:cNvSpPr/>
          <p:nvPr/>
        </p:nvSpPr>
        <p:spPr>
          <a:xfrm>
            <a:off x="6263640" y="3822191"/>
            <a:ext cx="5321808" cy="1463040"/>
          </a:xfrm>
          <a:prstGeom prst="roundRect">
            <a:avLst/>
          </a:prstGeom>
          <a:solidFill>
            <a:srgbClr val="E8F3EE"/>
          </a:solidFill>
          <a:ln w="12700">
            <a:solidFill>
              <a:srgbClr val="2E7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92240" y="4023359"/>
            <a:ext cx="3401568" cy="256032"/>
          </a:xfrm>
          <a:prstGeom prst="rect">
            <a:avLst/>
          </a:prstGeom>
          <a:noFill/>
        </p:spPr>
        <p:txBody>
          <a:bodyPr wrap="square" lIns="0" tIns="0" rIns="0" bIns="0" anchor="t">
            <a:noAutofit/>
          </a:bodyPr>
          <a:lstStyle/>
          <a:p>
            <a:pPr algn="l">
              <a:lnSpc>
                <a:spcPct val="100000"/>
              </a:lnSpc>
              <a:spcBef>
                <a:spcPts val="0"/>
              </a:spcBef>
              <a:spcAft>
                <a:spcPts val="0"/>
              </a:spcAft>
            </a:pPr>
            <a:r>
              <a:rPr sz="1250" b="1" i="0">
                <a:solidFill>
                  <a:srgbClr val="2E7D5B"/>
                </a:solidFill>
                <a:latin typeface="Aptos"/>
              </a:rPr>
              <a:t>IPFS</a:t>
            </a:r>
          </a:p>
        </p:txBody>
      </p:sp>
      <p:sp>
        <p:nvSpPr>
          <p:cNvPr id="19" name="TextBox 18"/>
          <p:cNvSpPr txBox="1"/>
          <p:nvPr/>
        </p:nvSpPr>
        <p:spPr>
          <a:xfrm>
            <a:off x="9848088" y="3995928"/>
            <a:ext cx="1481328" cy="356616"/>
          </a:xfrm>
          <a:prstGeom prst="rect">
            <a:avLst/>
          </a:prstGeom>
          <a:noFill/>
        </p:spPr>
        <p:txBody>
          <a:bodyPr wrap="square" lIns="0" tIns="0" rIns="0" bIns="0" anchor="t">
            <a:noAutofit/>
          </a:bodyPr>
          <a:lstStyle/>
          <a:p>
            <a:pPr algn="r">
              <a:lnSpc>
                <a:spcPct val="100000"/>
              </a:lnSpc>
              <a:spcBef>
                <a:spcPts val="0"/>
              </a:spcBef>
              <a:spcAft>
                <a:spcPts val="0"/>
              </a:spcAft>
            </a:pPr>
            <a:r>
              <a:rPr sz="1600" b="1" i="0">
                <a:solidFill>
                  <a:srgbClr val="2E7D5B"/>
                </a:solidFill>
                <a:latin typeface="Aptos"/>
              </a:rPr>
              <a:t>Encrypted availability</a:t>
            </a:r>
          </a:p>
        </p:txBody>
      </p:sp>
      <p:sp>
        <p:nvSpPr>
          <p:cNvPr id="20" name="TextBox 19"/>
          <p:cNvSpPr txBox="1"/>
          <p:nvPr/>
        </p:nvSpPr>
        <p:spPr>
          <a:xfrm>
            <a:off x="6492240" y="4480559"/>
            <a:ext cx="4846320" cy="557784"/>
          </a:xfrm>
          <a:prstGeom prst="rect">
            <a:avLst/>
          </a:prstGeom>
          <a:noFill/>
        </p:spPr>
        <p:txBody>
          <a:bodyPr wrap="square" lIns="0" tIns="0" rIns="0" bIns="0" anchor="ctr">
            <a:noAutofit/>
          </a:bodyPr>
          <a:lstStyle/>
          <a:p>
            <a:pPr algn="l">
              <a:lnSpc>
                <a:spcPct val="100000"/>
              </a:lnSpc>
              <a:spcBef>
                <a:spcPts val="0"/>
              </a:spcBef>
              <a:spcAft>
                <a:spcPts val="0"/>
              </a:spcAft>
            </a:pPr>
            <a:r>
              <a:rPr sz="1550" b="0" i="0">
                <a:solidFill>
                  <a:srgbClr val="22262A"/>
                </a:solidFill>
                <a:latin typeface="Aptos"/>
              </a:rPr>
              <a:t>Stores encrypted reports while only their content identifiers appear on-chain.</a:t>
            </a:r>
          </a:p>
        </p:txBody>
      </p:sp>
      <p:sp>
        <p:nvSpPr>
          <p:cNvPr id="21" name="Rounded Rectangle 20"/>
          <p:cNvSpPr/>
          <p:nvPr/>
        </p:nvSpPr>
        <p:spPr>
          <a:xfrm>
            <a:off x="603504" y="5650992"/>
            <a:ext cx="10981944" cy="521207"/>
          </a:xfrm>
          <a:prstGeom prst="roundRect">
            <a:avLst/>
          </a:prstGeom>
          <a:solidFill>
            <a:srgbClr val="22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22960" y="5715000"/>
            <a:ext cx="10543032" cy="384048"/>
          </a:xfrm>
          <a:prstGeom prst="rect">
            <a:avLst/>
          </a:prstGeom>
          <a:noFill/>
        </p:spPr>
        <p:txBody>
          <a:bodyPr wrap="square" lIns="0" tIns="0" rIns="0" bIns="0" anchor="ctr">
            <a:noAutofit/>
          </a:bodyPr>
          <a:lstStyle/>
          <a:p>
            <a:pPr algn="ctr">
              <a:lnSpc>
                <a:spcPct val="100000"/>
              </a:lnSpc>
              <a:spcBef>
                <a:spcPts val="0"/>
              </a:spcBef>
              <a:spcAft>
                <a:spcPts val="0"/>
              </a:spcAft>
            </a:pPr>
            <a:r>
              <a:rPr sz="1680" b="1" i="0">
                <a:solidFill>
                  <a:srgbClr val="FFFFFF"/>
                </a:solidFill>
                <a:latin typeface="Aptos"/>
              </a:rPr>
              <a:t>Together: appliance-level privacy with cluster-level scheduling and event-level accountability.</a:t>
            </a:r>
          </a:p>
        </p:txBody>
      </p:sp>
      <p:sp>
        <p:nvSpPr>
          <p:cNvPr id="23" name="Rectangle 22"/>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03504" y="6437376"/>
            <a:ext cx="5167973"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Components</a:t>
            </a:r>
          </a:p>
        </p:txBody>
      </p:sp>
      <p:sp>
        <p:nvSpPr>
          <p:cNvPr id="26" name="TextBox 25"/>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8</a:t>
            </a:r>
          </a:p>
        </p:txBody>
      </p:sp>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0000"/>
              </a:lnSpc>
              <a:spcBef>
                <a:spcPts val="0"/>
              </a:spcBef>
              <a:spcAft>
                <a:spcPts val="0"/>
              </a:spcAft>
            </a:pPr>
            <a:r>
              <a:rPr sz="1100" b="1" i="0">
                <a:solidFill>
                  <a:srgbClr val="922A31"/>
                </a:solidFill>
                <a:latin typeface="Aptos"/>
              </a:rPr>
              <a:t>SYSTEM OVERVIEW</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0000"/>
              </a:lnSpc>
              <a:spcBef>
                <a:spcPts val="0"/>
              </a:spcBef>
              <a:spcAft>
                <a:spcPts val="0"/>
              </a:spcAft>
            </a:pPr>
            <a:r>
              <a:rPr sz="2450" b="1" i="0">
                <a:solidFill>
                  <a:srgbClr val="22262A"/>
                </a:solidFill>
                <a:latin typeface="Aptos Display"/>
              </a:rPr>
              <a:t>Four components turn private appliance choices into schedulable flexibility</a:t>
            </a:r>
          </a:p>
        </p:txBody>
      </p:sp>
      <p:sp>
        <p:nvSpPr>
          <p:cNvPr id="4" name="TextBox 3"/>
          <p:cNvSpPr txBox="1"/>
          <p:nvPr/>
        </p:nvSpPr>
        <p:spPr>
          <a:xfrm>
            <a:off x="603504" y="1362456"/>
            <a:ext cx="10972800" cy="493776"/>
          </a:xfrm>
          <a:prstGeom prst="rect">
            <a:avLst/>
          </a:prstGeom>
          <a:noFill/>
        </p:spPr>
        <p:txBody>
          <a:bodyPr wrap="square" lIns="0" tIns="0" rIns="0" bIns="0" anchor="t">
            <a:noAutofit/>
          </a:bodyPr>
          <a:lstStyle/>
          <a:p>
            <a:pPr algn="l">
              <a:lnSpc>
                <a:spcPct val="100000"/>
              </a:lnSpc>
              <a:spcBef>
                <a:spcPts val="0"/>
              </a:spcBef>
              <a:spcAft>
                <a:spcPts val="0"/>
              </a:spcAft>
            </a:pPr>
            <a:r>
              <a:rPr sz="1850" b="0" i="0">
                <a:solidFill>
                  <a:srgbClr val="5E6870"/>
                </a:solidFill>
                <a:latin typeface="Aptos"/>
              </a:rPr>
              <a:t>Encrypted detail stays off-chain; verifiable coordination stays on-chain.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6000"/>
              </a:lnSpc>
              <a:spcBef>
                <a:spcPts val="0"/>
              </a:spcBef>
              <a:spcAft>
                <a:spcPts val="0"/>
              </a:spcAft>
            </a:pPr>
            <a:r>
              <a:rPr sz="1100" b="1">
                <a:solidFill>
                  <a:srgbClr val="922A31"/>
                </a:solidFill>
                <a:latin typeface="Aptos"/>
              </a:rPr>
              <a:t>SETUP &amp; REGISTRATION</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6000"/>
              </a:lnSpc>
              <a:spcBef>
                <a:spcPts val="0"/>
              </a:spcBef>
              <a:spcAft>
                <a:spcPts val="0"/>
              </a:spcAft>
            </a:pPr>
            <a:r>
              <a:rPr sz="2900" b="1" dirty="0">
                <a:solidFill>
                  <a:srgbClr val="22262A"/>
                </a:solidFill>
                <a:latin typeface="Aptos Display"/>
              </a:rPr>
              <a:t>Setup</a:t>
            </a:r>
            <a:r>
              <a:rPr lang="en-US" sz="2900" b="1" dirty="0">
                <a:solidFill>
                  <a:srgbClr val="22262A"/>
                </a:solidFill>
                <a:latin typeface="Aptos Display"/>
              </a:rPr>
              <a:t> and registration</a:t>
            </a:r>
            <a:endParaRPr sz="2900" b="1" dirty="0">
              <a:solidFill>
                <a:srgbClr val="22262A"/>
              </a:solidFill>
              <a:latin typeface="Aptos Display"/>
            </a:endParaRPr>
          </a:p>
        </p:txBody>
      </p:sp>
      <p:sp>
        <p:nvSpPr>
          <p:cNvPr id="4" name="TextBox 3"/>
          <p:cNvSpPr txBox="1"/>
          <p:nvPr/>
        </p:nvSpPr>
        <p:spPr>
          <a:xfrm>
            <a:off x="603504" y="1362456"/>
            <a:ext cx="10972800" cy="548640"/>
          </a:xfrm>
          <a:prstGeom prst="rect">
            <a:avLst/>
          </a:prstGeom>
          <a:noFill/>
        </p:spPr>
        <p:txBody>
          <a:bodyPr wrap="square" lIns="0" tIns="0" rIns="0" bIns="0" anchor="t">
            <a:noAutofit/>
          </a:bodyPr>
          <a:lstStyle/>
          <a:p>
            <a:pPr algn="l">
              <a:lnSpc>
                <a:spcPct val="106000"/>
              </a:lnSpc>
              <a:spcBef>
                <a:spcPts val="0"/>
              </a:spcBef>
              <a:spcAft>
                <a:spcPts val="0"/>
              </a:spcAft>
            </a:pPr>
            <a:r>
              <a:rPr sz="1900" b="0">
                <a:solidFill>
                  <a:srgbClr val="616A73"/>
                </a:solidFill>
                <a:latin typeface="Aptos"/>
              </a:rPr>
              <a:t>One-time system setup is followed by registration of each appliance.</a:t>
            </a:r>
          </a:p>
        </p:txBody>
      </p:sp>
      <p:cxnSp>
        <p:nvCxnSpPr>
          <p:cNvPr id="5" name="Connector 4"/>
          <p:cNvCxnSpPr/>
          <p:nvPr/>
        </p:nvCxnSpPr>
        <p:spPr>
          <a:xfrm>
            <a:off x="603504" y="6437376"/>
            <a:ext cx="10981944" cy="0"/>
          </a:xfrm>
          <a:prstGeom prst="line">
            <a:avLst/>
          </a:prstGeom>
          <a:ln w="13970">
            <a:solidFill>
              <a:srgbClr val="D7DCE0"/>
            </a:solidFill>
          </a:ln>
          <a:effectLst/>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03504" y="6437376"/>
            <a:ext cx="784424" cy="0"/>
          </a:xfrm>
          <a:prstGeom prst="line">
            <a:avLst/>
          </a:prstGeom>
          <a:ln w="25400">
            <a:solidFill>
              <a:srgbClr val="922A3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3504" y="6556248"/>
            <a:ext cx="9144000" cy="182880"/>
          </a:xfrm>
          <a:prstGeom prst="rect">
            <a:avLst/>
          </a:prstGeom>
          <a:noFill/>
        </p:spPr>
        <p:txBody>
          <a:bodyPr wrap="square" lIns="0" tIns="0" rIns="0" bIns="0" anchor="t">
            <a:noAutofit/>
          </a:bodyPr>
          <a:lstStyle/>
          <a:p>
            <a:pPr algn="l">
              <a:lnSpc>
                <a:spcPct val="106000"/>
              </a:lnSpc>
              <a:spcBef>
                <a:spcPts val="0"/>
              </a:spcBef>
              <a:spcAft>
                <a:spcPts val="0"/>
              </a:spcAft>
            </a:pPr>
            <a:r>
              <a:rPr sz="900" b="0">
                <a:solidFill>
                  <a:srgbClr val="616A73"/>
                </a:solidFill>
                <a:latin typeface="Aptos"/>
              </a:rPr>
              <a:t>Joan Ferré-Queralt et al.  |  Setup &amp; registration</a:t>
            </a:r>
          </a:p>
        </p:txBody>
      </p:sp>
      <p:sp>
        <p:nvSpPr>
          <p:cNvPr id="8" name="TextBox 7"/>
          <p:cNvSpPr txBox="1"/>
          <p:nvPr/>
        </p:nvSpPr>
        <p:spPr>
          <a:xfrm>
            <a:off x="10789920" y="6528816"/>
            <a:ext cx="777240" cy="228600"/>
          </a:xfrm>
          <a:prstGeom prst="rect">
            <a:avLst/>
          </a:prstGeom>
          <a:noFill/>
        </p:spPr>
        <p:txBody>
          <a:bodyPr wrap="square" lIns="0" tIns="0" rIns="0" bIns="0" anchor="t">
            <a:noAutofit/>
          </a:bodyPr>
          <a:lstStyle/>
          <a:p>
            <a:pPr algn="r">
              <a:lnSpc>
                <a:spcPct val="106000"/>
              </a:lnSpc>
              <a:spcBef>
                <a:spcPts val="0"/>
              </a:spcBef>
              <a:spcAft>
                <a:spcPts val="0"/>
              </a:spcAft>
            </a:pPr>
            <a:r>
              <a:rPr sz="1100" b="0">
                <a:solidFill>
                  <a:srgbClr val="616A73"/>
                </a:solidFill>
                <a:latin typeface="Aptos"/>
              </a:rPr>
              <a:t>9</a:t>
            </a:r>
          </a:p>
        </p:txBody>
      </p:sp>
      <p:sp>
        <p:nvSpPr>
          <p:cNvPr id="9" name="Rounded Rectangle 8"/>
          <p:cNvSpPr/>
          <p:nvPr/>
        </p:nvSpPr>
        <p:spPr>
          <a:xfrm>
            <a:off x="603504" y="1965960"/>
            <a:ext cx="3383280" cy="3410712"/>
          </a:xfrm>
          <a:prstGeom prst="roundRect">
            <a:avLst>
              <a:gd name="adj" fmla="val 12000"/>
            </a:avLst>
          </a:prstGeom>
          <a:solidFill>
            <a:srgbClr val="F2F4F5"/>
          </a:solidFill>
          <a:ln w="12700">
            <a:solidFill>
              <a:srgbClr val="D7DC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4398264" y="1965960"/>
            <a:ext cx="3383280" cy="3410712"/>
          </a:xfrm>
          <a:prstGeom prst="roundRect">
            <a:avLst>
              <a:gd name="adj" fmla="val 12000"/>
            </a:avLst>
          </a:prstGeom>
          <a:solidFill>
            <a:srgbClr val="F8ECEE"/>
          </a:solidFill>
          <a:ln w="12700">
            <a:solidFill>
              <a:srgbClr val="922A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8193024" y="1965960"/>
            <a:ext cx="3383280" cy="3410712"/>
          </a:xfrm>
          <a:prstGeom prst="roundRect">
            <a:avLst>
              <a:gd name="adj" fmla="val 12000"/>
            </a:avLst>
          </a:prstGeom>
          <a:solidFill>
            <a:srgbClr val="FFF5D9"/>
          </a:solidFill>
          <a:ln w="12700">
            <a:solidFill>
              <a:srgbClr val="9064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813816" y="2185416"/>
            <a:ext cx="347472" cy="347472"/>
          </a:xfrm>
          <a:prstGeom prst="ellipse">
            <a:avLst/>
          </a:prstGeom>
          <a:solidFill>
            <a:srgbClr val="295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13816" y="2185416"/>
            <a:ext cx="347472" cy="347472"/>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1</a:t>
            </a:r>
          </a:p>
        </p:txBody>
      </p:sp>
      <p:sp>
        <p:nvSpPr>
          <p:cNvPr id="14" name="TextBox 13"/>
          <p:cNvSpPr txBox="1"/>
          <p:nvPr/>
        </p:nvSpPr>
        <p:spPr>
          <a:xfrm>
            <a:off x="1298448" y="2240280"/>
            <a:ext cx="2450592" cy="228600"/>
          </a:xfrm>
          <a:prstGeom prst="rect">
            <a:avLst/>
          </a:prstGeom>
          <a:noFill/>
        </p:spPr>
        <p:txBody>
          <a:bodyPr wrap="square" lIns="0" tIns="0" rIns="0" bIns="0" anchor="t">
            <a:noAutofit/>
          </a:bodyPr>
          <a:lstStyle/>
          <a:p>
            <a:pPr algn="l">
              <a:lnSpc>
                <a:spcPct val="106000"/>
              </a:lnSpc>
              <a:spcBef>
                <a:spcPts val="0"/>
              </a:spcBef>
              <a:spcAft>
                <a:spcPts val="0"/>
              </a:spcAft>
            </a:pPr>
            <a:r>
              <a:rPr sz="1150" b="1">
                <a:solidFill>
                  <a:srgbClr val="295B7A"/>
                </a:solidFill>
                <a:latin typeface="Aptos"/>
              </a:rPr>
              <a:t>SYSTEM SETUP</a:t>
            </a:r>
          </a:p>
        </p:txBody>
      </p:sp>
      <p:sp>
        <p:nvSpPr>
          <p:cNvPr id="15" name="TextBox 14"/>
          <p:cNvSpPr txBox="1"/>
          <p:nvPr/>
        </p:nvSpPr>
        <p:spPr>
          <a:xfrm>
            <a:off x="813816" y="2761488"/>
            <a:ext cx="2962656" cy="512064"/>
          </a:xfrm>
          <a:prstGeom prst="rect">
            <a:avLst/>
          </a:prstGeom>
          <a:noFill/>
        </p:spPr>
        <p:txBody>
          <a:bodyPr wrap="square" lIns="0" tIns="0" rIns="0" bIns="0" anchor="t">
            <a:noAutofit/>
          </a:bodyPr>
          <a:lstStyle/>
          <a:p>
            <a:pPr algn="l">
              <a:lnSpc>
                <a:spcPct val="106000"/>
              </a:lnSpc>
              <a:spcBef>
                <a:spcPts val="0"/>
              </a:spcBef>
              <a:spcAft>
                <a:spcPts val="0"/>
              </a:spcAft>
            </a:pPr>
            <a:r>
              <a:rPr lang="en-US" sz="2200" b="1" dirty="0">
                <a:solidFill>
                  <a:srgbClr val="295B7A"/>
                </a:solidFill>
                <a:latin typeface="Aptos"/>
              </a:rPr>
              <a:t>Deployment</a:t>
            </a:r>
            <a:endParaRPr sz="2200" b="1" dirty="0">
              <a:solidFill>
                <a:srgbClr val="295B7A"/>
              </a:solidFill>
              <a:latin typeface="Aptos"/>
            </a:endParaRPr>
          </a:p>
        </p:txBody>
      </p:sp>
      <p:sp>
        <p:nvSpPr>
          <p:cNvPr id="16" name="Oval 15"/>
          <p:cNvSpPr/>
          <p:nvPr/>
        </p:nvSpPr>
        <p:spPr>
          <a:xfrm>
            <a:off x="4608576" y="2185416"/>
            <a:ext cx="347472" cy="347472"/>
          </a:xfrm>
          <a:prstGeom prst="ellipse">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608576" y="2185416"/>
            <a:ext cx="347472" cy="347472"/>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2</a:t>
            </a:r>
          </a:p>
        </p:txBody>
      </p:sp>
      <p:sp>
        <p:nvSpPr>
          <p:cNvPr id="18" name="TextBox 17"/>
          <p:cNvSpPr txBox="1"/>
          <p:nvPr/>
        </p:nvSpPr>
        <p:spPr>
          <a:xfrm>
            <a:off x="5093207" y="2240280"/>
            <a:ext cx="2450592" cy="228600"/>
          </a:xfrm>
          <a:prstGeom prst="rect">
            <a:avLst/>
          </a:prstGeom>
          <a:noFill/>
        </p:spPr>
        <p:txBody>
          <a:bodyPr wrap="square" lIns="0" tIns="0" rIns="0" bIns="0" anchor="t">
            <a:noAutofit/>
          </a:bodyPr>
          <a:lstStyle/>
          <a:p>
            <a:pPr algn="l">
              <a:lnSpc>
                <a:spcPct val="106000"/>
              </a:lnSpc>
              <a:spcBef>
                <a:spcPts val="0"/>
              </a:spcBef>
              <a:spcAft>
                <a:spcPts val="0"/>
              </a:spcAft>
            </a:pPr>
            <a:r>
              <a:rPr sz="1150" b="1">
                <a:solidFill>
                  <a:srgbClr val="922A31"/>
                </a:solidFill>
                <a:latin typeface="Aptos"/>
              </a:rPr>
              <a:t>APPLIANCE REGISTRATION</a:t>
            </a:r>
          </a:p>
        </p:txBody>
      </p:sp>
      <p:sp>
        <p:nvSpPr>
          <p:cNvPr id="19" name="TextBox 18"/>
          <p:cNvSpPr txBox="1"/>
          <p:nvPr/>
        </p:nvSpPr>
        <p:spPr>
          <a:xfrm>
            <a:off x="4608576" y="2761488"/>
            <a:ext cx="2962656" cy="512064"/>
          </a:xfrm>
          <a:prstGeom prst="rect">
            <a:avLst/>
          </a:prstGeom>
          <a:noFill/>
        </p:spPr>
        <p:txBody>
          <a:bodyPr wrap="square" lIns="0" tIns="0" rIns="0" bIns="0" anchor="t">
            <a:noAutofit/>
          </a:bodyPr>
          <a:lstStyle/>
          <a:p>
            <a:pPr algn="l">
              <a:lnSpc>
                <a:spcPct val="106000"/>
              </a:lnSpc>
              <a:spcBef>
                <a:spcPts val="0"/>
              </a:spcBef>
              <a:spcAft>
                <a:spcPts val="0"/>
              </a:spcAft>
            </a:pPr>
            <a:r>
              <a:rPr sz="2200" b="1">
                <a:solidFill>
                  <a:srgbClr val="922A31"/>
                </a:solidFill>
                <a:latin typeface="Aptos"/>
              </a:rPr>
              <a:t>Create a pseudonym</a:t>
            </a:r>
          </a:p>
        </p:txBody>
      </p:sp>
      <p:sp>
        <p:nvSpPr>
          <p:cNvPr id="20" name="Oval 19"/>
          <p:cNvSpPr/>
          <p:nvPr/>
        </p:nvSpPr>
        <p:spPr>
          <a:xfrm>
            <a:off x="8403336" y="2185416"/>
            <a:ext cx="347472" cy="347472"/>
          </a:xfrm>
          <a:prstGeom prst="ellipse">
            <a:avLst/>
          </a:prstGeom>
          <a:solidFill>
            <a:srgbClr val="9064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03336" y="2185416"/>
            <a:ext cx="347472" cy="347472"/>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3</a:t>
            </a:r>
          </a:p>
        </p:txBody>
      </p:sp>
      <p:sp>
        <p:nvSpPr>
          <p:cNvPr id="22" name="TextBox 21"/>
          <p:cNvSpPr txBox="1"/>
          <p:nvPr/>
        </p:nvSpPr>
        <p:spPr>
          <a:xfrm>
            <a:off x="8887968" y="2240280"/>
            <a:ext cx="2450592" cy="228600"/>
          </a:xfrm>
          <a:prstGeom prst="rect">
            <a:avLst/>
          </a:prstGeom>
          <a:noFill/>
        </p:spPr>
        <p:txBody>
          <a:bodyPr wrap="square" lIns="0" tIns="0" rIns="0" bIns="0" anchor="t">
            <a:noAutofit/>
          </a:bodyPr>
          <a:lstStyle/>
          <a:p>
            <a:pPr algn="l">
              <a:lnSpc>
                <a:spcPct val="106000"/>
              </a:lnSpc>
              <a:spcBef>
                <a:spcPts val="0"/>
              </a:spcBef>
              <a:spcAft>
                <a:spcPts val="0"/>
              </a:spcAft>
            </a:pPr>
            <a:r>
              <a:rPr sz="1150" b="1">
                <a:solidFill>
                  <a:srgbClr val="906400"/>
                </a:solidFill>
                <a:latin typeface="Aptos"/>
              </a:rPr>
              <a:t>REGISTRATION AUTHORITY</a:t>
            </a:r>
          </a:p>
        </p:txBody>
      </p:sp>
      <p:sp>
        <p:nvSpPr>
          <p:cNvPr id="23" name="TextBox 22"/>
          <p:cNvSpPr txBox="1"/>
          <p:nvPr/>
        </p:nvSpPr>
        <p:spPr>
          <a:xfrm>
            <a:off x="8403336" y="2761488"/>
            <a:ext cx="2962656" cy="512064"/>
          </a:xfrm>
          <a:prstGeom prst="rect">
            <a:avLst/>
          </a:prstGeom>
          <a:noFill/>
        </p:spPr>
        <p:txBody>
          <a:bodyPr wrap="square" lIns="0" tIns="0" rIns="0" bIns="0" anchor="t">
            <a:noAutofit/>
          </a:bodyPr>
          <a:lstStyle/>
          <a:p>
            <a:pPr algn="l">
              <a:lnSpc>
                <a:spcPct val="106000"/>
              </a:lnSpc>
              <a:spcBef>
                <a:spcPts val="0"/>
              </a:spcBef>
              <a:spcAft>
                <a:spcPts val="0"/>
              </a:spcAft>
            </a:pPr>
            <a:r>
              <a:rPr sz="2200" b="1">
                <a:solidFill>
                  <a:srgbClr val="906400"/>
                </a:solidFill>
                <a:latin typeface="Aptos"/>
              </a:rPr>
              <a:t>Authorize its use</a:t>
            </a:r>
          </a:p>
        </p:txBody>
      </p:sp>
      <p:sp>
        <p:nvSpPr>
          <p:cNvPr id="24" name="TextBox 23"/>
          <p:cNvSpPr txBox="1"/>
          <p:nvPr/>
        </p:nvSpPr>
        <p:spPr>
          <a:xfrm>
            <a:off x="832104" y="3291840"/>
            <a:ext cx="2926080" cy="246888"/>
          </a:xfrm>
          <a:prstGeom prst="rect">
            <a:avLst/>
          </a:prstGeom>
          <a:noFill/>
        </p:spPr>
        <p:txBody>
          <a:bodyPr wrap="square" lIns="0" tIns="0" rIns="0" bIns="0" anchor="t">
            <a:noAutofit/>
          </a:bodyPr>
          <a:lstStyle/>
          <a:p>
            <a:pPr algn="l">
              <a:lnSpc>
                <a:spcPct val="106000"/>
              </a:lnSpc>
              <a:spcBef>
                <a:spcPts val="0"/>
              </a:spcBef>
              <a:spcAft>
                <a:spcPts val="0"/>
              </a:spcAft>
            </a:pPr>
            <a:r>
              <a:rPr sz="1400" b="1">
                <a:solidFill>
                  <a:srgbClr val="295B7A"/>
                </a:solidFill>
                <a:latin typeface="Aptos"/>
              </a:rPr>
              <a:t>VPP + RA</a:t>
            </a:r>
          </a:p>
        </p:txBody>
      </p:sp>
      <p:sp>
        <p:nvSpPr>
          <p:cNvPr id="25" name="TextBox 24"/>
          <p:cNvSpPr txBox="1"/>
          <p:nvPr/>
        </p:nvSpPr>
        <p:spPr>
          <a:xfrm>
            <a:off x="832104" y="3557016"/>
            <a:ext cx="2926080" cy="402336"/>
          </a:xfrm>
          <a:prstGeom prst="rect">
            <a:avLst/>
          </a:prstGeom>
          <a:noFill/>
        </p:spPr>
        <p:txBody>
          <a:bodyPr wrap="square" lIns="0" tIns="0" rIns="0" bIns="0" anchor="t">
            <a:noAutofit/>
          </a:bodyPr>
          <a:lstStyle/>
          <a:p>
            <a:pPr algn="l">
              <a:lnSpc>
                <a:spcPct val="106000"/>
              </a:lnSpc>
              <a:spcBef>
                <a:spcPts val="0"/>
              </a:spcBef>
              <a:spcAft>
                <a:spcPts val="0"/>
              </a:spcAft>
            </a:pPr>
            <a:r>
              <a:rPr sz="1700" b="0">
                <a:solidFill>
                  <a:srgbClr val="22262A"/>
                </a:solidFill>
                <a:latin typeface="Aptos"/>
              </a:rPr>
              <a:t>Keys and certificates</a:t>
            </a:r>
          </a:p>
        </p:txBody>
      </p:sp>
      <p:sp>
        <p:nvSpPr>
          <p:cNvPr id="26" name="TextBox 25"/>
          <p:cNvSpPr txBox="1"/>
          <p:nvPr/>
        </p:nvSpPr>
        <p:spPr>
          <a:xfrm>
            <a:off x="832104" y="3904487"/>
            <a:ext cx="2926080" cy="246888"/>
          </a:xfrm>
          <a:prstGeom prst="rect">
            <a:avLst/>
          </a:prstGeom>
          <a:noFill/>
        </p:spPr>
        <p:txBody>
          <a:bodyPr wrap="square" lIns="0" tIns="0" rIns="0" bIns="0" anchor="t">
            <a:noAutofit/>
          </a:bodyPr>
          <a:lstStyle/>
          <a:p>
            <a:pPr algn="l">
              <a:lnSpc>
                <a:spcPct val="106000"/>
              </a:lnSpc>
              <a:spcBef>
                <a:spcPts val="0"/>
              </a:spcBef>
              <a:spcAft>
                <a:spcPts val="0"/>
              </a:spcAft>
            </a:pPr>
            <a:r>
              <a:rPr sz="1400" b="1">
                <a:solidFill>
                  <a:srgbClr val="295B7A"/>
                </a:solidFill>
                <a:latin typeface="Aptos"/>
              </a:rPr>
              <a:t>VPP</a:t>
            </a:r>
          </a:p>
        </p:txBody>
      </p:sp>
      <p:sp>
        <p:nvSpPr>
          <p:cNvPr id="27" name="TextBox 26"/>
          <p:cNvSpPr txBox="1"/>
          <p:nvPr/>
        </p:nvSpPr>
        <p:spPr>
          <a:xfrm>
            <a:off x="832104" y="4169663"/>
            <a:ext cx="2926080" cy="402336"/>
          </a:xfrm>
          <a:prstGeom prst="rect">
            <a:avLst/>
          </a:prstGeom>
          <a:noFill/>
        </p:spPr>
        <p:txBody>
          <a:bodyPr wrap="square" lIns="0" tIns="0" rIns="0" bIns="0" anchor="t">
            <a:noAutofit/>
          </a:bodyPr>
          <a:lstStyle/>
          <a:p>
            <a:pPr algn="l">
              <a:lnSpc>
                <a:spcPct val="106000"/>
              </a:lnSpc>
              <a:spcBef>
                <a:spcPts val="0"/>
              </a:spcBef>
              <a:spcAft>
                <a:spcPts val="0"/>
              </a:spcAft>
            </a:pPr>
            <a:r>
              <a:rPr sz="1700" b="0">
                <a:solidFill>
                  <a:srgbClr val="22262A"/>
                </a:solidFill>
                <a:latin typeface="Aptos"/>
              </a:rPr>
              <a:t>Clusters and smart contracts</a:t>
            </a:r>
          </a:p>
        </p:txBody>
      </p:sp>
      <p:sp>
        <p:nvSpPr>
          <p:cNvPr id="28" name="TextBox 27"/>
          <p:cNvSpPr txBox="1"/>
          <p:nvPr/>
        </p:nvSpPr>
        <p:spPr>
          <a:xfrm>
            <a:off x="832104" y="4517136"/>
            <a:ext cx="2926080" cy="246888"/>
          </a:xfrm>
          <a:prstGeom prst="rect">
            <a:avLst/>
          </a:prstGeom>
          <a:noFill/>
        </p:spPr>
        <p:txBody>
          <a:bodyPr wrap="square" lIns="0" tIns="0" rIns="0" bIns="0" anchor="t">
            <a:noAutofit/>
          </a:bodyPr>
          <a:lstStyle/>
          <a:p>
            <a:pPr algn="l">
              <a:lnSpc>
                <a:spcPct val="106000"/>
              </a:lnSpc>
              <a:spcBef>
                <a:spcPts val="0"/>
              </a:spcBef>
              <a:spcAft>
                <a:spcPts val="0"/>
              </a:spcAft>
            </a:pPr>
            <a:r>
              <a:rPr sz="1400" b="1">
                <a:solidFill>
                  <a:srgbClr val="295B7A"/>
                </a:solidFill>
                <a:latin typeface="Aptos"/>
              </a:rPr>
              <a:t>Manufacturer</a:t>
            </a:r>
          </a:p>
        </p:txBody>
      </p:sp>
      <p:sp>
        <p:nvSpPr>
          <p:cNvPr id="29" name="TextBox 28"/>
          <p:cNvSpPr txBox="1"/>
          <p:nvPr/>
        </p:nvSpPr>
        <p:spPr>
          <a:xfrm>
            <a:off x="832104" y="4782312"/>
            <a:ext cx="2926080" cy="402336"/>
          </a:xfrm>
          <a:prstGeom prst="rect">
            <a:avLst/>
          </a:prstGeom>
          <a:noFill/>
        </p:spPr>
        <p:txBody>
          <a:bodyPr wrap="square" lIns="0" tIns="0" rIns="0" bIns="0" anchor="t">
            <a:noAutofit/>
          </a:bodyPr>
          <a:lstStyle/>
          <a:p>
            <a:pPr algn="l">
              <a:lnSpc>
                <a:spcPct val="106000"/>
              </a:lnSpc>
              <a:spcBef>
                <a:spcPts val="0"/>
              </a:spcBef>
              <a:spcAft>
                <a:spcPts val="0"/>
              </a:spcAft>
            </a:pPr>
            <a:r>
              <a:rPr sz="1700" b="0">
                <a:solidFill>
                  <a:srgbClr val="22262A"/>
                </a:solidFill>
                <a:latin typeface="Aptos"/>
              </a:rPr>
              <a:t>HSM + certified appliance key</a:t>
            </a:r>
          </a:p>
        </p:txBody>
      </p:sp>
      <p:sp>
        <p:nvSpPr>
          <p:cNvPr id="30" name="TextBox 29"/>
          <p:cNvSpPr txBox="1"/>
          <p:nvPr/>
        </p:nvSpPr>
        <p:spPr>
          <a:xfrm>
            <a:off x="4626864" y="3291840"/>
            <a:ext cx="2926080" cy="310896"/>
          </a:xfrm>
          <a:prstGeom prst="rect">
            <a:avLst/>
          </a:prstGeom>
          <a:noFill/>
        </p:spPr>
        <p:txBody>
          <a:bodyPr wrap="square" lIns="0" tIns="0" rIns="0" bIns="0" anchor="t">
            <a:noAutofit/>
          </a:bodyPr>
          <a:lstStyle/>
          <a:p>
            <a:pPr algn="l">
              <a:lnSpc>
                <a:spcPct val="106000"/>
              </a:lnSpc>
              <a:spcBef>
                <a:spcPts val="0"/>
              </a:spcBef>
              <a:spcAft>
                <a:spcPts val="0"/>
              </a:spcAft>
            </a:pPr>
            <a:r>
              <a:rPr sz="1650" b="0">
                <a:solidFill>
                  <a:srgbClr val="22262A"/>
                </a:solidFill>
                <a:latin typeface="Aptos"/>
              </a:rPr>
              <a:t>Create an address and key pair.</a:t>
            </a:r>
          </a:p>
        </p:txBody>
      </p:sp>
      <p:sp>
        <p:nvSpPr>
          <p:cNvPr id="31" name="Rounded Rectangle 30"/>
          <p:cNvSpPr/>
          <p:nvPr/>
        </p:nvSpPr>
        <p:spPr>
          <a:xfrm>
            <a:off x="4626864" y="3694176"/>
            <a:ext cx="2926080" cy="896112"/>
          </a:xfrm>
          <a:prstGeom prst="roundRect">
            <a:avLst>
              <a:gd name="adj" fmla="val 12000"/>
            </a:avLst>
          </a:prstGeom>
          <a:solidFill>
            <a:srgbClr val="FFFFFF"/>
          </a:solidFill>
          <a:ln w="12700">
            <a:solidFill>
              <a:srgbClr val="922A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782312" y="3813048"/>
            <a:ext cx="2615184" cy="274320"/>
          </a:xfrm>
          <a:prstGeom prst="rect">
            <a:avLst/>
          </a:prstGeom>
          <a:noFill/>
        </p:spPr>
        <p:txBody>
          <a:bodyPr wrap="square" lIns="0" tIns="0" rIns="0" bIns="0" anchor="t">
            <a:noAutofit/>
          </a:bodyPr>
          <a:lstStyle/>
          <a:p>
            <a:pPr algn="ctr">
              <a:lnSpc>
                <a:spcPct val="106000"/>
              </a:lnSpc>
              <a:spcBef>
                <a:spcPts val="0"/>
              </a:spcBef>
              <a:spcAft>
                <a:spcPts val="0"/>
              </a:spcAft>
            </a:pPr>
            <a:r>
              <a:rPr sz="1900" b="1">
                <a:solidFill>
                  <a:srgbClr val="922A31"/>
                </a:solidFill>
                <a:latin typeface="Aptos"/>
              </a:rPr>
              <a:t>Blockchain address</a:t>
            </a:r>
          </a:p>
        </p:txBody>
      </p:sp>
      <p:sp>
        <p:nvSpPr>
          <p:cNvPr id="33" name="TextBox 32"/>
          <p:cNvSpPr txBox="1"/>
          <p:nvPr/>
        </p:nvSpPr>
        <p:spPr>
          <a:xfrm>
            <a:off x="4782312" y="4096512"/>
            <a:ext cx="2615184" cy="320040"/>
          </a:xfrm>
          <a:prstGeom prst="rect">
            <a:avLst/>
          </a:prstGeom>
          <a:noFill/>
        </p:spPr>
        <p:txBody>
          <a:bodyPr wrap="square" lIns="0" tIns="0" rIns="0" bIns="0" anchor="t">
            <a:noAutofit/>
          </a:bodyPr>
          <a:lstStyle/>
          <a:p>
            <a:pPr algn="ctr">
              <a:lnSpc>
                <a:spcPct val="106000"/>
              </a:lnSpc>
              <a:spcBef>
                <a:spcPts val="0"/>
              </a:spcBef>
              <a:spcAft>
                <a:spcPts val="0"/>
              </a:spcAft>
            </a:pPr>
            <a:r>
              <a:rPr sz="1800" b="1">
                <a:solidFill>
                  <a:srgbClr val="922A31"/>
                </a:solidFill>
                <a:latin typeface="Aptos"/>
              </a:rPr>
              <a:t>+ operational public key</a:t>
            </a:r>
          </a:p>
        </p:txBody>
      </p:sp>
      <p:sp>
        <p:nvSpPr>
          <p:cNvPr id="34" name="TextBox 33"/>
          <p:cNvSpPr txBox="1"/>
          <p:nvPr/>
        </p:nvSpPr>
        <p:spPr>
          <a:xfrm>
            <a:off x="4626864" y="4745736"/>
            <a:ext cx="2926080" cy="557784"/>
          </a:xfrm>
          <a:prstGeom prst="rect">
            <a:avLst/>
          </a:prstGeom>
          <a:noFill/>
        </p:spPr>
        <p:txBody>
          <a:bodyPr wrap="square" lIns="0" tIns="0" rIns="0" bIns="0" anchor="t">
            <a:noAutofit/>
          </a:bodyPr>
          <a:lstStyle/>
          <a:p>
            <a:pPr algn="l">
              <a:lnSpc>
                <a:spcPct val="106000"/>
              </a:lnSpc>
              <a:spcBef>
                <a:spcPts val="0"/>
              </a:spcBef>
              <a:spcAft>
                <a:spcPts val="200"/>
              </a:spcAft>
            </a:pPr>
            <a:r>
              <a:rPr sz="1600" b="0">
                <a:solidFill>
                  <a:srgbClr val="616A73"/>
                </a:solidFill>
                <a:latin typeface="Aptos"/>
              </a:rPr>
              <a:t>Private signing key stays</a:t>
            </a:r>
          </a:p>
          <a:p>
            <a:pPr algn="l">
              <a:lnSpc>
                <a:spcPct val="106000"/>
              </a:lnSpc>
              <a:spcBef>
                <a:spcPts val="0"/>
              </a:spcBef>
              <a:spcAft>
                <a:spcPts val="200"/>
              </a:spcAft>
            </a:pPr>
            <a:r>
              <a:rPr sz="1600" b="0">
                <a:solidFill>
                  <a:srgbClr val="616A73"/>
                </a:solidFill>
                <a:latin typeface="Aptos"/>
              </a:rPr>
              <a:t>inside the appliance’s HSM.</a:t>
            </a:r>
          </a:p>
        </p:txBody>
      </p:sp>
      <p:sp>
        <p:nvSpPr>
          <p:cNvPr id="35" name="TextBox 34"/>
          <p:cNvSpPr txBox="1"/>
          <p:nvPr/>
        </p:nvSpPr>
        <p:spPr>
          <a:xfrm>
            <a:off x="8421624" y="3291840"/>
            <a:ext cx="2926080" cy="246888"/>
          </a:xfrm>
          <a:prstGeom prst="rect">
            <a:avLst/>
          </a:prstGeom>
          <a:noFill/>
        </p:spPr>
        <p:txBody>
          <a:bodyPr wrap="square" lIns="0" tIns="0" rIns="0" bIns="0" anchor="t">
            <a:noAutofit/>
          </a:bodyPr>
          <a:lstStyle/>
          <a:p>
            <a:pPr algn="l">
              <a:lnSpc>
                <a:spcPct val="106000"/>
              </a:lnSpc>
              <a:spcBef>
                <a:spcPts val="0"/>
              </a:spcBef>
              <a:spcAft>
                <a:spcPts val="0"/>
              </a:spcAft>
            </a:pPr>
            <a:r>
              <a:rPr sz="1400" b="1">
                <a:solidFill>
                  <a:srgbClr val="906400"/>
                </a:solidFill>
                <a:latin typeface="Aptos"/>
              </a:rPr>
              <a:t>Verify</a:t>
            </a:r>
          </a:p>
        </p:txBody>
      </p:sp>
      <p:sp>
        <p:nvSpPr>
          <p:cNvPr id="36" name="TextBox 35"/>
          <p:cNvSpPr txBox="1"/>
          <p:nvPr/>
        </p:nvSpPr>
        <p:spPr>
          <a:xfrm>
            <a:off x="8421624" y="3557016"/>
            <a:ext cx="2926080" cy="566928"/>
          </a:xfrm>
          <a:prstGeom prst="rect">
            <a:avLst/>
          </a:prstGeom>
          <a:noFill/>
        </p:spPr>
        <p:txBody>
          <a:bodyPr wrap="square" lIns="0" tIns="0" rIns="0" bIns="0" anchor="t">
            <a:noAutofit/>
          </a:bodyPr>
          <a:lstStyle/>
          <a:p>
            <a:pPr algn="l">
              <a:lnSpc>
                <a:spcPct val="106000"/>
              </a:lnSpc>
              <a:spcBef>
                <a:spcPts val="0"/>
              </a:spcBef>
              <a:spcAft>
                <a:spcPts val="0"/>
              </a:spcAft>
            </a:pPr>
            <a:r>
              <a:rPr sz="1650" b="0" dirty="0">
                <a:solidFill>
                  <a:srgbClr val="22262A"/>
                </a:solidFill>
                <a:latin typeface="Aptos"/>
              </a:rPr>
              <a:t>Certified appliance + signature</a:t>
            </a:r>
          </a:p>
        </p:txBody>
      </p:sp>
      <p:sp>
        <p:nvSpPr>
          <p:cNvPr id="37" name="TextBox 36"/>
          <p:cNvSpPr txBox="1"/>
          <p:nvPr/>
        </p:nvSpPr>
        <p:spPr>
          <a:xfrm>
            <a:off x="8421624" y="3877056"/>
            <a:ext cx="2926080" cy="246888"/>
          </a:xfrm>
          <a:prstGeom prst="rect">
            <a:avLst/>
          </a:prstGeom>
          <a:noFill/>
        </p:spPr>
        <p:txBody>
          <a:bodyPr wrap="square" lIns="0" tIns="0" rIns="0" bIns="0" anchor="t">
            <a:noAutofit/>
          </a:bodyPr>
          <a:lstStyle/>
          <a:p>
            <a:pPr algn="l">
              <a:lnSpc>
                <a:spcPct val="106000"/>
              </a:lnSpc>
              <a:spcBef>
                <a:spcPts val="0"/>
              </a:spcBef>
              <a:spcAft>
                <a:spcPts val="0"/>
              </a:spcAft>
            </a:pPr>
            <a:r>
              <a:rPr sz="1400" b="1">
                <a:solidFill>
                  <a:srgbClr val="906400"/>
                </a:solidFill>
                <a:latin typeface="Aptos"/>
              </a:rPr>
              <a:t>Assign</a:t>
            </a:r>
          </a:p>
        </p:txBody>
      </p:sp>
      <p:sp>
        <p:nvSpPr>
          <p:cNvPr id="38" name="TextBox 37"/>
          <p:cNvSpPr txBox="1"/>
          <p:nvPr/>
        </p:nvSpPr>
        <p:spPr>
          <a:xfrm>
            <a:off x="8421624" y="4142232"/>
            <a:ext cx="2926080" cy="566928"/>
          </a:xfrm>
          <a:prstGeom prst="rect">
            <a:avLst/>
          </a:prstGeom>
          <a:noFill/>
        </p:spPr>
        <p:txBody>
          <a:bodyPr wrap="square" lIns="0" tIns="0" rIns="0" bIns="0" anchor="t">
            <a:noAutofit/>
          </a:bodyPr>
          <a:lstStyle/>
          <a:p>
            <a:pPr algn="l">
              <a:lnSpc>
                <a:spcPct val="106000"/>
              </a:lnSpc>
              <a:spcBef>
                <a:spcPts val="0"/>
              </a:spcBef>
              <a:spcAft>
                <a:spcPts val="0"/>
              </a:spcAft>
            </a:pPr>
            <a:r>
              <a:rPr sz="1650" b="0">
                <a:solidFill>
                  <a:srgbClr val="22262A"/>
                </a:solidFill>
                <a:latin typeface="Aptos"/>
              </a:rPr>
              <a:t>A compatible flexibility cluster</a:t>
            </a:r>
          </a:p>
        </p:txBody>
      </p:sp>
      <p:sp>
        <p:nvSpPr>
          <p:cNvPr id="39" name="TextBox 38"/>
          <p:cNvSpPr txBox="1"/>
          <p:nvPr/>
        </p:nvSpPr>
        <p:spPr>
          <a:xfrm>
            <a:off x="8421624" y="4462272"/>
            <a:ext cx="2926080" cy="246888"/>
          </a:xfrm>
          <a:prstGeom prst="rect">
            <a:avLst/>
          </a:prstGeom>
          <a:noFill/>
        </p:spPr>
        <p:txBody>
          <a:bodyPr wrap="square" lIns="0" tIns="0" rIns="0" bIns="0" anchor="t">
            <a:noAutofit/>
          </a:bodyPr>
          <a:lstStyle/>
          <a:p>
            <a:pPr algn="l">
              <a:lnSpc>
                <a:spcPct val="106000"/>
              </a:lnSpc>
              <a:spcBef>
                <a:spcPts val="0"/>
              </a:spcBef>
              <a:spcAft>
                <a:spcPts val="0"/>
              </a:spcAft>
            </a:pPr>
            <a:r>
              <a:rPr sz="1400" b="1">
                <a:solidFill>
                  <a:srgbClr val="906400"/>
                </a:solidFill>
                <a:latin typeface="Aptos"/>
              </a:rPr>
              <a:t>Register</a:t>
            </a:r>
          </a:p>
        </p:txBody>
      </p:sp>
      <p:sp>
        <p:nvSpPr>
          <p:cNvPr id="40" name="TextBox 39"/>
          <p:cNvSpPr txBox="1"/>
          <p:nvPr/>
        </p:nvSpPr>
        <p:spPr>
          <a:xfrm>
            <a:off x="8421624" y="4727448"/>
            <a:ext cx="2926080" cy="566928"/>
          </a:xfrm>
          <a:prstGeom prst="rect">
            <a:avLst/>
          </a:prstGeom>
          <a:noFill/>
        </p:spPr>
        <p:txBody>
          <a:bodyPr wrap="square" lIns="0" tIns="0" rIns="0" bIns="0" anchor="t">
            <a:noAutofit/>
          </a:bodyPr>
          <a:lstStyle/>
          <a:p>
            <a:pPr algn="l">
              <a:lnSpc>
                <a:spcPct val="106000"/>
              </a:lnSpc>
              <a:spcBef>
                <a:spcPts val="0"/>
              </a:spcBef>
              <a:spcAft>
                <a:spcPts val="200"/>
              </a:spcAft>
            </a:pPr>
            <a:r>
              <a:rPr sz="1650" b="0">
                <a:solidFill>
                  <a:srgbClr val="22262A"/>
                </a:solidFill>
                <a:latin typeface="Aptos"/>
              </a:rPr>
              <a:t>Address + public key in the</a:t>
            </a:r>
          </a:p>
          <a:p>
            <a:pPr algn="l">
              <a:lnSpc>
                <a:spcPct val="106000"/>
              </a:lnSpc>
              <a:spcBef>
                <a:spcPts val="0"/>
              </a:spcBef>
              <a:spcAft>
                <a:spcPts val="200"/>
              </a:spcAft>
            </a:pPr>
            <a:r>
              <a:rPr sz="1650" b="0">
                <a:solidFill>
                  <a:srgbClr val="22262A"/>
                </a:solidFill>
                <a:latin typeface="Aptos"/>
              </a:rPr>
              <a:t>cluster smart contract</a:t>
            </a:r>
          </a:p>
        </p:txBody>
      </p:sp>
      <p:cxnSp>
        <p:nvCxnSpPr>
          <p:cNvPr id="41" name="Connector 40"/>
          <p:cNvCxnSpPr/>
          <p:nvPr/>
        </p:nvCxnSpPr>
        <p:spPr>
          <a:xfrm>
            <a:off x="4050791" y="3986784"/>
            <a:ext cx="274321" cy="0"/>
          </a:xfrm>
          <a:prstGeom prst="line">
            <a:avLst/>
          </a:prstGeom>
          <a:ln w="31750">
            <a:solidFill>
              <a:srgbClr val="922A3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7845552" y="3986784"/>
            <a:ext cx="274320" cy="0"/>
          </a:xfrm>
          <a:prstGeom prst="line">
            <a:avLst/>
          </a:prstGeom>
          <a:ln w="31750">
            <a:solidFill>
              <a:srgbClr val="906400"/>
            </a:solidFill>
            <a:tailEnd type="triangle"/>
          </a:ln>
          <a:effectLst/>
        </p:spPr>
        <p:style>
          <a:lnRef idx="2">
            <a:schemeClr val="accent1"/>
          </a:lnRef>
          <a:fillRef idx="0">
            <a:schemeClr val="accent1"/>
          </a:fillRef>
          <a:effectRef idx="1">
            <a:schemeClr val="accent1"/>
          </a:effectRef>
          <a:fontRef idx="minor">
            <a:schemeClr val="tx1"/>
          </a:fontRef>
        </p:style>
      </p:cxnSp>
      <p:sp>
        <p:nvSpPr>
          <p:cNvPr id="43" name="Rounded Rectangle 42"/>
          <p:cNvSpPr/>
          <p:nvPr/>
        </p:nvSpPr>
        <p:spPr>
          <a:xfrm>
            <a:off x="603504" y="5623560"/>
            <a:ext cx="10981944" cy="530352"/>
          </a:xfrm>
          <a:prstGeom prst="roundRect">
            <a:avLst>
              <a:gd name="adj" fmla="val 12000"/>
            </a:avLst>
          </a:prstGeom>
          <a:solidFill>
            <a:srgbClr val="222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813816" y="5701284"/>
            <a:ext cx="10561320" cy="438912"/>
          </a:xfrm>
          <a:prstGeom prst="rect">
            <a:avLst/>
          </a:prstGeom>
          <a:noFill/>
        </p:spPr>
        <p:txBody>
          <a:bodyPr wrap="square" lIns="0" tIns="0" rIns="0" bIns="0" anchor="t">
            <a:noAutofit/>
          </a:bodyPr>
          <a:lstStyle/>
          <a:p>
            <a:pPr algn="ctr">
              <a:lnSpc>
                <a:spcPct val="106000"/>
              </a:lnSpc>
              <a:spcBef>
                <a:spcPts val="0"/>
              </a:spcBef>
              <a:spcAft>
                <a:spcPts val="0"/>
              </a:spcAft>
            </a:pPr>
            <a:r>
              <a:rPr sz="1800" b="1">
                <a:solidFill>
                  <a:srgbClr val="FFFFFF"/>
                </a:solidFill>
                <a:latin typeface="Aptos"/>
              </a:rPr>
              <a:t>RA keeps the user ↔ pseudonym mapping. The VPP operates with the pseudonym.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6000"/>
              </a:lnSpc>
              <a:spcBef>
                <a:spcPts val="0"/>
              </a:spcBef>
              <a:spcAft>
                <a:spcPts val="0"/>
              </a:spcAft>
            </a:pPr>
            <a:r>
              <a:rPr sz="1100" b="1">
                <a:solidFill>
                  <a:srgbClr val="922A31"/>
                </a:solidFill>
                <a:latin typeface="Aptos"/>
              </a:rPr>
              <a:t>PROTOCOL • AVAILABILITY AND SCHEDULING</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6000"/>
              </a:lnSpc>
              <a:spcBef>
                <a:spcPts val="0"/>
              </a:spcBef>
              <a:spcAft>
                <a:spcPts val="0"/>
              </a:spcAft>
            </a:pPr>
            <a:r>
              <a:rPr sz="2900" b="1" dirty="0">
                <a:solidFill>
                  <a:srgbClr val="22262A"/>
                </a:solidFill>
                <a:latin typeface="Aptos Display"/>
              </a:rPr>
              <a:t>Encrypted report</a:t>
            </a:r>
            <a:r>
              <a:rPr lang="en-US" sz="2900" b="1" dirty="0">
                <a:solidFill>
                  <a:srgbClr val="22262A"/>
                </a:solidFill>
                <a:latin typeface="Aptos Display"/>
              </a:rPr>
              <a:t>s</a:t>
            </a:r>
            <a:endParaRPr sz="2900" b="1" dirty="0">
              <a:solidFill>
                <a:srgbClr val="22262A"/>
              </a:solidFill>
              <a:latin typeface="Aptos Display"/>
            </a:endParaRPr>
          </a:p>
        </p:txBody>
      </p:sp>
      <p:sp>
        <p:nvSpPr>
          <p:cNvPr id="4" name="TextBox 3"/>
          <p:cNvSpPr txBox="1"/>
          <p:nvPr/>
        </p:nvSpPr>
        <p:spPr>
          <a:xfrm>
            <a:off x="603504" y="1362456"/>
            <a:ext cx="10972800" cy="548640"/>
          </a:xfrm>
          <a:prstGeom prst="rect">
            <a:avLst/>
          </a:prstGeom>
          <a:noFill/>
        </p:spPr>
        <p:txBody>
          <a:bodyPr wrap="square" lIns="0" tIns="0" rIns="0" bIns="0" anchor="t">
            <a:noAutofit/>
          </a:bodyPr>
          <a:lstStyle/>
          <a:p>
            <a:pPr algn="l">
              <a:lnSpc>
                <a:spcPct val="106000"/>
              </a:lnSpc>
              <a:spcBef>
                <a:spcPts val="0"/>
              </a:spcBef>
              <a:spcAft>
                <a:spcPts val="0"/>
              </a:spcAft>
            </a:pPr>
            <a:r>
              <a:rPr sz="1900" b="0">
                <a:solidFill>
                  <a:srgbClr val="616A73"/>
                </a:solidFill>
                <a:latin typeface="Aptos"/>
              </a:rPr>
              <a:t>Illustrative example: the VPP counts available appliances in each time slot.</a:t>
            </a:r>
          </a:p>
        </p:txBody>
      </p:sp>
      <p:cxnSp>
        <p:nvCxnSpPr>
          <p:cNvPr id="5" name="Connector 4"/>
          <p:cNvCxnSpPr/>
          <p:nvPr/>
        </p:nvCxnSpPr>
        <p:spPr>
          <a:xfrm>
            <a:off x="603504" y="6437376"/>
            <a:ext cx="10981944" cy="0"/>
          </a:xfrm>
          <a:prstGeom prst="line">
            <a:avLst/>
          </a:prstGeom>
          <a:ln w="13970">
            <a:solidFill>
              <a:srgbClr val="D7DCE0"/>
            </a:solidFill>
          </a:ln>
          <a:effectLst/>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03504" y="6437376"/>
            <a:ext cx="5490972" cy="0"/>
          </a:xfrm>
          <a:prstGeom prst="line">
            <a:avLst/>
          </a:prstGeom>
          <a:ln w="25400">
            <a:solidFill>
              <a:srgbClr val="922A3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3504" y="6556248"/>
            <a:ext cx="9144000" cy="182880"/>
          </a:xfrm>
          <a:prstGeom prst="rect">
            <a:avLst/>
          </a:prstGeom>
          <a:noFill/>
        </p:spPr>
        <p:txBody>
          <a:bodyPr wrap="square" lIns="0" tIns="0" rIns="0" bIns="0" anchor="t">
            <a:noAutofit/>
          </a:bodyPr>
          <a:lstStyle/>
          <a:p>
            <a:pPr algn="l">
              <a:lnSpc>
                <a:spcPct val="106000"/>
              </a:lnSpc>
              <a:spcBef>
                <a:spcPts val="0"/>
              </a:spcBef>
              <a:spcAft>
                <a:spcPts val="0"/>
              </a:spcAft>
            </a:pPr>
            <a:r>
              <a:rPr sz="900" b="0">
                <a:solidFill>
                  <a:srgbClr val="616A73"/>
                </a:solidFill>
                <a:latin typeface="Aptos"/>
              </a:rPr>
              <a:t>Joan Ferré-Queralt et al.  |  Protocol • availability and scheduling</a:t>
            </a:r>
          </a:p>
        </p:txBody>
      </p:sp>
      <p:sp>
        <p:nvSpPr>
          <p:cNvPr id="8" name="TextBox 7"/>
          <p:cNvSpPr txBox="1"/>
          <p:nvPr/>
        </p:nvSpPr>
        <p:spPr>
          <a:xfrm>
            <a:off x="10789920" y="6528816"/>
            <a:ext cx="777240" cy="228600"/>
          </a:xfrm>
          <a:prstGeom prst="rect">
            <a:avLst/>
          </a:prstGeom>
          <a:noFill/>
        </p:spPr>
        <p:txBody>
          <a:bodyPr wrap="square" lIns="0" tIns="0" rIns="0" bIns="0" anchor="t">
            <a:noAutofit/>
          </a:bodyPr>
          <a:lstStyle/>
          <a:p>
            <a:pPr algn="r">
              <a:lnSpc>
                <a:spcPct val="106000"/>
              </a:lnSpc>
              <a:spcBef>
                <a:spcPts val="0"/>
              </a:spcBef>
              <a:spcAft>
                <a:spcPts val="0"/>
              </a:spcAft>
            </a:pPr>
            <a:r>
              <a:rPr sz="1100" b="0">
                <a:solidFill>
                  <a:srgbClr val="616A73"/>
                </a:solidFill>
                <a:latin typeface="Aptos"/>
              </a:rPr>
              <a:t>10</a:t>
            </a:r>
          </a:p>
        </p:txBody>
      </p:sp>
      <p:sp>
        <p:nvSpPr>
          <p:cNvPr id="10" name="Rounded Rectangle 9"/>
          <p:cNvSpPr/>
          <p:nvPr/>
        </p:nvSpPr>
        <p:spPr>
          <a:xfrm>
            <a:off x="603504" y="1975104"/>
            <a:ext cx="3977639" cy="3493008"/>
          </a:xfrm>
          <a:prstGeom prst="roundRect">
            <a:avLst>
              <a:gd name="adj" fmla="val 12000"/>
            </a:avLst>
          </a:prstGeom>
          <a:solidFill>
            <a:srgbClr val="FFFFFF"/>
          </a:solidFill>
          <a:ln w="12700">
            <a:solidFill>
              <a:srgbClr val="D7DC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32104" y="2203704"/>
            <a:ext cx="3566160" cy="365760"/>
          </a:xfrm>
          <a:prstGeom prst="rect">
            <a:avLst/>
          </a:prstGeom>
          <a:noFill/>
        </p:spPr>
        <p:txBody>
          <a:bodyPr wrap="square" lIns="0" tIns="0" rIns="0" bIns="0" anchor="t">
            <a:noAutofit/>
          </a:bodyPr>
          <a:lstStyle/>
          <a:p>
            <a:pPr algn="l">
              <a:lnSpc>
                <a:spcPct val="106000"/>
              </a:lnSpc>
              <a:spcBef>
                <a:spcPts val="0"/>
              </a:spcBef>
              <a:spcAft>
                <a:spcPts val="0"/>
              </a:spcAft>
            </a:pPr>
            <a:r>
              <a:rPr sz="1600" b="1">
                <a:solidFill>
                  <a:srgbClr val="922A31"/>
                </a:solidFill>
                <a:latin typeface="Aptos"/>
              </a:rPr>
              <a:t>APPLIANCE AVAILABILITY</a:t>
            </a:r>
          </a:p>
        </p:txBody>
      </p:sp>
      <p:sp>
        <p:nvSpPr>
          <p:cNvPr id="12" name="TextBox 11"/>
          <p:cNvSpPr txBox="1"/>
          <p:nvPr/>
        </p:nvSpPr>
        <p:spPr>
          <a:xfrm>
            <a:off x="1362456" y="2752344"/>
            <a:ext cx="301752" cy="237744"/>
          </a:xfrm>
          <a:prstGeom prst="rect">
            <a:avLst/>
          </a:prstGeom>
          <a:noFill/>
        </p:spPr>
        <p:txBody>
          <a:bodyPr wrap="square" lIns="0" tIns="0" rIns="0" bIns="0" anchor="t">
            <a:noAutofit/>
          </a:bodyPr>
          <a:lstStyle/>
          <a:p>
            <a:pPr algn="ctr">
              <a:lnSpc>
                <a:spcPct val="106000"/>
              </a:lnSpc>
              <a:spcBef>
                <a:spcPts val="0"/>
              </a:spcBef>
              <a:spcAft>
                <a:spcPts val="0"/>
              </a:spcAft>
            </a:pPr>
            <a:r>
              <a:rPr sz="1200" b="0">
                <a:solidFill>
                  <a:srgbClr val="616A73"/>
                </a:solidFill>
                <a:latin typeface="Aptos"/>
              </a:rPr>
              <a:t>t1</a:t>
            </a:r>
          </a:p>
        </p:txBody>
      </p:sp>
      <p:sp>
        <p:nvSpPr>
          <p:cNvPr id="13" name="TextBox 12"/>
          <p:cNvSpPr txBox="1"/>
          <p:nvPr/>
        </p:nvSpPr>
        <p:spPr>
          <a:xfrm>
            <a:off x="1737360" y="2752344"/>
            <a:ext cx="301752" cy="237744"/>
          </a:xfrm>
          <a:prstGeom prst="rect">
            <a:avLst/>
          </a:prstGeom>
          <a:noFill/>
        </p:spPr>
        <p:txBody>
          <a:bodyPr wrap="square" lIns="0" tIns="0" rIns="0" bIns="0" anchor="t">
            <a:noAutofit/>
          </a:bodyPr>
          <a:lstStyle/>
          <a:p>
            <a:pPr algn="ctr">
              <a:lnSpc>
                <a:spcPct val="106000"/>
              </a:lnSpc>
              <a:spcBef>
                <a:spcPts val="0"/>
              </a:spcBef>
              <a:spcAft>
                <a:spcPts val="0"/>
              </a:spcAft>
            </a:pPr>
            <a:r>
              <a:rPr sz="1200" b="0">
                <a:solidFill>
                  <a:srgbClr val="616A73"/>
                </a:solidFill>
                <a:latin typeface="Aptos"/>
              </a:rPr>
              <a:t>t2</a:t>
            </a:r>
          </a:p>
        </p:txBody>
      </p:sp>
      <p:sp>
        <p:nvSpPr>
          <p:cNvPr id="14" name="TextBox 13"/>
          <p:cNvSpPr txBox="1"/>
          <p:nvPr/>
        </p:nvSpPr>
        <p:spPr>
          <a:xfrm>
            <a:off x="2112264" y="2752344"/>
            <a:ext cx="301752" cy="237744"/>
          </a:xfrm>
          <a:prstGeom prst="rect">
            <a:avLst/>
          </a:prstGeom>
          <a:noFill/>
        </p:spPr>
        <p:txBody>
          <a:bodyPr wrap="square" lIns="0" tIns="0" rIns="0" bIns="0" anchor="t">
            <a:noAutofit/>
          </a:bodyPr>
          <a:lstStyle/>
          <a:p>
            <a:pPr algn="ctr">
              <a:lnSpc>
                <a:spcPct val="106000"/>
              </a:lnSpc>
              <a:spcBef>
                <a:spcPts val="0"/>
              </a:spcBef>
              <a:spcAft>
                <a:spcPts val="0"/>
              </a:spcAft>
            </a:pPr>
            <a:r>
              <a:rPr sz="1200" b="0">
                <a:solidFill>
                  <a:srgbClr val="616A73"/>
                </a:solidFill>
                <a:latin typeface="Aptos"/>
              </a:rPr>
              <a:t>t3</a:t>
            </a:r>
          </a:p>
        </p:txBody>
      </p:sp>
      <p:sp>
        <p:nvSpPr>
          <p:cNvPr id="15" name="TextBox 14"/>
          <p:cNvSpPr txBox="1"/>
          <p:nvPr/>
        </p:nvSpPr>
        <p:spPr>
          <a:xfrm>
            <a:off x="2487168" y="2752344"/>
            <a:ext cx="301752" cy="237744"/>
          </a:xfrm>
          <a:prstGeom prst="rect">
            <a:avLst/>
          </a:prstGeom>
          <a:noFill/>
        </p:spPr>
        <p:txBody>
          <a:bodyPr wrap="square" lIns="0" tIns="0" rIns="0" bIns="0" anchor="t">
            <a:noAutofit/>
          </a:bodyPr>
          <a:lstStyle/>
          <a:p>
            <a:pPr algn="ctr">
              <a:lnSpc>
                <a:spcPct val="106000"/>
              </a:lnSpc>
              <a:spcBef>
                <a:spcPts val="0"/>
              </a:spcBef>
              <a:spcAft>
                <a:spcPts val="0"/>
              </a:spcAft>
            </a:pPr>
            <a:r>
              <a:rPr sz="1200" b="0">
                <a:solidFill>
                  <a:srgbClr val="616A73"/>
                </a:solidFill>
                <a:latin typeface="Aptos"/>
              </a:rPr>
              <a:t>t4</a:t>
            </a:r>
          </a:p>
        </p:txBody>
      </p:sp>
      <p:sp>
        <p:nvSpPr>
          <p:cNvPr id="16" name="TextBox 15"/>
          <p:cNvSpPr txBox="1"/>
          <p:nvPr/>
        </p:nvSpPr>
        <p:spPr>
          <a:xfrm>
            <a:off x="2862072" y="2752344"/>
            <a:ext cx="301752" cy="237744"/>
          </a:xfrm>
          <a:prstGeom prst="rect">
            <a:avLst/>
          </a:prstGeom>
          <a:noFill/>
        </p:spPr>
        <p:txBody>
          <a:bodyPr wrap="square" lIns="0" tIns="0" rIns="0" bIns="0" anchor="t">
            <a:noAutofit/>
          </a:bodyPr>
          <a:lstStyle/>
          <a:p>
            <a:pPr algn="ctr">
              <a:lnSpc>
                <a:spcPct val="106000"/>
              </a:lnSpc>
              <a:spcBef>
                <a:spcPts val="0"/>
              </a:spcBef>
              <a:spcAft>
                <a:spcPts val="0"/>
              </a:spcAft>
            </a:pPr>
            <a:r>
              <a:rPr sz="1200" b="0">
                <a:solidFill>
                  <a:srgbClr val="616A73"/>
                </a:solidFill>
                <a:latin typeface="Aptos"/>
              </a:rPr>
              <a:t>t5</a:t>
            </a:r>
          </a:p>
        </p:txBody>
      </p:sp>
      <p:sp>
        <p:nvSpPr>
          <p:cNvPr id="17" name="TextBox 16"/>
          <p:cNvSpPr txBox="1"/>
          <p:nvPr/>
        </p:nvSpPr>
        <p:spPr>
          <a:xfrm>
            <a:off x="3236976" y="2752344"/>
            <a:ext cx="301752" cy="237744"/>
          </a:xfrm>
          <a:prstGeom prst="rect">
            <a:avLst/>
          </a:prstGeom>
          <a:noFill/>
        </p:spPr>
        <p:txBody>
          <a:bodyPr wrap="square" lIns="0" tIns="0" rIns="0" bIns="0" anchor="t">
            <a:noAutofit/>
          </a:bodyPr>
          <a:lstStyle/>
          <a:p>
            <a:pPr algn="ctr">
              <a:lnSpc>
                <a:spcPct val="106000"/>
              </a:lnSpc>
              <a:spcBef>
                <a:spcPts val="0"/>
              </a:spcBef>
              <a:spcAft>
                <a:spcPts val="0"/>
              </a:spcAft>
            </a:pPr>
            <a:r>
              <a:rPr sz="1200" b="0">
                <a:solidFill>
                  <a:srgbClr val="616A73"/>
                </a:solidFill>
                <a:latin typeface="Aptos"/>
              </a:rPr>
              <a:t>t6</a:t>
            </a:r>
          </a:p>
        </p:txBody>
      </p:sp>
      <p:sp>
        <p:nvSpPr>
          <p:cNvPr id="18" name="TextBox 17"/>
          <p:cNvSpPr txBox="1"/>
          <p:nvPr/>
        </p:nvSpPr>
        <p:spPr>
          <a:xfrm>
            <a:off x="3611880" y="2752344"/>
            <a:ext cx="301752" cy="237744"/>
          </a:xfrm>
          <a:prstGeom prst="rect">
            <a:avLst/>
          </a:prstGeom>
          <a:noFill/>
        </p:spPr>
        <p:txBody>
          <a:bodyPr wrap="square" lIns="0" tIns="0" rIns="0" bIns="0" anchor="t">
            <a:noAutofit/>
          </a:bodyPr>
          <a:lstStyle/>
          <a:p>
            <a:pPr algn="ctr">
              <a:lnSpc>
                <a:spcPct val="106000"/>
              </a:lnSpc>
              <a:spcBef>
                <a:spcPts val="0"/>
              </a:spcBef>
              <a:spcAft>
                <a:spcPts val="0"/>
              </a:spcAft>
            </a:pPr>
            <a:r>
              <a:rPr sz="1200" b="0">
                <a:solidFill>
                  <a:srgbClr val="616A73"/>
                </a:solidFill>
                <a:latin typeface="Aptos"/>
              </a:rPr>
              <a:t>t7</a:t>
            </a:r>
          </a:p>
        </p:txBody>
      </p:sp>
      <p:sp>
        <p:nvSpPr>
          <p:cNvPr id="19" name="TextBox 18"/>
          <p:cNvSpPr txBox="1"/>
          <p:nvPr/>
        </p:nvSpPr>
        <p:spPr>
          <a:xfrm>
            <a:off x="3986783" y="2752344"/>
            <a:ext cx="301752" cy="237744"/>
          </a:xfrm>
          <a:prstGeom prst="rect">
            <a:avLst/>
          </a:prstGeom>
          <a:noFill/>
        </p:spPr>
        <p:txBody>
          <a:bodyPr wrap="square" lIns="0" tIns="0" rIns="0" bIns="0" anchor="t">
            <a:noAutofit/>
          </a:bodyPr>
          <a:lstStyle/>
          <a:p>
            <a:pPr algn="ctr">
              <a:lnSpc>
                <a:spcPct val="106000"/>
              </a:lnSpc>
              <a:spcBef>
                <a:spcPts val="0"/>
              </a:spcBef>
              <a:spcAft>
                <a:spcPts val="0"/>
              </a:spcAft>
            </a:pPr>
            <a:r>
              <a:rPr sz="1200" b="0">
                <a:solidFill>
                  <a:srgbClr val="616A73"/>
                </a:solidFill>
                <a:latin typeface="Aptos"/>
              </a:rPr>
              <a:t>t8</a:t>
            </a:r>
          </a:p>
        </p:txBody>
      </p:sp>
      <p:sp>
        <p:nvSpPr>
          <p:cNvPr id="20" name="TextBox 19"/>
          <p:cNvSpPr txBox="1"/>
          <p:nvPr/>
        </p:nvSpPr>
        <p:spPr>
          <a:xfrm>
            <a:off x="841248" y="3136392"/>
            <a:ext cx="402336" cy="283464"/>
          </a:xfrm>
          <a:prstGeom prst="rect">
            <a:avLst/>
          </a:prstGeom>
          <a:noFill/>
        </p:spPr>
        <p:txBody>
          <a:bodyPr wrap="square" lIns="0" tIns="0" rIns="0" bIns="0" anchor="t">
            <a:noAutofit/>
          </a:bodyPr>
          <a:lstStyle/>
          <a:p>
            <a:pPr algn="l">
              <a:lnSpc>
                <a:spcPct val="106000"/>
              </a:lnSpc>
              <a:spcBef>
                <a:spcPts val="0"/>
              </a:spcBef>
              <a:spcAft>
                <a:spcPts val="0"/>
              </a:spcAft>
            </a:pPr>
            <a:r>
              <a:rPr sz="1500" b="1">
                <a:solidFill>
                  <a:srgbClr val="22262A"/>
                </a:solidFill>
                <a:latin typeface="Aptos"/>
              </a:rPr>
              <a:t>a1</a:t>
            </a:r>
          </a:p>
        </p:txBody>
      </p:sp>
      <p:sp>
        <p:nvSpPr>
          <p:cNvPr id="21" name="Availability a1 t1 = 0"/>
          <p:cNvSpPr/>
          <p:nvPr/>
        </p:nvSpPr>
        <p:spPr>
          <a:xfrm>
            <a:off x="1362456" y="310896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Availability a1 t2 = 1"/>
          <p:cNvSpPr/>
          <p:nvPr/>
        </p:nvSpPr>
        <p:spPr>
          <a:xfrm>
            <a:off x="1737360" y="310896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Availability a1 t3 = 1"/>
          <p:cNvSpPr/>
          <p:nvPr/>
        </p:nvSpPr>
        <p:spPr>
          <a:xfrm>
            <a:off x="2112264" y="310896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Availability a1 t4 = 1"/>
          <p:cNvSpPr/>
          <p:nvPr/>
        </p:nvSpPr>
        <p:spPr>
          <a:xfrm>
            <a:off x="2487168" y="310896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Availability a1 t5 = 1"/>
          <p:cNvSpPr/>
          <p:nvPr/>
        </p:nvSpPr>
        <p:spPr>
          <a:xfrm>
            <a:off x="2862072" y="310896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Availability a1 t6 = 0"/>
          <p:cNvSpPr/>
          <p:nvPr/>
        </p:nvSpPr>
        <p:spPr>
          <a:xfrm>
            <a:off x="3236976" y="310896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Availability a1 t7 = 0"/>
          <p:cNvSpPr/>
          <p:nvPr/>
        </p:nvSpPr>
        <p:spPr>
          <a:xfrm>
            <a:off x="3611880" y="310896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Availability a1 t8 = 1"/>
          <p:cNvSpPr/>
          <p:nvPr/>
        </p:nvSpPr>
        <p:spPr>
          <a:xfrm>
            <a:off x="3986783" y="310896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41248" y="3547872"/>
            <a:ext cx="402336" cy="283464"/>
          </a:xfrm>
          <a:prstGeom prst="rect">
            <a:avLst/>
          </a:prstGeom>
          <a:noFill/>
        </p:spPr>
        <p:txBody>
          <a:bodyPr wrap="square" lIns="0" tIns="0" rIns="0" bIns="0" anchor="t">
            <a:noAutofit/>
          </a:bodyPr>
          <a:lstStyle/>
          <a:p>
            <a:pPr algn="l">
              <a:lnSpc>
                <a:spcPct val="106000"/>
              </a:lnSpc>
              <a:spcBef>
                <a:spcPts val="0"/>
              </a:spcBef>
              <a:spcAft>
                <a:spcPts val="0"/>
              </a:spcAft>
            </a:pPr>
            <a:r>
              <a:rPr sz="1500" b="1">
                <a:solidFill>
                  <a:srgbClr val="22262A"/>
                </a:solidFill>
                <a:latin typeface="Aptos"/>
              </a:rPr>
              <a:t>a2</a:t>
            </a:r>
          </a:p>
        </p:txBody>
      </p:sp>
      <p:sp>
        <p:nvSpPr>
          <p:cNvPr id="30" name="Availability a2 t1 = 1"/>
          <p:cNvSpPr/>
          <p:nvPr/>
        </p:nvSpPr>
        <p:spPr>
          <a:xfrm>
            <a:off x="1362456" y="352044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Availability a2 t2 = 1"/>
          <p:cNvSpPr/>
          <p:nvPr/>
        </p:nvSpPr>
        <p:spPr>
          <a:xfrm>
            <a:off x="1737360" y="352044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Availability a2 t3 = 0"/>
          <p:cNvSpPr/>
          <p:nvPr/>
        </p:nvSpPr>
        <p:spPr>
          <a:xfrm>
            <a:off x="2112264" y="352044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Availability a2 t4 = 1"/>
          <p:cNvSpPr/>
          <p:nvPr/>
        </p:nvSpPr>
        <p:spPr>
          <a:xfrm>
            <a:off x="2487168" y="352044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Availability a2 t5 = 1"/>
          <p:cNvSpPr/>
          <p:nvPr/>
        </p:nvSpPr>
        <p:spPr>
          <a:xfrm>
            <a:off x="2862072" y="352044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Availability a2 t6 = 1"/>
          <p:cNvSpPr/>
          <p:nvPr/>
        </p:nvSpPr>
        <p:spPr>
          <a:xfrm>
            <a:off x="3236976" y="352044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Availability a2 t7 = 0"/>
          <p:cNvSpPr/>
          <p:nvPr/>
        </p:nvSpPr>
        <p:spPr>
          <a:xfrm>
            <a:off x="3611880" y="352044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Availability a2 t8 = 1"/>
          <p:cNvSpPr/>
          <p:nvPr/>
        </p:nvSpPr>
        <p:spPr>
          <a:xfrm>
            <a:off x="3986783" y="352044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841248" y="3959352"/>
            <a:ext cx="402336" cy="283464"/>
          </a:xfrm>
          <a:prstGeom prst="rect">
            <a:avLst/>
          </a:prstGeom>
          <a:noFill/>
        </p:spPr>
        <p:txBody>
          <a:bodyPr wrap="square" lIns="0" tIns="0" rIns="0" bIns="0" anchor="t">
            <a:noAutofit/>
          </a:bodyPr>
          <a:lstStyle/>
          <a:p>
            <a:pPr algn="l">
              <a:lnSpc>
                <a:spcPct val="106000"/>
              </a:lnSpc>
              <a:spcBef>
                <a:spcPts val="0"/>
              </a:spcBef>
              <a:spcAft>
                <a:spcPts val="0"/>
              </a:spcAft>
            </a:pPr>
            <a:r>
              <a:rPr sz="1500" b="1">
                <a:solidFill>
                  <a:srgbClr val="22262A"/>
                </a:solidFill>
                <a:latin typeface="Aptos"/>
              </a:rPr>
              <a:t>a3</a:t>
            </a:r>
          </a:p>
        </p:txBody>
      </p:sp>
      <p:sp>
        <p:nvSpPr>
          <p:cNvPr id="39" name="Availability a3 t1 = 1"/>
          <p:cNvSpPr/>
          <p:nvPr/>
        </p:nvSpPr>
        <p:spPr>
          <a:xfrm>
            <a:off x="1362456" y="393192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Availability a3 t2 = 0"/>
          <p:cNvSpPr/>
          <p:nvPr/>
        </p:nvSpPr>
        <p:spPr>
          <a:xfrm>
            <a:off x="1737360" y="393192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Availability a3 t3 = 1"/>
          <p:cNvSpPr/>
          <p:nvPr/>
        </p:nvSpPr>
        <p:spPr>
          <a:xfrm>
            <a:off x="2112264" y="393192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Availability a3 t4 = 1"/>
          <p:cNvSpPr/>
          <p:nvPr/>
        </p:nvSpPr>
        <p:spPr>
          <a:xfrm>
            <a:off x="2487168" y="393192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Availability a3 t5 = 0"/>
          <p:cNvSpPr/>
          <p:nvPr/>
        </p:nvSpPr>
        <p:spPr>
          <a:xfrm>
            <a:off x="2862072" y="393192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Availability a3 t6 = 1"/>
          <p:cNvSpPr/>
          <p:nvPr/>
        </p:nvSpPr>
        <p:spPr>
          <a:xfrm>
            <a:off x="3236976" y="393192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Availability a3 t7 = 1"/>
          <p:cNvSpPr/>
          <p:nvPr/>
        </p:nvSpPr>
        <p:spPr>
          <a:xfrm>
            <a:off x="3611880" y="393192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Availability a3 t8 = 1"/>
          <p:cNvSpPr/>
          <p:nvPr/>
        </p:nvSpPr>
        <p:spPr>
          <a:xfrm>
            <a:off x="3986783" y="393192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41248" y="4370832"/>
            <a:ext cx="402336" cy="283464"/>
          </a:xfrm>
          <a:prstGeom prst="rect">
            <a:avLst/>
          </a:prstGeom>
          <a:noFill/>
        </p:spPr>
        <p:txBody>
          <a:bodyPr wrap="square" lIns="0" tIns="0" rIns="0" bIns="0" anchor="t">
            <a:noAutofit/>
          </a:bodyPr>
          <a:lstStyle/>
          <a:p>
            <a:pPr algn="l">
              <a:lnSpc>
                <a:spcPct val="106000"/>
              </a:lnSpc>
              <a:spcBef>
                <a:spcPts val="0"/>
              </a:spcBef>
              <a:spcAft>
                <a:spcPts val="0"/>
              </a:spcAft>
            </a:pPr>
            <a:r>
              <a:rPr sz="1500" b="1">
                <a:solidFill>
                  <a:srgbClr val="22262A"/>
                </a:solidFill>
                <a:latin typeface="Aptos"/>
              </a:rPr>
              <a:t>a4</a:t>
            </a:r>
          </a:p>
        </p:txBody>
      </p:sp>
      <p:sp>
        <p:nvSpPr>
          <p:cNvPr id="48" name="Availability a4 t1 = 0"/>
          <p:cNvSpPr/>
          <p:nvPr/>
        </p:nvSpPr>
        <p:spPr>
          <a:xfrm>
            <a:off x="1362456" y="434340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Availability a4 t2 = 1"/>
          <p:cNvSpPr/>
          <p:nvPr/>
        </p:nvSpPr>
        <p:spPr>
          <a:xfrm>
            <a:off x="1737360" y="434340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Availability a4 t3 = 1"/>
          <p:cNvSpPr/>
          <p:nvPr/>
        </p:nvSpPr>
        <p:spPr>
          <a:xfrm>
            <a:off x="2112264" y="434340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Availability a4 t4 = 1"/>
          <p:cNvSpPr/>
          <p:nvPr/>
        </p:nvSpPr>
        <p:spPr>
          <a:xfrm>
            <a:off x="2487168" y="434340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Availability a4 t5 = 1"/>
          <p:cNvSpPr/>
          <p:nvPr/>
        </p:nvSpPr>
        <p:spPr>
          <a:xfrm>
            <a:off x="2862072" y="434340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Availability a4 t6 = 0"/>
          <p:cNvSpPr/>
          <p:nvPr/>
        </p:nvSpPr>
        <p:spPr>
          <a:xfrm>
            <a:off x="3236976" y="4343400"/>
            <a:ext cx="301752" cy="30175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Availability a4 t7 = 1"/>
          <p:cNvSpPr/>
          <p:nvPr/>
        </p:nvSpPr>
        <p:spPr>
          <a:xfrm>
            <a:off x="3611880" y="434340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Availability a4 t8 = 1"/>
          <p:cNvSpPr/>
          <p:nvPr/>
        </p:nvSpPr>
        <p:spPr>
          <a:xfrm>
            <a:off x="3986783" y="4343400"/>
            <a:ext cx="301752" cy="30175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Rectangle 55"/>
          <p:cNvSpPr/>
          <p:nvPr/>
        </p:nvSpPr>
        <p:spPr>
          <a:xfrm>
            <a:off x="850392" y="4965192"/>
            <a:ext cx="164592" cy="16459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1106424" y="4910328"/>
            <a:ext cx="1115568" cy="274320"/>
          </a:xfrm>
          <a:prstGeom prst="rect">
            <a:avLst/>
          </a:prstGeom>
          <a:noFill/>
        </p:spPr>
        <p:txBody>
          <a:bodyPr wrap="square" lIns="0" tIns="0" rIns="0" bIns="0" anchor="t">
            <a:noAutofit/>
          </a:bodyPr>
          <a:lstStyle/>
          <a:p>
            <a:pPr algn="l">
              <a:lnSpc>
                <a:spcPct val="106000"/>
              </a:lnSpc>
              <a:spcBef>
                <a:spcPts val="0"/>
              </a:spcBef>
              <a:spcAft>
                <a:spcPts val="0"/>
              </a:spcAft>
            </a:pPr>
            <a:r>
              <a:rPr sz="1300" b="0">
                <a:solidFill>
                  <a:srgbClr val="616A73"/>
                </a:solidFill>
                <a:latin typeface="Aptos"/>
              </a:rPr>
              <a:t>available</a:t>
            </a:r>
          </a:p>
        </p:txBody>
      </p:sp>
      <p:sp>
        <p:nvSpPr>
          <p:cNvPr id="58" name="Rectangle 57"/>
          <p:cNvSpPr/>
          <p:nvPr/>
        </p:nvSpPr>
        <p:spPr>
          <a:xfrm>
            <a:off x="2468880" y="4965192"/>
            <a:ext cx="164592" cy="164592"/>
          </a:xfrm>
          <a:prstGeom prst="rect">
            <a:avLst/>
          </a:prstGeom>
          <a:solidFill>
            <a:srgbClr val="DCE1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TextBox 58"/>
          <p:cNvSpPr txBox="1"/>
          <p:nvPr/>
        </p:nvSpPr>
        <p:spPr>
          <a:xfrm>
            <a:off x="2724912" y="4910328"/>
            <a:ext cx="1554480" cy="274320"/>
          </a:xfrm>
          <a:prstGeom prst="rect">
            <a:avLst/>
          </a:prstGeom>
          <a:noFill/>
        </p:spPr>
        <p:txBody>
          <a:bodyPr wrap="square" lIns="0" tIns="0" rIns="0" bIns="0" anchor="t">
            <a:noAutofit/>
          </a:bodyPr>
          <a:lstStyle/>
          <a:p>
            <a:pPr algn="l">
              <a:lnSpc>
                <a:spcPct val="106000"/>
              </a:lnSpc>
              <a:spcBef>
                <a:spcPts val="0"/>
              </a:spcBef>
              <a:spcAft>
                <a:spcPts val="0"/>
              </a:spcAft>
            </a:pPr>
            <a:r>
              <a:rPr sz="1300" b="0">
                <a:solidFill>
                  <a:srgbClr val="616A73"/>
                </a:solidFill>
                <a:latin typeface="Aptos"/>
              </a:rPr>
              <a:t>unavailable</a:t>
            </a:r>
          </a:p>
        </p:txBody>
      </p:sp>
      <p:sp>
        <p:nvSpPr>
          <p:cNvPr id="60" name="Rounded Rectangle 59"/>
          <p:cNvSpPr/>
          <p:nvPr/>
        </p:nvSpPr>
        <p:spPr>
          <a:xfrm>
            <a:off x="4846320" y="2432304"/>
            <a:ext cx="1947672" cy="2615184"/>
          </a:xfrm>
          <a:prstGeom prst="roundRect">
            <a:avLst>
              <a:gd name="adj" fmla="val 12000"/>
            </a:avLst>
          </a:prstGeom>
          <a:solidFill>
            <a:srgbClr val="F2F4F5"/>
          </a:solidFill>
          <a:ln w="12700">
            <a:solidFill>
              <a:srgbClr val="D7DC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p:cNvSpPr txBox="1"/>
          <p:nvPr/>
        </p:nvSpPr>
        <p:spPr>
          <a:xfrm>
            <a:off x="5029200" y="2670048"/>
            <a:ext cx="1581912" cy="694944"/>
          </a:xfrm>
          <a:prstGeom prst="rect">
            <a:avLst/>
          </a:prstGeom>
          <a:noFill/>
        </p:spPr>
        <p:txBody>
          <a:bodyPr wrap="square" lIns="0" tIns="0" rIns="0" bIns="0" anchor="t">
            <a:noAutofit/>
          </a:bodyPr>
          <a:lstStyle/>
          <a:p>
            <a:pPr algn="ctr">
              <a:lnSpc>
                <a:spcPct val="106000"/>
              </a:lnSpc>
              <a:spcBef>
                <a:spcPts val="0"/>
              </a:spcBef>
              <a:spcAft>
                <a:spcPts val="200"/>
              </a:spcAft>
            </a:pPr>
            <a:r>
              <a:rPr sz="1900" b="1">
                <a:solidFill>
                  <a:srgbClr val="922A31"/>
                </a:solidFill>
                <a:latin typeface="Aptos"/>
              </a:rPr>
              <a:t>ENCRYPT</a:t>
            </a:r>
          </a:p>
          <a:p>
            <a:pPr algn="ctr">
              <a:lnSpc>
                <a:spcPct val="106000"/>
              </a:lnSpc>
              <a:spcBef>
                <a:spcPts val="0"/>
              </a:spcBef>
              <a:spcAft>
                <a:spcPts val="200"/>
              </a:spcAft>
            </a:pPr>
            <a:r>
              <a:rPr sz="1900" b="1">
                <a:solidFill>
                  <a:srgbClr val="922A31"/>
                </a:solidFill>
                <a:latin typeface="Aptos"/>
              </a:rPr>
              <a:t>for the VPP</a:t>
            </a:r>
          </a:p>
        </p:txBody>
      </p:sp>
      <p:cxnSp>
        <p:nvCxnSpPr>
          <p:cNvPr id="62" name="Connector 61"/>
          <p:cNvCxnSpPr/>
          <p:nvPr/>
        </p:nvCxnSpPr>
        <p:spPr>
          <a:xfrm>
            <a:off x="5074920" y="3520440"/>
            <a:ext cx="1490472" cy="0"/>
          </a:xfrm>
          <a:prstGeom prst="line">
            <a:avLst/>
          </a:prstGeom>
          <a:ln w="13970">
            <a:solidFill>
              <a:srgbClr val="D7DCE0"/>
            </a:solidFill>
          </a:ln>
          <a:effectLst/>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5029200" y="3694176"/>
            <a:ext cx="1581912" cy="457200"/>
          </a:xfrm>
          <a:prstGeom prst="rect">
            <a:avLst/>
          </a:prstGeom>
          <a:noFill/>
        </p:spPr>
        <p:txBody>
          <a:bodyPr wrap="square" lIns="0" tIns="0" rIns="0" bIns="0" anchor="t">
            <a:noAutofit/>
          </a:bodyPr>
          <a:lstStyle/>
          <a:p>
            <a:pPr algn="ctr">
              <a:lnSpc>
                <a:spcPct val="106000"/>
              </a:lnSpc>
              <a:spcBef>
                <a:spcPts val="0"/>
              </a:spcBef>
              <a:spcAft>
                <a:spcPts val="0"/>
              </a:spcAft>
            </a:pPr>
            <a:r>
              <a:rPr sz="1400" b="0">
                <a:solidFill>
                  <a:srgbClr val="22262A"/>
                </a:solidFill>
                <a:latin typeface="Aptos"/>
              </a:rPr>
              <a:t>IPFS: ciphertext</a:t>
            </a:r>
          </a:p>
        </p:txBody>
      </p:sp>
      <p:sp>
        <p:nvSpPr>
          <p:cNvPr id="64" name="TextBox 63"/>
          <p:cNvSpPr txBox="1"/>
          <p:nvPr/>
        </p:nvSpPr>
        <p:spPr>
          <a:xfrm>
            <a:off x="5029200" y="4315968"/>
            <a:ext cx="1581912" cy="521207"/>
          </a:xfrm>
          <a:prstGeom prst="rect">
            <a:avLst/>
          </a:prstGeom>
          <a:noFill/>
        </p:spPr>
        <p:txBody>
          <a:bodyPr wrap="square" lIns="0" tIns="0" rIns="0" bIns="0" anchor="t">
            <a:noAutofit/>
          </a:bodyPr>
          <a:lstStyle/>
          <a:p>
            <a:pPr algn="ctr">
              <a:lnSpc>
                <a:spcPct val="106000"/>
              </a:lnSpc>
              <a:spcBef>
                <a:spcPts val="0"/>
              </a:spcBef>
              <a:spcAft>
                <a:spcPts val="200"/>
              </a:spcAft>
            </a:pPr>
            <a:r>
              <a:rPr sz="1400" b="0">
                <a:solidFill>
                  <a:srgbClr val="22262A"/>
                </a:solidFill>
                <a:latin typeface="Aptos"/>
              </a:rPr>
              <a:t>Contract:</a:t>
            </a:r>
          </a:p>
          <a:p>
            <a:pPr algn="ctr">
              <a:lnSpc>
                <a:spcPct val="106000"/>
              </a:lnSpc>
              <a:spcBef>
                <a:spcPts val="0"/>
              </a:spcBef>
              <a:spcAft>
                <a:spcPts val="200"/>
              </a:spcAft>
            </a:pPr>
            <a:r>
              <a:rPr sz="1400" b="0">
                <a:solidFill>
                  <a:srgbClr val="22262A"/>
                </a:solidFill>
                <a:latin typeface="Aptos"/>
              </a:rPr>
              <a:t>day + CID¹</a:t>
            </a:r>
          </a:p>
        </p:txBody>
      </p:sp>
      <p:cxnSp>
        <p:nvCxnSpPr>
          <p:cNvPr id="65" name="Connector 64"/>
          <p:cNvCxnSpPr/>
          <p:nvPr/>
        </p:nvCxnSpPr>
        <p:spPr>
          <a:xfrm>
            <a:off x="4599432" y="3767328"/>
            <a:ext cx="210312" cy="0"/>
          </a:xfrm>
          <a:prstGeom prst="line">
            <a:avLst/>
          </a:prstGeom>
          <a:ln w="31750">
            <a:solidFill>
              <a:srgbClr val="922A3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6" name="Connector 65"/>
          <p:cNvCxnSpPr/>
          <p:nvPr/>
        </p:nvCxnSpPr>
        <p:spPr>
          <a:xfrm>
            <a:off x="6839712" y="3767328"/>
            <a:ext cx="210312" cy="0"/>
          </a:xfrm>
          <a:prstGeom prst="line">
            <a:avLst/>
          </a:prstGeom>
          <a:ln w="31750">
            <a:solidFill>
              <a:srgbClr val="922A31"/>
            </a:solidFill>
            <a:tailEnd type="triangle"/>
          </a:ln>
          <a:effectLst/>
        </p:spPr>
        <p:style>
          <a:lnRef idx="2">
            <a:schemeClr val="accent1"/>
          </a:lnRef>
          <a:fillRef idx="0">
            <a:schemeClr val="accent1"/>
          </a:fillRef>
          <a:effectRef idx="1">
            <a:schemeClr val="accent1"/>
          </a:effectRef>
          <a:fontRef idx="minor">
            <a:schemeClr val="tx1"/>
          </a:fontRef>
        </p:style>
      </p:cxnSp>
      <p:sp>
        <p:nvSpPr>
          <p:cNvPr id="67" name="Rounded Rectangle 66"/>
          <p:cNvSpPr/>
          <p:nvPr/>
        </p:nvSpPr>
        <p:spPr>
          <a:xfrm>
            <a:off x="7114032" y="1975104"/>
            <a:ext cx="4471416" cy="3493008"/>
          </a:xfrm>
          <a:prstGeom prst="roundRect">
            <a:avLst>
              <a:gd name="adj" fmla="val 12000"/>
            </a:avLst>
          </a:prstGeom>
          <a:solidFill>
            <a:srgbClr val="EAF2F7"/>
          </a:solidFill>
          <a:ln w="12700">
            <a:solidFill>
              <a:srgbClr val="295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TextBox 67"/>
          <p:cNvSpPr txBox="1"/>
          <p:nvPr/>
        </p:nvSpPr>
        <p:spPr>
          <a:xfrm>
            <a:off x="7351775" y="2203704"/>
            <a:ext cx="3995928" cy="365760"/>
          </a:xfrm>
          <a:prstGeom prst="rect">
            <a:avLst/>
          </a:prstGeom>
          <a:noFill/>
        </p:spPr>
        <p:txBody>
          <a:bodyPr wrap="square" lIns="0" tIns="0" rIns="0" bIns="0" anchor="t">
            <a:noAutofit/>
          </a:bodyPr>
          <a:lstStyle/>
          <a:p>
            <a:pPr algn="l">
              <a:lnSpc>
                <a:spcPct val="106000"/>
              </a:lnSpc>
              <a:spcBef>
                <a:spcPts val="0"/>
              </a:spcBef>
              <a:spcAft>
                <a:spcPts val="0"/>
              </a:spcAft>
            </a:pPr>
            <a:r>
              <a:rPr sz="1600" b="1">
                <a:solidFill>
                  <a:srgbClr val="295B7A"/>
                </a:solidFill>
                <a:latin typeface="Aptos"/>
              </a:rPr>
              <a:t>VPP DECRYPTS + COUNTS</a:t>
            </a:r>
          </a:p>
        </p:txBody>
      </p:sp>
      <p:graphicFrame>
        <p:nvGraphicFramePr>
          <p:cNvPr id="69" name="Chart 68"/>
          <p:cNvGraphicFramePr>
            <a:graphicFrameLocks noGrp="1"/>
          </p:cNvGraphicFramePr>
          <p:nvPr/>
        </p:nvGraphicFramePr>
        <p:xfrm>
          <a:off x="7333488" y="2679192"/>
          <a:ext cx="4041648" cy="2560320"/>
        </p:xfrm>
        <a:graphic>
          <a:graphicData uri="http://schemas.openxmlformats.org/drawingml/2006/chart">
            <c:chart xmlns:c="http://schemas.openxmlformats.org/drawingml/2006/chart" xmlns:r="http://schemas.openxmlformats.org/officeDocument/2006/relationships" r:id="rId3"/>
          </a:graphicData>
        </a:graphic>
      </p:graphicFrame>
      <p:sp>
        <p:nvSpPr>
          <p:cNvPr id="70" name="Rounded Rectangle 69"/>
          <p:cNvSpPr/>
          <p:nvPr/>
        </p:nvSpPr>
        <p:spPr>
          <a:xfrm>
            <a:off x="603504" y="5596128"/>
            <a:ext cx="10981944" cy="438912"/>
          </a:xfrm>
          <a:prstGeom prst="roundRect">
            <a:avLst>
              <a:gd name="adj" fmla="val 12000"/>
            </a:avLst>
          </a:prstGeom>
          <a:solidFill>
            <a:srgbClr val="222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TextBox 70"/>
          <p:cNvSpPr txBox="1"/>
          <p:nvPr/>
        </p:nvSpPr>
        <p:spPr>
          <a:xfrm>
            <a:off x="813816" y="5673852"/>
            <a:ext cx="10561320" cy="347472"/>
          </a:xfrm>
          <a:prstGeom prst="rect">
            <a:avLst/>
          </a:prstGeom>
          <a:noFill/>
        </p:spPr>
        <p:txBody>
          <a:bodyPr wrap="square" lIns="0" tIns="0" rIns="0" bIns="0" anchor="t">
            <a:noAutofit/>
          </a:bodyPr>
          <a:lstStyle/>
          <a:p>
            <a:pPr algn="ctr">
              <a:lnSpc>
                <a:spcPct val="106000"/>
              </a:lnSpc>
              <a:spcBef>
                <a:spcPts val="0"/>
              </a:spcBef>
              <a:spcAft>
                <a:spcPts val="0"/>
              </a:spcAft>
            </a:pPr>
            <a:r>
              <a:rPr sz="2100" b="1">
                <a:solidFill>
                  <a:srgbClr val="FFFFFF"/>
                </a:solidFill>
                <a:latin typeface="Aptos"/>
              </a:rPr>
              <a:t>Available cluster power:  A</a:t>
            </a:r>
            <a:r>
              <a:rPr sz="1500" b="1" baseline="-25000">
                <a:solidFill>
                  <a:srgbClr val="FFFFFF"/>
                </a:solidFill>
                <a:latin typeface="Aptos"/>
              </a:rPr>
              <a:t>c,d</a:t>
            </a:r>
            <a:r>
              <a:rPr sz="2100" b="1">
                <a:solidFill>
                  <a:srgbClr val="FFFFFF"/>
                </a:solidFill>
                <a:latin typeface="Aptos"/>
              </a:rPr>
              <a:t>[t] = N</a:t>
            </a:r>
            <a:r>
              <a:rPr sz="1500" b="1" baseline="-25000">
                <a:solidFill>
                  <a:srgbClr val="FFFFFF"/>
                </a:solidFill>
                <a:latin typeface="Aptos"/>
              </a:rPr>
              <a:t>c,d</a:t>
            </a:r>
            <a:r>
              <a:rPr sz="2100" b="1">
                <a:solidFill>
                  <a:srgbClr val="FFFFFF"/>
                </a:solidFill>
                <a:latin typeface="Aptos"/>
              </a:rPr>
              <a:t>[t] × P</a:t>
            </a:r>
            <a:r>
              <a:rPr sz="1500" b="1" baseline="-25000">
                <a:solidFill>
                  <a:srgbClr val="FFFFFF"/>
                </a:solidFill>
                <a:latin typeface="Aptos"/>
              </a:rPr>
              <a:t>c</a:t>
            </a:r>
          </a:p>
        </p:txBody>
      </p:sp>
      <p:sp>
        <p:nvSpPr>
          <p:cNvPr id="72" name="TextBox 71"/>
          <p:cNvSpPr txBox="1"/>
          <p:nvPr/>
        </p:nvSpPr>
        <p:spPr>
          <a:xfrm>
            <a:off x="694944" y="6089904"/>
            <a:ext cx="10789920" cy="137160"/>
          </a:xfrm>
          <a:prstGeom prst="rect">
            <a:avLst/>
          </a:prstGeom>
          <a:noFill/>
        </p:spPr>
        <p:txBody>
          <a:bodyPr wrap="square" lIns="0" tIns="0" rIns="0" bIns="0" anchor="t">
            <a:noAutofit/>
          </a:bodyPr>
          <a:lstStyle/>
          <a:p>
            <a:pPr algn="l">
              <a:lnSpc>
                <a:spcPct val="106000"/>
              </a:lnSpc>
              <a:spcBef>
                <a:spcPts val="0"/>
              </a:spcBef>
              <a:spcAft>
                <a:spcPts val="0"/>
              </a:spcAft>
            </a:pPr>
            <a:r>
              <a:rPr sz="1000" b="0" dirty="0">
                <a:solidFill>
                  <a:srgbClr val="616A73"/>
                </a:solidFill>
                <a:latin typeface="Aptos"/>
              </a:rPr>
              <a:t>¹ CID = content identifier. Records use operational addresses. Slot durations are unspecified in this illustration.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3504" y="1993392"/>
            <a:ext cx="2578608" cy="3246120"/>
          </a:xfrm>
          <a:prstGeom prst="roundRect">
            <a:avLst/>
          </a:prstGeom>
          <a:solidFill>
            <a:srgbClr val="F8ECEE"/>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22960" y="2212848"/>
            <a:ext cx="438912" cy="438912"/>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60" y="2212848"/>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300" b="1" i="0">
                <a:solidFill>
                  <a:srgbClr val="FFFFFF"/>
                </a:solidFill>
                <a:latin typeface="Aptos"/>
              </a:rPr>
              <a:t>1</a:t>
            </a:r>
          </a:p>
        </p:txBody>
      </p:sp>
      <p:sp>
        <p:nvSpPr>
          <p:cNvPr id="8" name="TextBox 7"/>
          <p:cNvSpPr txBox="1"/>
          <p:nvPr/>
        </p:nvSpPr>
        <p:spPr>
          <a:xfrm>
            <a:off x="1389888" y="2276856"/>
            <a:ext cx="1591055" cy="256032"/>
          </a:xfrm>
          <a:prstGeom prst="rect">
            <a:avLst/>
          </a:prstGeom>
          <a:noFill/>
        </p:spPr>
        <p:txBody>
          <a:bodyPr wrap="square" lIns="0" tIns="0" rIns="0" bIns="0" anchor="t">
            <a:noAutofit/>
          </a:bodyPr>
          <a:lstStyle/>
          <a:p>
            <a:pPr algn="l">
              <a:lnSpc>
                <a:spcPct val="100000"/>
              </a:lnSpc>
              <a:spcBef>
                <a:spcPts val="0"/>
              </a:spcBef>
              <a:spcAft>
                <a:spcPts val="0"/>
              </a:spcAft>
            </a:pPr>
            <a:r>
              <a:rPr sz="1150" b="1" i="0">
                <a:solidFill>
                  <a:srgbClr val="922A31"/>
                </a:solidFill>
                <a:latin typeface="Aptos"/>
              </a:rPr>
              <a:t>DR ACTIVATION</a:t>
            </a:r>
          </a:p>
        </p:txBody>
      </p:sp>
      <p:sp>
        <p:nvSpPr>
          <p:cNvPr id="9" name="TextBox 8"/>
          <p:cNvSpPr txBox="1"/>
          <p:nvPr/>
        </p:nvSpPr>
        <p:spPr>
          <a:xfrm>
            <a:off x="850392" y="2990088"/>
            <a:ext cx="2084831" cy="1298448"/>
          </a:xfrm>
          <a:prstGeom prst="rect">
            <a:avLst/>
          </a:prstGeom>
          <a:noFill/>
        </p:spPr>
        <p:txBody>
          <a:bodyPr wrap="square" lIns="0" tIns="0" rIns="0" bIns="0" anchor="ctr">
            <a:noAutofit/>
          </a:bodyPr>
          <a:lstStyle/>
          <a:p>
            <a:pPr algn="l">
              <a:lnSpc>
                <a:spcPct val="100000"/>
              </a:lnSpc>
              <a:spcBef>
                <a:spcPts val="0"/>
              </a:spcBef>
              <a:spcAft>
                <a:spcPts val="0"/>
              </a:spcAft>
            </a:pPr>
            <a:r>
              <a:rPr sz="1520" b="1" i="0">
                <a:solidFill>
                  <a:srgbClr val="22262A"/>
                </a:solidFill>
                <a:latin typeface="Aptos"/>
              </a:rPr>
              <a:t>The VPP creates an OpenADR event and sends it as VTN.</a:t>
            </a:r>
          </a:p>
        </p:txBody>
      </p:sp>
      <p:sp>
        <p:nvSpPr>
          <p:cNvPr id="10" name="Rounded Rectangle 9"/>
          <p:cNvSpPr/>
          <p:nvPr/>
        </p:nvSpPr>
        <p:spPr>
          <a:xfrm>
            <a:off x="923544" y="4590288"/>
            <a:ext cx="1938528" cy="347472"/>
          </a:xfrm>
          <a:prstGeom prst="roundRect">
            <a:avLst/>
          </a:prstGeom>
          <a:solidFill>
            <a:srgbClr val="FFFFFF"/>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9264" y="4626864"/>
            <a:ext cx="1847088" cy="265176"/>
          </a:xfrm>
          <a:prstGeom prst="rect">
            <a:avLst/>
          </a:prstGeom>
          <a:noFill/>
        </p:spPr>
        <p:txBody>
          <a:bodyPr wrap="square" lIns="0" tIns="0" rIns="0" bIns="0" anchor="ctr">
            <a:noAutofit/>
          </a:bodyPr>
          <a:lstStyle/>
          <a:p>
            <a:pPr algn="ctr">
              <a:lnSpc>
                <a:spcPct val="100000"/>
              </a:lnSpc>
              <a:spcBef>
                <a:spcPts val="0"/>
              </a:spcBef>
              <a:spcAft>
                <a:spcPts val="0"/>
              </a:spcAft>
            </a:pPr>
            <a:r>
              <a:rPr sz="1050" b="1" i="0">
                <a:solidFill>
                  <a:srgbClr val="922A31"/>
                </a:solidFill>
                <a:latin typeface="Aptos"/>
              </a:rPr>
              <a:t>VPP certificate</a:t>
            </a:r>
          </a:p>
        </p:txBody>
      </p:sp>
      <p:sp>
        <p:nvSpPr>
          <p:cNvPr id="12" name="Right Arrow 11"/>
          <p:cNvSpPr/>
          <p:nvPr/>
        </p:nvSpPr>
        <p:spPr>
          <a:xfrm>
            <a:off x="3223260" y="3511296"/>
            <a:ext cx="137160" cy="182880"/>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3401568" y="1993392"/>
            <a:ext cx="2578608" cy="3246120"/>
          </a:xfrm>
          <a:prstGeom prst="roundRect">
            <a:avLst/>
          </a:prstGeom>
          <a:solidFill>
            <a:srgbClr val="F2F4F5"/>
          </a:solidFill>
          <a:ln w="12700">
            <a:solidFill>
              <a:srgbClr val="5E68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3621024" y="2212848"/>
            <a:ext cx="438912" cy="438912"/>
          </a:xfrm>
          <a:prstGeom prst="ellipse">
            <a:avLst/>
          </a:prstGeom>
          <a:solidFill>
            <a:srgbClr val="5E68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621024" y="2212848"/>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300" b="1" i="0">
                <a:solidFill>
                  <a:srgbClr val="FFFFFF"/>
                </a:solidFill>
                <a:latin typeface="Aptos"/>
              </a:rPr>
              <a:t>2</a:t>
            </a:r>
          </a:p>
        </p:txBody>
      </p:sp>
      <p:sp>
        <p:nvSpPr>
          <p:cNvPr id="16" name="TextBox 15"/>
          <p:cNvSpPr txBox="1"/>
          <p:nvPr/>
        </p:nvSpPr>
        <p:spPr>
          <a:xfrm>
            <a:off x="4187952" y="2276856"/>
            <a:ext cx="1591055" cy="256032"/>
          </a:xfrm>
          <a:prstGeom prst="rect">
            <a:avLst/>
          </a:prstGeom>
          <a:noFill/>
        </p:spPr>
        <p:txBody>
          <a:bodyPr wrap="square" lIns="0" tIns="0" rIns="0" bIns="0" anchor="t">
            <a:noAutofit/>
          </a:bodyPr>
          <a:lstStyle/>
          <a:p>
            <a:pPr algn="l">
              <a:lnSpc>
                <a:spcPct val="100000"/>
              </a:lnSpc>
              <a:spcBef>
                <a:spcPts val="0"/>
              </a:spcBef>
              <a:spcAft>
                <a:spcPts val="0"/>
              </a:spcAft>
            </a:pPr>
            <a:r>
              <a:rPr sz="1150" b="1" i="0">
                <a:solidFill>
                  <a:srgbClr val="5E6870"/>
                </a:solidFill>
                <a:latin typeface="Aptos"/>
              </a:rPr>
              <a:t>ON-CHAIN RECORD</a:t>
            </a:r>
          </a:p>
        </p:txBody>
      </p:sp>
      <p:sp>
        <p:nvSpPr>
          <p:cNvPr id="17" name="TextBox 16"/>
          <p:cNvSpPr txBox="1"/>
          <p:nvPr/>
        </p:nvSpPr>
        <p:spPr>
          <a:xfrm>
            <a:off x="3648456" y="2990088"/>
            <a:ext cx="2084831" cy="1298448"/>
          </a:xfrm>
          <a:prstGeom prst="rect">
            <a:avLst/>
          </a:prstGeom>
          <a:noFill/>
        </p:spPr>
        <p:txBody>
          <a:bodyPr wrap="square" lIns="0" tIns="0" rIns="0" bIns="0" anchor="ctr">
            <a:noAutofit/>
          </a:bodyPr>
          <a:lstStyle/>
          <a:p>
            <a:pPr algn="l">
              <a:lnSpc>
                <a:spcPct val="100000"/>
              </a:lnSpc>
              <a:spcBef>
                <a:spcPts val="0"/>
              </a:spcBef>
              <a:spcAft>
                <a:spcPts val="0"/>
              </a:spcAft>
            </a:pPr>
            <a:r>
              <a:rPr sz="1520" b="1" i="0">
                <a:solidFill>
                  <a:srgbClr val="22262A"/>
                </a:solidFill>
                <a:latin typeface="Aptos"/>
              </a:rPr>
              <a:t>The event hash is committed to the cluster smart contract.</a:t>
            </a:r>
          </a:p>
        </p:txBody>
      </p:sp>
      <p:sp>
        <p:nvSpPr>
          <p:cNvPr id="18" name="Rounded Rectangle 17"/>
          <p:cNvSpPr/>
          <p:nvPr/>
        </p:nvSpPr>
        <p:spPr>
          <a:xfrm>
            <a:off x="3721607" y="4590288"/>
            <a:ext cx="1938528" cy="347472"/>
          </a:xfrm>
          <a:prstGeom prst="roundRect">
            <a:avLst/>
          </a:prstGeom>
          <a:solidFill>
            <a:srgbClr val="FFFFFF"/>
          </a:solidFill>
          <a:ln w="12700">
            <a:solidFill>
              <a:srgbClr val="5E68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3767327" y="4626864"/>
            <a:ext cx="1847088" cy="265176"/>
          </a:xfrm>
          <a:prstGeom prst="rect">
            <a:avLst/>
          </a:prstGeom>
          <a:noFill/>
        </p:spPr>
        <p:txBody>
          <a:bodyPr wrap="square" lIns="0" tIns="0" rIns="0" bIns="0" anchor="ctr">
            <a:noAutofit/>
          </a:bodyPr>
          <a:lstStyle/>
          <a:p>
            <a:pPr algn="ctr">
              <a:lnSpc>
                <a:spcPct val="100000"/>
              </a:lnSpc>
              <a:spcBef>
                <a:spcPts val="0"/>
              </a:spcBef>
              <a:spcAft>
                <a:spcPts val="0"/>
              </a:spcAft>
            </a:pPr>
            <a:r>
              <a:rPr sz="1050" b="1" i="0">
                <a:solidFill>
                  <a:srgbClr val="5E6870"/>
                </a:solidFill>
                <a:latin typeface="Aptos"/>
              </a:rPr>
              <a:t>hash(event)</a:t>
            </a:r>
          </a:p>
        </p:txBody>
      </p:sp>
      <p:sp>
        <p:nvSpPr>
          <p:cNvPr id="20" name="Right Arrow 19"/>
          <p:cNvSpPr/>
          <p:nvPr/>
        </p:nvSpPr>
        <p:spPr>
          <a:xfrm>
            <a:off x="6021323" y="3511296"/>
            <a:ext cx="137160" cy="182880"/>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6199631" y="1993392"/>
            <a:ext cx="2578608" cy="3246120"/>
          </a:xfrm>
          <a:prstGeom prst="roundRect">
            <a:avLst/>
          </a:prstGeom>
          <a:solidFill>
            <a:srgbClr val="E9F1F6"/>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419088" y="2212848"/>
            <a:ext cx="438912" cy="438912"/>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419088" y="2212848"/>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300" b="1" i="0">
                <a:solidFill>
                  <a:srgbClr val="FFFFFF"/>
                </a:solidFill>
                <a:latin typeface="Aptos"/>
              </a:rPr>
              <a:t>3</a:t>
            </a:r>
          </a:p>
        </p:txBody>
      </p:sp>
      <p:sp>
        <p:nvSpPr>
          <p:cNvPr id="24" name="TextBox 23"/>
          <p:cNvSpPr txBox="1"/>
          <p:nvPr/>
        </p:nvSpPr>
        <p:spPr>
          <a:xfrm>
            <a:off x="6986016" y="2276856"/>
            <a:ext cx="1591055" cy="256032"/>
          </a:xfrm>
          <a:prstGeom prst="rect">
            <a:avLst/>
          </a:prstGeom>
          <a:noFill/>
        </p:spPr>
        <p:txBody>
          <a:bodyPr wrap="square" lIns="0" tIns="0" rIns="0" bIns="0" anchor="t">
            <a:noAutofit/>
          </a:bodyPr>
          <a:lstStyle/>
          <a:p>
            <a:pPr algn="l">
              <a:lnSpc>
                <a:spcPct val="100000"/>
              </a:lnSpc>
              <a:spcBef>
                <a:spcPts val="0"/>
              </a:spcBef>
              <a:spcAft>
                <a:spcPts val="0"/>
              </a:spcAft>
            </a:pPr>
            <a:r>
              <a:rPr sz="1150" b="1" i="0">
                <a:solidFill>
                  <a:srgbClr val="295B7A"/>
                </a:solidFill>
                <a:latin typeface="Aptos"/>
              </a:rPr>
              <a:t>VERIFY + CURTAIL</a:t>
            </a:r>
          </a:p>
        </p:txBody>
      </p:sp>
      <p:sp>
        <p:nvSpPr>
          <p:cNvPr id="25" name="TextBox 24"/>
          <p:cNvSpPr txBox="1"/>
          <p:nvPr/>
        </p:nvSpPr>
        <p:spPr>
          <a:xfrm>
            <a:off x="6446519" y="2990088"/>
            <a:ext cx="2084831" cy="1298448"/>
          </a:xfrm>
          <a:prstGeom prst="rect">
            <a:avLst/>
          </a:prstGeom>
          <a:noFill/>
        </p:spPr>
        <p:txBody>
          <a:bodyPr wrap="square" lIns="0" tIns="0" rIns="0" bIns="0" anchor="ctr">
            <a:noAutofit/>
          </a:bodyPr>
          <a:lstStyle/>
          <a:p>
            <a:pPr algn="l">
              <a:lnSpc>
                <a:spcPct val="100000"/>
              </a:lnSpc>
              <a:spcBef>
                <a:spcPts val="0"/>
              </a:spcBef>
              <a:spcAft>
                <a:spcPts val="0"/>
              </a:spcAft>
            </a:pPr>
            <a:r>
              <a:rPr sz="1520" b="1" i="0">
                <a:solidFill>
                  <a:srgbClr val="22262A"/>
                </a:solidFill>
                <a:latin typeface="Aptos"/>
              </a:rPr>
              <a:t>The VEN checks eventID, cluster, schedule, and local availability.</a:t>
            </a:r>
          </a:p>
        </p:txBody>
      </p:sp>
      <p:sp>
        <p:nvSpPr>
          <p:cNvPr id="26" name="Rounded Rectangle 25"/>
          <p:cNvSpPr/>
          <p:nvPr/>
        </p:nvSpPr>
        <p:spPr>
          <a:xfrm>
            <a:off x="6519671" y="4590288"/>
            <a:ext cx="1938528" cy="347472"/>
          </a:xfrm>
          <a:prstGeom prst="roundRect">
            <a:avLst/>
          </a:prstGeom>
          <a:solidFill>
            <a:srgbClr val="FFFFFF"/>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565391" y="4626864"/>
            <a:ext cx="1847088" cy="265176"/>
          </a:xfrm>
          <a:prstGeom prst="rect">
            <a:avLst/>
          </a:prstGeom>
          <a:noFill/>
        </p:spPr>
        <p:txBody>
          <a:bodyPr wrap="square" lIns="0" tIns="0" rIns="0" bIns="0" anchor="ctr">
            <a:noAutofit/>
          </a:bodyPr>
          <a:lstStyle/>
          <a:p>
            <a:pPr algn="ctr">
              <a:lnSpc>
                <a:spcPct val="100000"/>
              </a:lnSpc>
              <a:spcBef>
                <a:spcPts val="0"/>
              </a:spcBef>
              <a:spcAft>
                <a:spcPts val="0"/>
              </a:spcAft>
            </a:pPr>
            <a:r>
              <a:rPr sz="1050" b="1" i="0">
                <a:solidFill>
                  <a:srgbClr val="295B7A"/>
                </a:solidFill>
                <a:latin typeface="Aptos"/>
              </a:rPr>
              <a:t>all checks pass</a:t>
            </a:r>
          </a:p>
        </p:txBody>
      </p:sp>
      <p:sp>
        <p:nvSpPr>
          <p:cNvPr id="28" name="Right Arrow 27"/>
          <p:cNvSpPr/>
          <p:nvPr/>
        </p:nvSpPr>
        <p:spPr>
          <a:xfrm>
            <a:off x="8819388" y="3511296"/>
            <a:ext cx="137160" cy="182880"/>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8997696" y="1993392"/>
            <a:ext cx="2578608" cy="3246120"/>
          </a:xfrm>
          <a:prstGeom prst="roundRect">
            <a:avLst/>
          </a:prstGeom>
          <a:solidFill>
            <a:srgbClr val="E8F3EE"/>
          </a:solidFill>
          <a:ln w="12700">
            <a:solidFill>
              <a:srgbClr val="2E7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9217152" y="2212848"/>
            <a:ext cx="438912" cy="438912"/>
          </a:xfrm>
          <a:prstGeom prst="ellipse">
            <a:avLst/>
          </a:prstGeom>
          <a:solidFill>
            <a:srgbClr val="2E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217152" y="2212848"/>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300" b="1" i="0">
                <a:solidFill>
                  <a:srgbClr val="FFFFFF"/>
                </a:solidFill>
                <a:latin typeface="Aptos"/>
              </a:rPr>
              <a:t>4</a:t>
            </a:r>
          </a:p>
        </p:txBody>
      </p:sp>
      <p:sp>
        <p:nvSpPr>
          <p:cNvPr id="32" name="TextBox 31"/>
          <p:cNvSpPr txBox="1"/>
          <p:nvPr/>
        </p:nvSpPr>
        <p:spPr>
          <a:xfrm>
            <a:off x="9784080" y="2276856"/>
            <a:ext cx="1591055" cy="256032"/>
          </a:xfrm>
          <a:prstGeom prst="rect">
            <a:avLst/>
          </a:prstGeom>
          <a:noFill/>
        </p:spPr>
        <p:txBody>
          <a:bodyPr wrap="square" lIns="0" tIns="0" rIns="0" bIns="0" anchor="t">
            <a:noAutofit/>
          </a:bodyPr>
          <a:lstStyle/>
          <a:p>
            <a:pPr algn="l">
              <a:lnSpc>
                <a:spcPct val="100000"/>
              </a:lnSpc>
              <a:spcBef>
                <a:spcPts val="0"/>
              </a:spcBef>
              <a:spcAft>
                <a:spcPts val="0"/>
              </a:spcAft>
            </a:pPr>
            <a:r>
              <a:rPr sz="1150" b="1" i="0">
                <a:solidFill>
                  <a:srgbClr val="2E7D5B"/>
                </a:solidFill>
                <a:latin typeface="Aptos"/>
              </a:rPr>
              <a:t>DELIVERY EVIDENCE</a:t>
            </a:r>
          </a:p>
        </p:txBody>
      </p:sp>
      <p:sp>
        <p:nvSpPr>
          <p:cNvPr id="33" name="TextBox 32"/>
          <p:cNvSpPr txBox="1"/>
          <p:nvPr/>
        </p:nvSpPr>
        <p:spPr>
          <a:xfrm>
            <a:off x="9244584" y="2990088"/>
            <a:ext cx="2084831" cy="1298448"/>
          </a:xfrm>
          <a:prstGeom prst="rect">
            <a:avLst/>
          </a:prstGeom>
          <a:noFill/>
        </p:spPr>
        <p:txBody>
          <a:bodyPr wrap="square" lIns="0" tIns="0" rIns="0" bIns="0" anchor="ctr">
            <a:noAutofit/>
          </a:bodyPr>
          <a:lstStyle/>
          <a:p>
            <a:pPr algn="l">
              <a:lnSpc>
                <a:spcPct val="100000"/>
              </a:lnSpc>
              <a:spcBef>
                <a:spcPts val="0"/>
              </a:spcBef>
              <a:spcAft>
                <a:spcPts val="0"/>
              </a:spcAft>
            </a:pPr>
            <a:r>
              <a:rPr sz="1520" b="1" i="0">
                <a:solidFill>
                  <a:srgbClr val="22262A"/>
                </a:solidFill>
                <a:latin typeface="Aptos"/>
              </a:rPr>
              <a:t>After full-interval curtailment, the HSM signs the evidence.</a:t>
            </a:r>
          </a:p>
        </p:txBody>
      </p:sp>
      <p:sp>
        <p:nvSpPr>
          <p:cNvPr id="34" name="Rounded Rectangle 33"/>
          <p:cNvSpPr/>
          <p:nvPr/>
        </p:nvSpPr>
        <p:spPr>
          <a:xfrm>
            <a:off x="9317736" y="4590288"/>
            <a:ext cx="1938528" cy="347472"/>
          </a:xfrm>
          <a:prstGeom prst="roundRect">
            <a:avLst/>
          </a:prstGeom>
          <a:solidFill>
            <a:srgbClr val="FFFFFF"/>
          </a:solidFill>
          <a:ln w="12700">
            <a:solidFill>
              <a:srgbClr val="2E7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9363456" y="4626864"/>
            <a:ext cx="1847088" cy="265176"/>
          </a:xfrm>
          <a:prstGeom prst="rect">
            <a:avLst/>
          </a:prstGeom>
          <a:noFill/>
        </p:spPr>
        <p:txBody>
          <a:bodyPr wrap="square" lIns="0" tIns="0" rIns="0" bIns="0" anchor="ctr">
            <a:noAutofit/>
          </a:bodyPr>
          <a:lstStyle/>
          <a:p>
            <a:pPr algn="ctr">
              <a:lnSpc>
                <a:spcPct val="100000"/>
              </a:lnSpc>
              <a:spcBef>
                <a:spcPts val="0"/>
              </a:spcBef>
              <a:spcAft>
                <a:spcPts val="0"/>
              </a:spcAft>
            </a:pPr>
            <a:r>
              <a:rPr sz="1050" b="1" i="0">
                <a:solidFill>
                  <a:srgbClr val="2E7D5B"/>
                </a:solidFill>
                <a:latin typeface="Aptos"/>
              </a:rPr>
              <a:t>πᵈᵉˡ signed</a:t>
            </a:r>
          </a:p>
        </p:txBody>
      </p:sp>
      <p:sp>
        <p:nvSpPr>
          <p:cNvPr id="36" name="Rounded Rectangle 35"/>
          <p:cNvSpPr/>
          <p:nvPr/>
        </p:nvSpPr>
        <p:spPr>
          <a:xfrm>
            <a:off x="603504" y="5650992"/>
            <a:ext cx="10981944" cy="521207"/>
          </a:xfrm>
          <a:prstGeom prst="roundRect">
            <a:avLst/>
          </a:prstGeom>
          <a:solidFill>
            <a:srgbClr val="22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822960" y="5715000"/>
            <a:ext cx="10543032" cy="384048"/>
          </a:xfrm>
          <a:prstGeom prst="rect">
            <a:avLst/>
          </a:prstGeom>
          <a:noFill/>
        </p:spPr>
        <p:txBody>
          <a:bodyPr wrap="square" lIns="0" tIns="0" rIns="0" bIns="0" anchor="ctr">
            <a:noAutofit/>
          </a:bodyPr>
          <a:lstStyle/>
          <a:p>
            <a:pPr algn="ctr">
              <a:lnSpc>
                <a:spcPct val="100000"/>
              </a:lnSpc>
              <a:spcBef>
                <a:spcPts val="0"/>
              </a:spcBef>
              <a:spcAft>
                <a:spcPts val="0"/>
              </a:spcAft>
            </a:pPr>
            <a:r>
              <a:rPr sz="1570" b="1" i="0">
                <a:solidFill>
                  <a:srgbClr val="FFFFFF"/>
                </a:solidFill>
                <a:latin typeface="Aptos"/>
              </a:rPr>
              <a:t>No evidence exists without trusted control; no activation is accepted without schedule-bound checks.</a:t>
            </a:r>
          </a:p>
        </p:txBody>
      </p:sp>
      <p:sp>
        <p:nvSpPr>
          <p:cNvPr id="38" name="Rectangle 37"/>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603504" y="6437376"/>
            <a:ext cx="7105963"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Activation &amp; evidence</a:t>
            </a:r>
          </a:p>
        </p:txBody>
      </p:sp>
      <p:sp>
        <p:nvSpPr>
          <p:cNvPr id="41" name="TextBox 40"/>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11</a:t>
            </a:r>
          </a:p>
        </p:txBody>
      </p:sp>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0000"/>
              </a:lnSpc>
              <a:spcBef>
                <a:spcPts val="0"/>
              </a:spcBef>
              <a:spcAft>
                <a:spcPts val="0"/>
              </a:spcAft>
            </a:pPr>
            <a:r>
              <a:rPr sz="1100" b="1" i="0">
                <a:solidFill>
                  <a:srgbClr val="922A31"/>
                </a:solidFill>
                <a:latin typeface="Aptos"/>
              </a:rPr>
              <a:t>PROTOCOL</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0000"/>
              </a:lnSpc>
              <a:spcBef>
                <a:spcPts val="0"/>
              </a:spcBef>
              <a:spcAft>
                <a:spcPts val="0"/>
              </a:spcAft>
            </a:pPr>
            <a:r>
              <a:rPr sz="2900" b="1" i="0">
                <a:solidFill>
                  <a:srgbClr val="22262A"/>
                </a:solidFill>
                <a:latin typeface="Aptos Display"/>
              </a:rPr>
              <a:t>A scheduled event becomes signed proof of delivery</a:t>
            </a:r>
          </a:p>
        </p:txBody>
      </p:sp>
      <p:sp>
        <p:nvSpPr>
          <p:cNvPr id="4" name="TextBox 3"/>
          <p:cNvSpPr txBox="1"/>
          <p:nvPr/>
        </p:nvSpPr>
        <p:spPr>
          <a:xfrm>
            <a:off x="603504" y="1362456"/>
            <a:ext cx="10972800" cy="493776"/>
          </a:xfrm>
          <a:prstGeom prst="rect">
            <a:avLst/>
          </a:prstGeom>
          <a:noFill/>
        </p:spPr>
        <p:txBody>
          <a:bodyPr wrap="square" lIns="0" tIns="0" rIns="0" bIns="0" anchor="t">
            <a:noAutofit/>
          </a:bodyPr>
          <a:lstStyle/>
          <a:p>
            <a:pPr algn="l">
              <a:lnSpc>
                <a:spcPct val="100000"/>
              </a:lnSpc>
              <a:spcBef>
                <a:spcPts val="0"/>
              </a:spcBef>
              <a:spcAft>
                <a:spcPts val="0"/>
              </a:spcAft>
            </a:pPr>
            <a:r>
              <a:rPr sz="1850" b="0" i="0">
                <a:solidFill>
                  <a:srgbClr val="5E6870"/>
                </a:solidFill>
                <a:latin typeface="Aptos"/>
              </a:rPr>
              <a:t>Each transition is authenticated, bound to the schedule, and checked for freshness.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3504" y="1993392"/>
            <a:ext cx="2578608" cy="3246120"/>
          </a:xfrm>
          <a:prstGeom prst="roundRect">
            <a:avLst/>
          </a:prstGeom>
          <a:solidFill>
            <a:srgbClr val="F8ECEE"/>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22960" y="2212848"/>
            <a:ext cx="438912" cy="438912"/>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60" y="2212848"/>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300" b="1" i="0">
                <a:solidFill>
                  <a:srgbClr val="FFFFFF"/>
                </a:solidFill>
                <a:latin typeface="Aptos"/>
              </a:rPr>
              <a:t>1</a:t>
            </a:r>
          </a:p>
        </p:txBody>
      </p:sp>
      <p:sp>
        <p:nvSpPr>
          <p:cNvPr id="8" name="TextBox 7"/>
          <p:cNvSpPr txBox="1"/>
          <p:nvPr/>
        </p:nvSpPr>
        <p:spPr>
          <a:xfrm>
            <a:off x="1389888" y="2276856"/>
            <a:ext cx="1591055" cy="256032"/>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922A31"/>
                </a:solidFill>
                <a:latin typeface="Aptos"/>
              </a:rPr>
              <a:t>SUBMIT</a:t>
            </a:r>
          </a:p>
        </p:txBody>
      </p:sp>
      <p:sp>
        <p:nvSpPr>
          <p:cNvPr id="9" name="TextBox 8"/>
          <p:cNvSpPr txBox="1"/>
          <p:nvPr/>
        </p:nvSpPr>
        <p:spPr>
          <a:xfrm>
            <a:off x="877824" y="2971800"/>
            <a:ext cx="2029967" cy="1353312"/>
          </a:xfrm>
          <a:prstGeom prst="rect">
            <a:avLst/>
          </a:prstGeom>
          <a:noFill/>
        </p:spPr>
        <p:txBody>
          <a:bodyPr wrap="square" lIns="0" tIns="0" rIns="0" bIns="0" anchor="ctr">
            <a:noAutofit/>
          </a:bodyPr>
          <a:lstStyle/>
          <a:p>
            <a:pPr algn="l">
              <a:lnSpc>
                <a:spcPct val="100000"/>
              </a:lnSpc>
              <a:spcBef>
                <a:spcPts val="0"/>
              </a:spcBef>
              <a:spcAft>
                <a:spcPts val="0"/>
              </a:spcAft>
            </a:pPr>
            <a:r>
              <a:rPr sz="1520" b="1" i="0">
                <a:solidFill>
                  <a:srgbClr val="22262A"/>
                </a:solidFill>
                <a:latin typeface="Aptos"/>
              </a:rPr>
              <a:t>Send signed delivery evidence to CSC₍c₎.</a:t>
            </a:r>
          </a:p>
        </p:txBody>
      </p:sp>
      <p:sp>
        <p:nvSpPr>
          <p:cNvPr id="10" name="TextBox 9"/>
          <p:cNvSpPr txBox="1"/>
          <p:nvPr/>
        </p:nvSpPr>
        <p:spPr>
          <a:xfrm>
            <a:off x="877824" y="4709160"/>
            <a:ext cx="2029967" cy="256032"/>
          </a:xfrm>
          <a:prstGeom prst="rect">
            <a:avLst/>
          </a:prstGeom>
          <a:noFill/>
        </p:spPr>
        <p:txBody>
          <a:bodyPr wrap="square" lIns="0" tIns="0" rIns="0" bIns="0" anchor="t">
            <a:noAutofit/>
          </a:bodyPr>
          <a:lstStyle/>
          <a:p>
            <a:pPr algn="r">
              <a:lnSpc>
                <a:spcPct val="100000"/>
              </a:lnSpc>
              <a:spcBef>
                <a:spcPts val="0"/>
              </a:spcBef>
              <a:spcAft>
                <a:spcPts val="0"/>
              </a:spcAft>
            </a:pPr>
            <a:r>
              <a:rPr sz="1150" b="1" i="0">
                <a:solidFill>
                  <a:srgbClr val="922A31"/>
                </a:solidFill>
                <a:latin typeface="Aptos"/>
              </a:rPr>
              <a:t>evidence</a:t>
            </a:r>
          </a:p>
        </p:txBody>
      </p:sp>
      <p:sp>
        <p:nvSpPr>
          <p:cNvPr id="11" name="Right Arrow 10"/>
          <p:cNvSpPr/>
          <p:nvPr/>
        </p:nvSpPr>
        <p:spPr>
          <a:xfrm>
            <a:off x="3223260" y="3511296"/>
            <a:ext cx="137160" cy="182880"/>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3401568" y="1993392"/>
            <a:ext cx="2578608" cy="3246120"/>
          </a:xfrm>
          <a:prstGeom prst="roundRect">
            <a:avLst/>
          </a:prstGeom>
          <a:solidFill>
            <a:srgbClr val="F2F4F5"/>
          </a:solidFill>
          <a:ln w="12700">
            <a:solidFill>
              <a:srgbClr val="5E68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3621024" y="2212848"/>
            <a:ext cx="438912" cy="438912"/>
          </a:xfrm>
          <a:prstGeom prst="ellipse">
            <a:avLst/>
          </a:prstGeom>
          <a:solidFill>
            <a:srgbClr val="5E68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621024" y="2212848"/>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300" b="1" i="0">
                <a:solidFill>
                  <a:srgbClr val="FFFFFF"/>
                </a:solidFill>
                <a:latin typeface="Aptos"/>
              </a:rPr>
              <a:t>2</a:t>
            </a:r>
          </a:p>
        </p:txBody>
      </p:sp>
      <p:sp>
        <p:nvSpPr>
          <p:cNvPr id="15" name="TextBox 14"/>
          <p:cNvSpPr txBox="1"/>
          <p:nvPr/>
        </p:nvSpPr>
        <p:spPr>
          <a:xfrm>
            <a:off x="4187952" y="2276856"/>
            <a:ext cx="1591055" cy="256032"/>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VERIFY</a:t>
            </a:r>
          </a:p>
        </p:txBody>
      </p:sp>
      <p:sp>
        <p:nvSpPr>
          <p:cNvPr id="16" name="TextBox 15"/>
          <p:cNvSpPr txBox="1"/>
          <p:nvPr/>
        </p:nvSpPr>
        <p:spPr>
          <a:xfrm>
            <a:off x="3675887" y="2971800"/>
            <a:ext cx="2029967" cy="1353312"/>
          </a:xfrm>
          <a:prstGeom prst="rect">
            <a:avLst/>
          </a:prstGeom>
          <a:noFill/>
        </p:spPr>
        <p:txBody>
          <a:bodyPr wrap="square" lIns="0" tIns="0" rIns="0" bIns="0" anchor="ctr">
            <a:noAutofit/>
          </a:bodyPr>
          <a:lstStyle/>
          <a:p>
            <a:pPr algn="l">
              <a:lnSpc>
                <a:spcPct val="100000"/>
              </a:lnSpc>
              <a:spcBef>
                <a:spcPts val="0"/>
              </a:spcBef>
              <a:spcAft>
                <a:spcPts val="0"/>
              </a:spcAft>
            </a:pPr>
            <a:r>
              <a:rPr sz="1520" b="1" i="0">
                <a:solidFill>
                  <a:srgbClr val="22262A"/>
                </a:solidFill>
                <a:latin typeface="Aptos"/>
              </a:rPr>
              <a:t>Check activation, schedule membership, signature, and replay state.</a:t>
            </a:r>
          </a:p>
        </p:txBody>
      </p:sp>
      <p:sp>
        <p:nvSpPr>
          <p:cNvPr id="17" name="TextBox 16"/>
          <p:cNvSpPr txBox="1"/>
          <p:nvPr/>
        </p:nvSpPr>
        <p:spPr>
          <a:xfrm>
            <a:off x="3675887" y="4709160"/>
            <a:ext cx="2029967" cy="256032"/>
          </a:xfrm>
          <a:prstGeom prst="rect">
            <a:avLst/>
          </a:prstGeom>
          <a:noFill/>
        </p:spPr>
        <p:txBody>
          <a:bodyPr wrap="square" lIns="0" tIns="0" rIns="0" bIns="0" anchor="t">
            <a:noAutofit/>
          </a:bodyPr>
          <a:lstStyle/>
          <a:p>
            <a:pPr algn="r">
              <a:lnSpc>
                <a:spcPct val="100000"/>
              </a:lnSpc>
              <a:spcBef>
                <a:spcPts val="0"/>
              </a:spcBef>
              <a:spcAft>
                <a:spcPts val="0"/>
              </a:spcAft>
            </a:pPr>
            <a:r>
              <a:rPr sz="1150" b="1" i="0">
                <a:solidFill>
                  <a:srgbClr val="5E6870"/>
                </a:solidFill>
                <a:latin typeface="Aptos"/>
              </a:rPr>
              <a:t>authorization</a:t>
            </a:r>
          </a:p>
        </p:txBody>
      </p:sp>
      <p:sp>
        <p:nvSpPr>
          <p:cNvPr id="18" name="Right Arrow 17"/>
          <p:cNvSpPr/>
          <p:nvPr/>
        </p:nvSpPr>
        <p:spPr>
          <a:xfrm>
            <a:off x="6021323" y="3511296"/>
            <a:ext cx="137160" cy="182880"/>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6199631" y="1993392"/>
            <a:ext cx="2578608" cy="3246120"/>
          </a:xfrm>
          <a:prstGeom prst="roundRect">
            <a:avLst/>
          </a:prstGeom>
          <a:solidFill>
            <a:srgbClr val="E8F3EE"/>
          </a:solidFill>
          <a:ln w="12700">
            <a:solidFill>
              <a:srgbClr val="2E7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6419088" y="2212848"/>
            <a:ext cx="438912" cy="438912"/>
          </a:xfrm>
          <a:prstGeom prst="ellipse">
            <a:avLst/>
          </a:prstGeom>
          <a:solidFill>
            <a:srgbClr val="2E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19088" y="2212848"/>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300" b="1" i="0">
                <a:solidFill>
                  <a:srgbClr val="FFFFFF"/>
                </a:solidFill>
                <a:latin typeface="Aptos"/>
              </a:rPr>
              <a:t>3</a:t>
            </a:r>
          </a:p>
        </p:txBody>
      </p:sp>
      <p:sp>
        <p:nvSpPr>
          <p:cNvPr id="22" name="TextBox 21"/>
          <p:cNvSpPr txBox="1"/>
          <p:nvPr/>
        </p:nvSpPr>
        <p:spPr>
          <a:xfrm>
            <a:off x="6986016" y="2276856"/>
            <a:ext cx="1591055" cy="256032"/>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2E7D5B"/>
                </a:solidFill>
                <a:latin typeface="Aptos"/>
              </a:rPr>
              <a:t>PAY</a:t>
            </a:r>
          </a:p>
        </p:txBody>
      </p:sp>
      <p:sp>
        <p:nvSpPr>
          <p:cNvPr id="23" name="TextBox 22"/>
          <p:cNvSpPr txBox="1"/>
          <p:nvPr/>
        </p:nvSpPr>
        <p:spPr>
          <a:xfrm>
            <a:off x="6473951" y="2971800"/>
            <a:ext cx="2029967" cy="1353312"/>
          </a:xfrm>
          <a:prstGeom prst="rect">
            <a:avLst/>
          </a:prstGeom>
          <a:noFill/>
        </p:spPr>
        <p:txBody>
          <a:bodyPr wrap="square" lIns="0" tIns="0" rIns="0" bIns="0" anchor="ctr">
            <a:noAutofit/>
          </a:bodyPr>
          <a:lstStyle/>
          <a:p>
            <a:pPr algn="l">
              <a:lnSpc>
                <a:spcPct val="100000"/>
              </a:lnSpc>
              <a:spcBef>
                <a:spcPts val="0"/>
              </a:spcBef>
              <a:spcAft>
                <a:spcPts val="0"/>
              </a:spcAft>
            </a:pPr>
            <a:r>
              <a:rPr sz="1520" b="1" i="0">
                <a:solidFill>
                  <a:srgbClr val="22262A"/>
                </a:solidFill>
                <a:latin typeface="Aptos"/>
              </a:rPr>
              <a:t>Credit the scheduled operational address exactly once.</a:t>
            </a:r>
          </a:p>
        </p:txBody>
      </p:sp>
      <p:sp>
        <p:nvSpPr>
          <p:cNvPr id="24" name="TextBox 23"/>
          <p:cNvSpPr txBox="1"/>
          <p:nvPr/>
        </p:nvSpPr>
        <p:spPr>
          <a:xfrm>
            <a:off x="6473951" y="4709160"/>
            <a:ext cx="2029967" cy="256032"/>
          </a:xfrm>
          <a:prstGeom prst="rect">
            <a:avLst/>
          </a:prstGeom>
          <a:noFill/>
        </p:spPr>
        <p:txBody>
          <a:bodyPr wrap="square" lIns="0" tIns="0" rIns="0" bIns="0" anchor="t">
            <a:noAutofit/>
          </a:bodyPr>
          <a:lstStyle/>
          <a:p>
            <a:pPr algn="r">
              <a:lnSpc>
                <a:spcPct val="100000"/>
              </a:lnSpc>
              <a:spcBef>
                <a:spcPts val="0"/>
              </a:spcBef>
              <a:spcAft>
                <a:spcPts val="0"/>
              </a:spcAft>
            </a:pPr>
            <a:r>
              <a:rPr sz="1150" b="1" i="0">
                <a:solidFill>
                  <a:srgbClr val="2E7D5B"/>
                </a:solidFill>
                <a:latin typeface="Aptos"/>
              </a:rPr>
              <a:t>reward</a:t>
            </a:r>
          </a:p>
        </p:txBody>
      </p:sp>
      <p:sp>
        <p:nvSpPr>
          <p:cNvPr id="25" name="Right Arrow 24"/>
          <p:cNvSpPr/>
          <p:nvPr/>
        </p:nvSpPr>
        <p:spPr>
          <a:xfrm>
            <a:off x="8819388" y="3511296"/>
            <a:ext cx="137160" cy="182880"/>
          </a:xfrm>
          <a:prstGeom prst="rightArrow">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8997696" y="1993392"/>
            <a:ext cx="2578608" cy="3246120"/>
          </a:xfrm>
          <a:prstGeom prst="roundRect">
            <a:avLst/>
          </a:prstGeom>
          <a:solidFill>
            <a:srgbClr val="FFF5D9"/>
          </a:solidFill>
          <a:ln w="12700">
            <a:solidFill>
              <a:srgbClr val="906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9217152" y="2212848"/>
            <a:ext cx="438912" cy="438912"/>
          </a:xfrm>
          <a:prstGeom prst="ellipse">
            <a:avLst/>
          </a:prstGeom>
          <a:solidFill>
            <a:srgbClr val="9064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217152" y="2212848"/>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300" b="1" i="0">
                <a:solidFill>
                  <a:srgbClr val="FFFFFF"/>
                </a:solidFill>
                <a:latin typeface="Aptos"/>
              </a:rPr>
              <a:t>4</a:t>
            </a:r>
          </a:p>
        </p:txBody>
      </p:sp>
      <p:sp>
        <p:nvSpPr>
          <p:cNvPr id="29" name="TextBox 28"/>
          <p:cNvSpPr txBox="1"/>
          <p:nvPr/>
        </p:nvSpPr>
        <p:spPr>
          <a:xfrm>
            <a:off x="9784080" y="2276856"/>
            <a:ext cx="1591055" cy="256032"/>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906400"/>
                </a:solidFill>
                <a:latin typeface="Aptos"/>
              </a:rPr>
              <a:t>ROTATE</a:t>
            </a:r>
          </a:p>
        </p:txBody>
      </p:sp>
      <p:sp>
        <p:nvSpPr>
          <p:cNvPr id="30" name="TextBox 29"/>
          <p:cNvSpPr txBox="1"/>
          <p:nvPr/>
        </p:nvSpPr>
        <p:spPr>
          <a:xfrm>
            <a:off x="9272016" y="2971800"/>
            <a:ext cx="2029967" cy="1353312"/>
          </a:xfrm>
          <a:prstGeom prst="rect">
            <a:avLst/>
          </a:prstGeom>
          <a:noFill/>
        </p:spPr>
        <p:txBody>
          <a:bodyPr wrap="square" lIns="0" tIns="0" rIns="0" bIns="0" anchor="ctr">
            <a:noAutofit/>
          </a:bodyPr>
          <a:lstStyle/>
          <a:p>
            <a:pPr algn="l">
              <a:lnSpc>
                <a:spcPct val="100000"/>
              </a:lnSpc>
              <a:spcBef>
                <a:spcPts val="0"/>
              </a:spcBef>
              <a:spcAft>
                <a:spcPts val="0"/>
              </a:spcAft>
            </a:pPr>
            <a:r>
              <a:rPr sz="1520" b="1" i="0">
                <a:solidFill>
                  <a:srgbClr val="22262A"/>
                </a:solidFill>
                <a:latin typeface="Aptos"/>
              </a:rPr>
              <a:t>Authorize the next address and key; retire the old credential.</a:t>
            </a:r>
          </a:p>
        </p:txBody>
      </p:sp>
      <p:sp>
        <p:nvSpPr>
          <p:cNvPr id="31" name="TextBox 30"/>
          <p:cNvSpPr txBox="1"/>
          <p:nvPr/>
        </p:nvSpPr>
        <p:spPr>
          <a:xfrm>
            <a:off x="9272016" y="4709160"/>
            <a:ext cx="2029967" cy="256032"/>
          </a:xfrm>
          <a:prstGeom prst="rect">
            <a:avLst/>
          </a:prstGeom>
          <a:noFill/>
        </p:spPr>
        <p:txBody>
          <a:bodyPr wrap="square" lIns="0" tIns="0" rIns="0" bIns="0" anchor="t">
            <a:noAutofit/>
          </a:bodyPr>
          <a:lstStyle/>
          <a:p>
            <a:pPr algn="r">
              <a:lnSpc>
                <a:spcPct val="100000"/>
              </a:lnSpc>
              <a:spcBef>
                <a:spcPts val="0"/>
              </a:spcBef>
              <a:spcAft>
                <a:spcPts val="0"/>
              </a:spcAft>
            </a:pPr>
            <a:r>
              <a:rPr sz="1150" b="1" i="0">
                <a:solidFill>
                  <a:srgbClr val="906400"/>
                </a:solidFill>
                <a:latin typeface="Aptos"/>
              </a:rPr>
              <a:t>unlinkability</a:t>
            </a:r>
          </a:p>
        </p:txBody>
      </p:sp>
      <p:sp>
        <p:nvSpPr>
          <p:cNvPr id="32" name="Rounded Rectangle 31"/>
          <p:cNvSpPr/>
          <p:nvPr/>
        </p:nvSpPr>
        <p:spPr>
          <a:xfrm>
            <a:off x="603504" y="5650992"/>
            <a:ext cx="10981944" cy="521207"/>
          </a:xfrm>
          <a:prstGeom prst="roundRect">
            <a:avLst/>
          </a:prstGeom>
          <a:solidFill>
            <a:srgbClr val="22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822960" y="5715000"/>
            <a:ext cx="10543032" cy="384048"/>
          </a:xfrm>
          <a:prstGeom prst="rect">
            <a:avLst/>
          </a:prstGeom>
          <a:noFill/>
        </p:spPr>
        <p:txBody>
          <a:bodyPr wrap="square" lIns="0" tIns="0" rIns="0" bIns="0" anchor="ctr">
            <a:noAutofit/>
          </a:bodyPr>
          <a:lstStyle/>
          <a:p>
            <a:pPr algn="ctr">
              <a:lnSpc>
                <a:spcPct val="100000"/>
              </a:lnSpc>
              <a:spcBef>
                <a:spcPts val="0"/>
              </a:spcBef>
              <a:spcAft>
                <a:spcPts val="0"/>
              </a:spcAft>
            </a:pPr>
            <a:r>
              <a:rPr sz="1620" b="1" i="0">
                <a:solidFill>
                  <a:srgbClr val="FFFFFF"/>
                </a:solidFill>
                <a:latin typeface="Aptos"/>
              </a:rPr>
              <a:t>The RA processes rotation without publishing an explicit old-address ↔ new-address link.</a:t>
            </a:r>
          </a:p>
        </p:txBody>
      </p:sp>
      <p:sp>
        <p:nvSpPr>
          <p:cNvPr id="34" name="Rectangle 33"/>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603504" y="6437376"/>
            <a:ext cx="7751960"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Payment &amp; rotation</a:t>
            </a:r>
          </a:p>
        </p:txBody>
      </p:sp>
      <p:sp>
        <p:nvSpPr>
          <p:cNvPr id="37" name="TextBox 36"/>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12</a:t>
            </a:r>
          </a:p>
        </p:txBody>
      </p:sp>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0000"/>
              </a:lnSpc>
              <a:spcBef>
                <a:spcPts val="0"/>
              </a:spcBef>
              <a:spcAft>
                <a:spcPts val="0"/>
              </a:spcAft>
            </a:pPr>
            <a:r>
              <a:rPr sz="1100" b="1" i="0">
                <a:solidFill>
                  <a:srgbClr val="922A31"/>
                </a:solidFill>
                <a:latin typeface="Aptos"/>
              </a:rPr>
              <a:t>PROTOCOL</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0000"/>
              </a:lnSpc>
              <a:spcBef>
                <a:spcPts val="0"/>
              </a:spcBef>
              <a:spcAft>
                <a:spcPts val="0"/>
              </a:spcAft>
            </a:pPr>
            <a:r>
              <a:rPr sz="2650" b="1" i="0">
                <a:solidFill>
                  <a:srgbClr val="22262A"/>
                </a:solidFill>
                <a:latin typeface="Aptos Display"/>
              </a:rPr>
              <a:t>One accepted proof authorizes one reward—and a fresh identity</a:t>
            </a:r>
          </a:p>
        </p:txBody>
      </p:sp>
      <p:sp>
        <p:nvSpPr>
          <p:cNvPr id="4" name="TextBox 3"/>
          <p:cNvSpPr txBox="1"/>
          <p:nvPr/>
        </p:nvSpPr>
        <p:spPr>
          <a:xfrm>
            <a:off x="603504" y="1362456"/>
            <a:ext cx="10972800" cy="493776"/>
          </a:xfrm>
          <a:prstGeom prst="rect">
            <a:avLst/>
          </a:prstGeom>
          <a:noFill/>
        </p:spPr>
        <p:txBody>
          <a:bodyPr wrap="square" lIns="0" tIns="0" rIns="0" bIns="0" anchor="t">
            <a:noAutofit/>
          </a:bodyPr>
          <a:lstStyle/>
          <a:p>
            <a:pPr algn="l">
              <a:lnSpc>
                <a:spcPct val="100000"/>
              </a:lnSpc>
              <a:spcBef>
                <a:spcPts val="0"/>
              </a:spcBef>
              <a:spcAft>
                <a:spcPts val="0"/>
              </a:spcAft>
            </a:pPr>
            <a:r>
              <a:rPr sz="1850" b="0" i="0">
                <a:solidFill>
                  <a:srgbClr val="5E6870"/>
                </a:solidFill>
                <a:latin typeface="Aptos"/>
              </a:rPr>
              <a:t>Payment and credential rotation are bound to the same verified delivery.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612648" y="201168"/>
            <a:ext cx="841248" cy="832104"/>
          </a:xfrm>
          <a:prstGeom prst="rect">
            <a:avLst/>
          </a:prstGeom>
        </p:spPr>
      </p:pic>
      <p:sp>
        <p:nvSpPr>
          <p:cNvPr id="3" name="TextBox 2"/>
          <p:cNvSpPr txBox="1"/>
          <p:nvPr/>
        </p:nvSpPr>
        <p:spPr>
          <a:xfrm>
            <a:off x="7260336" y="438912"/>
            <a:ext cx="4306824" cy="228600"/>
          </a:xfrm>
          <a:prstGeom prst="rect">
            <a:avLst/>
          </a:prstGeom>
          <a:noFill/>
        </p:spPr>
        <p:txBody>
          <a:bodyPr wrap="square" lIns="0" tIns="0" rIns="0" bIns="0" anchor="t">
            <a:noAutofit/>
          </a:bodyPr>
          <a:lstStyle/>
          <a:p>
            <a:pPr algn="r">
              <a:lnSpc>
                <a:spcPct val="100000"/>
              </a:lnSpc>
              <a:spcBef>
                <a:spcPts val="0"/>
              </a:spcBef>
              <a:spcAft>
                <a:spcPts val="0"/>
              </a:spcAft>
            </a:pPr>
            <a:r>
              <a:rPr sz="1100" b="1" i="0">
                <a:solidFill>
                  <a:srgbClr val="22262A"/>
                </a:solidFill>
                <a:latin typeface="Aptos"/>
              </a:rPr>
              <a:t>21st International Workshop on Data Privacy Management</a:t>
            </a:r>
          </a:p>
        </p:txBody>
      </p:sp>
      <p:sp>
        <p:nvSpPr>
          <p:cNvPr id="4" name="Rectangle 3"/>
          <p:cNvSpPr/>
          <p:nvPr/>
        </p:nvSpPr>
        <p:spPr>
          <a:xfrm>
            <a:off x="0" y="1261872"/>
            <a:ext cx="12188952" cy="2267712"/>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10853928" y="1261872"/>
            <a:ext cx="1335024" cy="2267712"/>
          </a:xfrm>
          <a:prstGeom prst="rect">
            <a:avLst/>
          </a:prstGeom>
          <a:solidFill>
            <a:srgbClr val="6E19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581912"/>
            <a:ext cx="2834640" cy="292608"/>
          </a:xfrm>
          <a:prstGeom prst="rect">
            <a:avLst/>
          </a:prstGeom>
          <a:noFill/>
        </p:spPr>
        <p:txBody>
          <a:bodyPr wrap="square" lIns="0" tIns="0" rIns="0" bIns="0" anchor="t">
            <a:noAutofit/>
          </a:bodyPr>
          <a:lstStyle/>
          <a:p>
            <a:pPr algn="l">
              <a:lnSpc>
                <a:spcPct val="100000"/>
              </a:lnSpc>
              <a:spcBef>
                <a:spcPts val="0"/>
              </a:spcBef>
              <a:spcAft>
                <a:spcPts val="0"/>
              </a:spcAft>
            </a:pPr>
            <a:r>
              <a:rPr sz="1250" b="1" i="0">
                <a:solidFill>
                  <a:srgbClr val="FFFFFF"/>
                </a:solidFill>
                <a:latin typeface="Aptos"/>
              </a:rPr>
              <a:t>SECTION 03</a:t>
            </a:r>
          </a:p>
        </p:txBody>
      </p:sp>
      <p:sp>
        <p:nvSpPr>
          <p:cNvPr id="7" name="TextBox 6"/>
          <p:cNvSpPr txBox="1"/>
          <p:nvPr/>
        </p:nvSpPr>
        <p:spPr>
          <a:xfrm>
            <a:off x="640080" y="1947672"/>
            <a:ext cx="9829800" cy="658368"/>
          </a:xfrm>
          <a:prstGeom prst="rect">
            <a:avLst/>
          </a:prstGeom>
          <a:noFill/>
        </p:spPr>
        <p:txBody>
          <a:bodyPr wrap="square" lIns="0" tIns="0" rIns="0" bIns="0" anchor="t">
            <a:noAutofit/>
          </a:bodyPr>
          <a:lstStyle/>
          <a:p>
            <a:pPr algn="l">
              <a:lnSpc>
                <a:spcPct val="100000"/>
              </a:lnSpc>
              <a:spcBef>
                <a:spcPts val="0"/>
              </a:spcBef>
              <a:spcAft>
                <a:spcPts val="0"/>
              </a:spcAft>
            </a:pPr>
            <a:r>
              <a:rPr sz="3400" b="1" i="0">
                <a:solidFill>
                  <a:srgbClr val="FFFFFF"/>
                </a:solidFill>
                <a:latin typeface="Aptos Display"/>
              </a:rPr>
              <a:t>Evaluation</a:t>
            </a:r>
          </a:p>
        </p:txBody>
      </p:sp>
      <p:sp>
        <p:nvSpPr>
          <p:cNvPr id="8" name="TextBox 7"/>
          <p:cNvSpPr txBox="1"/>
          <p:nvPr/>
        </p:nvSpPr>
        <p:spPr>
          <a:xfrm>
            <a:off x="640080" y="2761488"/>
            <a:ext cx="9692640" cy="438912"/>
          </a:xfrm>
          <a:prstGeom prst="rect">
            <a:avLst/>
          </a:prstGeom>
          <a:noFill/>
        </p:spPr>
        <p:txBody>
          <a:bodyPr wrap="square" lIns="0" tIns="0" rIns="0" bIns="0" anchor="t">
            <a:noAutofit/>
          </a:bodyPr>
          <a:lstStyle/>
          <a:p>
            <a:pPr algn="l">
              <a:lnSpc>
                <a:spcPct val="100000"/>
              </a:lnSpc>
              <a:spcBef>
                <a:spcPts val="0"/>
              </a:spcBef>
              <a:spcAft>
                <a:spcPts val="0"/>
              </a:spcAft>
            </a:pPr>
            <a:r>
              <a:rPr sz="1800" b="0" i="0">
                <a:solidFill>
                  <a:srgbClr val="FFFFFF"/>
                </a:solidFill>
                <a:latin typeface="Aptos"/>
              </a:rPr>
              <a:t>Functional feasibility, privacy properties, and security requirements</a:t>
            </a:r>
          </a:p>
        </p:txBody>
      </p:sp>
      <p:sp>
        <p:nvSpPr>
          <p:cNvPr id="9" name="TextBox 8"/>
          <p:cNvSpPr txBox="1"/>
          <p:nvPr/>
        </p:nvSpPr>
        <p:spPr>
          <a:xfrm>
            <a:off x="10972800" y="1975104"/>
            <a:ext cx="1060704" cy="658368"/>
          </a:xfrm>
          <a:prstGeom prst="rect">
            <a:avLst/>
          </a:prstGeom>
          <a:noFill/>
        </p:spPr>
        <p:txBody>
          <a:bodyPr wrap="square" lIns="0" tIns="0" rIns="0" bIns="0" anchor="ctr">
            <a:noAutofit/>
          </a:bodyPr>
          <a:lstStyle/>
          <a:p>
            <a:pPr algn="ctr">
              <a:lnSpc>
                <a:spcPct val="100000"/>
              </a:lnSpc>
              <a:spcBef>
                <a:spcPts val="0"/>
              </a:spcBef>
              <a:spcAft>
                <a:spcPts val="0"/>
              </a:spcAft>
            </a:pPr>
            <a:r>
              <a:rPr sz="2900" b="1" i="0">
                <a:solidFill>
                  <a:srgbClr val="FFFFFF"/>
                </a:solidFill>
                <a:latin typeface="Aptos"/>
              </a:rPr>
              <a:t>03</a:t>
            </a:r>
          </a:p>
        </p:txBody>
      </p:sp>
      <p:sp>
        <p:nvSpPr>
          <p:cNvPr id="10" name="Rounded Rectangle 9"/>
          <p:cNvSpPr/>
          <p:nvPr/>
        </p:nvSpPr>
        <p:spPr>
          <a:xfrm>
            <a:off x="65836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41247"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41247"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1</a:t>
            </a:r>
          </a:p>
        </p:txBody>
      </p:sp>
      <p:sp>
        <p:nvSpPr>
          <p:cNvPr id="13" name="TextBox 12"/>
          <p:cNvSpPr txBox="1"/>
          <p:nvPr/>
        </p:nvSpPr>
        <p:spPr>
          <a:xfrm>
            <a:off x="136245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INTRODUCTION</a:t>
            </a:r>
          </a:p>
        </p:txBody>
      </p:sp>
      <p:sp>
        <p:nvSpPr>
          <p:cNvPr id="14" name="Rounded Rectangle 13"/>
          <p:cNvSpPr/>
          <p:nvPr/>
        </p:nvSpPr>
        <p:spPr>
          <a:xfrm>
            <a:off x="344728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3630168"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63016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2</a:t>
            </a:r>
          </a:p>
        </p:txBody>
      </p:sp>
      <p:sp>
        <p:nvSpPr>
          <p:cNvPr id="17" name="TextBox 16"/>
          <p:cNvSpPr txBox="1"/>
          <p:nvPr/>
        </p:nvSpPr>
        <p:spPr>
          <a:xfrm>
            <a:off x="415137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SYSTEM OVERVIEW</a:t>
            </a:r>
          </a:p>
        </p:txBody>
      </p:sp>
      <p:sp>
        <p:nvSpPr>
          <p:cNvPr id="18" name="Rounded Rectangle 17"/>
          <p:cNvSpPr/>
          <p:nvPr/>
        </p:nvSpPr>
        <p:spPr>
          <a:xfrm>
            <a:off x="6236208" y="4160520"/>
            <a:ext cx="2624328" cy="1078992"/>
          </a:xfrm>
          <a:prstGeom prst="roundRect">
            <a:avLst/>
          </a:prstGeom>
          <a:solidFill>
            <a:srgbClr val="E8F3EE"/>
          </a:solidFill>
          <a:ln w="19050">
            <a:solidFill>
              <a:srgbClr val="2E7D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419088" y="4407408"/>
            <a:ext cx="402336" cy="402336"/>
          </a:xfrm>
          <a:prstGeom prst="ellipse">
            <a:avLst/>
          </a:prstGeom>
          <a:solidFill>
            <a:srgbClr val="2E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1908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3</a:t>
            </a:r>
          </a:p>
        </p:txBody>
      </p:sp>
      <p:sp>
        <p:nvSpPr>
          <p:cNvPr id="21" name="TextBox 20"/>
          <p:cNvSpPr txBox="1"/>
          <p:nvPr/>
        </p:nvSpPr>
        <p:spPr>
          <a:xfrm>
            <a:off x="694029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50" b="1" i="0">
                <a:solidFill>
                  <a:srgbClr val="2E7D5B"/>
                </a:solidFill>
                <a:latin typeface="Aptos"/>
              </a:rPr>
              <a:t>EVALUATION</a:t>
            </a:r>
          </a:p>
        </p:txBody>
      </p:sp>
      <p:sp>
        <p:nvSpPr>
          <p:cNvPr id="22" name="Rounded Rectangle 21"/>
          <p:cNvSpPr/>
          <p:nvPr/>
        </p:nvSpPr>
        <p:spPr>
          <a:xfrm>
            <a:off x="902512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9208008"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20800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4</a:t>
            </a:r>
          </a:p>
        </p:txBody>
      </p:sp>
      <p:sp>
        <p:nvSpPr>
          <p:cNvPr id="25" name="TextBox 24"/>
          <p:cNvSpPr txBox="1"/>
          <p:nvPr/>
        </p:nvSpPr>
        <p:spPr>
          <a:xfrm>
            <a:off x="972921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CONCLUSIONS</a:t>
            </a:r>
          </a:p>
        </p:txBody>
      </p:sp>
      <p:sp>
        <p:nvSpPr>
          <p:cNvPr id="26" name="Rectangle 25"/>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03504" y="6437376"/>
            <a:ext cx="8397957"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Evaluation</a:t>
            </a:r>
          </a:p>
        </p:txBody>
      </p:sp>
      <p:sp>
        <p:nvSpPr>
          <p:cNvPr id="29" name="TextBox 28"/>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3504" y="1965960"/>
            <a:ext cx="5321808" cy="1874519"/>
          </a:xfrm>
          <a:prstGeom prst="roundRect">
            <a:avLst/>
          </a:prstGeom>
          <a:solidFill>
            <a:srgbClr val="E9F1F6"/>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32104" y="2212848"/>
            <a:ext cx="566928" cy="566928"/>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32104" y="2212848"/>
            <a:ext cx="566928" cy="566928"/>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F1</a:t>
            </a:r>
          </a:p>
        </p:txBody>
      </p:sp>
      <p:sp>
        <p:nvSpPr>
          <p:cNvPr id="8" name="TextBox 7"/>
          <p:cNvSpPr txBox="1"/>
          <p:nvPr/>
        </p:nvSpPr>
        <p:spPr>
          <a:xfrm>
            <a:off x="1591056" y="2231136"/>
            <a:ext cx="4041648" cy="283464"/>
          </a:xfrm>
          <a:prstGeom prst="rect">
            <a:avLst/>
          </a:prstGeom>
          <a:noFill/>
        </p:spPr>
        <p:txBody>
          <a:bodyPr wrap="square" lIns="0" tIns="0" rIns="0" bIns="0" anchor="t">
            <a:noAutofit/>
          </a:bodyPr>
          <a:lstStyle/>
          <a:p>
            <a:pPr algn="l">
              <a:lnSpc>
                <a:spcPct val="100000"/>
              </a:lnSpc>
              <a:spcBef>
                <a:spcPts val="0"/>
              </a:spcBef>
              <a:spcAft>
                <a:spcPts val="0"/>
              </a:spcAft>
            </a:pPr>
            <a:r>
              <a:rPr sz="1450" b="1" i="0">
                <a:solidFill>
                  <a:srgbClr val="295B7A"/>
                </a:solidFill>
                <a:latin typeface="Aptos"/>
              </a:rPr>
              <a:t>REGISTRATION + CLUSTERING</a:t>
            </a:r>
          </a:p>
        </p:txBody>
      </p:sp>
      <p:sp>
        <p:nvSpPr>
          <p:cNvPr id="9" name="TextBox 8"/>
          <p:cNvSpPr txBox="1"/>
          <p:nvPr/>
        </p:nvSpPr>
        <p:spPr>
          <a:xfrm>
            <a:off x="859536" y="2852928"/>
            <a:ext cx="4809744" cy="667512"/>
          </a:xfrm>
          <a:prstGeom prst="rect">
            <a:avLst/>
          </a:prstGeom>
          <a:noFill/>
        </p:spPr>
        <p:txBody>
          <a:bodyPr wrap="square" lIns="0" tIns="0" rIns="0" bIns="0" anchor="ctr">
            <a:noAutofit/>
          </a:bodyPr>
          <a:lstStyle/>
          <a:p>
            <a:pPr algn="l">
              <a:lnSpc>
                <a:spcPct val="100000"/>
              </a:lnSpc>
              <a:spcBef>
                <a:spcPts val="0"/>
              </a:spcBef>
              <a:spcAft>
                <a:spcPts val="0"/>
              </a:spcAft>
            </a:pPr>
            <a:r>
              <a:rPr sz="1530" b="0" i="0">
                <a:solidFill>
                  <a:srgbClr val="22262A"/>
                </a:solidFill>
                <a:latin typeface="Aptos"/>
              </a:rPr>
              <a:t>The RA authenticates each appliance and assigns it to a compatible flexibility cluster.</a:t>
            </a:r>
          </a:p>
        </p:txBody>
      </p:sp>
      <p:sp>
        <p:nvSpPr>
          <p:cNvPr id="10" name="Rounded Rectangle 9"/>
          <p:cNvSpPr/>
          <p:nvPr/>
        </p:nvSpPr>
        <p:spPr>
          <a:xfrm>
            <a:off x="6263640" y="1965960"/>
            <a:ext cx="5321808" cy="1874519"/>
          </a:xfrm>
          <a:prstGeom prst="roundRect">
            <a:avLst/>
          </a:prstGeom>
          <a:solidFill>
            <a:srgbClr val="F8ECEE"/>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6492240" y="2212848"/>
            <a:ext cx="566928" cy="566928"/>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92240" y="2212848"/>
            <a:ext cx="566928" cy="566928"/>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F2</a:t>
            </a:r>
          </a:p>
        </p:txBody>
      </p:sp>
      <p:sp>
        <p:nvSpPr>
          <p:cNvPr id="13" name="TextBox 12"/>
          <p:cNvSpPr txBox="1"/>
          <p:nvPr/>
        </p:nvSpPr>
        <p:spPr>
          <a:xfrm>
            <a:off x="7251192" y="2231136"/>
            <a:ext cx="4041648" cy="283464"/>
          </a:xfrm>
          <a:prstGeom prst="rect">
            <a:avLst/>
          </a:prstGeom>
          <a:noFill/>
        </p:spPr>
        <p:txBody>
          <a:bodyPr wrap="square" lIns="0" tIns="0" rIns="0" bIns="0" anchor="t">
            <a:noAutofit/>
          </a:bodyPr>
          <a:lstStyle/>
          <a:p>
            <a:pPr algn="l">
              <a:lnSpc>
                <a:spcPct val="100000"/>
              </a:lnSpc>
              <a:spcBef>
                <a:spcPts val="0"/>
              </a:spcBef>
              <a:spcAft>
                <a:spcPts val="0"/>
              </a:spcAft>
            </a:pPr>
            <a:r>
              <a:rPr sz="1450" b="1" i="0">
                <a:solidFill>
                  <a:srgbClr val="922A31"/>
                </a:solidFill>
                <a:latin typeface="Aptos"/>
              </a:rPr>
              <a:t>SCHEDULING</a:t>
            </a:r>
          </a:p>
        </p:txBody>
      </p:sp>
      <p:sp>
        <p:nvSpPr>
          <p:cNvPr id="14" name="TextBox 13"/>
          <p:cNvSpPr txBox="1"/>
          <p:nvPr/>
        </p:nvSpPr>
        <p:spPr>
          <a:xfrm>
            <a:off x="6519672" y="2852928"/>
            <a:ext cx="4809744" cy="667512"/>
          </a:xfrm>
          <a:prstGeom prst="rect">
            <a:avLst/>
          </a:prstGeom>
          <a:noFill/>
        </p:spPr>
        <p:txBody>
          <a:bodyPr wrap="square" lIns="0" tIns="0" rIns="0" bIns="0" anchor="ctr">
            <a:noAutofit/>
          </a:bodyPr>
          <a:lstStyle/>
          <a:p>
            <a:pPr algn="l">
              <a:lnSpc>
                <a:spcPct val="100000"/>
              </a:lnSpc>
              <a:spcBef>
                <a:spcPts val="0"/>
              </a:spcBef>
              <a:spcAft>
                <a:spcPts val="0"/>
              </a:spcAft>
            </a:pPr>
            <a:r>
              <a:rPr sz="1530" b="0" i="0">
                <a:solidFill>
                  <a:srgbClr val="22262A"/>
                </a:solidFill>
                <a:latin typeface="Aptos"/>
              </a:rPr>
              <a:t>The VPP decrypts reports, aggregates availability by slot, and computes cluster-level flexibility.</a:t>
            </a:r>
          </a:p>
        </p:txBody>
      </p:sp>
      <p:sp>
        <p:nvSpPr>
          <p:cNvPr id="15" name="TextBox 14"/>
          <p:cNvSpPr txBox="1"/>
          <p:nvPr/>
        </p:nvSpPr>
        <p:spPr>
          <a:xfrm>
            <a:off x="603504" y="4160520"/>
            <a:ext cx="2743200" cy="274320"/>
          </a:xfrm>
          <a:prstGeom prst="rect">
            <a:avLst/>
          </a:prstGeom>
          <a:noFill/>
        </p:spPr>
        <p:txBody>
          <a:bodyPr wrap="square" lIns="0" tIns="0" rIns="0" bIns="0" anchor="t">
            <a:noAutofit/>
          </a:bodyPr>
          <a:lstStyle/>
          <a:p>
            <a:pPr algn="l">
              <a:lnSpc>
                <a:spcPct val="100000"/>
              </a:lnSpc>
              <a:spcBef>
                <a:spcPts val="0"/>
              </a:spcBef>
              <a:spcAft>
                <a:spcPts val="0"/>
              </a:spcAft>
            </a:pPr>
            <a:r>
              <a:rPr sz="1250" b="1" i="0">
                <a:solidFill>
                  <a:srgbClr val="5E6870"/>
                </a:solidFill>
                <a:latin typeface="Aptos"/>
              </a:rPr>
              <a:t>COMPLETE WORKFLOW</a:t>
            </a:r>
          </a:p>
        </p:txBody>
      </p:sp>
      <p:sp>
        <p:nvSpPr>
          <p:cNvPr id="16" name="Oval 15"/>
          <p:cNvSpPr/>
          <p:nvPr/>
        </p:nvSpPr>
        <p:spPr>
          <a:xfrm>
            <a:off x="713232" y="4572000"/>
            <a:ext cx="438912" cy="438912"/>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13232" y="4572000"/>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a:t>
            </a:r>
          </a:p>
        </p:txBody>
      </p:sp>
      <p:sp>
        <p:nvSpPr>
          <p:cNvPr id="18" name="TextBox 17"/>
          <p:cNvSpPr txBox="1"/>
          <p:nvPr/>
        </p:nvSpPr>
        <p:spPr>
          <a:xfrm>
            <a:off x="484632" y="5129784"/>
            <a:ext cx="896112" cy="256032"/>
          </a:xfrm>
          <a:prstGeom prst="rect">
            <a:avLst/>
          </a:prstGeom>
          <a:noFill/>
        </p:spPr>
        <p:txBody>
          <a:bodyPr wrap="square" lIns="0" tIns="0" rIns="0" bIns="0" anchor="t">
            <a:noAutofit/>
          </a:bodyPr>
          <a:lstStyle/>
          <a:p>
            <a:pPr algn="ctr">
              <a:lnSpc>
                <a:spcPct val="100000"/>
              </a:lnSpc>
              <a:spcBef>
                <a:spcPts val="0"/>
              </a:spcBef>
              <a:spcAft>
                <a:spcPts val="0"/>
              </a:spcAft>
            </a:pPr>
            <a:r>
              <a:rPr sz="1150" b="1" i="0">
                <a:solidFill>
                  <a:srgbClr val="22262A"/>
                </a:solidFill>
                <a:latin typeface="Aptos"/>
              </a:rPr>
              <a:t>Register</a:t>
            </a:r>
          </a:p>
        </p:txBody>
      </p:sp>
      <p:cxnSp>
        <p:nvCxnSpPr>
          <p:cNvPr id="19" name="Connector 18"/>
          <p:cNvCxnSpPr/>
          <p:nvPr/>
        </p:nvCxnSpPr>
        <p:spPr>
          <a:xfrm>
            <a:off x="1188720" y="4791456"/>
            <a:ext cx="969264" cy="0"/>
          </a:xfrm>
          <a:prstGeom prst="line">
            <a:avLst/>
          </a:prstGeom>
          <a:ln w="25400">
            <a:solidFill>
              <a:srgbClr val="D7DCE0"/>
            </a:solidFill>
          </a:ln>
        </p:spPr>
        <p:style>
          <a:lnRef idx="2">
            <a:schemeClr val="accent1"/>
          </a:lnRef>
          <a:fillRef idx="0">
            <a:schemeClr val="accent1"/>
          </a:fillRef>
          <a:effectRef idx="1">
            <a:schemeClr val="accent1"/>
          </a:effectRef>
          <a:fontRef idx="minor">
            <a:schemeClr val="tx1"/>
          </a:fontRef>
        </p:style>
      </p:cxnSp>
      <p:sp>
        <p:nvSpPr>
          <p:cNvPr id="20" name="Oval 19"/>
          <p:cNvSpPr/>
          <p:nvPr/>
        </p:nvSpPr>
        <p:spPr>
          <a:xfrm>
            <a:off x="2313432" y="4572000"/>
            <a:ext cx="438912" cy="438912"/>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2313432" y="4572000"/>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a:t>
            </a:r>
          </a:p>
        </p:txBody>
      </p:sp>
      <p:sp>
        <p:nvSpPr>
          <p:cNvPr id="22" name="TextBox 21"/>
          <p:cNvSpPr txBox="1"/>
          <p:nvPr/>
        </p:nvSpPr>
        <p:spPr>
          <a:xfrm>
            <a:off x="2084832" y="5129784"/>
            <a:ext cx="896112" cy="256032"/>
          </a:xfrm>
          <a:prstGeom prst="rect">
            <a:avLst/>
          </a:prstGeom>
          <a:noFill/>
        </p:spPr>
        <p:txBody>
          <a:bodyPr wrap="square" lIns="0" tIns="0" rIns="0" bIns="0" anchor="t">
            <a:noAutofit/>
          </a:bodyPr>
          <a:lstStyle/>
          <a:p>
            <a:pPr algn="ctr">
              <a:lnSpc>
                <a:spcPct val="100000"/>
              </a:lnSpc>
              <a:spcBef>
                <a:spcPts val="0"/>
              </a:spcBef>
              <a:spcAft>
                <a:spcPts val="0"/>
              </a:spcAft>
            </a:pPr>
            <a:r>
              <a:rPr sz="1150" b="1" i="0">
                <a:solidFill>
                  <a:srgbClr val="22262A"/>
                </a:solidFill>
                <a:latin typeface="Aptos"/>
              </a:rPr>
              <a:t>Cluster</a:t>
            </a:r>
          </a:p>
        </p:txBody>
      </p:sp>
      <p:cxnSp>
        <p:nvCxnSpPr>
          <p:cNvPr id="23" name="Connector 22"/>
          <p:cNvCxnSpPr/>
          <p:nvPr/>
        </p:nvCxnSpPr>
        <p:spPr>
          <a:xfrm>
            <a:off x="2788920" y="4791456"/>
            <a:ext cx="969264" cy="0"/>
          </a:xfrm>
          <a:prstGeom prst="line">
            <a:avLst/>
          </a:prstGeom>
          <a:ln w="25400">
            <a:solidFill>
              <a:srgbClr val="D7DCE0"/>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3913632" y="4572000"/>
            <a:ext cx="438912" cy="438912"/>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3913632" y="4572000"/>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a:t>
            </a:r>
          </a:p>
        </p:txBody>
      </p:sp>
      <p:sp>
        <p:nvSpPr>
          <p:cNvPr id="26" name="TextBox 25"/>
          <p:cNvSpPr txBox="1"/>
          <p:nvPr/>
        </p:nvSpPr>
        <p:spPr>
          <a:xfrm>
            <a:off x="3685032" y="5129784"/>
            <a:ext cx="896112" cy="256032"/>
          </a:xfrm>
          <a:prstGeom prst="rect">
            <a:avLst/>
          </a:prstGeom>
          <a:noFill/>
        </p:spPr>
        <p:txBody>
          <a:bodyPr wrap="square" lIns="0" tIns="0" rIns="0" bIns="0" anchor="t">
            <a:noAutofit/>
          </a:bodyPr>
          <a:lstStyle/>
          <a:p>
            <a:pPr algn="ctr">
              <a:lnSpc>
                <a:spcPct val="100000"/>
              </a:lnSpc>
              <a:spcBef>
                <a:spcPts val="0"/>
              </a:spcBef>
              <a:spcAft>
                <a:spcPts val="0"/>
              </a:spcAft>
            </a:pPr>
            <a:r>
              <a:rPr sz="1150" b="1" i="0">
                <a:solidFill>
                  <a:srgbClr val="22262A"/>
                </a:solidFill>
                <a:latin typeface="Aptos"/>
              </a:rPr>
              <a:t>Report</a:t>
            </a:r>
          </a:p>
        </p:txBody>
      </p:sp>
      <p:cxnSp>
        <p:nvCxnSpPr>
          <p:cNvPr id="27" name="Connector 26"/>
          <p:cNvCxnSpPr/>
          <p:nvPr/>
        </p:nvCxnSpPr>
        <p:spPr>
          <a:xfrm>
            <a:off x="4389120" y="4791456"/>
            <a:ext cx="969264" cy="0"/>
          </a:xfrm>
          <a:prstGeom prst="line">
            <a:avLst/>
          </a:prstGeom>
          <a:ln w="25400">
            <a:solidFill>
              <a:srgbClr val="D7DCE0"/>
            </a:solidFill>
          </a:ln>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5513832" y="4572000"/>
            <a:ext cx="438912" cy="438912"/>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5513832" y="4572000"/>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a:t>
            </a:r>
          </a:p>
        </p:txBody>
      </p:sp>
      <p:sp>
        <p:nvSpPr>
          <p:cNvPr id="30" name="TextBox 29"/>
          <p:cNvSpPr txBox="1"/>
          <p:nvPr/>
        </p:nvSpPr>
        <p:spPr>
          <a:xfrm>
            <a:off x="5285232" y="5129784"/>
            <a:ext cx="896112" cy="256032"/>
          </a:xfrm>
          <a:prstGeom prst="rect">
            <a:avLst/>
          </a:prstGeom>
          <a:noFill/>
        </p:spPr>
        <p:txBody>
          <a:bodyPr wrap="square" lIns="0" tIns="0" rIns="0" bIns="0" anchor="t">
            <a:noAutofit/>
          </a:bodyPr>
          <a:lstStyle/>
          <a:p>
            <a:pPr algn="ctr">
              <a:lnSpc>
                <a:spcPct val="100000"/>
              </a:lnSpc>
              <a:spcBef>
                <a:spcPts val="0"/>
              </a:spcBef>
              <a:spcAft>
                <a:spcPts val="0"/>
              </a:spcAft>
            </a:pPr>
            <a:r>
              <a:rPr sz="1150" b="1" i="0">
                <a:solidFill>
                  <a:srgbClr val="22262A"/>
                </a:solidFill>
                <a:latin typeface="Aptos"/>
              </a:rPr>
              <a:t>Schedule</a:t>
            </a:r>
          </a:p>
        </p:txBody>
      </p:sp>
      <p:cxnSp>
        <p:nvCxnSpPr>
          <p:cNvPr id="31" name="Connector 30"/>
          <p:cNvCxnSpPr/>
          <p:nvPr/>
        </p:nvCxnSpPr>
        <p:spPr>
          <a:xfrm>
            <a:off x="5989320" y="4791456"/>
            <a:ext cx="969264" cy="0"/>
          </a:xfrm>
          <a:prstGeom prst="line">
            <a:avLst/>
          </a:prstGeom>
          <a:ln w="25400">
            <a:solidFill>
              <a:srgbClr val="D7DCE0"/>
            </a:solidFill>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7114032" y="4572000"/>
            <a:ext cx="438912" cy="438912"/>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7114032" y="4572000"/>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a:t>
            </a:r>
          </a:p>
        </p:txBody>
      </p:sp>
      <p:sp>
        <p:nvSpPr>
          <p:cNvPr id="34" name="TextBox 33"/>
          <p:cNvSpPr txBox="1"/>
          <p:nvPr/>
        </p:nvSpPr>
        <p:spPr>
          <a:xfrm>
            <a:off x="6885432" y="5129784"/>
            <a:ext cx="896112" cy="256032"/>
          </a:xfrm>
          <a:prstGeom prst="rect">
            <a:avLst/>
          </a:prstGeom>
          <a:noFill/>
        </p:spPr>
        <p:txBody>
          <a:bodyPr wrap="square" lIns="0" tIns="0" rIns="0" bIns="0" anchor="t">
            <a:noAutofit/>
          </a:bodyPr>
          <a:lstStyle/>
          <a:p>
            <a:pPr algn="ctr">
              <a:lnSpc>
                <a:spcPct val="100000"/>
              </a:lnSpc>
              <a:spcBef>
                <a:spcPts val="0"/>
              </a:spcBef>
              <a:spcAft>
                <a:spcPts val="0"/>
              </a:spcAft>
            </a:pPr>
            <a:r>
              <a:rPr sz="1150" b="1" i="0">
                <a:solidFill>
                  <a:srgbClr val="22262A"/>
                </a:solidFill>
                <a:latin typeface="Aptos"/>
              </a:rPr>
              <a:t>Activate</a:t>
            </a:r>
          </a:p>
        </p:txBody>
      </p:sp>
      <p:cxnSp>
        <p:nvCxnSpPr>
          <p:cNvPr id="35" name="Connector 34"/>
          <p:cNvCxnSpPr/>
          <p:nvPr/>
        </p:nvCxnSpPr>
        <p:spPr>
          <a:xfrm>
            <a:off x="7589520" y="4791456"/>
            <a:ext cx="969264" cy="0"/>
          </a:xfrm>
          <a:prstGeom prst="line">
            <a:avLst/>
          </a:prstGeom>
          <a:ln w="25400">
            <a:solidFill>
              <a:srgbClr val="D7DCE0"/>
            </a:solidFill>
          </a:ln>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8714232" y="4572000"/>
            <a:ext cx="438912" cy="438912"/>
          </a:xfrm>
          <a:prstGeom prst="ellipse">
            <a:avLst/>
          </a:prstGeom>
          <a:solidFill>
            <a:srgbClr val="2E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8714232" y="4572000"/>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a:t>
            </a:r>
          </a:p>
        </p:txBody>
      </p:sp>
      <p:sp>
        <p:nvSpPr>
          <p:cNvPr id="38" name="TextBox 37"/>
          <p:cNvSpPr txBox="1"/>
          <p:nvPr/>
        </p:nvSpPr>
        <p:spPr>
          <a:xfrm>
            <a:off x="8485632" y="5129784"/>
            <a:ext cx="896112" cy="256032"/>
          </a:xfrm>
          <a:prstGeom prst="rect">
            <a:avLst/>
          </a:prstGeom>
          <a:noFill/>
        </p:spPr>
        <p:txBody>
          <a:bodyPr wrap="square" lIns="0" tIns="0" rIns="0" bIns="0" anchor="t">
            <a:noAutofit/>
          </a:bodyPr>
          <a:lstStyle/>
          <a:p>
            <a:pPr algn="ctr">
              <a:lnSpc>
                <a:spcPct val="100000"/>
              </a:lnSpc>
              <a:spcBef>
                <a:spcPts val="0"/>
              </a:spcBef>
              <a:spcAft>
                <a:spcPts val="0"/>
              </a:spcAft>
            </a:pPr>
            <a:r>
              <a:rPr sz="1150" b="1" i="0">
                <a:solidFill>
                  <a:srgbClr val="22262A"/>
                </a:solidFill>
                <a:latin typeface="Aptos"/>
              </a:rPr>
              <a:t>Verify</a:t>
            </a:r>
          </a:p>
        </p:txBody>
      </p:sp>
      <p:cxnSp>
        <p:nvCxnSpPr>
          <p:cNvPr id="39" name="Connector 38"/>
          <p:cNvCxnSpPr/>
          <p:nvPr/>
        </p:nvCxnSpPr>
        <p:spPr>
          <a:xfrm>
            <a:off x="9189720" y="4791456"/>
            <a:ext cx="969264" cy="0"/>
          </a:xfrm>
          <a:prstGeom prst="line">
            <a:avLst/>
          </a:prstGeom>
          <a:ln w="25400">
            <a:solidFill>
              <a:srgbClr val="D7DCE0"/>
            </a:solidFill>
          </a:ln>
        </p:spPr>
        <p:style>
          <a:lnRef idx="2">
            <a:schemeClr val="accent1"/>
          </a:lnRef>
          <a:fillRef idx="0">
            <a:schemeClr val="accent1"/>
          </a:fillRef>
          <a:effectRef idx="1">
            <a:schemeClr val="accent1"/>
          </a:effectRef>
          <a:fontRef idx="minor">
            <a:schemeClr val="tx1"/>
          </a:fontRef>
        </p:style>
      </p:cxnSp>
      <p:sp>
        <p:nvSpPr>
          <p:cNvPr id="40" name="Oval 39"/>
          <p:cNvSpPr/>
          <p:nvPr/>
        </p:nvSpPr>
        <p:spPr>
          <a:xfrm>
            <a:off x="10314432" y="4572000"/>
            <a:ext cx="438912" cy="438912"/>
          </a:xfrm>
          <a:prstGeom prst="ellipse">
            <a:avLst/>
          </a:prstGeom>
          <a:solidFill>
            <a:srgbClr val="2E7D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10314432" y="4572000"/>
            <a:ext cx="438912" cy="438912"/>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a:t>
            </a:r>
          </a:p>
        </p:txBody>
      </p:sp>
      <p:sp>
        <p:nvSpPr>
          <p:cNvPr id="42" name="TextBox 41"/>
          <p:cNvSpPr txBox="1"/>
          <p:nvPr/>
        </p:nvSpPr>
        <p:spPr>
          <a:xfrm>
            <a:off x="10085832" y="5129784"/>
            <a:ext cx="896112" cy="256032"/>
          </a:xfrm>
          <a:prstGeom prst="rect">
            <a:avLst/>
          </a:prstGeom>
          <a:noFill/>
        </p:spPr>
        <p:txBody>
          <a:bodyPr wrap="square" lIns="0" tIns="0" rIns="0" bIns="0" anchor="t">
            <a:noAutofit/>
          </a:bodyPr>
          <a:lstStyle/>
          <a:p>
            <a:pPr algn="ctr">
              <a:lnSpc>
                <a:spcPct val="100000"/>
              </a:lnSpc>
              <a:spcBef>
                <a:spcPts val="0"/>
              </a:spcBef>
              <a:spcAft>
                <a:spcPts val="0"/>
              </a:spcAft>
            </a:pPr>
            <a:r>
              <a:rPr sz="1150" b="1" i="0">
                <a:solidFill>
                  <a:srgbClr val="22262A"/>
                </a:solidFill>
                <a:latin typeface="Aptos"/>
              </a:rPr>
              <a:t>Pay</a:t>
            </a:r>
          </a:p>
        </p:txBody>
      </p:sp>
      <p:sp>
        <p:nvSpPr>
          <p:cNvPr id="43" name="Rounded Rectangle 42"/>
          <p:cNvSpPr/>
          <p:nvPr/>
        </p:nvSpPr>
        <p:spPr>
          <a:xfrm>
            <a:off x="603504" y="5650992"/>
            <a:ext cx="10981944" cy="521207"/>
          </a:xfrm>
          <a:prstGeom prst="roundRect">
            <a:avLst/>
          </a:prstGeom>
          <a:solidFill>
            <a:srgbClr val="22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822960" y="5715000"/>
            <a:ext cx="10543032" cy="384048"/>
          </a:xfrm>
          <a:prstGeom prst="rect">
            <a:avLst/>
          </a:prstGeom>
          <a:noFill/>
        </p:spPr>
        <p:txBody>
          <a:bodyPr wrap="square" lIns="0" tIns="0" rIns="0" bIns="0" anchor="ctr">
            <a:noAutofit/>
          </a:bodyPr>
          <a:lstStyle/>
          <a:p>
            <a:pPr algn="ctr">
              <a:lnSpc>
                <a:spcPct val="100000"/>
              </a:lnSpc>
              <a:spcBef>
                <a:spcPts val="0"/>
              </a:spcBef>
              <a:spcAft>
                <a:spcPts val="0"/>
              </a:spcAft>
            </a:pPr>
            <a:r>
              <a:rPr sz="1550" b="1" i="0">
                <a:solidFill>
                  <a:srgbClr val="FFFFFF"/>
                </a:solidFill>
                <a:latin typeface="Aptos"/>
              </a:rPr>
              <a:t>Functional feasibility: every stage from registration to remuneration has an explicit protocol path.</a:t>
            </a:r>
          </a:p>
        </p:txBody>
      </p:sp>
      <p:sp>
        <p:nvSpPr>
          <p:cNvPr id="45" name="Rectangle 44"/>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Rectangle 45"/>
          <p:cNvSpPr/>
          <p:nvPr/>
        </p:nvSpPr>
        <p:spPr>
          <a:xfrm>
            <a:off x="603504" y="6437376"/>
            <a:ext cx="9043953"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Functional evaluation</a:t>
            </a:r>
          </a:p>
        </p:txBody>
      </p:sp>
      <p:sp>
        <p:nvSpPr>
          <p:cNvPr id="48" name="TextBox 47"/>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14</a:t>
            </a:r>
          </a:p>
        </p:txBody>
      </p:sp>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0000"/>
              </a:lnSpc>
              <a:spcBef>
                <a:spcPts val="0"/>
              </a:spcBef>
              <a:spcAft>
                <a:spcPts val="0"/>
              </a:spcAft>
            </a:pPr>
            <a:r>
              <a:rPr sz="1100" b="1" i="0">
                <a:solidFill>
                  <a:srgbClr val="922A31"/>
                </a:solidFill>
                <a:latin typeface="Aptos"/>
              </a:rPr>
              <a:t>EVALUATION</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0000"/>
              </a:lnSpc>
              <a:spcBef>
                <a:spcPts val="0"/>
              </a:spcBef>
              <a:spcAft>
                <a:spcPts val="0"/>
              </a:spcAft>
            </a:pPr>
            <a:r>
              <a:rPr sz="2900" b="1" i="0">
                <a:solidFill>
                  <a:srgbClr val="22262A"/>
                </a:solidFill>
                <a:latin typeface="Aptos Display"/>
              </a:rPr>
              <a:t>The protocol covers the complete demand-response workflow</a:t>
            </a:r>
          </a:p>
        </p:txBody>
      </p:sp>
      <p:sp>
        <p:nvSpPr>
          <p:cNvPr id="4" name="TextBox 3"/>
          <p:cNvSpPr txBox="1"/>
          <p:nvPr/>
        </p:nvSpPr>
        <p:spPr>
          <a:xfrm>
            <a:off x="603504" y="1362456"/>
            <a:ext cx="10972800" cy="493776"/>
          </a:xfrm>
          <a:prstGeom prst="rect">
            <a:avLst/>
          </a:prstGeom>
          <a:noFill/>
        </p:spPr>
        <p:txBody>
          <a:bodyPr wrap="square" lIns="0" tIns="0" rIns="0" bIns="0" anchor="t">
            <a:noAutofit/>
          </a:bodyPr>
          <a:lstStyle/>
          <a:p>
            <a:pPr algn="l">
              <a:lnSpc>
                <a:spcPct val="100000"/>
              </a:lnSpc>
              <a:spcBef>
                <a:spcPts val="0"/>
              </a:spcBef>
              <a:spcAft>
                <a:spcPts val="0"/>
              </a:spcAft>
            </a:pPr>
            <a:r>
              <a:rPr sz="1850" b="0" i="0">
                <a:solidFill>
                  <a:srgbClr val="5E6870"/>
                </a:solidFill>
                <a:latin typeface="Aptos"/>
              </a:rPr>
              <a:t>The functional assessment traces each required operation to a concrete mechanism.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03504" y="1965960"/>
            <a:ext cx="5321808" cy="3529584"/>
          </a:xfrm>
          <a:prstGeom prst="roundRect">
            <a:avLst/>
          </a:prstGeom>
          <a:solidFill>
            <a:srgbClr val="F8ECEE"/>
          </a:solidFill>
          <a:ln w="12700">
            <a:solidFill>
              <a:srgbClr val="922A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50392" y="2203704"/>
            <a:ext cx="4389120" cy="320040"/>
          </a:xfrm>
          <a:prstGeom prst="rect">
            <a:avLst/>
          </a:prstGeom>
          <a:noFill/>
        </p:spPr>
        <p:txBody>
          <a:bodyPr wrap="square" lIns="0" tIns="0" rIns="0" bIns="0" anchor="t">
            <a:noAutofit/>
          </a:bodyPr>
          <a:lstStyle/>
          <a:p>
            <a:pPr algn="l">
              <a:lnSpc>
                <a:spcPct val="100000"/>
              </a:lnSpc>
              <a:spcBef>
                <a:spcPts val="0"/>
              </a:spcBef>
              <a:spcAft>
                <a:spcPts val="0"/>
              </a:spcAft>
            </a:pPr>
            <a:r>
              <a:rPr sz="1500" b="1" i="0">
                <a:solidFill>
                  <a:srgbClr val="922A31"/>
                </a:solidFill>
                <a:latin typeface="Aptos"/>
              </a:rPr>
              <a:t>PRIVACY REQUIREMENTS</a:t>
            </a:r>
          </a:p>
        </p:txBody>
      </p:sp>
      <p:sp>
        <p:nvSpPr>
          <p:cNvPr id="7" name="Rounded Rectangle 6"/>
          <p:cNvSpPr/>
          <p:nvPr/>
        </p:nvSpPr>
        <p:spPr>
          <a:xfrm>
            <a:off x="850392" y="2706624"/>
            <a:ext cx="4818888" cy="749808"/>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987552" y="2852928"/>
            <a:ext cx="420624" cy="420624"/>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87552" y="2852928"/>
            <a:ext cx="420624" cy="420624"/>
          </a:xfrm>
          <a:prstGeom prst="rect">
            <a:avLst/>
          </a:prstGeom>
          <a:noFill/>
        </p:spPr>
        <p:txBody>
          <a:bodyPr wrap="square" lIns="0" tIns="0" rIns="0" bIns="0" anchor="ctr">
            <a:noAutofit/>
          </a:bodyPr>
          <a:lstStyle/>
          <a:p>
            <a:pPr algn="ctr">
              <a:lnSpc>
                <a:spcPct val="100000"/>
              </a:lnSpc>
              <a:spcBef>
                <a:spcPts val="0"/>
              </a:spcBef>
              <a:spcAft>
                <a:spcPts val="0"/>
              </a:spcAft>
            </a:pPr>
            <a:r>
              <a:rPr sz="1050" b="1" i="0">
                <a:solidFill>
                  <a:srgbClr val="FFFFFF"/>
                </a:solidFill>
                <a:latin typeface="Aptos"/>
              </a:rPr>
              <a:t>P1</a:t>
            </a:r>
          </a:p>
        </p:txBody>
      </p:sp>
      <p:sp>
        <p:nvSpPr>
          <p:cNvPr id="10" name="TextBox 9"/>
          <p:cNvSpPr txBox="1"/>
          <p:nvPr/>
        </p:nvSpPr>
        <p:spPr>
          <a:xfrm>
            <a:off x="1572768" y="2816352"/>
            <a:ext cx="3822191" cy="237744"/>
          </a:xfrm>
          <a:prstGeom prst="rect">
            <a:avLst/>
          </a:prstGeom>
          <a:noFill/>
        </p:spPr>
        <p:txBody>
          <a:bodyPr wrap="square" lIns="0" tIns="0" rIns="0" bIns="0" anchor="t">
            <a:noAutofit/>
          </a:bodyPr>
          <a:lstStyle/>
          <a:p>
            <a:pPr algn="l">
              <a:lnSpc>
                <a:spcPct val="100000"/>
              </a:lnSpc>
              <a:spcBef>
                <a:spcPts val="0"/>
              </a:spcBef>
              <a:spcAft>
                <a:spcPts val="0"/>
              </a:spcAft>
            </a:pPr>
            <a:r>
              <a:rPr sz="1310" b="1" i="0">
                <a:solidFill>
                  <a:srgbClr val="22262A"/>
                </a:solidFill>
                <a:latin typeface="Aptos"/>
              </a:rPr>
              <a:t>Availability confidentiality</a:t>
            </a:r>
          </a:p>
        </p:txBody>
      </p:sp>
      <p:sp>
        <p:nvSpPr>
          <p:cNvPr id="11" name="TextBox 10"/>
          <p:cNvSpPr txBox="1"/>
          <p:nvPr/>
        </p:nvSpPr>
        <p:spPr>
          <a:xfrm>
            <a:off x="1572768" y="3099816"/>
            <a:ext cx="3822191" cy="228600"/>
          </a:xfrm>
          <a:prstGeom prst="rect">
            <a:avLst/>
          </a:prstGeom>
          <a:noFill/>
        </p:spPr>
        <p:txBody>
          <a:bodyPr wrap="square" lIns="0" tIns="0" rIns="0" bIns="0" anchor="t">
            <a:noAutofit/>
          </a:bodyPr>
          <a:lstStyle/>
          <a:p>
            <a:pPr algn="l">
              <a:lnSpc>
                <a:spcPct val="100000"/>
              </a:lnSpc>
              <a:spcBef>
                <a:spcPts val="0"/>
              </a:spcBef>
              <a:spcAft>
                <a:spcPts val="0"/>
              </a:spcAft>
            </a:pPr>
            <a:r>
              <a:rPr sz="1180" b="0" i="0">
                <a:solidFill>
                  <a:srgbClr val="5E6870"/>
                </a:solidFill>
                <a:latin typeface="Aptos"/>
              </a:rPr>
              <a:t>Encrypt before storage in IPFS.</a:t>
            </a:r>
          </a:p>
        </p:txBody>
      </p:sp>
      <p:sp>
        <p:nvSpPr>
          <p:cNvPr id="12" name="Rounded Rectangle 11"/>
          <p:cNvSpPr/>
          <p:nvPr/>
        </p:nvSpPr>
        <p:spPr>
          <a:xfrm>
            <a:off x="850392" y="3557016"/>
            <a:ext cx="4818888" cy="749808"/>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87552" y="3703320"/>
            <a:ext cx="420624" cy="420624"/>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87552" y="3703320"/>
            <a:ext cx="420624" cy="420624"/>
          </a:xfrm>
          <a:prstGeom prst="rect">
            <a:avLst/>
          </a:prstGeom>
          <a:noFill/>
        </p:spPr>
        <p:txBody>
          <a:bodyPr wrap="square" lIns="0" tIns="0" rIns="0" bIns="0" anchor="ctr">
            <a:noAutofit/>
          </a:bodyPr>
          <a:lstStyle/>
          <a:p>
            <a:pPr algn="ctr">
              <a:lnSpc>
                <a:spcPct val="100000"/>
              </a:lnSpc>
              <a:spcBef>
                <a:spcPts val="0"/>
              </a:spcBef>
              <a:spcAft>
                <a:spcPts val="0"/>
              </a:spcAft>
            </a:pPr>
            <a:r>
              <a:rPr sz="1050" b="1" i="0">
                <a:solidFill>
                  <a:srgbClr val="FFFFFF"/>
                </a:solidFill>
                <a:latin typeface="Aptos"/>
              </a:rPr>
              <a:t>P2</a:t>
            </a:r>
          </a:p>
        </p:txBody>
      </p:sp>
      <p:sp>
        <p:nvSpPr>
          <p:cNvPr id="15" name="TextBox 14"/>
          <p:cNvSpPr txBox="1"/>
          <p:nvPr/>
        </p:nvSpPr>
        <p:spPr>
          <a:xfrm>
            <a:off x="1572768" y="3666744"/>
            <a:ext cx="3822191" cy="237744"/>
          </a:xfrm>
          <a:prstGeom prst="rect">
            <a:avLst/>
          </a:prstGeom>
          <a:noFill/>
        </p:spPr>
        <p:txBody>
          <a:bodyPr wrap="square" lIns="0" tIns="0" rIns="0" bIns="0" anchor="t">
            <a:noAutofit/>
          </a:bodyPr>
          <a:lstStyle/>
          <a:p>
            <a:pPr algn="l">
              <a:lnSpc>
                <a:spcPct val="100000"/>
              </a:lnSpc>
              <a:spcBef>
                <a:spcPts val="0"/>
              </a:spcBef>
              <a:spcAft>
                <a:spcPts val="0"/>
              </a:spcAft>
            </a:pPr>
            <a:r>
              <a:rPr sz="1310" b="1" i="0">
                <a:solidFill>
                  <a:srgbClr val="22262A"/>
                </a:solidFill>
                <a:latin typeface="Aptos"/>
              </a:rPr>
              <a:t>User–availability unlinkability</a:t>
            </a:r>
          </a:p>
        </p:txBody>
      </p:sp>
      <p:sp>
        <p:nvSpPr>
          <p:cNvPr id="16" name="TextBox 15"/>
          <p:cNvSpPr txBox="1"/>
          <p:nvPr/>
        </p:nvSpPr>
        <p:spPr>
          <a:xfrm>
            <a:off x="1572768" y="3950208"/>
            <a:ext cx="3822191" cy="228600"/>
          </a:xfrm>
          <a:prstGeom prst="rect">
            <a:avLst/>
          </a:prstGeom>
          <a:noFill/>
        </p:spPr>
        <p:txBody>
          <a:bodyPr wrap="square" lIns="0" tIns="0" rIns="0" bIns="0" anchor="t">
            <a:noAutofit/>
          </a:bodyPr>
          <a:lstStyle/>
          <a:p>
            <a:pPr algn="l">
              <a:lnSpc>
                <a:spcPct val="100000"/>
              </a:lnSpc>
              <a:spcBef>
                <a:spcPts val="0"/>
              </a:spcBef>
              <a:spcAft>
                <a:spcPts val="0"/>
              </a:spcAft>
            </a:pPr>
            <a:r>
              <a:rPr sz="1180" b="0" i="0">
                <a:solidFill>
                  <a:srgbClr val="5E6870"/>
                </a:solidFill>
                <a:latin typeface="Aptos"/>
              </a:rPr>
              <a:t>Use operational pseudonyms, not real identities.</a:t>
            </a:r>
          </a:p>
        </p:txBody>
      </p:sp>
      <p:sp>
        <p:nvSpPr>
          <p:cNvPr id="17" name="Rounded Rectangle 16"/>
          <p:cNvSpPr/>
          <p:nvPr/>
        </p:nvSpPr>
        <p:spPr>
          <a:xfrm>
            <a:off x="850392" y="4407408"/>
            <a:ext cx="4818888" cy="749808"/>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87552" y="4553712"/>
            <a:ext cx="420624" cy="420624"/>
          </a:xfrm>
          <a:prstGeom prst="ellipse">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87552" y="4553712"/>
            <a:ext cx="420624" cy="420624"/>
          </a:xfrm>
          <a:prstGeom prst="rect">
            <a:avLst/>
          </a:prstGeom>
          <a:noFill/>
        </p:spPr>
        <p:txBody>
          <a:bodyPr wrap="square" lIns="0" tIns="0" rIns="0" bIns="0" anchor="ctr">
            <a:noAutofit/>
          </a:bodyPr>
          <a:lstStyle/>
          <a:p>
            <a:pPr algn="ctr">
              <a:lnSpc>
                <a:spcPct val="100000"/>
              </a:lnSpc>
              <a:spcBef>
                <a:spcPts val="0"/>
              </a:spcBef>
              <a:spcAft>
                <a:spcPts val="0"/>
              </a:spcAft>
            </a:pPr>
            <a:r>
              <a:rPr sz="1050" b="1" i="0">
                <a:solidFill>
                  <a:srgbClr val="FFFFFF"/>
                </a:solidFill>
                <a:latin typeface="Aptos"/>
              </a:rPr>
              <a:t>P3</a:t>
            </a:r>
          </a:p>
        </p:txBody>
      </p:sp>
      <p:sp>
        <p:nvSpPr>
          <p:cNvPr id="20" name="TextBox 19"/>
          <p:cNvSpPr txBox="1"/>
          <p:nvPr/>
        </p:nvSpPr>
        <p:spPr>
          <a:xfrm>
            <a:off x="1572768" y="4517136"/>
            <a:ext cx="3822191" cy="237744"/>
          </a:xfrm>
          <a:prstGeom prst="rect">
            <a:avLst/>
          </a:prstGeom>
          <a:noFill/>
        </p:spPr>
        <p:txBody>
          <a:bodyPr wrap="square" lIns="0" tIns="0" rIns="0" bIns="0" anchor="t">
            <a:noAutofit/>
          </a:bodyPr>
          <a:lstStyle/>
          <a:p>
            <a:pPr algn="l">
              <a:lnSpc>
                <a:spcPct val="100000"/>
              </a:lnSpc>
              <a:spcBef>
                <a:spcPts val="0"/>
              </a:spcBef>
              <a:spcAft>
                <a:spcPts val="0"/>
              </a:spcAft>
            </a:pPr>
            <a:r>
              <a:rPr sz="1310" b="1" i="0">
                <a:solidFill>
                  <a:srgbClr val="22262A"/>
                </a:solidFill>
                <a:latin typeface="Aptos"/>
              </a:rPr>
              <a:t>Activation privacy</a:t>
            </a:r>
          </a:p>
        </p:txBody>
      </p:sp>
      <p:sp>
        <p:nvSpPr>
          <p:cNvPr id="21" name="TextBox 20"/>
          <p:cNvSpPr txBox="1"/>
          <p:nvPr/>
        </p:nvSpPr>
        <p:spPr>
          <a:xfrm>
            <a:off x="1572768" y="4800600"/>
            <a:ext cx="3822191" cy="228600"/>
          </a:xfrm>
          <a:prstGeom prst="rect">
            <a:avLst/>
          </a:prstGeom>
          <a:noFill/>
        </p:spPr>
        <p:txBody>
          <a:bodyPr wrap="square" lIns="0" tIns="0" rIns="0" bIns="0" anchor="t">
            <a:noAutofit/>
          </a:bodyPr>
          <a:lstStyle/>
          <a:p>
            <a:pPr algn="l">
              <a:lnSpc>
                <a:spcPct val="100000"/>
              </a:lnSpc>
              <a:spcBef>
                <a:spcPts val="0"/>
              </a:spcBef>
              <a:spcAft>
                <a:spcPts val="0"/>
              </a:spcAft>
            </a:pPr>
            <a:r>
              <a:rPr sz="1180" b="0" i="0">
                <a:solidFill>
                  <a:srgbClr val="5E6870"/>
                </a:solidFill>
                <a:latin typeface="Aptos"/>
              </a:rPr>
              <a:t>Record pseudonyms and rotate them periodically.</a:t>
            </a:r>
          </a:p>
        </p:txBody>
      </p:sp>
      <p:sp>
        <p:nvSpPr>
          <p:cNvPr id="22" name="Rounded Rectangle 21"/>
          <p:cNvSpPr/>
          <p:nvPr/>
        </p:nvSpPr>
        <p:spPr>
          <a:xfrm>
            <a:off x="6263640" y="1965960"/>
            <a:ext cx="5321808" cy="3529584"/>
          </a:xfrm>
          <a:prstGeom prst="roundRect">
            <a:avLst/>
          </a:prstGeom>
          <a:solidFill>
            <a:srgbClr val="E9F1F6"/>
          </a:solidFill>
          <a:ln w="12700">
            <a:solidFill>
              <a:srgbClr val="295B7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510528" y="2203704"/>
            <a:ext cx="4389120" cy="320040"/>
          </a:xfrm>
          <a:prstGeom prst="rect">
            <a:avLst/>
          </a:prstGeom>
          <a:noFill/>
        </p:spPr>
        <p:txBody>
          <a:bodyPr wrap="square" lIns="0" tIns="0" rIns="0" bIns="0" anchor="t">
            <a:noAutofit/>
          </a:bodyPr>
          <a:lstStyle/>
          <a:p>
            <a:pPr algn="l">
              <a:lnSpc>
                <a:spcPct val="100000"/>
              </a:lnSpc>
              <a:spcBef>
                <a:spcPts val="0"/>
              </a:spcBef>
              <a:spcAft>
                <a:spcPts val="0"/>
              </a:spcAft>
            </a:pPr>
            <a:r>
              <a:rPr sz="1500" b="1" i="0">
                <a:solidFill>
                  <a:srgbClr val="295B7A"/>
                </a:solidFill>
                <a:latin typeface="Aptos"/>
              </a:rPr>
              <a:t>SECURITY REQUIREMENTS</a:t>
            </a:r>
          </a:p>
        </p:txBody>
      </p:sp>
      <p:sp>
        <p:nvSpPr>
          <p:cNvPr id="24" name="Rounded Rectangle 23"/>
          <p:cNvSpPr/>
          <p:nvPr/>
        </p:nvSpPr>
        <p:spPr>
          <a:xfrm>
            <a:off x="6510528" y="2706624"/>
            <a:ext cx="4818888" cy="566928"/>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6647688" y="2779776"/>
            <a:ext cx="393192" cy="393192"/>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647688" y="2779776"/>
            <a:ext cx="393192" cy="393192"/>
          </a:xfrm>
          <a:prstGeom prst="rect">
            <a:avLst/>
          </a:prstGeom>
          <a:noFill/>
        </p:spPr>
        <p:txBody>
          <a:bodyPr wrap="square" lIns="0" tIns="0" rIns="0" bIns="0" anchor="ctr">
            <a:noAutofit/>
          </a:bodyPr>
          <a:lstStyle/>
          <a:p>
            <a:pPr algn="ctr">
              <a:lnSpc>
                <a:spcPct val="100000"/>
              </a:lnSpc>
              <a:spcBef>
                <a:spcPts val="0"/>
              </a:spcBef>
              <a:spcAft>
                <a:spcPts val="0"/>
              </a:spcAft>
            </a:pPr>
            <a:r>
              <a:rPr sz="1000" b="1" i="0">
                <a:solidFill>
                  <a:srgbClr val="FFFFFF"/>
                </a:solidFill>
                <a:latin typeface="Aptos"/>
              </a:rPr>
              <a:t>S1</a:t>
            </a:r>
          </a:p>
        </p:txBody>
      </p:sp>
      <p:sp>
        <p:nvSpPr>
          <p:cNvPr id="27" name="TextBox 26"/>
          <p:cNvSpPr txBox="1"/>
          <p:nvPr/>
        </p:nvSpPr>
        <p:spPr>
          <a:xfrm>
            <a:off x="7205472" y="2779776"/>
            <a:ext cx="1901952" cy="201168"/>
          </a:xfrm>
          <a:prstGeom prst="rect">
            <a:avLst/>
          </a:prstGeom>
          <a:noFill/>
        </p:spPr>
        <p:txBody>
          <a:bodyPr wrap="square" lIns="0" tIns="0" rIns="0" bIns="0" anchor="t">
            <a:noAutofit/>
          </a:bodyPr>
          <a:lstStyle/>
          <a:p>
            <a:pPr algn="l">
              <a:lnSpc>
                <a:spcPct val="100000"/>
              </a:lnSpc>
              <a:spcBef>
                <a:spcPts val="0"/>
              </a:spcBef>
              <a:spcAft>
                <a:spcPts val="0"/>
              </a:spcAft>
            </a:pPr>
            <a:r>
              <a:rPr sz="1240" b="1" i="0">
                <a:solidFill>
                  <a:srgbClr val="22262A"/>
                </a:solidFill>
                <a:latin typeface="Aptos"/>
              </a:rPr>
              <a:t>Authentic activation</a:t>
            </a:r>
          </a:p>
        </p:txBody>
      </p:sp>
      <p:sp>
        <p:nvSpPr>
          <p:cNvPr id="28" name="TextBox 27"/>
          <p:cNvSpPr txBox="1"/>
          <p:nvPr/>
        </p:nvSpPr>
        <p:spPr>
          <a:xfrm>
            <a:off x="9070848" y="2779776"/>
            <a:ext cx="1993392" cy="338328"/>
          </a:xfrm>
          <a:prstGeom prst="rect">
            <a:avLst/>
          </a:prstGeom>
          <a:noFill/>
        </p:spPr>
        <p:txBody>
          <a:bodyPr wrap="square" lIns="0" tIns="0" rIns="0" bIns="0" anchor="ctr">
            <a:noAutofit/>
          </a:bodyPr>
          <a:lstStyle/>
          <a:p>
            <a:pPr algn="l">
              <a:lnSpc>
                <a:spcPct val="100000"/>
              </a:lnSpc>
              <a:spcBef>
                <a:spcPts val="0"/>
              </a:spcBef>
              <a:spcAft>
                <a:spcPts val="0"/>
              </a:spcAft>
            </a:pPr>
            <a:r>
              <a:rPr sz="1080" b="0" i="0">
                <a:solidFill>
                  <a:srgbClr val="5E6870"/>
                </a:solidFill>
                <a:latin typeface="Aptos"/>
              </a:rPr>
              <a:t>VPP certificate + event hash</a:t>
            </a:r>
          </a:p>
        </p:txBody>
      </p:sp>
      <p:sp>
        <p:nvSpPr>
          <p:cNvPr id="29" name="Rounded Rectangle 28"/>
          <p:cNvSpPr/>
          <p:nvPr/>
        </p:nvSpPr>
        <p:spPr>
          <a:xfrm>
            <a:off x="6510528" y="3364991"/>
            <a:ext cx="4818888" cy="566928"/>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6647688" y="3438144"/>
            <a:ext cx="393192" cy="393192"/>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647688" y="3438144"/>
            <a:ext cx="393192" cy="393192"/>
          </a:xfrm>
          <a:prstGeom prst="rect">
            <a:avLst/>
          </a:prstGeom>
          <a:noFill/>
        </p:spPr>
        <p:txBody>
          <a:bodyPr wrap="square" lIns="0" tIns="0" rIns="0" bIns="0" anchor="ctr">
            <a:noAutofit/>
          </a:bodyPr>
          <a:lstStyle/>
          <a:p>
            <a:pPr algn="ctr">
              <a:lnSpc>
                <a:spcPct val="100000"/>
              </a:lnSpc>
              <a:spcBef>
                <a:spcPts val="0"/>
              </a:spcBef>
              <a:spcAft>
                <a:spcPts val="0"/>
              </a:spcAft>
            </a:pPr>
            <a:r>
              <a:rPr sz="1000" b="1" i="0">
                <a:solidFill>
                  <a:srgbClr val="FFFFFF"/>
                </a:solidFill>
                <a:latin typeface="Aptos"/>
              </a:rPr>
              <a:t>S2</a:t>
            </a:r>
          </a:p>
        </p:txBody>
      </p:sp>
      <p:sp>
        <p:nvSpPr>
          <p:cNvPr id="32" name="TextBox 31"/>
          <p:cNvSpPr txBox="1"/>
          <p:nvPr/>
        </p:nvSpPr>
        <p:spPr>
          <a:xfrm>
            <a:off x="7205472" y="3438144"/>
            <a:ext cx="1901952" cy="201168"/>
          </a:xfrm>
          <a:prstGeom prst="rect">
            <a:avLst/>
          </a:prstGeom>
          <a:noFill/>
        </p:spPr>
        <p:txBody>
          <a:bodyPr wrap="square" lIns="0" tIns="0" rIns="0" bIns="0" anchor="t">
            <a:noAutofit/>
          </a:bodyPr>
          <a:lstStyle/>
          <a:p>
            <a:pPr algn="l">
              <a:lnSpc>
                <a:spcPct val="100000"/>
              </a:lnSpc>
              <a:spcBef>
                <a:spcPts val="0"/>
              </a:spcBef>
              <a:spcAft>
                <a:spcPts val="0"/>
              </a:spcAft>
            </a:pPr>
            <a:r>
              <a:rPr sz="1240" b="1" i="0">
                <a:solidFill>
                  <a:srgbClr val="22262A"/>
                </a:solidFill>
                <a:latin typeface="Aptos"/>
              </a:rPr>
              <a:t>Replay protection</a:t>
            </a:r>
          </a:p>
        </p:txBody>
      </p:sp>
      <p:sp>
        <p:nvSpPr>
          <p:cNvPr id="33" name="TextBox 32"/>
          <p:cNvSpPr txBox="1"/>
          <p:nvPr/>
        </p:nvSpPr>
        <p:spPr>
          <a:xfrm>
            <a:off x="9070848" y="3438144"/>
            <a:ext cx="1993392" cy="338328"/>
          </a:xfrm>
          <a:prstGeom prst="rect">
            <a:avLst/>
          </a:prstGeom>
          <a:noFill/>
        </p:spPr>
        <p:txBody>
          <a:bodyPr wrap="square" lIns="0" tIns="0" rIns="0" bIns="0" anchor="ctr">
            <a:noAutofit/>
          </a:bodyPr>
          <a:lstStyle/>
          <a:p>
            <a:pPr algn="l">
              <a:lnSpc>
                <a:spcPct val="100000"/>
              </a:lnSpc>
              <a:spcBef>
                <a:spcPts val="0"/>
              </a:spcBef>
              <a:spcAft>
                <a:spcPts val="0"/>
              </a:spcAft>
            </a:pPr>
            <a:r>
              <a:rPr sz="1080" b="0" i="0">
                <a:solidFill>
                  <a:srgbClr val="5E6870"/>
                </a:solidFill>
                <a:latin typeface="Aptos"/>
              </a:rPr>
              <a:t>Fresh event IDs + one-payment state</a:t>
            </a:r>
          </a:p>
        </p:txBody>
      </p:sp>
      <p:sp>
        <p:nvSpPr>
          <p:cNvPr id="34" name="Rounded Rectangle 33"/>
          <p:cNvSpPr/>
          <p:nvPr/>
        </p:nvSpPr>
        <p:spPr>
          <a:xfrm>
            <a:off x="6510528" y="4023359"/>
            <a:ext cx="4818888" cy="566928"/>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6647688" y="4096511"/>
            <a:ext cx="393192" cy="393192"/>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647688" y="4096511"/>
            <a:ext cx="393192" cy="393192"/>
          </a:xfrm>
          <a:prstGeom prst="rect">
            <a:avLst/>
          </a:prstGeom>
          <a:noFill/>
        </p:spPr>
        <p:txBody>
          <a:bodyPr wrap="square" lIns="0" tIns="0" rIns="0" bIns="0" anchor="ctr">
            <a:noAutofit/>
          </a:bodyPr>
          <a:lstStyle/>
          <a:p>
            <a:pPr algn="ctr">
              <a:lnSpc>
                <a:spcPct val="100000"/>
              </a:lnSpc>
              <a:spcBef>
                <a:spcPts val="0"/>
              </a:spcBef>
              <a:spcAft>
                <a:spcPts val="0"/>
              </a:spcAft>
            </a:pPr>
            <a:r>
              <a:rPr sz="1000" b="1" i="0">
                <a:solidFill>
                  <a:srgbClr val="FFFFFF"/>
                </a:solidFill>
                <a:latin typeface="Aptos"/>
              </a:rPr>
              <a:t>S3</a:t>
            </a:r>
          </a:p>
        </p:txBody>
      </p:sp>
      <p:sp>
        <p:nvSpPr>
          <p:cNvPr id="37" name="TextBox 36"/>
          <p:cNvSpPr txBox="1"/>
          <p:nvPr/>
        </p:nvSpPr>
        <p:spPr>
          <a:xfrm>
            <a:off x="7205472" y="4096511"/>
            <a:ext cx="1901952" cy="201168"/>
          </a:xfrm>
          <a:prstGeom prst="rect">
            <a:avLst/>
          </a:prstGeom>
          <a:noFill/>
        </p:spPr>
        <p:txBody>
          <a:bodyPr wrap="square" lIns="0" tIns="0" rIns="0" bIns="0" anchor="t">
            <a:noAutofit/>
          </a:bodyPr>
          <a:lstStyle/>
          <a:p>
            <a:pPr algn="l">
              <a:lnSpc>
                <a:spcPct val="100000"/>
              </a:lnSpc>
              <a:spcBef>
                <a:spcPts val="0"/>
              </a:spcBef>
              <a:spcAft>
                <a:spcPts val="0"/>
              </a:spcAft>
            </a:pPr>
            <a:r>
              <a:rPr sz="1240" b="1" i="0">
                <a:solidFill>
                  <a:srgbClr val="22262A"/>
                </a:solidFill>
                <a:latin typeface="Aptos"/>
              </a:rPr>
              <a:t>Valid evidence</a:t>
            </a:r>
          </a:p>
        </p:txBody>
      </p:sp>
      <p:sp>
        <p:nvSpPr>
          <p:cNvPr id="38" name="TextBox 37"/>
          <p:cNvSpPr txBox="1"/>
          <p:nvPr/>
        </p:nvSpPr>
        <p:spPr>
          <a:xfrm>
            <a:off x="9070848" y="4096511"/>
            <a:ext cx="1993392" cy="338328"/>
          </a:xfrm>
          <a:prstGeom prst="rect">
            <a:avLst/>
          </a:prstGeom>
          <a:noFill/>
        </p:spPr>
        <p:txBody>
          <a:bodyPr wrap="square" lIns="0" tIns="0" rIns="0" bIns="0" anchor="ctr">
            <a:noAutofit/>
          </a:bodyPr>
          <a:lstStyle/>
          <a:p>
            <a:pPr algn="l">
              <a:lnSpc>
                <a:spcPct val="100000"/>
              </a:lnSpc>
              <a:spcBef>
                <a:spcPts val="0"/>
              </a:spcBef>
              <a:spcAft>
                <a:spcPts val="0"/>
              </a:spcAft>
            </a:pPr>
            <a:r>
              <a:rPr sz="1080" b="0" i="0">
                <a:solidFill>
                  <a:srgbClr val="5E6870"/>
                </a:solidFill>
                <a:latin typeface="Aptos"/>
              </a:rPr>
              <a:t>Registered key + signed evidence</a:t>
            </a:r>
          </a:p>
        </p:txBody>
      </p:sp>
      <p:sp>
        <p:nvSpPr>
          <p:cNvPr id="39" name="Rounded Rectangle 38"/>
          <p:cNvSpPr/>
          <p:nvPr/>
        </p:nvSpPr>
        <p:spPr>
          <a:xfrm>
            <a:off x="6510528" y="4681727"/>
            <a:ext cx="4818888" cy="566928"/>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6647688" y="4754879"/>
            <a:ext cx="393192" cy="393192"/>
          </a:xfrm>
          <a:prstGeom prst="ellipse">
            <a:avLst/>
          </a:prstGeom>
          <a:solidFill>
            <a:srgbClr val="295B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647688" y="4754879"/>
            <a:ext cx="393192" cy="393192"/>
          </a:xfrm>
          <a:prstGeom prst="rect">
            <a:avLst/>
          </a:prstGeom>
          <a:noFill/>
        </p:spPr>
        <p:txBody>
          <a:bodyPr wrap="square" lIns="0" tIns="0" rIns="0" bIns="0" anchor="ctr">
            <a:noAutofit/>
          </a:bodyPr>
          <a:lstStyle/>
          <a:p>
            <a:pPr algn="ctr">
              <a:lnSpc>
                <a:spcPct val="100000"/>
              </a:lnSpc>
              <a:spcBef>
                <a:spcPts val="0"/>
              </a:spcBef>
              <a:spcAft>
                <a:spcPts val="0"/>
              </a:spcAft>
            </a:pPr>
            <a:r>
              <a:rPr sz="1000" b="1" i="0">
                <a:solidFill>
                  <a:srgbClr val="FFFFFF"/>
                </a:solidFill>
                <a:latin typeface="Aptos"/>
              </a:rPr>
              <a:t>S4</a:t>
            </a:r>
          </a:p>
        </p:txBody>
      </p:sp>
      <p:sp>
        <p:nvSpPr>
          <p:cNvPr id="42" name="TextBox 41"/>
          <p:cNvSpPr txBox="1"/>
          <p:nvPr/>
        </p:nvSpPr>
        <p:spPr>
          <a:xfrm>
            <a:off x="7205472" y="4754879"/>
            <a:ext cx="1901952" cy="201168"/>
          </a:xfrm>
          <a:prstGeom prst="rect">
            <a:avLst/>
          </a:prstGeom>
          <a:noFill/>
        </p:spPr>
        <p:txBody>
          <a:bodyPr wrap="square" lIns="0" tIns="0" rIns="0" bIns="0" anchor="t">
            <a:noAutofit/>
          </a:bodyPr>
          <a:lstStyle/>
          <a:p>
            <a:pPr algn="l">
              <a:lnSpc>
                <a:spcPct val="100000"/>
              </a:lnSpc>
              <a:spcBef>
                <a:spcPts val="0"/>
              </a:spcBef>
              <a:spcAft>
                <a:spcPts val="0"/>
              </a:spcAft>
            </a:pPr>
            <a:r>
              <a:rPr sz="1240" b="1" i="0">
                <a:solidFill>
                  <a:srgbClr val="22262A"/>
                </a:solidFill>
                <a:latin typeface="Aptos"/>
              </a:rPr>
              <a:t>Authorized payment</a:t>
            </a:r>
          </a:p>
        </p:txBody>
      </p:sp>
      <p:sp>
        <p:nvSpPr>
          <p:cNvPr id="43" name="TextBox 42"/>
          <p:cNvSpPr txBox="1"/>
          <p:nvPr/>
        </p:nvSpPr>
        <p:spPr>
          <a:xfrm>
            <a:off x="9070848" y="4754879"/>
            <a:ext cx="1993392" cy="338328"/>
          </a:xfrm>
          <a:prstGeom prst="rect">
            <a:avLst/>
          </a:prstGeom>
          <a:noFill/>
        </p:spPr>
        <p:txBody>
          <a:bodyPr wrap="square" lIns="0" tIns="0" rIns="0" bIns="0" anchor="ctr">
            <a:noAutofit/>
          </a:bodyPr>
          <a:lstStyle/>
          <a:p>
            <a:pPr algn="l">
              <a:lnSpc>
                <a:spcPct val="100000"/>
              </a:lnSpc>
              <a:spcBef>
                <a:spcPts val="0"/>
              </a:spcBef>
              <a:spcAft>
                <a:spcPts val="0"/>
              </a:spcAft>
            </a:pPr>
            <a:r>
              <a:rPr sz="1080" b="0" i="0">
                <a:solidFill>
                  <a:srgbClr val="5E6870"/>
                </a:solidFill>
                <a:latin typeface="Aptos"/>
              </a:rPr>
              <a:t>Scheduled address + valid proof</a:t>
            </a:r>
          </a:p>
        </p:txBody>
      </p:sp>
      <p:sp>
        <p:nvSpPr>
          <p:cNvPr id="44" name="Rounded Rectangle 43"/>
          <p:cNvSpPr/>
          <p:nvPr/>
        </p:nvSpPr>
        <p:spPr>
          <a:xfrm>
            <a:off x="603504" y="5669280"/>
            <a:ext cx="10981944" cy="502920"/>
          </a:xfrm>
          <a:prstGeom prst="roundRect">
            <a:avLst/>
          </a:prstGeom>
          <a:solidFill>
            <a:srgbClr val="2226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13816" y="5742432"/>
            <a:ext cx="10561320" cy="374904"/>
          </a:xfrm>
          <a:prstGeom prst="rect">
            <a:avLst/>
          </a:prstGeom>
          <a:noFill/>
        </p:spPr>
        <p:txBody>
          <a:bodyPr wrap="square" lIns="0" tIns="0" rIns="0" bIns="0" anchor="ctr">
            <a:noAutofit/>
          </a:bodyPr>
          <a:lstStyle/>
          <a:p>
            <a:pPr algn="ctr">
              <a:lnSpc>
                <a:spcPct val="100000"/>
              </a:lnSpc>
              <a:spcBef>
                <a:spcPts val="0"/>
              </a:spcBef>
              <a:spcAft>
                <a:spcPts val="0"/>
              </a:spcAft>
            </a:pPr>
            <a:r>
              <a:rPr sz="1420" b="1" i="0">
                <a:solidFill>
                  <a:srgbClr val="FFFFFF"/>
                </a:solidFill>
                <a:latin typeface="Aptos"/>
              </a:rPr>
              <a:t>TRUST MODEL  •  RA trusted  •  VPP honest-but-curious  •  no RA–VPP collusion  •  appliance HSMs trusted</a:t>
            </a:r>
          </a:p>
        </p:txBody>
      </p:sp>
      <p:sp>
        <p:nvSpPr>
          <p:cNvPr id="46" name="Rectangle 45"/>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603504" y="6437376"/>
            <a:ext cx="9689950"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Privacy &amp; security evaluation</a:t>
            </a:r>
          </a:p>
        </p:txBody>
      </p:sp>
      <p:sp>
        <p:nvSpPr>
          <p:cNvPr id="49" name="TextBox 48"/>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15</a:t>
            </a:r>
          </a:p>
        </p:txBody>
      </p:sp>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0000"/>
              </a:lnSpc>
              <a:spcBef>
                <a:spcPts val="0"/>
              </a:spcBef>
              <a:spcAft>
                <a:spcPts val="0"/>
              </a:spcAft>
            </a:pPr>
            <a:r>
              <a:rPr sz="1100" b="1" i="0">
                <a:solidFill>
                  <a:srgbClr val="922A31"/>
                </a:solidFill>
                <a:latin typeface="Aptos"/>
              </a:rPr>
              <a:t>EVALUATION</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0000"/>
              </a:lnSpc>
              <a:spcBef>
                <a:spcPts val="0"/>
              </a:spcBef>
              <a:spcAft>
                <a:spcPts val="0"/>
              </a:spcAft>
            </a:pPr>
            <a:r>
              <a:rPr sz="2650" b="1" i="0">
                <a:solidFill>
                  <a:srgbClr val="22262A"/>
                </a:solidFill>
                <a:latin typeface="Aptos Display"/>
              </a:rPr>
              <a:t>Privacy limits disclosure; security binds actions to authorization</a:t>
            </a:r>
          </a:p>
        </p:txBody>
      </p:sp>
      <p:sp>
        <p:nvSpPr>
          <p:cNvPr id="4" name="TextBox 3"/>
          <p:cNvSpPr txBox="1"/>
          <p:nvPr/>
        </p:nvSpPr>
        <p:spPr>
          <a:xfrm>
            <a:off x="603504" y="1362456"/>
            <a:ext cx="10972800" cy="493776"/>
          </a:xfrm>
          <a:prstGeom prst="rect">
            <a:avLst/>
          </a:prstGeom>
          <a:noFill/>
        </p:spPr>
        <p:txBody>
          <a:bodyPr wrap="square" lIns="0" tIns="0" rIns="0" bIns="0" anchor="t">
            <a:noAutofit/>
          </a:bodyPr>
          <a:lstStyle/>
          <a:p>
            <a:pPr algn="l">
              <a:lnSpc>
                <a:spcPct val="100000"/>
              </a:lnSpc>
              <a:spcBef>
                <a:spcPts val="0"/>
              </a:spcBef>
              <a:spcAft>
                <a:spcPts val="0"/>
              </a:spcAft>
            </a:pPr>
            <a:r>
              <a:rPr sz="1850" b="0" i="0">
                <a:solidFill>
                  <a:srgbClr val="5E6870"/>
                </a:solidFill>
                <a:latin typeface="Aptos"/>
              </a:rPr>
              <a:t>The guarantees are qualitative and depend on the stated trust model.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612648" y="201168"/>
            <a:ext cx="841248" cy="832104"/>
          </a:xfrm>
          <a:prstGeom prst="rect">
            <a:avLst/>
          </a:prstGeom>
        </p:spPr>
      </p:pic>
      <p:sp>
        <p:nvSpPr>
          <p:cNvPr id="3" name="TextBox 2"/>
          <p:cNvSpPr txBox="1"/>
          <p:nvPr/>
        </p:nvSpPr>
        <p:spPr>
          <a:xfrm>
            <a:off x="7260336" y="438912"/>
            <a:ext cx="4306824" cy="228600"/>
          </a:xfrm>
          <a:prstGeom prst="rect">
            <a:avLst/>
          </a:prstGeom>
          <a:noFill/>
        </p:spPr>
        <p:txBody>
          <a:bodyPr wrap="square" lIns="0" tIns="0" rIns="0" bIns="0" anchor="t">
            <a:noAutofit/>
          </a:bodyPr>
          <a:lstStyle/>
          <a:p>
            <a:pPr algn="r">
              <a:lnSpc>
                <a:spcPct val="100000"/>
              </a:lnSpc>
              <a:spcBef>
                <a:spcPts val="0"/>
              </a:spcBef>
              <a:spcAft>
                <a:spcPts val="0"/>
              </a:spcAft>
            </a:pPr>
            <a:r>
              <a:rPr sz="1100" b="1" i="0">
                <a:solidFill>
                  <a:srgbClr val="22262A"/>
                </a:solidFill>
                <a:latin typeface="Aptos"/>
              </a:rPr>
              <a:t>21st International Workshop on Data Privacy Management</a:t>
            </a:r>
          </a:p>
        </p:txBody>
      </p:sp>
      <p:sp>
        <p:nvSpPr>
          <p:cNvPr id="4" name="Rectangle 3"/>
          <p:cNvSpPr/>
          <p:nvPr/>
        </p:nvSpPr>
        <p:spPr>
          <a:xfrm>
            <a:off x="0" y="1261872"/>
            <a:ext cx="12188952" cy="2267712"/>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10853928" y="1261872"/>
            <a:ext cx="1335024" cy="2267712"/>
          </a:xfrm>
          <a:prstGeom prst="rect">
            <a:avLst/>
          </a:prstGeom>
          <a:solidFill>
            <a:srgbClr val="6E19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581912"/>
            <a:ext cx="2834640" cy="292608"/>
          </a:xfrm>
          <a:prstGeom prst="rect">
            <a:avLst/>
          </a:prstGeom>
          <a:noFill/>
        </p:spPr>
        <p:txBody>
          <a:bodyPr wrap="square" lIns="0" tIns="0" rIns="0" bIns="0" anchor="t">
            <a:noAutofit/>
          </a:bodyPr>
          <a:lstStyle/>
          <a:p>
            <a:pPr algn="l">
              <a:lnSpc>
                <a:spcPct val="100000"/>
              </a:lnSpc>
              <a:spcBef>
                <a:spcPts val="0"/>
              </a:spcBef>
              <a:spcAft>
                <a:spcPts val="0"/>
              </a:spcAft>
            </a:pPr>
            <a:r>
              <a:rPr sz="1250" b="1" i="0">
                <a:solidFill>
                  <a:srgbClr val="FFFFFF"/>
                </a:solidFill>
                <a:latin typeface="Aptos"/>
              </a:rPr>
              <a:t>SECTION 04</a:t>
            </a:r>
          </a:p>
        </p:txBody>
      </p:sp>
      <p:sp>
        <p:nvSpPr>
          <p:cNvPr id="7" name="TextBox 6"/>
          <p:cNvSpPr txBox="1"/>
          <p:nvPr/>
        </p:nvSpPr>
        <p:spPr>
          <a:xfrm>
            <a:off x="640080" y="1947672"/>
            <a:ext cx="9829800" cy="658368"/>
          </a:xfrm>
          <a:prstGeom prst="rect">
            <a:avLst/>
          </a:prstGeom>
          <a:noFill/>
        </p:spPr>
        <p:txBody>
          <a:bodyPr wrap="square" lIns="0" tIns="0" rIns="0" bIns="0" anchor="t">
            <a:noAutofit/>
          </a:bodyPr>
          <a:lstStyle/>
          <a:p>
            <a:pPr algn="l">
              <a:lnSpc>
                <a:spcPct val="100000"/>
              </a:lnSpc>
              <a:spcBef>
                <a:spcPts val="0"/>
              </a:spcBef>
              <a:spcAft>
                <a:spcPts val="0"/>
              </a:spcAft>
            </a:pPr>
            <a:r>
              <a:rPr sz="3400" b="1" i="0">
                <a:solidFill>
                  <a:srgbClr val="FFFFFF"/>
                </a:solidFill>
                <a:latin typeface="Aptos Display"/>
              </a:rPr>
              <a:t>Conclusions and Future Work</a:t>
            </a:r>
          </a:p>
        </p:txBody>
      </p:sp>
      <p:sp>
        <p:nvSpPr>
          <p:cNvPr id="8" name="TextBox 7"/>
          <p:cNvSpPr txBox="1"/>
          <p:nvPr/>
        </p:nvSpPr>
        <p:spPr>
          <a:xfrm>
            <a:off x="640080" y="2761488"/>
            <a:ext cx="9692640" cy="438912"/>
          </a:xfrm>
          <a:prstGeom prst="rect">
            <a:avLst/>
          </a:prstGeom>
          <a:noFill/>
        </p:spPr>
        <p:txBody>
          <a:bodyPr wrap="square" lIns="0" tIns="0" rIns="0" bIns="0" anchor="t">
            <a:noAutofit/>
          </a:bodyPr>
          <a:lstStyle/>
          <a:p>
            <a:pPr algn="l">
              <a:lnSpc>
                <a:spcPct val="100000"/>
              </a:lnSpc>
              <a:spcBef>
                <a:spcPts val="0"/>
              </a:spcBef>
              <a:spcAft>
                <a:spcPts val="0"/>
              </a:spcAft>
            </a:pPr>
            <a:r>
              <a:rPr sz="1800" b="0" i="0">
                <a:solidFill>
                  <a:srgbClr val="FFFFFF"/>
                </a:solidFill>
                <a:latin typeface="Aptos"/>
              </a:rPr>
              <a:t>What the architecture establishes—and what still needs implementation</a:t>
            </a:r>
          </a:p>
        </p:txBody>
      </p:sp>
      <p:sp>
        <p:nvSpPr>
          <p:cNvPr id="9" name="TextBox 8"/>
          <p:cNvSpPr txBox="1"/>
          <p:nvPr/>
        </p:nvSpPr>
        <p:spPr>
          <a:xfrm>
            <a:off x="10972800" y="1975104"/>
            <a:ext cx="1060704" cy="658368"/>
          </a:xfrm>
          <a:prstGeom prst="rect">
            <a:avLst/>
          </a:prstGeom>
          <a:noFill/>
        </p:spPr>
        <p:txBody>
          <a:bodyPr wrap="square" lIns="0" tIns="0" rIns="0" bIns="0" anchor="ctr">
            <a:noAutofit/>
          </a:bodyPr>
          <a:lstStyle/>
          <a:p>
            <a:pPr algn="ctr">
              <a:lnSpc>
                <a:spcPct val="100000"/>
              </a:lnSpc>
              <a:spcBef>
                <a:spcPts val="0"/>
              </a:spcBef>
              <a:spcAft>
                <a:spcPts val="0"/>
              </a:spcAft>
            </a:pPr>
            <a:r>
              <a:rPr sz="2900" b="1" i="0">
                <a:solidFill>
                  <a:srgbClr val="FFFFFF"/>
                </a:solidFill>
                <a:latin typeface="Aptos"/>
              </a:rPr>
              <a:t>04</a:t>
            </a:r>
          </a:p>
        </p:txBody>
      </p:sp>
      <p:sp>
        <p:nvSpPr>
          <p:cNvPr id="10" name="Rounded Rectangle 9"/>
          <p:cNvSpPr/>
          <p:nvPr/>
        </p:nvSpPr>
        <p:spPr>
          <a:xfrm>
            <a:off x="65836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41247"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41247"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1</a:t>
            </a:r>
          </a:p>
        </p:txBody>
      </p:sp>
      <p:sp>
        <p:nvSpPr>
          <p:cNvPr id="13" name="TextBox 12"/>
          <p:cNvSpPr txBox="1"/>
          <p:nvPr/>
        </p:nvSpPr>
        <p:spPr>
          <a:xfrm>
            <a:off x="136245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INTRODUCTION</a:t>
            </a:r>
          </a:p>
        </p:txBody>
      </p:sp>
      <p:sp>
        <p:nvSpPr>
          <p:cNvPr id="14" name="Rounded Rectangle 13"/>
          <p:cNvSpPr/>
          <p:nvPr/>
        </p:nvSpPr>
        <p:spPr>
          <a:xfrm>
            <a:off x="344728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3630168"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63016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2</a:t>
            </a:r>
          </a:p>
        </p:txBody>
      </p:sp>
      <p:sp>
        <p:nvSpPr>
          <p:cNvPr id="17" name="TextBox 16"/>
          <p:cNvSpPr txBox="1"/>
          <p:nvPr/>
        </p:nvSpPr>
        <p:spPr>
          <a:xfrm>
            <a:off x="415137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SYSTEM OVERVIEW</a:t>
            </a:r>
          </a:p>
        </p:txBody>
      </p:sp>
      <p:sp>
        <p:nvSpPr>
          <p:cNvPr id="18" name="Rounded Rectangle 17"/>
          <p:cNvSpPr/>
          <p:nvPr/>
        </p:nvSpPr>
        <p:spPr>
          <a:xfrm>
            <a:off x="6236208" y="4160520"/>
            <a:ext cx="2624328" cy="1078992"/>
          </a:xfrm>
          <a:prstGeom prst="roundRect">
            <a:avLst/>
          </a:prstGeom>
          <a:solidFill>
            <a:srgbClr val="FFFFFF"/>
          </a:solidFill>
          <a:ln w="12700">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419088" y="4407408"/>
            <a:ext cx="402336" cy="402336"/>
          </a:xfrm>
          <a:prstGeom prst="ellipse">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1908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3</a:t>
            </a:r>
          </a:p>
        </p:txBody>
      </p:sp>
      <p:sp>
        <p:nvSpPr>
          <p:cNvPr id="21" name="TextBox 20"/>
          <p:cNvSpPr txBox="1"/>
          <p:nvPr/>
        </p:nvSpPr>
        <p:spPr>
          <a:xfrm>
            <a:off x="694029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00" b="1" i="0">
                <a:solidFill>
                  <a:srgbClr val="5E6870"/>
                </a:solidFill>
                <a:latin typeface="Aptos"/>
              </a:rPr>
              <a:t>EVALUATION</a:t>
            </a:r>
          </a:p>
        </p:txBody>
      </p:sp>
      <p:sp>
        <p:nvSpPr>
          <p:cNvPr id="22" name="Rounded Rectangle 21"/>
          <p:cNvSpPr/>
          <p:nvPr/>
        </p:nvSpPr>
        <p:spPr>
          <a:xfrm>
            <a:off x="9025128" y="4160520"/>
            <a:ext cx="2624328" cy="1078992"/>
          </a:xfrm>
          <a:prstGeom prst="roundRect">
            <a:avLst/>
          </a:prstGeom>
          <a:solidFill>
            <a:srgbClr val="FFF5D9"/>
          </a:solidFill>
          <a:ln w="19050">
            <a:solidFill>
              <a:srgbClr val="9064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9208008" y="4407408"/>
            <a:ext cx="402336" cy="402336"/>
          </a:xfrm>
          <a:prstGeom prst="ellipse">
            <a:avLst/>
          </a:prstGeom>
          <a:solidFill>
            <a:srgbClr val="9064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208008" y="4407408"/>
            <a:ext cx="402336" cy="402336"/>
          </a:xfrm>
          <a:prstGeom prst="rect">
            <a:avLst/>
          </a:prstGeom>
          <a:noFill/>
        </p:spPr>
        <p:txBody>
          <a:bodyPr wrap="square" lIns="0" tIns="0" rIns="0" bIns="0" anchor="ctr">
            <a:noAutofit/>
          </a:bodyPr>
          <a:lstStyle/>
          <a:p>
            <a:pPr algn="ctr">
              <a:lnSpc>
                <a:spcPct val="100000"/>
              </a:lnSpc>
              <a:spcBef>
                <a:spcPts val="0"/>
              </a:spcBef>
              <a:spcAft>
                <a:spcPts val="0"/>
              </a:spcAft>
            </a:pPr>
            <a:r>
              <a:rPr sz="1200" b="1" i="0">
                <a:solidFill>
                  <a:srgbClr val="FFFFFF"/>
                </a:solidFill>
                <a:latin typeface="Aptos"/>
              </a:rPr>
              <a:t>4</a:t>
            </a:r>
          </a:p>
        </p:txBody>
      </p:sp>
      <p:sp>
        <p:nvSpPr>
          <p:cNvPr id="25" name="TextBox 24"/>
          <p:cNvSpPr txBox="1"/>
          <p:nvPr/>
        </p:nvSpPr>
        <p:spPr>
          <a:xfrm>
            <a:off x="9729216" y="4425696"/>
            <a:ext cx="1764792" cy="329184"/>
          </a:xfrm>
          <a:prstGeom prst="rect">
            <a:avLst/>
          </a:prstGeom>
          <a:noFill/>
        </p:spPr>
        <p:txBody>
          <a:bodyPr wrap="square" lIns="0" tIns="0" rIns="0" bIns="0" anchor="t">
            <a:noAutofit/>
          </a:bodyPr>
          <a:lstStyle/>
          <a:p>
            <a:pPr algn="l">
              <a:lnSpc>
                <a:spcPct val="100000"/>
              </a:lnSpc>
              <a:spcBef>
                <a:spcPts val="0"/>
              </a:spcBef>
              <a:spcAft>
                <a:spcPts val="0"/>
              </a:spcAft>
            </a:pPr>
            <a:r>
              <a:rPr sz="1350" b="1" i="0">
                <a:solidFill>
                  <a:srgbClr val="906400"/>
                </a:solidFill>
                <a:latin typeface="Aptos"/>
              </a:rPr>
              <a:t>CONCLUSIONS</a:t>
            </a:r>
          </a:p>
        </p:txBody>
      </p:sp>
      <p:sp>
        <p:nvSpPr>
          <p:cNvPr id="26" name="Rectangle 25"/>
          <p:cNvSpPr/>
          <p:nvPr/>
        </p:nvSpPr>
        <p:spPr>
          <a:xfrm>
            <a:off x="603504" y="6437376"/>
            <a:ext cx="10981944" cy="13716"/>
          </a:xfrm>
          <a:prstGeom prst="rect">
            <a:avLst/>
          </a:prstGeom>
          <a:solidFill>
            <a:srgbClr val="D7DC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03504" y="6437376"/>
            <a:ext cx="10335947" cy="22860"/>
          </a:xfrm>
          <a:prstGeom prst="rect">
            <a:avLst/>
          </a:prstGeom>
          <a:solidFill>
            <a:srgbClr val="922A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03504" y="6547104"/>
            <a:ext cx="9144000" cy="182880"/>
          </a:xfrm>
          <a:prstGeom prst="rect">
            <a:avLst/>
          </a:prstGeom>
          <a:noFill/>
        </p:spPr>
        <p:txBody>
          <a:bodyPr wrap="square" lIns="0" tIns="0" rIns="0" bIns="0" anchor="t">
            <a:noAutofit/>
          </a:bodyPr>
          <a:lstStyle/>
          <a:p>
            <a:pPr algn="l">
              <a:lnSpc>
                <a:spcPct val="100000"/>
              </a:lnSpc>
              <a:spcBef>
                <a:spcPts val="0"/>
              </a:spcBef>
              <a:spcAft>
                <a:spcPts val="0"/>
              </a:spcAft>
            </a:pPr>
            <a:r>
              <a:rPr sz="900" b="0" i="0">
                <a:solidFill>
                  <a:srgbClr val="5E6870"/>
                </a:solidFill>
                <a:latin typeface="Aptos"/>
              </a:rPr>
              <a:t>Joan Ferré-Queralt et al.  |  Conclusions and Future Work</a:t>
            </a:r>
          </a:p>
        </p:txBody>
      </p:sp>
      <p:sp>
        <p:nvSpPr>
          <p:cNvPr id="29" name="TextBox 28"/>
          <p:cNvSpPr txBox="1"/>
          <p:nvPr/>
        </p:nvSpPr>
        <p:spPr>
          <a:xfrm>
            <a:off x="10789920" y="6528816"/>
            <a:ext cx="777240" cy="228600"/>
          </a:xfrm>
          <a:prstGeom prst="rect">
            <a:avLst/>
          </a:prstGeom>
          <a:noFill/>
        </p:spPr>
        <p:txBody>
          <a:bodyPr wrap="square" lIns="0" tIns="0" rIns="0" bIns="0" anchor="t">
            <a:noAutofit/>
          </a:bodyPr>
          <a:lstStyle/>
          <a:p>
            <a:pPr algn="r">
              <a:lnSpc>
                <a:spcPct val="100000"/>
              </a:lnSpc>
              <a:spcBef>
                <a:spcPts val="0"/>
              </a:spcBef>
              <a:spcAft>
                <a:spcPts val="0"/>
              </a:spcAft>
            </a:pPr>
            <a:r>
              <a:rPr sz="1100" b="0" i="0">
                <a:solidFill>
                  <a:srgbClr val="5E6870"/>
                </a:solidFill>
                <a:latin typeface="Aptos"/>
              </a:rPr>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03504" y="246888"/>
            <a:ext cx="10058400" cy="228600"/>
          </a:xfrm>
          <a:prstGeom prst="rect">
            <a:avLst/>
          </a:prstGeom>
          <a:noFill/>
        </p:spPr>
        <p:txBody>
          <a:bodyPr wrap="square" lIns="0" tIns="0" rIns="0" bIns="0" anchor="t">
            <a:noAutofit/>
          </a:bodyPr>
          <a:lstStyle/>
          <a:p>
            <a:pPr algn="l">
              <a:lnSpc>
                <a:spcPct val="106000"/>
              </a:lnSpc>
              <a:spcBef>
                <a:spcPts val="0"/>
              </a:spcBef>
              <a:spcAft>
                <a:spcPts val="0"/>
              </a:spcAft>
            </a:pPr>
            <a:r>
              <a:rPr sz="1100" b="1">
                <a:solidFill>
                  <a:srgbClr val="922A31"/>
                </a:solidFill>
                <a:latin typeface="Aptos"/>
              </a:rPr>
              <a:t>CONCLUSION</a:t>
            </a:r>
          </a:p>
        </p:txBody>
      </p:sp>
      <p:sp>
        <p:nvSpPr>
          <p:cNvPr id="3" name="TextBox 2"/>
          <p:cNvSpPr txBox="1"/>
          <p:nvPr/>
        </p:nvSpPr>
        <p:spPr>
          <a:xfrm>
            <a:off x="603504" y="603504"/>
            <a:ext cx="10972800" cy="694944"/>
          </a:xfrm>
          <a:prstGeom prst="rect">
            <a:avLst/>
          </a:prstGeom>
          <a:noFill/>
        </p:spPr>
        <p:txBody>
          <a:bodyPr wrap="square" lIns="0" tIns="0" rIns="0" bIns="0" anchor="t">
            <a:noAutofit/>
          </a:bodyPr>
          <a:lstStyle/>
          <a:p>
            <a:pPr algn="l">
              <a:lnSpc>
                <a:spcPct val="106000"/>
              </a:lnSpc>
              <a:spcBef>
                <a:spcPts val="0"/>
              </a:spcBef>
              <a:spcAft>
                <a:spcPts val="0"/>
              </a:spcAft>
            </a:pPr>
            <a:r>
              <a:rPr sz="2900" b="1">
                <a:solidFill>
                  <a:srgbClr val="22262A"/>
                </a:solidFill>
                <a:latin typeface="Aptos Display"/>
              </a:rPr>
              <a:t>Private flexibility, secure control, verifiable reward</a:t>
            </a:r>
          </a:p>
        </p:txBody>
      </p:sp>
      <p:sp>
        <p:nvSpPr>
          <p:cNvPr id="4" name="TextBox 3"/>
          <p:cNvSpPr txBox="1"/>
          <p:nvPr/>
        </p:nvSpPr>
        <p:spPr>
          <a:xfrm>
            <a:off x="603504" y="1362456"/>
            <a:ext cx="10972800" cy="548640"/>
          </a:xfrm>
          <a:prstGeom prst="rect">
            <a:avLst/>
          </a:prstGeom>
          <a:noFill/>
        </p:spPr>
        <p:txBody>
          <a:bodyPr wrap="square" lIns="0" tIns="0" rIns="0" bIns="0" anchor="t">
            <a:noAutofit/>
          </a:bodyPr>
          <a:lstStyle/>
          <a:p>
            <a:pPr algn="l">
              <a:lnSpc>
                <a:spcPct val="106000"/>
              </a:lnSpc>
              <a:spcBef>
                <a:spcPts val="0"/>
              </a:spcBef>
              <a:spcAft>
                <a:spcPts val="0"/>
              </a:spcAft>
            </a:pPr>
            <a:r>
              <a:rPr sz="1900" b="0">
                <a:solidFill>
                  <a:srgbClr val="616A73"/>
                </a:solidFill>
                <a:latin typeface="Aptos"/>
              </a:rPr>
              <a:t>One architecture connects the complete appliance-level demand-response lifecycle.</a:t>
            </a:r>
          </a:p>
        </p:txBody>
      </p:sp>
      <p:cxnSp>
        <p:nvCxnSpPr>
          <p:cNvPr id="5" name="Connector 4"/>
          <p:cNvCxnSpPr/>
          <p:nvPr/>
        </p:nvCxnSpPr>
        <p:spPr>
          <a:xfrm>
            <a:off x="603504" y="6437376"/>
            <a:ext cx="10981944" cy="0"/>
          </a:xfrm>
          <a:prstGeom prst="line">
            <a:avLst/>
          </a:prstGeom>
          <a:ln w="13970">
            <a:solidFill>
              <a:srgbClr val="D7DCE0"/>
            </a:solidFill>
          </a:ln>
          <a:effectLst/>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03504" y="6437376"/>
            <a:ext cx="10981944" cy="0"/>
          </a:xfrm>
          <a:prstGeom prst="line">
            <a:avLst/>
          </a:prstGeom>
          <a:ln w="25400">
            <a:solidFill>
              <a:srgbClr val="922A3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3504" y="6556248"/>
            <a:ext cx="9144000" cy="182880"/>
          </a:xfrm>
          <a:prstGeom prst="rect">
            <a:avLst/>
          </a:prstGeom>
          <a:noFill/>
        </p:spPr>
        <p:txBody>
          <a:bodyPr wrap="square" lIns="0" tIns="0" rIns="0" bIns="0" anchor="t">
            <a:noAutofit/>
          </a:bodyPr>
          <a:lstStyle/>
          <a:p>
            <a:pPr algn="l">
              <a:lnSpc>
                <a:spcPct val="106000"/>
              </a:lnSpc>
              <a:spcBef>
                <a:spcPts val="0"/>
              </a:spcBef>
              <a:spcAft>
                <a:spcPts val="0"/>
              </a:spcAft>
            </a:pPr>
            <a:r>
              <a:rPr sz="900" b="0">
                <a:solidFill>
                  <a:srgbClr val="616A73"/>
                </a:solidFill>
                <a:latin typeface="Aptos"/>
              </a:rPr>
              <a:t>Joan Ferré-Queralt et al.  |  Conclusion</a:t>
            </a:r>
          </a:p>
        </p:txBody>
      </p:sp>
      <p:sp>
        <p:nvSpPr>
          <p:cNvPr id="8" name="TextBox 7"/>
          <p:cNvSpPr txBox="1"/>
          <p:nvPr/>
        </p:nvSpPr>
        <p:spPr>
          <a:xfrm>
            <a:off x="10789920" y="6528816"/>
            <a:ext cx="777240" cy="228600"/>
          </a:xfrm>
          <a:prstGeom prst="rect">
            <a:avLst/>
          </a:prstGeom>
          <a:noFill/>
        </p:spPr>
        <p:txBody>
          <a:bodyPr wrap="square" lIns="0" tIns="0" rIns="0" bIns="0" anchor="t">
            <a:noAutofit/>
          </a:bodyPr>
          <a:lstStyle/>
          <a:p>
            <a:pPr algn="r">
              <a:lnSpc>
                <a:spcPct val="106000"/>
              </a:lnSpc>
              <a:spcBef>
                <a:spcPts val="0"/>
              </a:spcBef>
              <a:spcAft>
                <a:spcPts val="0"/>
              </a:spcAft>
            </a:pPr>
            <a:r>
              <a:rPr sz="1100" b="0">
                <a:solidFill>
                  <a:srgbClr val="616A73"/>
                </a:solidFill>
                <a:latin typeface="Aptos"/>
              </a:rPr>
              <a:t>17</a:t>
            </a:r>
          </a:p>
        </p:txBody>
      </p:sp>
      <p:sp>
        <p:nvSpPr>
          <p:cNvPr id="9" name="TextBox 8"/>
          <p:cNvSpPr txBox="1"/>
          <p:nvPr/>
        </p:nvSpPr>
        <p:spPr>
          <a:xfrm>
            <a:off x="640080" y="6263640"/>
            <a:ext cx="10881360" cy="164592"/>
          </a:xfrm>
          <a:prstGeom prst="rect">
            <a:avLst/>
          </a:prstGeom>
          <a:noFill/>
        </p:spPr>
        <p:txBody>
          <a:bodyPr wrap="square" lIns="0" tIns="0" rIns="0" bIns="0" anchor="t">
            <a:noAutofit/>
          </a:bodyPr>
          <a:lstStyle/>
          <a:p>
            <a:pPr algn="l">
              <a:lnSpc>
                <a:spcPct val="106000"/>
              </a:lnSpc>
              <a:spcBef>
                <a:spcPts val="0"/>
              </a:spcBef>
              <a:spcAft>
                <a:spcPts val="0"/>
              </a:spcAft>
            </a:pPr>
            <a:r>
              <a:rPr sz="850" b="0">
                <a:solidFill>
                  <a:srgbClr val="616A73"/>
                </a:solidFill>
                <a:latin typeface="Aptos"/>
              </a:rPr>
              <a:t>Paper: §5 Conclusions. Research support: SAFE/DATA PID2024-156914OB-C42; FPU23/01275.</a:t>
            </a:r>
          </a:p>
        </p:txBody>
      </p:sp>
      <p:sp>
        <p:nvSpPr>
          <p:cNvPr id="10" name="Rounded Rectangle 9"/>
          <p:cNvSpPr/>
          <p:nvPr/>
        </p:nvSpPr>
        <p:spPr>
          <a:xfrm>
            <a:off x="603504" y="2048256"/>
            <a:ext cx="3383280" cy="3118104"/>
          </a:xfrm>
          <a:prstGeom prst="roundRect">
            <a:avLst>
              <a:gd name="adj" fmla="val 12000"/>
            </a:avLst>
          </a:prstGeom>
          <a:solidFill>
            <a:srgbClr val="F8ECEE"/>
          </a:solidFill>
          <a:ln w="12700">
            <a:solidFill>
              <a:srgbClr val="922A3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22960" y="2286000"/>
            <a:ext cx="384048" cy="384048"/>
          </a:xfrm>
          <a:prstGeom prst="ellipse">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2960" y="2286000"/>
            <a:ext cx="384048" cy="384048"/>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1</a:t>
            </a:r>
          </a:p>
        </p:txBody>
      </p:sp>
      <p:sp>
        <p:nvSpPr>
          <p:cNvPr id="13" name="TextBox 12"/>
          <p:cNvSpPr txBox="1"/>
          <p:nvPr/>
        </p:nvSpPr>
        <p:spPr>
          <a:xfrm>
            <a:off x="822960" y="2898648"/>
            <a:ext cx="2944368" cy="777240"/>
          </a:xfrm>
          <a:prstGeom prst="rect">
            <a:avLst/>
          </a:prstGeom>
          <a:noFill/>
        </p:spPr>
        <p:txBody>
          <a:bodyPr wrap="square" lIns="0" tIns="0" rIns="0" bIns="0" anchor="t">
            <a:noAutofit/>
          </a:bodyPr>
          <a:lstStyle/>
          <a:p>
            <a:pPr algn="l">
              <a:lnSpc>
                <a:spcPct val="106000"/>
              </a:lnSpc>
              <a:spcBef>
                <a:spcPts val="0"/>
              </a:spcBef>
              <a:spcAft>
                <a:spcPts val="200"/>
              </a:spcAft>
            </a:pPr>
            <a:r>
              <a:rPr sz="2200" b="1">
                <a:solidFill>
                  <a:srgbClr val="922A31"/>
                </a:solidFill>
                <a:latin typeface="Aptos"/>
              </a:rPr>
              <a:t>PRIVATE</a:t>
            </a:r>
          </a:p>
          <a:p>
            <a:pPr algn="l">
              <a:lnSpc>
                <a:spcPct val="106000"/>
              </a:lnSpc>
              <a:spcBef>
                <a:spcPts val="0"/>
              </a:spcBef>
              <a:spcAft>
                <a:spcPts val="200"/>
              </a:spcAft>
            </a:pPr>
            <a:r>
              <a:rPr sz="2200" b="1">
                <a:solidFill>
                  <a:srgbClr val="922A31"/>
                </a:solidFill>
                <a:latin typeface="Aptos"/>
              </a:rPr>
              <a:t>FLEXIBILITY</a:t>
            </a:r>
          </a:p>
        </p:txBody>
      </p:sp>
      <p:sp>
        <p:nvSpPr>
          <p:cNvPr id="14" name="TextBox 13"/>
          <p:cNvSpPr txBox="1"/>
          <p:nvPr/>
        </p:nvSpPr>
        <p:spPr>
          <a:xfrm>
            <a:off x="822960" y="4087368"/>
            <a:ext cx="2944368" cy="740664"/>
          </a:xfrm>
          <a:prstGeom prst="rect">
            <a:avLst/>
          </a:prstGeom>
          <a:noFill/>
        </p:spPr>
        <p:txBody>
          <a:bodyPr wrap="square" lIns="0" tIns="0" rIns="0" bIns="0" anchor="t">
            <a:noAutofit/>
          </a:bodyPr>
          <a:lstStyle/>
          <a:p>
            <a:pPr algn="l">
              <a:lnSpc>
                <a:spcPct val="106000"/>
              </a:lnSpc>
              <a:spcBef>
                <a:spcPts val="0"/>
              </a:spcBef>
              <a:spcAft>
                <a:spcPts val="200"/>
              </a:spcAft>
            </a:pPr>
            <a:r>
              <a:rPr sz="1900" b="0">
                <a:solidFill>
                  <a:srgbClr val="22262A"/>
                </a:solidFill>
                <a:latin typeface="Aptos"/>
              </a:rPr>
              <a:t>Encrypted availability</a:t>
            </a:r>
          </a:p>
          <a:p>
            <a:pPr algn="l">
              <a:lnSpc>
                <a:spcPct val="106000"/>
              </a:lnSpc>
              <a:spcBef>
                <a:spcPts val="0"/>
              </a:spcBef>
              <a:spcAft>
                <a:spcPts val="200"/>
              </a:spcAft>
            </a:pPr>
            <a:r>
              <a:rPr sz="1900" b="0">
                <a:solidFill>
                  <a:srgbClr val="22262A"/>
                </a:solidFill>
                <a:latin typeface="Aptos"/>
              </a:rPr>
              <a:t>Operational pseudonyms</a:t>
            </a:r>
          </a:p>
        </p:txBody>
      </p:sp>
      <p:sp>
        <p:nvSpPr>
          <p:cNvPr id="15" name="Rounded Rectangle 14"/>
          <p:cNvSpPr/>
          <p:nvPr/>
        </p:nvSpPr>
        <p:spPr>
          <a:xfrm>
            <a:off x="4398264" y="2048256"/>
            <a:ext cx="3383280" cy="3118104"/>
          </a:xfrm>
          <a:prstGeom prst="roundRect">
            <a:avLst>
              <a:gd name="adj" fmla="val 12000"/>
            </a:avLst>
          </a:prstGeom>
          <a:solidFill>
            <a:srgbClr val="EAF2F7"/>
          </a:solidFill>
          <a:ln w="12700">
            <a:solidFill>
              <a:srgbClr val="295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4617720" y="2286000"/>
            <a:ext cx="384048" cy="384048"/>
          </a:xfrm>
          <a:prstGeom prst="ellipse">
            <a:avLst/>
          </a:prstGeom>
          <a:solidFill>
            <a:srgbClr val="295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617720" y="2286000"/>
            <a:ext cx="384048" cy="384048"/>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2</a:t>
            </a:r>
          </a:p>
        </p:txBody>
      </p:sp>
      <p:sp>
        <p:nvSpPr>
          <p:cNvPr id="18" name="TextBox 17"/>
          <p:cNvSpPr txBox="1"/>
          <p:nvPr/>
        </p:nvSpPr>
        <p:spPr>
          <a:xfrm>
            <a:off x="4617720" y="2898648"/>
            <a:ext cx="2944368" cy="777240"/>
          </a:xfrm>
          <a:prstGeom prst="rect">
            <a:avLst/>
          </a:prstGeom>
          <a:noFill/>
        </p:spPr>
        <p:txBody>
          <a:bodyPr wrap="square" lIns="0" tIns="0" rIns="0" bIns="0" anchor="t">
            <a:noAutofit/>
          </a:bodyPr>
          <a:lstStyle/>
          <a:p>
            <a:pPr algn="l">
              <a:lnSpc>
                <a:spcPct val="106000"/>
              </a:lnSpc>
              <a:spcBef>
                <a:spcPts val="0"/>
              </a:spcBef>
              <a:spcAft>
                <a:spcPts val="200"/>
              </a:spcAft>
            </a:pPr>
            <a:r>
              <a:rPr sz="2200" b="1">
                <a:solidFill>
                  <a:srgbClr val="295B7A"/>
                </a:solidFill>
                <a:latin typeface="Aptos"/>
              </a:rPr>
              <a:t>AUTHENTICATED</a:t>
            </a:r>
          </a:p>
          <a:p>
            <a:pPr algn="l">
              <a:lnSpc>
                <a:spcPct val="106000"/>
              </a:lnSpc>
              <a:spcBef>
                <a:spcPts val="0"/>
              </a:spcBef>
              <a:spcAft>
                <a:spcPts val="200"/>
              </a:spcAft>
            </a:pPr>
            <a:r>
              <a:rPr sz="2200" b="1">
                <a:solidFill>
                  <a:srgbClr val="295B7A"/>
                </a:solidFill>
                <a:latin typeface="Aptos"/>
              </a:rPr>
              <a:t>CONTROL</a:t>
            </a:r>
          </a:p>
        </p:txBody>
      </p:sp>
      <p:sp>
        <p:nvSpPr>
          <p:cNvPr id="19" name="TextBox 18"/>
          <p:cNvSpPr txBox="1"/>
          <p:nvPr/>
        </p:nvSpPr>
        <p:spPr>
          <a:xfrm>
            <a:off x="4617720" y="4087368"/>
            <a:ext cx="2944368" cy="740664"/>
          </a:xfrm>
          <a:prstGeom prst="rect">
            <a:avLst/>
          </a:prstGeom>
          <a:noFill/>
        </p:spPr>
        <p:txBody>
          <a:bodyPr wrap="square" lIns="0" tIns="0" rIns="0" bIns="0" anchor="t">
            <a:noAutofit/>
          </a:bodyPr>
          <a:lstStyle/>
          <a:p>
            <a:pPr algn="l">
              <a:lnSpc>
                <a:spcPct val="106000"/>
              </a:lnSpc>
              <a:spcBef>
                <a:spcPts val="0"/>
              </a:spcBef>
              <a:spcAft>
                <a:spcPts val="200"/>
              </a:spcAft>
            </a:pPr>
            <a:r>
              <a:rPr sz="1900" b="0">
                <a:solidFill>
                  <a:srgbClr val="22262A"/>
                </a:solidFill>
                <a:latin typeface="Aptos"/>
              </a:rPr>
              <a:t>OpenADR authentication</a:t>
            </a:r>
          </a:p>
          <a:p>
            <a:pPr algn="l">
              <a:lnSpc>
                <a:spcPct val="106000"/>
              </a:lnSpc>
              <a:spcBef>
                <a:spcPts val="0"/>
              </a:spcBef>
              <a:spcAft>
                <a:spcPts val="200"/>
              </a:spcAft>
            </a:pPr>
            <a:r>
              <a:rPr sz="1900" b="0">
                <a:solidFill>
                  <a:srgbClr val="22262A"/>
                </a:solidFill>
                <a:latin typeface="Aptos"/>
              </a:rPr>
              <a:t>Schedule-bound activation</a:t>
            </a:r>
          </a:p>
        </p:txBody>
      </p:sp>
      <p:sp>
        <p:nvSpPr>
          <p:cNvPr id="20" name="Rounded Rectangle 19"/>
          <p:cNvSpPr/>
          <p:nvPr/>
        </p:nvSpPr>
        <p:spPr>
          <a:xfrm>
            <a:off x="8193024" y="2048256"/>
            <a:ext cx="3383280" cy="3118104"/>
          </a:xfrm>
          <a:prstGeom prst="roundRect">
            <a:avLst>
              <a:gd name="adj" fmla="val 12000"/>
            </a:avLst>
          </a:prstGeom>
          <a:solidFill>
            <a:srgbClr val="EAF5EF"/>
          </a:solidFill>
          <a:ln w="12700">
            <a:solidFill>
              <a:srgbClr val="2E7D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8412480" y="2286000"/>
            <a:ext cx="384048" cy="384048"/>
          </a:xfrm>
          <a:prstGeom prst="ellipse">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412480" y="2286000"/>
            <a:ext cx="384048" cy="384048"/>
          </a:xfrm>
          <a:prstGeom prst="rect">
            <a:avLst/>
          </a:prstGeom>
          <a:noFill/>
        </p:spPr>
        <p:txBody>
          <a:bodyPr wrap="square" lIns="0" tIns="0" rIns="0" bIns="0" anchor="ctr">
            <a:noAutofit/>
          </a:bodyPr>
          <a:lstStyle/>
          <a:p>
            <a:pPr algn="ctr">
              <a:lnSpc>
                <a:spcPct val="106000"/>
              </a:lnSpc>
              <a:spcBef>
                <a:spcPts val="0"/>
              </a:spcBef>
              <a:spcAft>
                <a:spcPts val="0"/>
              </a:spcAft>
            </a:pPr>
            <a:r>
              <a:rPr sz="1400" b="1">
                <a:solidFill>
                  <a:srgbClr val="FFFFFF"/>
                </a:solidFill>
                <a:latin typeface="Aptos"/>
              </a:rPr>
              <a:t>3</a:t>
            </a:r>
          </a:p>
        </p:txBody>
      </p:sp>
      <p:sp>
        <p:nvSpPr>
          <p:cNvPr id="23" name="TextBox 22"/>
          <p:cNvSpPr txBox="1"/>
          <p:nvPr/>
        </p:nvSpPr>
        <p:spPr>
          <a:xfrm>
            <a:off x="8412480" y="2898648"/>
            <a:ext cx="2944368" cy="777240"/>
          </a:xfrm>
          <a:prstGeom prst="rect">
            <a:avLst/>
          </a:prstGeom>
          <a:noFill/>
        </p:spPr>
        <p:txBody>
          <a:bodyPr wrap="square" lIns="0" tIns="0" rIns="0" bIns="0" anchor="t">
            <a:noAutofit/>
          </a:bodyPr>
          <a:lstStyle/>
          <a:p>
            <a:pPr algn="l">
              <a:lnSpc>
                <a:spcPct val="106000"/>
              </a:lnSpc>
              <a:spcBef>
                <a:spcPts val="0"/>
              </a:spcBef>
              <a:spcAft>
                <a:spcPts val="200"/>
              </a:spcAft>
            </a:pPr>
            <a:r>
              <a:rPr sz="2200" b="1">
                <a:solidFill>
                  <a:srgbClr val="2E7D5B"/>
                </a:solidFill>
                <a:latin typeface="Aptos"/>
              </a:rPr>
              <a:t>VERIFIABLE</a:t>
            </a:r>
          </a:p>
          <a:p>
            <a:pPr algn="l">
              <a:lnSpc>
                <a:spcPct val="106000"/>
              </a:lnSpc>
              <a:spcBef>
                <a:spcPts val="0"/>
              </a:spcBef>
              <a:spcAft>
                <a:spcPts val="200"/>
              </a:spcAft>
            </a:pPr>
            <a:r>
              <a:rPr sz="2200" b="1">
                <a:solidFill>
                  <a:srgbClr val="2E7D5B"/>
                </a:solidFill>
                <a:latin typeface="Aptos"/>
              </a:rPr>
              <a:t>REWARD</a:t>
            </a:r>
          </a:p>
        </p:txBody>
      </p:sp>
      <p:sp>
        <p:nvSpPr>
          <p:cNvPr id="24" name="TextBox 23"/>
          <p:cNvSpPr txBox="1"/>
          <p:nvPr/>
        </p:nvSpPr>
        <p:spPr>
          <a:xfrm>
            <a:off x="8412480" y="4087368"/>
            <a:ext cx="2944368" cy="740664"/>
          </a:xfrm>
          <a:prstGeom prst="rect">
            <a:avLst/>
          </a:prstGeom>
          <a:noFill/>
        </p:spPr>
        <p:txBody>
          <a:bodyPr wrap="square" lIns="0" tIns="0" rIns="0" bIns="0" anchor="t">
            <a:noAutofit/>
          </a:bodyPr>
          <a:lstStyle/>
          <a:p>
            <a:pPr algn="l">
              <a:lnSpc>
                <a:spcPct val="106000"/>
              </a:lnSpc>
              <a:spcBef>
                <a:spcPts val="0"/>
              </a:spcBef>
              <a:spcAft>
                <a:spcPts val="200"/>
              </a:spcAft>
            </a:pPr>
            <a:r>
              <a:rPr sz="1900" b="0">
                <a:solidFill>
                  <a:srgbClr val="22262A"/>
                </a:solidFill>
                <a:latin typeface="Aptos"/>
              </a:rPr>
              <a:t>HSM-backed evidence</a:t>
            </a:r>
          </a:p>
          <a:p>
            <a:pPr algn="l">
              <a:lnSpc>
                <a:spcPct val="106000"/>
              </a:lnSpc>
              <a:spcBef>
                <a:spcPts val="0"/>
              </a:spcBef>
              <a:spcAft>
                <a:spcPts val="200"/>
              </a:spcAft>
            </a:pPr>
            <a:r>
              <a:rPr sz="1900" b="0">
                <a:solidFill>
                  <a:srgbClr val="22262A"/>
                </a:solidFill>
                <a:latin typeface="Aptos"/>
              </a:rPr>
              <a:t>One-time contract payment</a:t>
            </a:r>
          </a:p>
        </p:txBody>
      </p:sp>
      <p:sp>
        <p:nvSpPr>
          <p:cNvPr id="25" name="TextBox 24"/>
          <p:cNvSpPr txBox="1"/>
          <p:nvPr/>
        </p:nvSpPr>
        <p:spPr>
          <a:xfrm>
            <a:off x="612648" y="5568696"/>
            <a:ext cx="10881360" cy="457200"/>
          </a:xfrm>
          <a:prstGeom prst="rect">
            <a:avLst/>
          </a:prstGeom>
          <a:noFill/>
        </p:spPr>
        <p:txBody>
          <a:bodyPr wrap="square" lIns="0" tIns="0" rIns="0" bIns="0" anchor="t">
            <a:noAutofit/>
          </a:bodyPr>
          <a:lstStyle/>
          <a:p>
            <a:pPr algn="ctr">
              <a:lnSpc>
                <a:spcPct val="106000"/>
              </a:lnSpc>
              <a:spcBef>
                <a:spcPts val="0"/>
              </a:spcBef>
              <a:spcAft>
                <a:spcPts val="0"/>
              </a:spcAft>
            </a:pPr>
            <a:r>
              <a:rPr sz="2100" b="1">
                <a:solidFill>
                  <a:srgbClr val="922A31"/>
                </a:solidFill>
                <a:latin typeface="Aptos"/>
              </a:rPr>
              <a:t>Next: implement the architecture, measure its cost, and integrate VPP schedulers.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slide1_2.png"/>
          <p:cNvPicPr>
            <a:picLocks noChangeAspect="1"/>
          </p:cNvPicPr>
          <p:nvPr/>
        </p:nvPicPr>
        <p:blipFill>
          <a:blip r:embed="rId3"/>
          <a:stretch>
            <a:fillRect/>
          </a:stretch>
        </p:blipFill>
        <p:spPr>
          <a:xfrm>
            <a:off x="612648" y="203859"/>
            <a:ext cx="841248" cy="835864"/>
          </a:xfrm>
          <a:prstGeom prst="rect">
            <a:avLst/>
          </a:prstGeom>
        </p:spPr>
      </p:pic>
      <p:sp>
        <p:nvSpPr>
          <p:cNvPr id="3" name="Rectangle 2"/>
          <p:cNvSpPr/>
          <p:nvPr/>
        </p:nvSpPr>
        <p:spPr>
          <a:xfrm>
            <a:off x="0" y="1261872"/>
            <a:ext cx="12191695" cy="2267712"/>
          </a:xfrm>
          <a:prstGeom prst="rect">
            <a:avLst/>
          </a:prstGeom>
          <a:solidFill>
            <a:srgbClr val="92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1819656"/>
            <a:ext cx="10908792" cy="731520"/>
          </a:xfrm>
          <a:prstGeom prst="rect">
            <a:avLst/>
          </a:prstGeom>
          <a:noFill/>
        </p:spPr>
        <p:txBody>
          <a:bodyPr wrap="square" lIns="0" tIns="0" rIns="0" bIns="0" anchor="t">
            <a:noAutofit/>
          </a:bodyPr>
          <a:lstStyle/>
          <a:p>
            <a:pPr algn="ctr">
              <a:lnSpc>
                <a:spcPct val="106000"/>
              </a:lnSpc>
              <a:spcBef>
                <a:spcPts val="0"/>
              </a:spcBef>
              <a:spcAft>
                <a:spcPts val="0"/>
              </a:spcAft>
            </a:pPr>
            <a:r>
              <a:rPr sz="4400" b="1">
                <a:solidFill>
                  <a:srgbClr val="FFFFFF"/>
                </a:solidFill>
                <a:latin typeface="Aptos Display"/>
              </a:rPr>
              <a:t>Thank you</a:t>
            </a:r>
          </a:p>
        </p:txBody>
      </p:sp>
      <p:sp>
        <p:nvSpPr>
          <p:cNvPr id="5" name="TextBox 4"/>
          <p:cNvSpPr txBox="1"/>
          <p:nvPr/>
        </p:nvSpPr>
        <p:spPr>
          <a:xfrm>
            <a:off x="640080" y="2743200"/>
            <a:ext cx="10908792" cy="438912"/>
          </a:xfrm>
          <a:prstGeom prst="rect">
            <a:avLst/>
          </a:prstGeom>
          <a:noFill/>
        </p:spPr>
        <p:txBody>
          <a:bodyPr wrap="square" lIns="0" tIns="0" rIns="0" bIns="0" anchor="t">
            <a:noAutofit/>
          </a:bodyPr>
          <a:lstStyle/>
          <a:p>
            <a:pPr algn="ctr">
              <a:lnSpc>
                <a:spcPct val="106000"/>
              </a:lnSpc>
              <a:spcBef>
                <a:spcPts val="0"/>
              </a:spcBef>
              <a:spcAft>
                <a:spcPts val="0"/>
              </a:spcAft>
            </a:pPr>
            <a:r>
              <a:rPr sz="2500" b="0">
                <a:solidFill>
                  <a:srgbClr val="FFFFFF"/>
                </a:solidFill>
                <a:latin typeface="Aptos"/>
              </a:rPr>
              <a:t>Questions?</a:t>
            </a:r>
          </a:p>
        </p:txBody>
      </p:sp>
      <p:sp>
        <p:nvSpPr>
          <p:cNvPr id="6" name="TextBox 5"/>
          <p:cNvSpPr txBox="1"/>
          <p:nvPr/>
        </p:nvSpPr>
        <p:spPr>
          <a:xfrm>
            <a:off x="1097280" y="3922776"/>
            <a:ext cx="9994392" cy="768096"/>
          </a:xfrm>
          <a:prstGeom prst="rect">
            <a:avLst/>
          </a:prstGeom>
          <a:noFill/>
        </p:spPr>
        <p:txBody>
          <a:bodyPr wrap="square" lIns="0" tIns="0" rIns="0" bIns="0" anchor="t">
            <a:noAutofit/>
          </a:bodyPr>
          <a:lstStyle/>
          <a:p>
            <a:pPr algn="ctr">
              <a:lnSpc>
                <a:spcPct val="106000"/>
              </a:lnSpc>
              <a:spcBef>
                <a:spcPts val="0"/>
              </a:spcBef>
              <a:spcAft>
                <a:spcPts val="200"/>
              </a:spcAft>
            </a:pPr>
            <a:r>
              <a:rPr sz="2100" b="1">
                <a:solidFill>
                  <a:srgbClr val="22262A"/>
                </a:solidFill>
                <a:latin typeface="Aptos"/>
              </a:rPr>
              <a:t>A Privacy-Preserving Architecture for Secure</a:t>
            </a:r>
          </a:p>
          <a:p>
            <a:pPr algn="ctr">
              <a:lnSpc>
                <a:spcPct val="106000"/>
              </a:lnSpc>
              <a:spcBef>
                <a:spcPts val="0"/>
              </a:spcBef>
              <a:spcAft>
                <a:spcPts val="200"/>
              </a:spcAft>
            </a:pPr>
            <a:r>
              <a:rPr sz="2100" b="1">
                <a:solidFill>
                  <a:srgbClr val="22262A"/>
                </a:solidFill>
                <a:latin typeface="Aptos"/>
              </a:rPr>
              <a:t>Appliance-Level Demand Response in Virtual Power Plants</a:t>
            </a:r>
          </a:p>
        </p:txBody>
      </p:sp>
      <p:sp>
        <p:nvSpPr>
          <p:cNvPr id="7" name="TextBox 6"/>
          <p:cNvSpPr txBox="1"/>
          <p:nvPr/>
        </p:nvSpPr>
        <p:spPr>
          <a:xfrm>
            <a:off x="1097280" y="4983480"/>
            <a:ext cx="9994392" cy="420624"/>
          </a:xfrm>
          <a:prstGeom prst="rect">
            <a:avLst/>
          </a:prstGeom>
          <a:noFill/>
        </p:spPr>
        <p:txBody>
          <a:bodyPr wrap="square" lIns="0" tIns="0" rIns="0" bIns="0" anchor="t">
            <a:noAutofit/>
          </a:bodyPr>
          <a:lstStyle/>
          <a:p>
            <a:pPr algn="ctr">
              <a:lnSpc>
                <a:spcPct val="106000"/>
              </a:lnSpc>
              <a:spcBef>
                <a:spcPts val="0"/>
              </a:spcBef>
              <a:spcAft>
                <a:spcPts val="0"/>
              </a:spcAft>
            </a:pPr>
            <a:r>
              <a:rPr sz="2200" b="1">
                <a:solidFill>
                  <a:srgbClr val="922A31"/>
                </a:solidFill>
                <a:latin typeface="Aptos"/>
              </a:rPr>
              <a:t>joan.ferreq@urv.cat</a:t>
            </a:r>
          </a:p>
        </p:txBody>
      </p:sp>
      <p:cxnSp>
        <p:nvCxnSpPr>
          <p:cNvPr id="8" name="Connector 7"/>
          <p:cNvCxnSpPr/>
          <p:nvPr/>
        </p:nvCxnSpPr>
        <p:spPr>
          <a:xfrm>
            <a:off x="621792" y="5596128"/>
            <a:ext cx="10945368" cy="0"/>
          </a:xfrm>
          <a:prstGeom prst="line">
            <a:avLst/>
          </a:prstGeom>
          <a:ln w="13970">
            <a:solidFill>
              <a:srgbClr val="D7DCE0"/>
            </a:solidFill>
          </a:ln>
          <a:effectLst/>
        </p:spPr>
        <p:style>
          <a:lnRef idx="2">
            <a:schemeClr val="accent1"/>
          </a:lnRef>
          <a:fillRef idx="0">
            <a:schemeClr val="accent1"/>
          </a:fillRef>
          <a:effectRef idx="1">
            <a:schemeClr val="accent1"/>
          </a:effectRef>
          <a:fontRef idx="minor">
            <a:schemeClr val="tx1"/>
          </a:fontRef>
        </p:style>
      </p:cxnSp>
      <p:pic>
        <p:nvPicPr>
          <p:cNvPr id="9" name="Picture 8" descr="slide1_12.png"/>
          <p:cNvPicPr>
            <a:picLocks noChangeAspect="1"/>
          </p:cNvPicPr>
          <p:nvPr/>
        </p:nvPicPr>
        <p:blipFill>
          <a:blip r:embed="rId4"/>
          <a:stretch>
            <a:fillRect/>
          </a:stretch>
        </p:blipFill>
        <p:spPr>
          <a:xfrm>
            <a:off x="1034186" y="5843016"/>
            <a:ext cx="2924251" cy="566928"/>
          </a:xfrm>
          <a:prstGeom prst="rect">
            <a:avLst/>
          </a:prstGeom>
        </p:spPr>
      </p:pic>
      <p:pic>
        <p:nvPicPr>
          <p:cNvPr id="10" name="Picture 9" descr="slide1_13.png"/>
          <p:cNvPicPr>
            <a:picLocks noChangeAspect="1"/>
          </p:cNvPicPr>
          <p:nvPr/>
        </p:nvPicPr>
        <p:blipFill>
          <a:blip r:embed="rId5"/>
          <a:stretch>
            <a:fillRect/>
          </a:stretch>
        </p:blipFill>
        <p:spPr>
          <a:xfrm>
            <a:off x="9497033" y="5815584"/>
            <a:ext cx="1854252" cy="640080"/>
          </a:xfrm>
          <a:prstGeom prst="rect">
            <a:avLst/>
          </a:prstGeom>
        </p:spPr>
      </p:pic>
      <p:sp>
        <p:nvSpPr>
          <p:cNvPr id="11" name="TextBox 10"/>
          <p:cNvSpPr txBox="1"/>
          <p:nvPr/>
        </p:nvSpPr>
        <p:spPr>
          <a:xfrm>
            <a:off x="4709160" y="5843016"/>
            <a:ext cx="4315968" cy="512064"/>
          </a:xfrm>
          <a:prstGeom prst="rect">
            <a:avLst/>
          </a:prstGeom>
          <a:noFill/>
        </p:spPr>
        <p:txBody>
          <a:bodyPr wrap="square" lIns="0" tIns="0" rIns="0" bIns="0" anchor="t">
            <a:noAutofit/>
          </a:bodyPr>
          <a:lstStyle/>
          <a:p>
            <a:pPr algn="ctr">
              <a:lnSpc>
                <a:spcPct val="106000"/>
              </a:lnSpc>
              <a:spcBef>
                <a:spcPts val="0"/>
              </a:spcBef>
              <a:spcAft>
                <a:spcPts val="200"/>
              </a:spcAft>
            </a:pPr>
            <a:r>
              <a:rPr sz="1100" b="0">
                <a:solidFill>
                  <a:srgbClr val="616A73"/>
                </a:solidFill>
                <a:latin typeface="Aptos"/>
              </a:rPr>
              <a:t>SAFE/DATA · PID2024-156914OB-C42</a:t>
            </a:r>
          </a:p>
          <a:p>
            <a:pPr algn="ctr">
              <a:lnSpc>
                <a:spcPct val="106000"/>
              </a:lnSpc>
              <a:spcBef>
                <a:spcPts val="0"/>
              </a:spcBef>
              <a:spcAft>
                <a:spcPts val="200"/>
              </a:spcAft>
            </a:pPr>
            <a:r>
              <a:rPr sz="1100" b="0">
                <a:solidFill>
                  <a:srgbClr val="616A73"/>
                </a:solidFill>
                <a:latin typeface="Aptos"/>
              </a:rPr>
              <a:t>FPU23/01275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4136</Words>
  <Application>Microsoft Office PowerPoint</Application>
  <PresentationFormat>Widescreen</PresentationFormat>
  <Paragraphs>459</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Privacy-Preserving Architecture for Secure Appliance-Level Demand Response in Virtual Power Plants</dc:title>
  <dc:subject>Combined visual narrative for DPM 2026</dc:subject>
  <dc:creator>Joan Ferré-Queralt et al.</dc:creator>
  <cp:keywords>Demand response, VPP, privacy, OpenADR, smart contracts</cp:keywords>
  <dc:description>Visual system adapted from the supplied PowerPoint; argumentative sequence adapted from the supplied PDF.</dc:description>
  <cp:lastModifiedBy>Joan Ferré Queralt</cp:lastModifiedBy>
  <cp:revision>40</cp:revision>
  <dcterms:created xsi:type="dcterms:W3CDTF">2013-01-27T09:14:16Z</dcterms:created>
  <dcterms:modified xsi:type="dcterms:W3CDTF">2026-09-15T20:47:58Z</dcterms:modified>
  <cp:category/>
</cp:coreProperties>
</file>