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B2E4E"/>
                </a:solidFill>
                <a:latin typeface="Arial"/>
              </a:defRPr>
            </a:pPr>
            <a:r>
              <a:rPr lang="en-US" sz="1150" b="0" i="0" u="none" strike="noStrike">
                <a:solidFill>
                  <a:srgbClr val="0B2E4E"/>
                </a:solidFill>
                <a:latin typeface="Arial"/>
              </a:rPr>
              <a:t>SSIM by heterogeneity setting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SSIM (↑ = more leakage)</c:v>
                </c:pt>
              </c:strCache>
            </c:strRef>
          </c:tx>
          <c:spPr>
            <a:solidFill>
              <a:srgbClr val="0097A7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B2E4E"/>
                    </a:solidFill>
                    <a:latin typeface="Arial"/>
                  </a:defRPr>
                </a:pPr>
                <a:endParaRPr lang="en-P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E1: IID</c:v>
                </c:pt>
                <c:pt idx="1">
                  <c:v>E2: Mild</c:v>
                </c:pt>
                <c:pt idx="2">
                  <c:v>E3: Strong</c:v>
                </c:pt>
                <c:pt idx="3">
                  <c:v>E4: Extreme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0.69808000000000003</c:v>
                </c:pt>
                <c:pt idx="1">
                  <c:v>0.70477000000000001</c:v>
                </c:pt>
                <c:pt idx="2">
                  <c:v>0.74033000000000004</c:v>
                </c:pt>
                <c:pt idx="3">
                  <c:v>0.53105000000000002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E-4047-82E5-5CDBEF8836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4449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0.85"/>
          <c:min val="0"/>
        </c:scaling>
        <c:delete val="0"/>
        <c:axPos val="l"/>
        <c:majorGridlines>
          <c:spPr>
            <a:ln w="9525" cap="flat">
              <a:solidFill>
                <a:srgbClr val="DADF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4494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B2E4E"/>
                </a:solidFill>
                <a:latin typeface="Arial"/>
              </a:defRPr>
            </a:pPr>
            <a:r>
              <a:rPr lang="en-US" sz="1150" b="0" i="0" u="none" strike="noStrike">
                <a:solidFill>
                  <a:srgbClr val="0B2E4E"/>
                </a:solidFill>
                <a:latin typeface="Arial"/>
              </a:rPr>
              <a:t>MSE by heterogeneity setting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MSE (↓ = more leakage)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0.0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B2E4E"/>
                    </a:solidFill>
                    <a:latin typeface="Arial"/>
                  </a:defRPr>
                </a:pPr>
                <a:endParaRPr lang="en-P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E1: IID</c:v>
                </c:pt>
                <c:pt idx="1">
                  <c:v>E2: Mild</c:v>
                </c:pt>
                <c:pt idx="2">
                  <c:v>E3: Strong</c:v>
                </c:pt>
                <c:pt idx="3">
                  <c:v>E4: Extreme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1.323E-2</c:v>
                </c:pt>
                <c:pt idx="1">
                  <c:v>1.434E-2</c:v>
                </c:pt>
                <c:pt idx="2">
                  <c:v>1.0109999999999999E-2</c:v>
                </c:pt>
                <c:pt idx="3">
                  <c:v>3.1109999999999999E-2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2-4587-BC54-5898F38FE3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4449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.5000000000000003E-2"/>
          <c:min val="0"/>
        </c:scaling>
        <c:delete val="0"/>
        <c:axPos val="l"/>
        <c:majorGridlines>
          <c:spPr>
            <a:ln w="9525" cap="flat">
              <a:solidFill>
                <a:srgbClr val="DADF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4494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P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E1</c:v>
                </c:pt>
                <c:pt idx="1">
                  <c:v>E2</c:v>
                </c:pt>
                <c:pt idx="2">
                  <c:v>E3</c:v>
                </c:pt>
                <c:pt idx="3">
                  <c:v>E4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48</c:v>
                </c:pt>
                <c:pt idx="2">
                  <c:v>66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5-4C84-9EE3-61C1726A5E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P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E1</c:v>
                </c:pt>
                <c:pt idx="1">
                  <c:v>E2</c:v>
                </c:pt>
                <c:pt idx="2">
                  <c:v>E3</c:v>
                </c:pt>
                <c:pt idx="3">
                  <c:v>E4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42</c:v>
                </c:pt>
                <c:pt idx="1">
                  <c:v>42</c:v>
                </c:pt>
                <c:pt idx="2">
                  <c:v>34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E5-4C84-9EE3-61C1726A5E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P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E1</c:v>
                </c:pt>
                <c:pt idx="1">
                  <c:v>E2</c:v>
                </c:pt>
                <c:pt idx="2">
                  <c:v>E3</c:v>
                </c:pt>
                <c:pt idx="3">
                  <c:v>E4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10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E5-4C84-9EE3-61C1726A5E2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of reconstructions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PK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en-P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5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-1860803"/>
            <a:ext cx="5120640" cy="5120640"/>
          </a:xfrm>
          <a:prstGeom prst="ellipse">
            <a:avLst/>
          </a:prstGeom>
          <a:solidFill>
            <a:srgbClr val="0097A7">
              <a:alpha val="12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" name="Shape 1"/>
          <p:cNvSpPr/>
          <p:nvPr/>
        </p:nvSpPr>
        <p:spPr>
          <a:xfrm>
            <a:off x="-2103120" y="2834640"/>
            <a:ext cx="4572000" cy="4572000"/>
          </a:xfrm>
          <a:prstGeom prst="ellipse">
            <a:avLst/>
          </a:prstGeom>
          <a:solidFill>
            <a:srgbClr val="6FAE55">
              <a:alpha val="10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" name="Shape 2"/>
          <p:cNvSpPr/>
          <p:nvPr/>
        </p:nvSpPr>
        <p:spPr>
          <a:xfrm>
            <a:off x="7680960" y="3291840"/>
            <a:ext cx="2377440" cy="2377440"/>
          </a:xfrm>
          <a:prstGeom prst="ellipse">
            <a:avLst/>
          </a:prstGeom>
          <a:solidFill>
            <a:srgbClr val="0097A7">
              <a:alpha val="8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" name="Shape 3"/>
          <p:cNvSpPr/>
          <p:nvPr/>
        </p:nvSpPr>
        <p:spPr>
          <a:xfrm>
            <a:off x="544068" y="248400"/>
            <a:ext cx="2012442" cy="60350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05192B">
                <a:alpha val="35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pic>
        <p:nvPicPr>
          <p:cNvPr id="6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16" y="339840"/>
            <a:ext cx="1024128" cy="43891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537716" y="299454"/>
            <a:ext cx="0" cy="501396"/>
          </a:xfrm>
          <a:prstGeom prst="line">
            <a:avLst/>
          </a:prstGeom>
          <a:noFill/>
          <a:ln w="12700">
            <a:solidFill>
              <a:srgbClr val="3A5A75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9" name="Shape 5"/>
          <p:cNvSpPr/>
          <p:nvPr/>
        </p:nvSpPr>
        <p:spPr>
          <a:xfrm>
            <a:off x="502920" y="2593584"/>
            <a:ext cx="82296" cy="82296"/>
          </a:xfrm>
          <a:prstGeom prst="ellipse">
            <a:avLst/>
          </a:prstGeom>
          <a:solidFill>
            <a:srgbClr val="0097A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0" name="Text 6"/>
          <p:cNvSpPr/>
          <p:nvPr/>
        </p:nvSpPr>
        <p:spPr>
          <a:xfrm>
            <a:off x="694944" y="2520432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ON DATA PRIVACY MANAGEMENT  ·  DPM 2026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484632" y="1358640"/>
            <a:ext cx="8138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Privacy Peak</a:t>
            </a:r>
            <a:endParaRPr lang="en-US" sz="4400" dirty="0"/>
          </a:p>
        </p:txBody>
      </p:sp>
      <p:sp>
        <p:nvSpPr>
          <p:cNvPr id="12" name="Text 8"/>
          <p:cNvSpPr/>
          <p:nvPr/>
        </p:nvSpPr>
        <p:spPr>
          <a:xfrm>
            <a:off x="502920" y="2035296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Non-Monotonic Leakage in Federated Learning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502920" y="2847600"/>
            <a:ext cx="2377440" cy="0"/>
          </a:xfrm>
          <a:prstGeom prst="line">
            <a:avLst/>
          </a:prstGeom>
          <a:noFill/>
          <a:ln w="19050">
            <a:solidFill>
              <a:srgbClr val="0097A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4" name="Text 10"/>
          <p:cNvSpPr/>
          <p:nvPr/>
        </p:nvSpPr>
        <p:spPr>
          <a:xfrm>
            <a:off x="502920" y="28925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DC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reproducible, post-hoc reconstruction study of privacy leakage across federated heterogeneity regimes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02920" y="3913632"/>
            <a:ext cx="6675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Hamza Sajjad, Xavier Lessage, Gabriele Costa, Philippe Massonet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02920" y="4169664"/>
            <a:ext cx="6675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2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IMT School for Advanced Studies Lucca, Italy   ·   CETIC asbl, Belgium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502920" y="4398264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FA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hamza.sajjadahmed@imtlucca.it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0" y="4713126"/>
            <a:ext cx="9144000" cy="326874"/>
          </a:xfrm>
          <a:prstGeom prst="roundRect">
            <a:avLst>
              <a:gd name="adj" fmla="val 0"/>
            </a:avLst>
          </a:prstGeom>
          <a:solidFill>
            <a:srgbClr val="0E3557"/>
          </a:solidFill>
          <a:ln w="12700">
            <a:noFill/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Text 15"/>
          <p:cNvSpPr/>
          <p:nvPr/>
        </p:nvSpPr>
        <p:spPr>
          <a:xfrm>
            <a:off x="402300" y="4757691"/>
            <a:ext cx="107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DPM 2026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1106424" y="4765311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FC2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co-located with ESORICS 2026 · Rome, Italy</a:t>
            </a:r>
            <a:endParaRPr lang="en-US" sz="850" dirty="0"/>
          </a:p>
        </p:txBody>
      </p:sp>
      <p:pic>
        <p:nvPicPr>
          <p:cNvPr id="24" name="Image 1" descr="/home/claude/assets/cetic_wordmark_navy.png">
            <a:extLst>
              <a:ext uri="{FF2B5EF4-FFF2-40B4-BE49-F238E27FC236}">
                <a16:creationId xmlns:a16="http://schemas.microsoft.com/office/drawing/2014/main" id="{A27DC2BC-5CFD-E459-F39D-1FDA50C61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506" y="395310"/>
            <a:ext cx="906094" cy="3279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320040" y="1234440"/>
            <a:ext cx="4023360" cy="914400"/>
          </a:xfrm>
          <a:prstGeom prst="roundRect">
            <a:avLst>
              <a:gd name="adj" fmla="val 7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Shape 8"/>
          <p:cNvSpPr/>
          <p:nvPr/>
        </p:nvSpPr>
        <p:spPr>
          <a:xfrm>
            <a:off x="484632" y="1453896"/>
            <a:ext cx="502920" cy="457200"/>
          </a:xfrm>
          <a:prstGeom prst="roundRect">
            <a:avLst>
              <a:gd name="adj" fmla="val 16000"/>
            </a:avLst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3" name="Text 9"/>
          <p:cNvSpPr/>
          <p:nvPr/>
        </p:nvSpPr>
        <p:spPr>
          <a:xfrm>
            <a:off x="484632" y="1453896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124712" y="138074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1124712" y="1673352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FL privacy is not solved by design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4572000" y="1234440"/>
            <a:ext cx="4023360" cy="914400"/>
          </a:xfrm>
          <a:prstGeom prst="roundRect">
            <a:avLst>
              <a:gd name="adj" fmla="val 7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7" name="Shape 13"/>
          <p:cNvSpPr/>
          <p:nvPr/>
        </p:nvSpPr>
        <p:spPr>
          <a:xfrm>
            <a:off x="4736592" y="1453896"/>
            <a:ext cx="502920" cy="457200"/>
          </a:xfrm>
          <a:prstGeom prst="roundRect">
            <a:avLst>
              <a:gd name="adj" fmla="val 16000"/>
            </a:avLst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8" name="Text 14"/>
          <p:cNvSpPr/>
          <p:nvPr/>
        </p:nvSpPr>
        <p:spPr>
          <a:xfrm>
            <a:off x="4736592" y="1453896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5376672" y="138074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model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5376672" y="1673352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Post-hoc, white-box, model-only adversary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320040" y="2313432"/>
            <a:ext cx="4023360" cy="914400"/>
          </a:xfrm>
          <a:prstGeom prst="roundRect">
            <a:avLst>
              <a:gd name="adj" fmla="val 7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2" name="Shape 18"/>
          <p:cNvSpPr/>
          <p:nvPr/>
        </p:nvSpPr>
        <p:spPr>
          <a:xfrm>
            <a:off x="484632" y="2532888"/>
            <a:ext cx="502920" cy="457200"/>
          </a:xfrm>
          <a:prstGeom prst="roundRect">
            <a:avLst>
              <a:gd name="adj" fmla="val 16000"/>
            </a:avLst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3" name="Text 19"/>
          <p:cNvSpPr/>
          <p:nvPr/>
        </p:nvSpPr>
        <p:spPr>
          <a:xfrm>
            <a:off x="484632" y="2532888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1124712" y="245973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350" dirty="0"/>
          </a:p>
        </p:txBody>
      </p:sp>
      <p:sp>
        <p:nvSpPr>
          <p:cNvPr id="25" name="Text 21"/>
          <p:cNvSpPr/>
          <p:nvPr/>
        </p:nvSpPr>
        <p:spPr>
          <a:xfrm>
            <a:off x="1124712" y="2752344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Anchor-guided reconstruction framework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4572000" y="2313432"/>
            <a:ext cx="4023360" cy="914400"/>
          </a:xfrm>
          <a:prstGeom prst="roundRect">
            <a:avLst>
              <a:gd name="adj" fmla="val 7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7" name="Shape 23"/>
          <p:cNvSpPr/>
          <p:nvPr/>
        </p:nvSpPr>
        <p:spPr>
          <a:xfrm>
            <a:off x="4736592" y="2532888"/>
            <a:ext cx="502920" cy="457200"/>
          </a:xfrm>
          <a:prstGeom prst="roundRect">
            <a:avLst>
              <a:gd name="adj" fmla="val 16000"/>
            </a:avLst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8" name="Text 24"/>
          <p:cNvSpPr/>
          <p:nvPr/>
        </p:nvSpPr>
        <p:spPr>
          <a:xfrm>
            <a:off x="4736592" y="2532888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/>
          </a:p>
        </p:txBody>
      </p:sp>
      <p:sp>
        <p:nvSpPr>
          <p:cNvPr id="29" name="Text 25"/>
          <p:cNvSpPr/>
          <p:nvPr/>
        </p:nvSpPr>
        <p:spPr>
          <a:xfrm>
            <a:off x="5376672" y="245973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</a:t>
            </a:r>
            <a:endParaRPr lang="en-US" sz="1350" dirty="0"/>
          </a:p>
        </p:txBody>
      </p:sp>
      <p:sp>
        <p:nvSpPr>
          <p:cNvPr id="30" name="Text 26"/>
          <p:cNvSpPr/>
          <p:nvPr/>
        </p:nvSpPr>
        <p:spPr>
          <a:xfrm>
            <a:off x="5376672" y="2752344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CIFAR-10 across four heterogeneity regimes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320040" y="3392424"/>
            <a:ext cx="4023360" cy="914400"/>
          </a:xfrm>
          <a:prstGeom prst="roundRect">
            <a:avLst>
              <a:gd name="adj" fmla="val 7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32" name="Shape 28"/>
          <p:cNvSpPr/>
          <p:nvPr/>
        </p:nvSpPr>
        <p:spPr>
          <a:xfrm>
            <a:off x="484632" y="3611880"/>
            <a:ext cx="502920" cy="457200"/>
          </a:xfrm>
          <a:prstGeom prst="roundRect">
            <a:avLst>
              <a:gd name="adj" fmla="val 16000"/>
            </a:avLst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3" name="Text 29"/>
          <p:cNvSpPr/>
          <p:nvPr/>
        </p:nvSpPr>
        <p:spPr>
          <a:xfrm>
            <a:off x="484632" y="361188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600" dirty="0"/>
          </a:p>
        </p:txBody>
      </p:sp>
      <p:sp>
        <p:nvSpPr>
          <p:cNvPr id="34" name="Text 30"/>
          <p:cNvSpPr/>
          <p:nvPr/>
        </p:nvSpPr>
        <p:spPr>
          <a:xfrm>
            <a:off x="1124712" y="353872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350" dirty="0"/>
          </a:p>
        </p:txBody>
      </p:sp>
      <p:sp>
        <p:nvSpPr>
          <p:cNvPr id="35" name="Text 31"/>
          <p:cNvSpPr/>
          <p:nvPr/>
        </p:nvSpPr>
        <p:spPr>
          <a:xfrm>
            <a:off x="1124712" y="3831336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non-monotonic “privacy peak” at E3</a:t>
            </a:r>
            <a:endParaRPr lang="en-US" sz="1050" dirty="0"/>
          </a:p>
        </p:txBody>
      </p:sp>
      <p:sp>
        <p:nvSpPr>
          <p:cNvPr id="36" name="Shape 32"/>
          <p:cNvSpPr/>
          <p:nvPr/>
        </p:nvSpPr>
        <p:spPr>
          <a:xfrm>
            <a:off x="4572000" y="3392424"/>
            <a:ext cx="4023360" cy="914400"/>
          </a:xfrm>
          <a:prstGeom prst="roundRect">
            <a:avLst>
              <a:gd name="adj" fmla="val 7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37" name="Shape 33"/>
          <p:cNvSpPr/>
          <p:nvPr/>
        </p:nvSpPr>
        <p:spPr>
          <a:xfrm>
            <a:off x="4736592" y="3611880"/>
            <a:ext cx="502920" cy="457200"/>
          </a:xfrm>
          <a:prstGeom prst="roundRect">
            <a:avLst>
              <a:gd name="adj" fmla="val 16000"/>
            </a:avLst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8" name="Text 34"/>
          <p:cNvSpPr/>
          <p:nvPr/>
        </p:nvSpPr>
        <p:spPr>
          <a:xfrm>
            <a:off x="4736592" y="361188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5"/>
          <p:cNvSpPr/>
          <p:nvPr/>
        </p:nvSpPr>
        <p:spPr>
          <a:xfrm>
            <a:off x="5376672" y="353872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350" dirty="0"/>
          </a:p>
        </p:txBody>
      </p:sp>
      <p:sp>
        <p:nvSpPr>
          <p:cNvPr id="40" name="Text 36"/>
          <p:cNvSpPr/>
          <p:nvPr/>
        </p:nvSpPr>
        <p:spPr>
          <a:xfrm>
            <a:off x="5376672" y="3831336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moderate skew is the risky regime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Federated Learning Was Supposed to Protect Privacy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5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F3B4288-2B75-6464-09A4-6F985B2F2AF4}"/>
              </a:ext>
            </a:extLst>
          </p:cNvPr>
          <p:cNvGrpSpPr/>
          <p:nvPr/>
        </p:nvGrpSpPr>
        <p:grpSpPr>
          <a:xfrm>
            <a:off x="320040" y="1305484"/>
            <a:ext cx="4160520" cy="2770632"/>
            <a:chOff x="320040" y="1207008"/>
            <a:chExt cx="4160520" cy="2880360"/>
          </a:xfrm>
        </p:grpSpPr>
        <p:sp>
          <p:nvSpPr>
            <p:cNvPr id="11" name="Shape 7"/>
            <p:cNvSpPr/>
            <p:nvPr/>
          </p:nvSpPr>
          <p:spPr>
            <a:xfrm>
              <a:off x="320040" y="1207008"/>
              <a:ext cx="4160520" cy="2880360"/>
            </a:xfrm>
            <a:prstGeom prst="roundRect">
              <a:avLst>
                <a:gd name="adj" fmla="val 2222"/>
              </a:avLst>
            </a:prstGeom>
            <a:solidFill>
              <a:srgbClr val="F2F4F6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12" name="Text 8"/>
            <p:cNvSpPr/>
            <p:nvPr/>
          </p:nvSpPr>
          <p:spPr>
            <a:xfrm>
              <a:off x="502920" y="1335024"/>
              <a:ext cx="379476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B2E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promise</a:t>
              </a:r>
              <a:endParaRPr lang="en-US" sz="130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502920" y="1664208"/>
              <a:ext cx="3794760" cy="23134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Clients keep raw data local; only model updates are shared with a central server</a:t>
              </a:r>
              <a:endParaRPr lang="en-US" sz="12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Widely adopted for healthcare, mobile, and personalized services precisely because it avoids centralizing sensitive data</a:t>
              </a:r>
              <a:endParaRPr lang="en-US" sz="12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Federated Averaging (FedAvg) aggregates client updates into one global model</a:t>
              </a:r>
              <a:endParaRPr lang="en-US" sz="125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4B29479-45AE-9274-1C10-94BF042FC3FE}"/>
              </a:ext>
            </a:extLst>
          </p:cNvPr>
          <p:cNvGrpSpPr/>
          <p:nvPr/>
        </p:nvGrpSpPr>
        <p:grpSpPr>
          <a:xfrm>
            <a:off x="4663440" y="1305484"/>
            <a:ext cx="4160520" cy="2770632"/>
            <a:chOff x="4663440" y="1207008"/>
            <a:chExt cx="4160520" cy="2880360"/>
          </a:xfrm>
        </p:grpSpPr>
        <p:sp>
          <p:nvSpPr>
            <p:cNvPr id="14" name="Shape 10"/>
            <p:cNvSpPr/>
            <p:nvPr/>
          </p:nvSpPr>
          <p:spPr>
            <a:xfrm>
              <a:off x="4663440" y="1207008"/>
              <a:ext cx="4160520" cy="2880360"/>
            </a:xfrm>
            <a:prstGeom prst="roundRect">
              <a:avLst>
                <a:gd name="adj" fmla="val 2222"/>
              </a:avLst>
            </a:prstGeom>
            <a:solidFill>
              <a:srgbClr val="FBEFEC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15" name="Text 11"/>
            <p:cNvSpPr/>
            <p:nvPr/>
          </p:nvSpPr>
          <p:spPr>
            <a:xfrm>
              <a:off x="4846320" y="1335024"/>
              <a:ext cx="379476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catch</a:t>
              </a:r>
              <a:endParaRPr lang="en-US" sz="1300" dirty="0"/>
            </a:p>
          </p:txBody>
        </p:sp>
        <p:sp>
          <p:nvSpPr>
            <p:cNvPr id="16" name="Text 12"/>
            <p:cNvSpPr/>
            <p:nvPr/>
          </p:nvSpPr>
          <p:spPr>
            <a:xfrm>
              <a:off x="4846320" y="1664208"/>
              <a:ext cx="3794760" cy="23134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Model updates and the final trained model still encode information about the data that produced them</a:t>
              </a:r>
              <a:endParaRPr lang="en-US" sz="12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Membership inference, attribute inference, and reconstruction attacks all show FL alone is not privacy</a:t>
              </a:r>
              <a:endParaRPr lang="en-US" sz="12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2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Most prior reconstruction work assumes access to gradients or client updates — rarely the deployed model alone</a:t>
              </a:r>
              <a:endParaRPr lang="en-US" sz="1250" dirty="0"/>
            </a:p>
          </p:txBody>
        </p:sp>
      </p:grpSp>
      <p:sp>
        <p:nvSpPr>
          <p:cNvPr id="17" name="Shape 13"/>
          <p:cNvSpPr/>
          <p:nvPr/>
        </p:nvSpPr>
        <p:spPr>
          <a:xfrm>
            <a:off x="320040" y="4175290"/>
            <a:ext cx="8503920" cy="502920"/>
          </a:xfrm>
          <a:prstGeom prst="roundRect">
            <a:avLst>
              <a:gd name="adj" fmla="val 12727"/>
            </a:avLst>
          </a:prstGeom>
          <a:solidFill>
            <a:srgbClr val="0B2E4E"/>
          </a:solidFill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Text 14"/>
          <p:cNvSpPr/>
          <p:nvPr/>
        </p:nvSpPr>
        <p:spPr>
          <a:xfrm>
            <a:off x="502920" y="417529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paper asks: does FL alone protect privacy once training is done — with only the final model in an adversary's hands?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Open Question: Does Heterogeneity Help or Hurt Privacy?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320040" y="1207008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data is rarely IID in practice. Data heterogeneity is known to affect accuracy and convergence — but its effect on privacy leakage is far less understood.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320040" y="1874520"/>
            <a:ext cx="2682240" cy="2103120"/>
          </a:xfrm>
          <a:prstGeom prst="roundRect">
            <a:avLst>
              <a:gd name="adj" fmla="val 3043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3" name="Shape 9"/>
          <p:cNvSpPr/>
          <p:nvPr/>
        </p:nvSpPr>
        <p:spPr>
          <a:xfrm>
            <a:off x="484632" y="2057400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4" name="Text 10"/>
          <p:cNvSpPr/>
          <p:nvPr/>
        </p:nvSpPr>
        <p:spPr>
          <a:xfrm>
            <a:off x="484632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84632" y="2542032"/>
            <a:ext cx="23530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heterogeneity ranges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484632" y="3035808"/>
            <a:ext cx="23530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studies test only IID or one non-IID level, not a full spectrum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3230880" y="1874520"/>
            <a:ext cx="2682240" cy="2103120"/>
          </a:xfrm>
          <a:prstGeom prst="roundRect">
            <a:avLst>
              <a:gd name="adj" fmla="val 3043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8" name="Shape 14"/>
          <p:cNvSpPr/>
          <p:nvPr/>
        </p:nvSpPr>
        <p:spPr>
          <a:xfrm>
            <a:off x="3395472" y="2057400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9" name="Text 15"/>
          <p:cNvSpPr/>
          <p:nvPr/>
        </p:nvSpPr>
        <p:spPr>
          <a:xfrm>
            <a:off x="3395472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3395472" y="2542032"/>
            <a:ext cx="23530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Optimization-success bias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3395472" y="3035808"/>
            <a:ext cx="23530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Reconstruction quality is judged by convergence, not semantic consistency or stability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6141720" y="1874520"/>
            <a:ext cx="2682240" cy="2103120"/>
          </a:xfrm>
          <a:prstGeom prst="roundRect">
            <a:avLst>
              <a:gd name="adj" fmla="val 3043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3" name="Shape 19"/>
          <p:cNvSpPr/>
          <p:nvPr/>
        </p:nvSpPr>
        <p:spPr>
          <a:xfrm>
            <a:off x="6306312" y="2057400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4" name="Text 20"/>
          <p:cNvSpPr/>
          <p:nvPr/>
        </p:nvSpPr>
        <p:spPr>
          <a:xfrm>
            <a:off x="6306312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5" name="Text 21"/>
          <p:cNvSpPr/>
          <p:nvPr/>
        </p:nvSpPr>
        <p:spPr>
          <a:xfrm>
            <a:off x="6306312" y="2542032"/>
            <a:ext cx="23530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Training-time assumptions</a:t>
            </a:r>
            <a:endParaRPr lang="en-US" sz="1250" dirty="0"/>
          </a:p>
        </p:txBody>
      </p:sp>
      <p:sp>
        <p:nvSpPr>
          <p:cNvPr id="26" name="Text 22"/>
          <p:cNvSpPr/>
          <p:nvPr/>
        </p:nvSpPr>
        <p:spPr>
          <a:xfrm>
            <a:off x="6306312" y="3035808"/>
            <a:ext cx="23530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works consider a strictly post-hoc adversary with only the final global model</a:t>
            </a:r>
            <a:endParaRPr lang="en-US" sz="1050" dirty="0"/>
          </a:p>
        </p:txBody>
      </p:sp>
      <p:sp>
        <p:nvSpPr>
          <p:cNvPr id="27" name="Shape 23"/>
          <p:cNvSpPr/>
          <p:nvPr/>
        </p:nvSpPr>
        <p:spPr>
          <a:xfrm>
            <a:off x="320040" y="4160520"/>
            <a:ext cx="8503920" cy="502920"/>
          </a:xfrm>
          <a:prstGeom prst="roundRect">
            <a:avLst>
              <a:gd name="adj" fmla="val 12727"/>
            </a:avLst>
          </a:prstGeom>
          <a:solidFill>
            <a:srgbClr val="0B2E4E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8" name="Text 24"/>
          <p:cNvSpPr/>
          <p:nvPr/>
        </p:nvSpPr>
        <p:spPr>
          <a:xfrm>
            <a:off x="502920" y="416052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goal: systematically measure post-hoc reconstruction leakage across the full IID → extreme non-IID spectrum.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Questions &amp; Contributions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320040" y="1207008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Shape 8"/>
          <p:cNvSpPr/>
          <p:nvPr/>
        </p:nvSpPr>
        <p:spPr>
          <a:xfrm>
            <a:off x="457200" y="1280160"/>
            <a:ext cx="640080" cy="329184"/>
          </a:xfrm>
          <a:prstGeom prst="roundRect">
            <a:avLst>
              <a:gd name="adj" fmla="val 16667"/>
            </a:avLst>
          </a:prstGeom>
          <a:solidFill>
            <a:srgbClr val="0097A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3" name="Text 9"/>
          <p:cNvSpPr/>
          <p:nvPr/>
        </p:nvSpPr>
        <p:spPr>
          <a:xfrm>
            <a:off x="457200" y="1280160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RQ1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1234440" y="1207008"/>
            <a:ext cx="7452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8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data heterogeneity affect the vulnerability of a federated model to post-hoc reconstruction?</a:t>
            </a:r>
            <a:endParaRPr lang="en-US" sz="1180" dirty="0"/>
          </a:p>
        </p:txBody>
      </p:sp>
      <p:sp>
        <p:nvSpPr>
          <p:cNvPr id="15" name="Shape 11"/>
          <p:cNvSpPr/>
          <p:nvPr/>
        </p:nvSpPr>
        <p:spPr>
          <a:xfrm>
            <a:off x="320040" y="1773936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6" name="Shape 12"/>
          <p:cNvSpPr/>
          <p:nvPr/>
        </p:nvSpPr>
        <p:spPr>
          <a:xfrm>
            <a:off x="457200" y="1847088"/>
            <a:ext cx="640080" cy="329184"/>
          </a:xfrm>
          <a:prstGeom prst="roundRect">
            <a:avLst>
              <a:gd name="adj" fmla="val 16667"/>
            </a:avLst>
          </a:prstGeom>
          <a:solidFill>
            <a:srgbClr val="0097A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7" name="Text 13"/>
          <p:cNvSpPr/>
          <p:nvPr/>
        </p:nvSpPr>
        <p:spPr>
          <a:xfrm>
            <a:off x="457200" y="1847088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RQ2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1234440" y="1773936"/>
            <a:ext cx="7452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8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anchor-guided initialization improve inversion without gradients, updates, or training dynamics?</a:t>
            </a:r>
            <a:endParaRPr lang="en-US" sz="1180" dirty="0"/>
          </a:p>
        </p:txBody>
      </p:sp>
      <p:sp>
        <p:nvSpPr>
          <p:cNvPr id="19" name="Shape 15"/>
          <p:cNvSpPr/>
          <p:nvPr/>
        </p:nvSpPr>
        <p:spPr>
          <a:xfrm>
            <a:off x="320040" y="2340864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0" name="Shape 16"/>
          <p:cNvSpPr/>
          <p:nvPr/>
        </p:nvSpPr>
        <p:spPr>
          <a:xfrm>
            <a:off x="457200" y="2414016"/>
            <a:ext cx="640080" cy="329184"/>
          </a:xfrm>
          <a:prstGeom prst="roundRect">
            <a:avLst>
              <a:gd name="adj" fmla="val 16667"/>
            </a:avLst>
          </a:prstGeom>
          <a:solidFill>
            <a:srgbClr val="0097A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1" name="Text 17"/>
          <p:cNvSpPr/>
          <p:nvPr/>
        </p:nvSpPr>
        <p:spPr>
          <a:xfrm>
            <a:off x="457200" y="2414016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RQ3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1234440" y="2340864"/>
            <a:ext cx="7452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8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heterogeneity – privacy relationship monotonic, as commonly assumed?</a:t>
            </a:r>
            <a:endParaRPr lang="en-US" sz="1180" dirty="0"/>
          </a:p>
        </p:txBody>
      </p:sp>
      <p:sp>
        <p:nvSpPr>
          <p:cNvPr id="23" name="Text 19"/>
          <p:cNvSpPr/>
          <p:nvPr/>
        </p:nvSpPr>
        <p:spPr>
          <a:xfrm>
            <a:off x="320040" y="30632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Contributions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320040" y="3364992"/>
            <a:ext cx="8503920" cy="1179576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5" name="Text 21"/>
          <p:cNvSpPr/>
          <p:nvPr/>
        </p:nvSpPr>
        <p:spPr>
          <a:xfrm>
            <a:off x="502920" y="3493008"/>
            <a:ext cx="8138160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systematic study of leakage across IID → extreme non-IID regimes, revealing a non-monotonic reconstruction trend</a:t>
            </a:r>
            <a:endParaRPr lang="en-US" sz="115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anchor-guided reconstruction framework using only the final global model (no gradients, updates, or training dynamics)</a:t>
            </a:r>
            <a:endParaRPr lang="en-US" sz="115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validation, ablations, and class-wise analysis showing federated models retain recoverable information even under strong distribution shift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MODEL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Strictly Post-Hoc, Model-Only Adversary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  <p:pic>
        <p:nvPicPr>
          <p:cNvPr id="11" name="Image 2" descr="/home/claude/assets/fig1_threatmode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467612"/>
            <a:ext cx="4682691" cy="317754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B83D16E-C0C3-FA38-6EDF-FFF4E0D0E57A}"/>
              </a:ext>
            </a:extLst>
          </p:cNvPr>
          <p:cNvGrpSpPr/>
          <p:nvPr/>
        </p:nvGrpSpPr>
        <p:grpSpPr>
          <a:xfrm>
            <a:off x="5736657" y="1670545"/>
            <a:ext cx="3087303" cy="1276643"/>
            <a:chOff x="5736657" y="1311814"/>
            <a:chExt cx="3087303" cy="127664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581A374-8C7F-1C5C-FF79-3A44AAEC6DC1}"/>
                </a:ext>
              </a:extLst>
            </p:cNvPr>
            <p:cNvGrpSpPr/>
            <p:nvPr/>
          </p:nvGrpSpPr>
          <p:grpSpPr>
            <a:xfrm>
              <a:off x="5736657" y="1311814"/>
              <a:ext cx="3087303" cy="1276643"/>
              <a:chOff x="5736657" y="1311814"/>
              <a:chExt cx="3087303" cy="1276643"/>
            </a:xfrm>
          </p:grpSpPr>
          <p:sp>
            <p:nvSpPr>
              <p:cNvPr id="12" name="Shape 7"/>
              <p:cNvSpPr/>
              <p:nvPr/>
            </p:nvSpPr>
            <p:spPr>
              <a:xfrm>
                <a:off x="5736657" y="1311814"/>
                <a:ext cx="3087303" cy="1276643"/>
              </a:xfrm>
              <a:prstGeom prst="roundRect">
                <a:avLst>
                  <a:gd name="adj" fmla="val 4000"/>
                </a:avLst>
              </a:prstGeom>
              <a:solidFill>
                <a:srgbClr val="F2F4F6"/>
              </a:solidFill>
              <a:ln w="12700">
                <a:solidFill>
                  <a:srgbClr val="DADFE3"/>
                </a:solidFill>
                <a:prstDash val="solid"/>
              </a:ln>
              <a:effectLst>
                <a:outerShdw blurRad="76200" dist="25400" dir="5400000" algn="bl" rotWithShape="0">
                  <a:srgbClr val="1A2B3C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en-PK"/>
              </a:p>
            </p:txBody>
          </p:sp>
          <p:sp>
            <p:nvSpPr>
              <p:cNvPr id="13" name="Text 8"/>
              <p:cNvSpPr/>
              <p:nvPr/>
            </p:nvSpPr>
            <p:spPr>
              <a:xfrm>
                <a:off x="5919537" y="1362456"/>
                <a:ext cx="2721543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B2E4E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Adversary knows</a:t>
                </a:r>
                <a:endParaRPr lang="en-US" sz="1300" dirty="0"/>
              </a:p>
            </p:txBody>
          </p:sp>
        </p:grpSp>
        <p:sp>
          <p:nvSpPr>
            <p:cNvPr id="14" name="Text 9"/>
            <p:cNvSpPr/>
            <p:nvPr/>
          </p:nvSpPr>
          <p:spPr>
            <a:xfrm>
              <a:off x="5919537" y="1691640"/>
              <a:ext cx="2721543" cy="81240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0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Final trained global model fθ — all parameters, BatchNorm statistics</a:t>
              </a:r>
              <a:endParaRPr lang="en-US" sz="10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0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Can query the model for output logits on arbitrary inputs</a:t>
              </a:r>
              <a:endParaRPr lang="en-US" sz="105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E196C4-D8CF-BBF4-BAF9-AFD3E869960C}"/>
              </a:ext>
            </a:extLst>
          </p:cNvPr>
          <p:cNvGrpSpPr/>
          <p:nvPr/>
        </p:nvGrpSpPr>
        <p:grpSpPr>
          <a:xfrm>
            <a:off x="5736657" y="3168752"/>
            <a:ext cx="3087303" cy="1216152"/>
            <a:chOff x="5736657" y="3006970"/>
            <a:chExt cx="3087303" cy="1216152"/>
          </a:xfrm>
        </p:grpSpPr>
        <p:sp>
          <p:nvSpPr>
            <p:cNvPr id="15" name="Shape 10"/>
            <p:cNvSpPr/>
            <p:nvPr/>
          </p:nvSpPr>
          <p:spPr>
            <a:xfrm>
              <a:off x="5736657" y="3006970"/>
              <a:ext cx="3087303" cy="1216152"/>
            </a:xfrm>
            <a:prstGeom prst="roundRect">
              <a:avLst>
                <a:gd name="adj" fmla="val 3590"/>
              </a:avLst>
            </a:prstGeom>
            <a:solidFill>
              <a:srgbClr val="FBEFEC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16" name="Text 11"/>
            <p:cNvSpPr/>
            <p:nvPr/>
          </p:nvSpPr>
          <p:spPr>
            <a:xfrm>
              <a:off x="5919537" y="3099816"/>
              <a:ext cx="2721543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Adversary does NOT know</a:t>
              </a:r>
              <a:endParaRPr lang="en-US" sz="1300" dirty="0"/>
            </a:p>
          </p:txBody>
        </p:sp>
        <p:sp>
          <p:nvSpPr>
            <p:cNvPr id="17" name="Text 12"/>
            <p:cNvSpPr/>
            <p:nvPr/>
          </p:nvSpPr>
          <p:spPr>
            <a:xfrm>
              <a:off x="5919537" y="3429000"/>
              <a:ext cx="2721543" cy="6355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0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Client datasets, gradients, local updates, or optimizer states</a:t>
              </a:r>
              <a:endParaRPr lang="en-US" sz="10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0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Any intermediate training-time information</a:t>
              </a:r>
              <a:endParaRPr lang="en-US" sz="105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Anchor-Guided Reconstruction Framework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50" dirty="0"/>
          </a:p>
        </p:txBody>
      </p:sp>
      <p:pic>
        <p:nvPicPr>
          <p:cNvPr id="11" name="Image 2" descr="/home/claude/assets/fig2_framewo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49" y="1298448"/>
            <a:ext cx="7336301" cy="212385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20040" y="3566208"/>
            <a:ext cx="4137660" cy="1212585"/>
          </a:xfrm>
          <a:prstGeom prst="roundRect">
            <a:avLst>
              <a:gd name="adj" fmla="val 4000"/>
            </a:avLst>
          </a:prstGeom>
          <a:solidFill>
            <a:srgbClr val="F2F4F6"/>
          </a:solidFill>
          <a:ln w="12700">
            <a:solidFill>
              <a:srgbClr val="DADFE3"/>
            </a:solidFill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" y="3694224"/>
            <a:ext cx="37719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>
                <a:solidFill>
                  <a:srgbClr val="0B2E4E"/>
                </a:solidFill>
                <a:latin typeface="Calibri"/>
              </a:rPr>
              <a:t>How the Pipeline Works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950254"/>
            <a:ext cx="3771900" cy="62736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sz="1050">
                <a:solidFill>
                  <a:srgbClr val="44494E"/>
                </a:solidFill>
                <a:latin typeface="Calibri"/>
              </a:rPr>
              <a:t>Feature bank → anchor + masking → iterative reconstruction → nearest-real check</a:t>
            </a: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sz="1050">
                <a:solidFill>
                  <a:srgbClr val="44494E"/>
                </a:solidFill>
                <a:latin typeface="Calibri"/>
              </a:rPr>
              <a:t>Touches only the frozen global model fθ — the exact post-hoc adversary from the threat model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86300" y="3566208"/>
            <a:ext cx="4137660" cy="1212585"/>
          </a:xfrm>
          <a:prstGeom prst="roundRect">
            <a:avLst>
              <a:gd name="adj" fmla="val 4000"/>
            </a:avLst>
          </a:prstGeom>
          <a:solidFill>
            <a:srgbClr val="E4F5F6"/>
          </a:solidFill>
          <a:ln w="12700">
            <a:solidFill>
              <a:srgbClr val="0097A7"/>
            </a:solidFill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69180" y="3694224"/>
            <a:ext cx="37719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>
                <a:solidFill>
                  <a:srgbClr val="0097A7"/>
                </a:solidFill>
                <a:latin typeface="Calibri"/>
              </a:rPr>
              <a:t>Why This Matters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9180" y="3950254"/>
            <a:ext cx="3771900" cy="62736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sz="1050" dirty="0">
                <a:solidFill>
                  <a:srgbClr val="44494E"/>
                </a:solidFill>
                <a:latin typeface="Calibri"/>
              </a:rPr>
              <a:t>This anchor-guided attack is the paper's core technical contribution</a:t>
            </a: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sz="1050" dirty="0">
                <a:solidFill>
                  <a:srgbClr val="44494E"/>
                </a:solidFill>
                <a:latin typeface="Calibri"/>
              </a:rPr>
              <a:t>Every result in the rest of this talk comes from running this exact pipeline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Partial-Anchor Initialization &amp; Multi-Objective Loss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320040" y="1207007"/>
            <a:ext cx="4160520" cy="1951189"/>
          </a:xfrm>
          <a:prstGeom prst="roundRect">
            <a:avLst>
              <a:gd name="adj" fmla="val 1818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8"/>
          <p:cNvSpPr/>
          <p:nvPr/>
        </p:nvSpPr>
        <p:spPr>
          <a:xfrm>
            <a:off x="502920" y="133502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Partial-anchor initialization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02920" y="1664208"/>
            <a:ext cx="3794760" cy="1290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x0 = M ⊙ xa + (1−M) ⊙ xn — anchor xa preserves partial semantic content, mask M and noise xn add diversity</a:t>
            </a:r>
            <a:endParaRPr lang="en-US" sz="120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a reparameterized variable u with x = σ(u), mapping the latent variable into valid image space</a:t>
            </a:r>
            <a:endParaRPr lang="en-US" sz="120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random restarts mitigate sensitivity to local minima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63440" y="1207008"/>
            <a:ext cx="4160520" cy="1951189"/>
          </a:xfrm>
          <a:prstGeom prst="roundRect">
            <a:avLst>
              <a:gd name="adj" fmla="val 1818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5" name="Text 11"/>
          <p:cNvSpPr/>
          <p:nvPr/>
        </p:nvSpPr>
        <p:spPr>
          <a:xfrm>
            <a:off x="4846320" y="133502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Multi-objective loss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846320" y="1664208"/>
            <a:ext cx="3794760" cy="2953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Lce + λbn·Lbn + λf·Lfeat + λp·Lperc + λtv·Ltv + λc·Lcolor + λa·Lanchor</a:t>
            </a:r>
            <a:endParaRPr lang="en-US" sz="120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Enforces classification alignment, BatchNorm-statistic matching, feature consistency, perceptual similarity, smoothness, color regularity, and anchor preservation</a:t>
            </a:r>
            <a:endParaRPr lang="en-US" sz="120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reconstruction per sample = restart with maximum target-class confidence under fθ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20040" y="3410010"/>
            <a:ext cx="85039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 dirty="0">
                <a:solidFill>
                  <a:srgbClr val="0B2E4E"/>
                </a:solidFill>
                <a:latin typeface="Calibri"/>
              </a:rPr>
              <a:t>From equation to pixels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97964" y="3739193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E4F5F6"/>
          </a:solidFill>
          <a:ln w="12700">
            <a:solidFill>
              <a:srgbClr val="009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860804" y="3739193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0B2E4E"/>
                </a:solidFill>
                <a:latin typeface="Calibri"/>
              </a:rPr>
              <a:t>xₐ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3644" y="4251257"/>
            <a:ext cx="10058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 i="0">
                <a:solidFill>
                  <a:srgbClr val="44494E"/>
                </a:solidFill>
                <a:latin typeface="Calibri"/>
              </a:rPr>
              <a:t>anchor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46604" y="3739193"/>
            <a:ext cx="219456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44494E"/>
                </a:solidFill>
                <a:latin typeface="Calibri"/>
              </a:rPr>
              <a:t>⊙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57500" y="3739193"/>
            <a:ext cx="4572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857500" y="3739193"/>
            <a:ext cx="228600" cy="228600"/>
          </a:xfrm>
          <a:prstGeom prst="rect">
            <a:avLst/>
          </a:prstGeom>
          <a:solidFill>
            <a:srgbClr val="0B2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086100" y="3739193"/>
            <a:ext cx="2286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2857500" y="3967793"/>
            <a:ext cx="2286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086100" y="3967793"/>
            <a:ext cx="228600" cy="228600"/>
          </a:xfrm>
          <a:prstGeom prst="rect">
            <a:avLst/>
          </a:prstGeom>
          <a:solidFill>
            <a:srgbClr val="0B2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583180" y="4251257"/>
            <a:ext cx="10058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 i="0">
                <a:solidFill>
                  <a:srgbClr val="44494E"/>
                </a:solidFill>
                <a:latin typeface="Calibri"/>
              </a:rPr>
              <a:t>mask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06140" y="3739193"/>
            <a:ext cx="219456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44494E"/>
                </a:solidFill>
                <a:latin typeface="Calibri"/>
              </a:rPr>
              <a:t>+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717036" y="3739193"/>
            <a:ext cx="457200" cy="457200"/>
          </a:xfrm>
          <a:prstGeom prst="rect">
            <a:avLst/>
          </a:prstGeom>
          <a:solidFill>
            <a:srgbClr val="F2F4F6"/>
          </a:solidFill>
          <a:ln w="12700">
            <a:solidFill>
              <a:srgbClr val="DADF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3884422" y="3846473"/>
            <a:ext cx="33168" cy="33168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3797069" y="3980261"/>
            <a:ext cx="26647" cy="26647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3792053" y="3970377"/>
            <a:ext cx="19145" cy="19145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3922579" y="3818330"/>
            <a:ext cx="20361" cy="20361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3919408" y="4081365"/>
            <a:ext cx="21118" cy="21118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3849469" y="4012073"/>
            <a:ext cx="39952" cy="39952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3972427" y="3931893"/>
            <a:ext cx="40605" cy="40605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3788086" y="4092351"/>
            <a:ext cx="24908" cy="24908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3822024" y="3834987"/>
            <a:ext cx="25339" cy="25339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4055481" y="3856855"/>
            <a:ext cx="31583" cy="31583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3993904" y="3923455"/>
            <a:ext cx="30809" cy="30809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3793717" y="3814767"/>
            <a:ext cx="22996" cy="22996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4008319" y="3942634"/>
            <a:ext cx="25469" cy="25469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3975366" y="3951526"/>
            <a:ext cx="25140" cy="25140"/>
          </a:xfrm>
          <a:prstGeom prst="ellipse">
            <a:avLst/>
          </a:prstGeom>
          <a:solidFill>
            <a:srgbClr val="4449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442716" y="4251257"/>
            <a:ext cx="10058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 i="0">
                <a:solidFill>
                  <a:srgbClr val="44494E"/>
                </a:solidFill>
                <a:latin typeface="Calibri"/>
              </a:rPr>
              <a:t>noise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65676" y="3739193"/>
            <a:ext cx="219456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44494E"/>
                </a:solidFill>
                <a:latin typeface="Calibri"/>
              </a:rPr>
              <a:t>=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6572" y="3739193"/>
            <a:ext cx="502920" cy="502920"/>
          </a:xfrm>
          <a:prstGeom prst="rect">
            <a:avLst/>
          </a:prstGeom>
          <a:solidFill>
            <a:srgbClr val="E4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4828032" y="3739193"/>
            <a:ext cx="251460" cy="25146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4576572" y="3739193"/>
            <a:ext cx="502920" cy="502920"/>
          </a:xfrm>
          <a:prstGeom prst="rect">
            <a:avLst/>
          </a:prstGeom>
          <a:noFill/>
          <a:ln w="15875">
            <a:solidFill>
              <a:srgbClr val="0B2E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4256532" y="4251257"/>
            <a:ext cx="1143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1" i="0">
                <a:solidFill>
                  <a:srgbClr val="0B2E4E"/>
                </a:solidFill>
                <a:latin typeface="Calibri"/>
              </a:rPr>
              <a:t>initial x₀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70932" y="3739193"/>
            <a:ext cx="310896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44494E"/>
                </a:solidFill>
                <a:latin typeface="Calibri"/>
              </a:rPr>
              <a:t>→</a:t>
            </a:r>
          </a:p>
        </p:txBody>
      </p:sp>
      <p:sp>
        <p:nvSpPr>
          <p:cNvPr id="51" name="Oval 50"/>
          <p:cNvSpPr/>
          <p:nvPr/>
        </p:nvSpPr>
        <p:spPr>
          <a:xfrm>
            <a:off x="5573268" y="3638609"/>
            <a:ext cx="658368" cy="658368"/>
          </a:xfrm>
          <a:prstGeom prst="ellipse">
            <a:avLst/>
          </a:prstGeom>
          <a:solidFill>
            <a:srgbClr val="0B2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sz="1100" b="0" dirty="0">
                <a:solidFill>
                  <a:srgbClr val="FFFFFF"/>
                </a:solidFill>
                <a:latin typeface="Calibri"/>
              </a:rPr>
              <a:t>iterate
T steps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23076" y="3739193"/>
            <a:ext cx="27432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44494E"/>
                </a:solidFill>
                <a:latin typeface="Calibri"/>
              </a:rPr>
              <a:t>→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688836" y="3739193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0097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551676" y="3739193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x*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68796" y="4251257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 i="0">
                <a:solidFill>
                  <a:srgbClr val="44494E"/>
                </a:solidFill>
                <a:latin typeface="Calibri"/>
              </a:rPr>
              <a:t>reconstruction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Experimental Setup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5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9907E8A-764F-8F60-7DE7-1F52DBA29E8A}"/>
              </a:ext>
            </a:extLst>
          </p:cNvPr>
          <p:cNvGrpSpPr/>
          <p:nvPr/>
        </p:nvGrpSpPr>
        <p:grpSpPr>
          <a:xfrm>
            <a:off x="320040" y="1298450"/>
            <a:ext cx="4343400" cy="1691640"/>
            <a:chOff x="320040" y="1207008"/>
            <a:chExt cx="4343400" cy="1691640"/>
          </a:xfrm>
        </p:grpSpPr>
        <p:sp>
          <p:nvSpPr>
            <p:cNvPr id="11" name="Shape 7"/>
            <p:cNvSpPr/>
            <p:nvPr/>
          </p:nvSpPr>
          <p:spPr>
            <a:xfrm>
              <a:off x="320040" y="1207008"/>
              <a:ext cx="4343400" cy="1691640"/>
            </a:xfrm>
            <a:prstGeom prst="roundRect">
              <a:avLst>
                <a:gd name="adj" fmla="val 3784"/>
              </a:avLst>
            </a:prstGeom>
            <a:solidFill>
              <a:srgbClr val="F2F4F6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12" name="Text 8"/>
            <p:cNvSpPr/>
            <p:nvPr/>
          </p:nvSpPr>
          <p:spPr>
            <a:xfrm>
              <a:off x="502920" y="1335024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B2E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Design</a:t>
              </a:r>
              <a:endParaRPr lang="en-US" sz="130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502920" y="1664208"/>
              <a:ext cx="3977640" cy="11247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Dataset: CIFAR-10, identical architecture/optimization across all settings</a:t>
              </a:r>
              <a:endParaRPr lang="en-US" sz="11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Heterogeneity via Dirichlet partitioning (α = ∞, 0.5, 0.3, 0.1)</a:t>
              </a:r>
              <a:endParaRPr lang="en-US" sz="11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100 reconstructions per experiment (10 classes × multiple anchors)</a:t>
              </a:r>
              <a:endParaRPr lang="en-US" sz="115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DF4EAC8-1B46-75A3-6EDA-4C8A274E507E}"/>
              </a:ext>
            </a:extLst>
          </p:cNvPr>
          <p:cNvGrpSpPr/>
          <p:nvPr/>
        </p:nvGrpSpPr>
        <p:grpSpPr>
          <a:xfrm>
            <a:off x="320040" y="3090674"/>
            <a:ext cx="4343400" cy="1591056"/>
            <a:chOff x="320040" y="2999232"/>
            <a:chExt cx="4343400" cy="1591056"/>
          </a:xfrm>
        </p:grpSpPr>
        <p:sp>
          <p:nvSpPr>
            <p:cNvPr id="14" name="Shape 10"/>
            <p:cNvSpPr/>
            <p:nvPr/>
          </p:nvSpPr>
          <p:spPr>
            <a:xfrm>
              <a:off x="320040" y="2999232"/>
              <a:ext cx="4343400" cy="1591056"/>
            </a:xfrm>
            <a:prstGeom prst="roundRect">
              <a:avLst>
                <a:gd name="adj" fmla="val 3590"/>
              </a:avLst>
            </a:prstGeom>
            <a:solidFill>
              <a:srgbClr val="F2F4F6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15" name="Text 11"/>
            <p:cNvSpPr/>
            <p:nvPr/>
          </p:nvSpPr>
          <p:spPr>
            <a:xfrm>
              <a:off x="502920" y="3127248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B2E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Metrics</a:t>
              </a:r>
              <a:endParaRPr lang="en-US" sz="1300" dirty="0"/>
            </a:p>
          </p:txBody>
        </p:sp>
        <p:sp>
          <p:nvSpPr>
            <p:cNvPr id="16" name="Text 12"/>
            <p:cNvSpPr/>
            <p:nvPr/>
          </p:nvSpPr>
          <p:spPr>
            <a:xfrm>
              <a:off x="502920" y="3456432"/>
              <a:ext cx="3977640" cy="9555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Pixel-level: MSE, SSIM</a:t>
              </a:r>
              <a:endParaRPr lang="en-US" sz="11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Semantic: penultimate-layer feature distance</a:t>
              </a:r>
              <a:endParaRPr lang="en-US" sz="115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5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Privacy proxy: unique nearest-neighbour training images retrieved</a:t>
              </a:r>
              <a:endParaRPr lang="en-US" sz="115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82DA524-4E6D-E1D6-17E4-4AF2FBE2D2B6}"/>
              </a:ext>
            </a:extLst>
          </p:cNvPr>
          <p:cNvGrpSpPr/>
          <p:nvPr/>
        </p:nvGrpSpPr>
        <p:grpSpPr>
          <a:xfrm>
            <a:off x="4800600" y="1207008"/>
            <a:ext cx="4023360" cy="3383280"/>
            <a:chOff x="4800600" y="1207008"/>
            <a:chExt cx="4023360" cy="3383280"/>
          </a:xfrm>
        </p:grpSpPr>
        <p:sp>
          <p:nvSpPr>
            <p:cNvPr id="17" name="Text 13"/>
            <p:cNvSpPr/>
            <p:nvPr/>
          </p:nvSpPr>
          <p:spPr>
            <a:xfrm>
              <a:off x="4800600" y="1207008"/>
              <a:ext cx="402336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0B2E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Heterogeneity regimes &amp; global-model accuracy</a:t>
              </a:r>
              <a:endParaRPr lang="en-US" sz="1300" dirty="0"/>
            </a:p>
          </p:txBody>
        </p:sp>
        <p:sp>
          <p:nvSpPr>
            <p:cNvPr id="18" name="Shape 14"/>
            <p:cNvSpPr/>
            <p:nvPr/>
          </p:nvSpPr>
          <p:spPr>
            <a:xfrm>
              <a:off x="4800600" y="1554480"/>
              <a:ext cx="4023360" cy="566928"/>
            </a:xfrm>
            <a:prstGeom prst="roundRect">
              <a:avLst>
                <a:gd name="adj" fmla="val 11290"/>
              </a:avLst>
            </a:prstGeom>
            <a:solidFill>
              <a:srgbClr val="F2F4F6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19" name="Text 15"/>
            <p:cNvSpPr/>
            <p:nvPr/>
          </p:nvSpPr>
          <p:spPr>
            <a:xfrm>
              <a:off x="4937760" y="1554480"/>
              <a:ext cx="594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0B2E4E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E1</a:t>
              </a:r>
              <a:endParaRPr lang="en-US" sz="1700" dirty="0"/>
            </a:p>
          </p:txBody>
        </p:sp>
        <p:sp>
          <p:nvSpPr>
            <p:cNvPr id="20" name="Text 16"/>
            <p:cNvSpPr/>
            <p:nvPr/>
          </p:nvSpPr>
          <p:spPr>
            <a:xfrm>
              <a:off x="5532120" y="1554480"/>
              <a:ext cx="1737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IID</a:t>
              </a:r>
              <a:endParaRPr lang="en-US" sz="1200" dirty="0"/>
            </a:p>
          </p:txBody>
        </p:sp>
        <p:sp>
          <p:nvSpPr>
            <p:cNvPr id="21" name="Text 17"/>
            <p:cNvSpPr/>
            <p:nvPr/>
          </p:nvSpPr>
          <p:spPr>
            <a:xfrm>
              <a:off x="7459392" y="1554480"/>
              <a:ext cx="12801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500" b="1" dirty="0">
                  <a:solidFill>
                    <a:srgbClr val="0B2E4E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94.11%</a:t>
              </a:r>
              <a:endParaRPr lang="en-US" sz="1500" dirty="0"/>
            </a:p>
          </p:txBody>
        </p:sp>
        <p:sp>
          <p:nvSpPr>
            <p:cNvPr id="22" name="Shape 18"/>
            <p:cNvSpPr/>
            <p:nvPr/>
          </p:nvSpPr>
          <p:spPr>
            <a:xfrm>
              <a:off x="4800600" y="2240280"/>
              <a:ext cx="4023360" cy="566928"/>
            </a:xfrm>
            <a:prstGeom prst="roundRect">
              <a:avLst>
                <a:gd name="adj" fmla="val 11290"/>
              </a:avLst>
            </a:prstGeom>
            <a:solidFill>
              <a:srgbClr val="F2F4F6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23" name="Text 19"/>
            <p:cNvSpPr/>
            <p:nvPr/>
          </p:nvSpPr>
          <p:spPr>
            <a:xfrm>
              <a:off x="4937760" y="2240280"/>
              <a:ext cx="594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0B2E4E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E2</a:t>
              </a:r>
              <a:endParaRPr lang="en-US" sz="1700" dirty="0"/>
            </a:p>
          </p:txBody>
        </p:sp>
        <p:sp>
          <p:nvSpPr>
            <p:cNvPr id="24" name="Text 20"/>
            <p:cNvSpPr/>
            <p:nvPr/>
          </p:nvSpPr>
          <p:spPr>
            <a:xfrm>
              <a:off x="5532120" y="2240280"/>
              <a:ext cx="1737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Mild non-IID</a:t>
              </a:r>
              <a:endParaRPr lang="en-US" sz="1200" dirty="0"/>
            </a:p>
          </p:txBody>
        </p:sp>
        <p:sp>
          <p:nvSpPr>
            <p:cNvPr id="25" name="Text 21"/>
            <p:cNvSpPr/>
            <p:nvPr/>
          </p:nvSpPr>
          <p:spPr>
            <a:xfrm>
              <a:off x="7459392" y="2240280"/>
              <a:ext cx="12801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500" b="1" dirty="0">
                  <a:solidFill>
                    <a:srgbClr val="0B2E4E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93.18%</a:t>
              </a:r>
              <a:endParaRPr lang="en-US" sz="1500" dirty="0"/>
            </a:p>
          </p:txBody>
        </p:sp>
        <p:sp>
          <p:nvSpPr>
            <p:cNvPr id="26" name="Shape 22"/>
            <p:cNvSpPr/>
            <p:nvPr/>
          </p:nvSpPr>
          <p:spPr>
            <a:xfrm>
              <a:off x="4800600" y="2926080"/>
              <a:ext cx="4023360" cy="566928"/>
            </a:xfrm>
            <a:prstGeom prst="roundRect">
              <a:avLst>
                <a:gd name="adj" fmla="val 11290"/>
              </a:avLst>
            </a:prstGeom>
            <a:solidFill>
              <a:srgbClr val="E4F5F6"/>
            </a:solidFill>
            <a:ln w="12700">
              <a:solidFill>
                <a:srgbClr val="0097A7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27" name="Text 23"/>
            <p:cNvSpPr/>
            <p:nvPr/>
          </p:nvSpPr>
          <p:spPr>
            <a:xfrm>
              <a:off x="4937760" y="2926080"/>
              <a:ext cx="594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0097A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E3</a:t>
              </a:r>
              <a:endParaRPr lang="en-US" sz="1700" dirty="0"/>
            </a:p>
          </p:txBody>
        </p:sp>
        <p:sp>
          <p:nvSpPr>
            <p:cNvPr id="28" name="Text 24"/>
            <p:cNvSpPr/>
            <p:nvPr/>
          </p:nvSpPr>
          <p:spPr>
            <a:xfrm>
              <a:off x="5532120" y="2926080"/>
              <a:ext cx="1737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Strong non-IID</a:t>
              </a:r>
              <a:endParaRPr lang="en-US" sz="1200" dirty="0"/>
            </a:p>
          </p:txBody>
        </p:sp>
        <p:sp>
          <p:nvSpPr>
            <p:cNvPr id="29" name="Text 25"/>
            <p:cNvSpPr/>
            <p:nvPr/>
          </p:nvSpPr>
          <p:spPr>
            <a:xfrm>
              <a:off x="7459392" y="2926080"/>
              <a:ext cx="12801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500" b="1" dirty="0">
                  <a:solidFill>
                    <a:srgbClr val="0097A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89.51%</a:t>
              </a:r>
              <a:endParaRPr lang="en-US" sz="1500" dirty="0"/>
            </a:p>
          </p:txBody>
        </p:sp>
        <p:sp>
          <p:nvSpPr>
            <p:cNvPr id="30" name="Shape 26"/>
            <p:cNvSpPr/>
            <p:nvPr/>
          </p:nvSpPr>
          <p:spPr>
            <a:xfrm>
              <a:off x="4800600" y="3611880"/>
              <a:ext cx="4023360" cy="566928"/>
            </a:xfrm>
            <a:prstGeom prst="roundRect">
              <a:avLst>
                <a:gd name="adj" fmla="val 11290"/>
              </a:avLst>
            </a:prstGeom>
            <a:solidFill>
              <a:srgbClr val="F2F4F6"/>
            </a:solidFill>
            <a:ln w="12700">
              <a:solidFill>
                <a:srgbClr val="DADFE3"/>
              </a:solidFill>
              <a:prstDash val="solid"/>
            </a:ln>
            <a:effectLst>
              <a:outerShdw blurRad="76200" dist="25400" dir="5400000" algn="bl" rotWithShape="0">
                <a:srgbClr val="1A2B3C">
                  <a:alpha val="18000"/>
                </a:srgbClr>
              </a:outerShdw>
            </a:effectLst>
          </p:spPr>
          <p:txBody>
            <a:bodyPr/>
            <a:lstStyle/>
            <a:p>
              <a:endParaRPr lang="en-PK"/>
            </a:p>
          </p:txBody>
        </p:sp>
        <p:sp>
          <p:nvSpPr>
            <p:cNvPr id="31" name="Text 27"/>
            <p:cNvSpPr/>
            <p:nvPr/>
          </p:nvSpPr>
          <p:spPr>
            <a:xfrm>
              <a:off x="4937760" y="3611880"/>
              <a:ext cx="594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0B2E4E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E4</a:t>
              </a:r>
              <a:endParaRPr lang="en-US" sz="1700" dirty="0"/>
            </a:p>
          </p:txBody>
        </p:sp>
        <p:sp>
          <p:nvSpPr>
            <p:cNvPr id="32" name="Text 28"/>
            <p:cNvSpPr/>
            <p:nvPr/>
          </p:nvSpPr>
          <p:spPr>
            <a:xfrm>
              <a:off x="5532120" y="3611880"/>
              <a:ext cx="1737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Extreme non-IID</a:t>
              </a:r>
              <a:endParaRPr lang="en-US" sz="1200" dirty="0"/>
            </a:p>
          </p:txBody>
        </p:sp>
        <p:sp>
          <p:nvSpPr>
            <p:cNvPr id="33" name="Text 29"/>
            <p:cNvSpPr/>
            <p:nvPr/>
          </p:nvSpPr>
          <p:spPr>
            <a:xfrm>
              <a:off x="7459392" y="3611880"/>
              <a:ext cx="12801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500" b="1" dirty="0">
                  <a:solidFill>
                    <a:srgbClr val="0B2E4E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65.39%</a:t>
              </a:r>
              <a:endParaRPr lang="en-US" sz="1500" dirty="0"/>
            </a:p>
          </p:txBody>
        </p:sp>
        <p:sp>
          <p:nvSpPr>
            <p:cNvPr id="34" name="Text 30"/>
            <p:cNvSpPr/>
            <p:nvPr/>
          </p:nvSpPr>
          <p:spPr>
            <a:xfrm>
              <a:off x="4800600" y="4315968"/>
              <a:ext cx="402336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950" i="1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accuracy ↓ sharply only at E4 (extreme skew)</a:t>
              </a:r>
              <a:endParaRPr lang="en-US" sz="95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Reconstruction Fidelity Peaks at Strong Non-IID (E3)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50" dirty="0"/>
          </a:p>
        </p:txBody>
      </p:sp>
      <p:graphicFrame>
        <p:nvGraphicFramePr>
          <p:cNvPr id="11" name="Chart 0"/>
          <p:cNvGraphicFramePr/>
          <p:nvPr/>
        </p:nvGraphicFramePr>
        <p:xfrm>
          <a:off x="320040" y="1188720"/>
          <a:ext cx="416052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"/>
          <p:cNvGraphicFramePr/>
          <p:nvPr/>
        </p:nvGraphicFramePr>
        <p:xfrm>
          <a:off x="4663440" y="1188720"/>
          <a:ext cx="416052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Leakage-Level Classification Across Settings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  <p:graphicFrame>
        <p:nvGraphicFramePr>
          <p:cNvPr id="11" name="Chart 0"/>
          <p:cNvGraphicFramePr/>
          <p:nvPr>
            <p:extLst>
              <p:ext uri="{D42A27DB-BD31-4B8C-83A1-F6EECF244321}">
                <p14:modId xmlns:p14="http://schemas.microsoft.com/office/powerpoint/2010/main" val="3661157384"/>
              </p:ext>
            </p:extLst>
          </p:nvPr>
        </p:nvGraphicFramePr>
        <p:xfrm>
          <a:off x="320040" y="1207008"/>
          <a:ext cx="539496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8D0D32FE-550D-A266-1189-7F16F6931288}"/>
              </a:ext>
            </a:extLst>
          </p:cNvPr>
          <p:cNvGrpSpPr/>
          <p:nvPr/>
        </p:nvGrpSpPr>
        <p:grpSpPr>
          <a:xfrm>
            <a:off x="5901397" y="1609344"/>
            <a:ext cx="2971800" cy="2309915"/>
            <a:chOff x="5852160" y="1207008"/>
            <a:chExt cx="2971800" cy="23099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245AA49-DA09-F921-B643-CA6D0893FF28}"/>
                </a:ext>
              </a:extLst>
            </p:cNvPr>
            <p:cNvGrpSpPr/>
            <p:nvPr/>
          </p:nvGrpSpPr>
          <p:grpSpPr>
            <a:xfrm>
              <a:off x="5852160" y="1207008"/>
              <a:ext cx="2971800" cy="2309915"/>
              <a:chOff x="5852160" y="1207008"/>
              <a:chExt cx="2971800" cy="2309915"/>
            </a:xfrm>
          </p:grpSpPr>
          <p:sp>
            <p:nvSpPr>
              <p:cNvPr id="12" name="Shape 7"/>
              <p:cNvSpPr/>
              <p:nvPr/>
            </p:nvSpPr>
            <p:spPr>
              <a:xfrm>
                <a:off x="5852160" y="1207008"/>
                <a:ext cx="2971800" cy="2309915"/>
              </a:xfrm>
              <a:prstGeom prst="roundRect">
                <a:avLst>
                  <a:gd name="adj" fmla="val 2154"/>
                </a:avLst>
              </a:prstGeom>
              <a:solidFill>
                <a:srgbClr val="F2F4F6"/>
              </a:solidFill>
              <a:ln w="12700">
                <a:solidFill>
                  <a:srgbClr val="DADFE3"/>
                </a:solidFill>
                <a:prstDash val="solid"/>
              </a:ln>
              <a:effectLst>
                <a:outerShdw blurRad="76200" dist="25400" dir="5400000" algn="bl" rotWithShape="0">
                  <a:srgbClr val="1A2B3C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en-PK"/>
              </a:p>
            </p:txBody>
          </p:sp>
          <p:sp>
            <p:nvSpPr>
              <p:cNvPr id="13" name="Text 8"/>
              <p:cNvSpPr/>
              <p:nvPr/>
            </p:nvSpPr>
            <p:spPr>
              <a:xfrm>
                <a:off x="6035040" y="1335024"/>
                <a:ext cx="2606040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B2E4E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Reading the peak</a:t>
                </a:r>
                <a:endParaRPr lang="en-US" sz="1300" dirty="0"/>
              </a:p>
            </p:txBody>
          </p:sp>
        </p:grpSp>
        <p:sp>
          <p:nvSpPr>
            <p:cNvPr id="14" name="Text 9"/>
            <p:cNvSpPr/>
            <p:nvPr/>
          </p:nvSpPr>
          <p:spPr>
            <a:xfrm>
              <a:off x="6035040" y="1664208"/>
              <a:ext cx="2606040" cy="168390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0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E3 (strong non-IID): 66% high-leakage, 0% low — the most concentrated, stable reconstructions</a:t>
              </a:r>
              <a:endParaRPr lang="en-US" sz="110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0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E4 (extreme non-IID): only 10% high-leakage; shifts to medium/low as optimization becomes unstable</a:t>
              </a:r>
              <a:endParaRPr lang="en-US" sz="1100" dirty="0"/>
            </a:p>
            <a:p>
              <a:pPr marL="152400" indent="-152400" algn="l">
                <a:spcAft>
                  <a:spcPts val="600"/>
                </a:spcAft>
                <a:buSzPct val="100000"/>
                <a:buChar char="•"/>
              </a:pPr>
              <a:r>
                <a:rPr lang="en-US" sz="1100" dirty="0">
                  <a:solidFill>
                    <a:srgbClr val="44494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Thresholds (SSIM, unique-NN, feature distance) applied uniformly across settings for comparability</a:t>
              </a:r>
              <a:endParaRPr lang="en-US" sz="11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E3’s Advantage Is Statistically Significant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320040" y="118872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Welch's t-test on per-sample SSIM and feature distance (N = 100 per setting, α = 0.05)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0040" y="1519308"/>
            <a:ext cx="8503920" cy="448056"/>
          </a:xfrm>
          <a:prstGeom prst="roundRect">
            <a:avLst>
              <a:gd name="adj" fmla="val 14286"/>
            </a:avLst>
          </a:prstGeom>
          <a:solidFill>
            <a:srgbClr val="0B2E4E"/>
          </a:solidFill>
          <a:ln w="12700">
            <a:solidFill>
              <a:srgbClr val="0B2E4E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3" name="Text 9"/>
          <p:cNvSpPr/>
          <p:nvPr/>
        </p:nvSpPr>
        <p:spPr>
          <a:xfrm>
            <a:off x="320040" y="1519308"/>
            <a:ext cx="2926080" cy="44805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3246120" y="1519308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989320" y="1519308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p-value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20040" y="2022228"/>
            <a:ext cx="8503920" cy="44805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7" name="Text 13"/>
          <p:cNvSpPr/>
          <p:nvPr/>
        </p:nvSpPr>
        <p:spPr>
          <a:xfrm>
            <a:off x="320040" y="2022228"/>
            <a:ext cx="2926080" cy="44805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 vs E1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3246120" y="2022228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SSIM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5989320" y="2022228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0.004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320040" y="2525148"/>
            <a:ext cx="8503920" cy="448056"/>
          </a:xfrm>
          <a:prstGeom prst="roundRect">
            <a:avLst>
              <a:gd name="adj" fmla="val 14286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1" name="Text 17"/>
          <p:cNvSpPr/>
          <p:nvPr/>
        </p:nvSpPr>
        <p:spPr>
          <a:xfrm>
            <a:off x="320040" y="2525148"/>
            <a:ext cx="2926080" cy="44805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 vs E1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3246120" y="2525148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Distance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5989320" y="2525148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0.001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320040" y="3028068"/>
            <a:ext cx="8503920" cy="44805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5" name="Text 21"/>
          <p:cNvSpPr/>
          <p:nvPr/>
        </p:nvSpPr>
        <p:spPr>
          <a:xfrm>
            <a:off x="320040" y="3028068"/>
            <a:ext cx="2926080" cy="44805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 vs E2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3246120" y="3028068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SSIM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5989320" y="3028068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0.018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320040" y="3530988"/>
            <a:ext cx="8503920" cy="448056"/>
          </a:xfrm>
          <a:prstGeom prst="roundRect">
            <a:avLst>
              <a:gd name="adj" fmla="val 14286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9" name="Text 25"/>
          <p:cNvSpPr/>
          <p:nvPr/>
        </p:nvSpPr>
        <p:spPr>
          <a:xfrm>
            <a:off x="320040" y="3530988"/>
            <a:ext cx="2926080" cy="44805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 vs E2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3246120" y="3530988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Distance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5989320" y="3530988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0.001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320040" y="429768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differences are significant (p &lt; 0.05): E3’s higher SSIM and lower feature distance are unlikely to be sampling noise.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Vulnerability Is Also Class-Dependent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320040" y="1207008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0B2E4E"/>
          </a:solidFill>
          <a:ln w="12700">
            <a:solidFill>
              <a:srgbClr val="0B2E4E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8"/>
          <p:cNvSpPr/>
          <p:nvPr/>
        </p:nvSpPr>
        <p:spPr>
          <a:xfrm>
            <a:off x="320040" y="1207008"/>
            <a:ext cx="2514600" cy="47548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2834640" y="1207008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Hardest class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4343400" y="1207008"/>
            <a:ext cx="10515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Feat. dist.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5394960" y="1207008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Easiest class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6903720" y="1207008"/>
            <a:ext cx="192024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Feat. dist.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320040" y="1737360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FFFFFF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8" name="Text 14"/>
          <p:cNvSpPr/>
          <p:nvPr/>
        </p:nvSpPr>
        <p:spPr>
          <a:xfrm>
            <a:off x="320040" y="1737360"/>
            <a:ext cx="2514600" cy="47548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 — IID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2834640" y="1737360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bird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4343400" y="1737360"/>
            <a:ext cx="10515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0.4145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5394960" y="1737360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6903720" y="1737360"/>
            <a:ext cx="192024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0.2561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320040" y="2267712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4" name="Text 20"/>
          <p:cNvSpPr/>
          <p:nvPr/>
        </p:nvSpPr>
        <p:spPr>
          <a:xfrm>
            <a:off x="320040" y="2267712"/>
            <a:ext cx="2514600" cy="47548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E2 — Mild non-IID</a:t>
            </a:r>
            <a:endParaRPr lang="en-US" sz="1150" dirty="0"/>
          </a:p>
        </p:txBody>
      </p:sp>
      <p:sp>
        <p:nvSpPr>
          <p:cNvPr id="25" name="Text 21"/>
          <p:cNvSpPr/>
          <p:nvPr/>
        </p:nvSpPr>
        <p:spPr>
          <a:xfrm>
            <a:off x="2834640" y="2267712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dog</a:t>
            </a:r>
            <a:endParaRPr lang="en-US" sz="1150" dirty="0"/>
          </a:p>
        </p:txBody>
      </p:sp>
      <p:sp>
        <p:nvSpPr>
          <p:cNvPr id="26" name="Text 22"/>
          <p:cNvSpPr/>
          <p:nvPr/>
        </p:nvSpPr>
        <p:spPr>
          <a:xfrm>
            <a:off x="4343400" y="2267712"/>
            <a:ext cx="10515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0.6890</a:t>
            </a:r>
            <a:endParaRPr lang="en-US" sz="1150" dirty="0"/>
          </a:p>
        </p:txBody>
      </p:sp>
      <p:sp>
        <p:nvSpPr>
          <p:cNvPr id="27" name="Text 23"/>
          <p:cNvSpPr/>
          <p:nvPr/>
        </p:nvSpPr>
        <p:spPr>
          <a:xfrm>
            <a:off x="5394960" y="2267712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150" dirty="0"/>
          </a:p>
        </p:txBody>
      </p:sp>
      <p:sp>
        <p:nvSpPr>
          <p:cNvPr id="28" name="Text 24"/>
          <p:cNvSpPr/>
          <p:nvPr/>
        </p:nvSpPr>
        <p:spPr>
          <a:xfrm>
            <a:off x="6903720" y="2267712"/>
            <a:ext cx="192024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0.2609</a:t>
            </a:r>
            <a:endParaRPr lang="en-US" sz="1150" dirty="0"/>
          </a:p>
        </p:txBody>
      </p:sp>
      <p:sp>
        <p:nvSpPr>
          <p:cNvPr id="29" name="Shape 25"/>
          <p:cNvSpPr/>
          <p:nvPr/>
        </p:nvSpPr>
        <p:spPr>
          <a:xfrm>
            <a:off x="320040" y="2798064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FFFFFF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30" name="Text 26"/>
          <p:cNvSpPr/>
          <p:nvPr/>
        </p:nvSpPr>
        <p:spPr>
          <a:xfrm>
            <a:off x="320040" y="2798064"/>
            <a:ext cx="2514600" cy="47548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 — Strong non-IID</a:t>
            </a:r>
            <a:endParaRPr lang="en-US" sz="1150" dirty="0"/>
          </a:p>
        </p:txBody>
      </p:sp>
      <p:sp>
        <p:nvSpPr>
          <p:cNvPr id="31" name="Text 27"/>
          <p:cNvSpPr/>
          <p:nvPr/>
        </p:nvSpPr>
        <p:spPr>
          <a:xfrm>
            <a:off x="2834640" y="2798064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airplane</a:t>
            </a:r>
            <a:endParaRPr lang="en-US" sz="1150" dirty="0"/>
          </a:p>
        </p:txBody>
      </p:sp>
      <p:sp>
        <p:nvSpPr>
          <p:cNvPr id="32" name="Text 28"/>
          <p:cNvSpPr/>
          <p:nvPr/>
        </p:nvSpPr>
        <p:spPr>
          <a:xfrm>
            <a:off x="4343400" y="2798064"/>
            <a:ext cx="10515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0.3012</a:t>
            </a:r>
            <a:endParaRPr lang="en-US" sz="1150" dirty="0"/>
          </a:p>
        </p:txBody>
      </p:sp>
      <p:sp>
        <p:nvSpPr>
          <p:cNvPr id="33" name="Text 29"/>
          <p:cNvSpPr/>
          <p:nvPr/>
        </p:nvSpPr>
        <p:spPr>
          <a:xfrm>
            <a:off x="5394960" y="2798064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horse</a:t>
            </a:r>
            <a:endParaRPr lang="en-US" sz="1150" dirty="0"/>
          </a:p>
        </p:txBody>
      </p:sp>
      <p:sp>
        <p:nvSpPr>
          <p:cNvPr id="34" name="Text 30"/>
          <p:cNvSpPr/>
          <p:nvPr/>
        </p:nvSpPr>
        <p:spPr>
          <a:xfrm>
            <a:off x="6903720" y="2798064"/>
            <a:ext cx="192024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0.1664</a:t>
            </a:r>
            <a:endParaRPr lang="en-US" sz="1150" dirty="0"/>
          </a:p>
        </p:txBody>
      </p:sp>
      <p:sp>
        <p:nvSpPr>
          <p:cNvPr id="35" name="Shape 31"/>
          <p:cNvSpPr/>
          <p:nvPr/>
        </p:nvSpPr>
        <p:spPr>
          <a:xfrm>
            <a:off x="320040" y="3328416"/>
            <a:ext cx="8503920" cy="475488"/>
          </a:xfrm>
          <a:prstGeom prst="roundRect">
            <a:avLst>
              <a:gd name="adj" fmla="val 13462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36" name="Text 32"/>
          <p:cNvSpPr/>
          <p:nvPr/>
        </p:nvSpPr>
        <p:spPr>
          <a:xfrm>
            <a:off x="320040" y="3328416"/>
            <a:ext cx="2514600" cy="47548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E4 — Extreme non-IID</a:t>
            </a:r>
            <a:endParaRPr lang="en-US" sz="1150" dirty="0"/>
          </a:p>
        </p:txBody>
      </p:sp>
      <p:sp>
        <p:nvSpPr>
          <p:cNvPr id="37" name="Text 33"/>
          <p:cNvSpPr/>
          <p:nvPr/>
        </p:nvSpPr>
        <p:spPr>
          <a:xfrm>
            <a:off x="2834640" y="3328416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bird</a:t>
            </a:r>
            <a:endParaRPr lang="en-US" sz="1150" dirty="0"/>
          </a:p>
        </p:txBody>
      </p:sp>
      <p:sp>
        <p:nvSpPr>
          <p:cNvPr id="38" name="Text 34"/>
          <p:cNvSpPr/>
          <p:nvPr/>
        </p:nvSpPr>
        <p:spPr>
          <a:xfrm>
            <a:off x="4343400" y="3328416"/>
            <a:ext cx="10515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0.3046</a:t>
            </a:r>
            <a:endParaRPr lang="en-US" sz="1150" dirty="0"/>
          </a:p>
        </p:txBody>
      </p:sp>
      <p:sp>
        <p:nvSpPr>
          <p:cNvPr id="39" name="Text 35"/>
          <p:cNvSpPr/>
          <p:nvPr/>
        </p:nvSpPr>
        <p:spPr>
          <a:xfrm>
            <a:off x="5394960" y="3328416"/>
            <a:ext cx="150876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frog</a:t>
            </a:r>
            <a:endParaRPr lang="en-US" sz="1150" dirty="0"/>
          </a:p>
        </p:txBody>
      </p:sp>
      <p:sp>
        <p:nvSpPr>
          <p:cNvPr id="40" name="Text 36"/>
          <p:cNvSpPr/>
          <p:nvPr/>
        </p:nvSpPr>
        <p:spPr>
          <a:xfrm>
            <a:off x="6903720" y="3328416"/>
            <a:ext cx="1920240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0.0873</a:t>
            </a:r>
            <a:endParaRPr lang="en-US" sz="1150" dirty="0"/>
          </a:p>
        </p:txBody>
      </p:sp>
      <p:sp>
        <p:nvSpPr>
          <p:cNvPr id="41" name="Shape 37"/>
          <p:cNvSpPr/>
          <p:nvPr/>
        </p:nvSpPr>
        <p:spPr>
          <a:xfrm>
            <a:off x="320040" y="3975530"/>
            <a:ext cx="8503920" cy="621792"/>
          </a:xfrm>
          <a:prstGeom prst="roundRect">
            <a:avLst>
              <a:gd name="adj" fmla="val 7447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42" name="Text 38"/>
          <p:cNvSpPr/>
          <p:nvPr/>
        </p:nvSpPr>
        <p:spPr>
          <a:xfrm>
            <a:off x="502920" y="4096512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Structurally complex classes (airplane, deer, bird) are more variable; simple, prototypical classes (horse) stay stable</a:t>
            </a:r>
            <a:endParaRPr lang="en-US" sz="110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extreme non-IID (E4), visually complex classes (bird, dog) degrade most — heterogeneity amplifies existing disparities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Ablation: Every Component Contributes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320040" y="1207008"/>
            <a:ext cx="8503920" cy="457200"/>
          </a:xfrm>
          <a:prstGeom prst="roundRect">
            <a:avLst>
              <a:gd name="adj" fmla="val 14000"/>
            </a:avLst>
          </a:prstGeom>
          <a:solidFill>
            <a:srgbClr val="0B2E4E"/>
          </a:solidFill>
          <a:ln w="12700">
            <a:solidFill>
              <a:srgbClr val="0B2E4E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8"/>
          <p:cNvSpPr/>
          <p:nvPr/>
        </p:nvSpPr>
        <p:spPr>
          <a:xfrm>
            <a:off x="320040" y="1207008"/>
            <a:ext cx="1965960" cy="45720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2331720" y="1207008"/>
            <a:ext cx="2697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5074920" y="1207008"/>
            <a:ext cx="1554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SSIM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675120" y="1207008"/>
            <a:ext cx="214884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Feat. Dist.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320040" y="1719072"/>
            <a:ext cx="8503920" cy="457200"/>
          </a:xfrm>
          <a:prstGeom prst="roundRect">
            <a:avLst>
              <a:gd name="adj" fmla="val 14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7" name="Text 13"/>
          <p:cNvSpPr/>
          <p:nvPr/>
        </p:nvSpPr>
        <p:spPr>
          <a:xfrm>
            <a:off x="320040" y="1719072"/>
            <a:ext cx="1965960" cy="45720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2331720" y="1719072"/>
            <a:ext cx="2697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Init</a:t>
            </a:r>
            <a:endParaRPr lang="en-US" sz="1250" dirty="0"/>
          </a:p>
        </p:txBody>
      </p:sp>
      <p:sp>
        <p:nvSpPr>
          <p:cNvPr id="19" name="Text 15"/>
          <p:cNvSpPr/>
          <p:nvPr/>
        </p:nvSpPr>
        <p:spPr>
          <a:xfrm>
            <a:off x="5074920" y="1719072"/>
            <a:ext cx="1554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0.0907</a:t>
            </a:r>
            <a:endParaRPr lang="en-US" sz="1250" dirty="0"/>
          </a:p>
        </p:txBody>
      </p:sp>
      <p:sp>
        <p:nvSpPr>
          <p:cNvPr id="20" name="Text 16"/>
          <p:cNvSpPr/>
          <p:nvPr/>
        </p:nvSpPr>
        <p:spPr>
          <a:xfrm>
            <a:off x="6675120" y="1719072"/>
            <a:ext cx="214884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1.4547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320040" y="2231136"/>
            <a:ext cx="8503920" cy="457200"/>
          </a:xfrm>
          <a:prstGeom prst="roundRect">
            <a:avLst>
              <a:gd name="adj" fmla="val 14000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2" name="Text 18"/>
          <p:cNvSpPr/>
          <p:nvPr/>
        </p:nvSpPr>
        <p:spPr>
          <a:xfrm>
            <a:off x="320040" y="2231136"/>
            <a:ext cx="1965960" cy="45720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</a:t>
            </a:r>
            <a:endParaRPr lang="en-US" sz="1250" dirty="0"/>
          </a:p>
        </p:txBody>
      </p:sp>
      <p:sp>
        <p:nvSpPr>
          <p:cNvPr id="23" name="Text 19"/>
          <p:cNvSpPr/>
          <p:nvPr/>
        </p:nvSpPr>
        <p:spPr>
          <a:xfrm>
            <a:off x="2331720" y="2231136"/>
            <a:ext cx="2697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Feature Bank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5074920" y="2231136"/>
            <a:ext cx="1554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0.1794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6675120" y="2231136"/>
            <a:ext cx="214884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2.5508</a:t>
            </a:r>
            <a:endParaRPr lang="en-US" sz="1250" dirty="0"/>
          </a:p>
        </p:txBody>
      </p:sp>
      <p:sp>
        <p:nvSpPr>
          <p:cNvPr id="26" name="Shape 22"/>
          <p:cNvSpPr/>
          <p:nvPr/>
        </p:nvSpPr>
        <p:spPr>
          <a:xfrm>
            <a:off x="320040" y="2743200"/>
            <a:ext cx="8503920" cy="457200"/>
          </a:xfrm>
          <a:prstGeom prst="roundRect">
            <a:avLst>
              <a:gd name="adj" fmla="val 14000"/>
            </a:avLst>
          </a:prstGeom>
          <a:solidFill>
            <a:srgbClr val="E4F5F6"/>
          </a:solidFill>
          <a:ln w="12700">
            <a:solidFill>
              <a:srgbClr val="0097A7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7" name="Text 23"/>
          <p:cNvSpPr/>
          <p:nvPr/>
        </p:nvSpPr>
        <p:spPr>
          <a:xfrm>
            <a:off x="320040" y="2743200"/>
            <a:ext cx="1965960" cy="45720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2331720" y="2743200"/>
            <a:ext cx="2697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Method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5074920" y="2743200"/>
            <a:ext cx="155448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0.6385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6675120" y="2743200"/>
            <a:ext cx="2148840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1.4755</a:t>
            </a:r>
            <a:endParaRPr lang="en-US" sz="1250" dirty="0"/>
          </a:p>
        </p:txBody>
      </p:sp>
      <p:sp>
        <p:nvSpPr>
          <p:cNvPr id="31" name="Shape 27"/>
          <p:cNvSpPr/>
          <p:nvPr/>
        </p:nvSpPr>
        <p:spPr>
          <a:xfrm>
            <a:off x="320040" y="3438144"/>
            <a:ext cx="8503920" cy="1389888"/>
          </a:xfrm>
          <a:prstGeom prst="roundRect">
            <a:avLst>
              <a:gd name="adj" fmla="val 4605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32" name="Text 28"/>
          <p:cNvSpPr/>
          <p:nvPr/>
        </p:nvSpPr>
        <p:spPr>
          <a:xfrm>
            <a:off x="502920" y="356616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 (consistent across all four settings E1–E4)</a:t>
            </a:r>
            <a:endParaRPr lang="en-US" sz="1300" dirty="0"/>
          </a:p>
        </p:txBody>
      </p:sp>
      <p:sp>
        <p:nvSpPr>
          <p:cNvPr id="33" name="Text 29"/>
          <p:cNvSpPr/>
          <p:nvPr/>
        </p:nvSpPr>
        <p:spPr>
          <a:xfrm>
            <a:off x="502920" y="3895344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Random-noise initialization is a weak baseline — SSIM stays below 0.11 everywhere</a:t>
            </a:r>
            <a:endParaRPr lang="en-US" sz="115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Removing the feature bank hurts fidelity and inflates feature distance, despite similar SSIM to random init</a:t>
            </a:r>
            <a:endParaRPr lang="en-US" sz="115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anchor-guided method with feature-bank guidance gives the largest, most consistent gains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Qualitative Reconstructions Across Heterogeneity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  <p:pic>
        <p:nvPicPr>
          <p:cNvPr id="11" name="Image 2" descr="/home/claude/assets/fig3_qualitativ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934" y="1252026"/>
            <a:ext cx="7428133" cy="30175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20040" y="4353952"/>
            <a:ext cx="8503920" cy="358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panel: anchor → reconstruction → nearest real CIFAR-10 image. Reconstructions stay class-consistent and stable across anchor positions, especially at E3.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 “Privacy Peak” at Moderate Skew?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320040" y="1207008"/>
            <a:ext cx="4160520" cy="1994764"/>
          </a:xfrm>
          <a:prstGeom prst="roundRect">
            <a:avLst>
              <a:gd name="adj" fmla="val 2222"/>
            </a:avLst>
          </a:prstGeom>
          <a:solidFill>
            <a:srgbClr val="F2F4F6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8"/>
          <p:cNvSpPr/>
          <p:nvPr/>
        </p:nvSpPr>
        <p:spPr>
          <a:xfrm>
            <a:off x="502920" y="133502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B2E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 stability drives leakage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02920" y="1664208"/>
            <a:ext cx="3794760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E3, the global model learns smooth, class-consistent representations — ideal gradients for reconstruction</a:t>
            </a:r>
            <a:endParaRPr lang="en-US" sz="120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Leakage tracks representation stability and concentration, not heterogeneity magnitude itself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63440" y="1207008"/>
            <a:ext cx="4160520" cy="1994764"/>
          </a:xfrm>
          <a:prstGeom prst="roundRect">
            <a:avLst>
              <a:gd name="adj" fmla="val 2222"/>
            </a:avLst>
          </a:prstGeom>
          <a:solidFill>
            <a:srgbClr val="FBEFEC"/>
          </a:solidFill>
          <a:ln w="12700">
            <a:solidFill>
              <a:srgbClr val="DADFE3"/>
            </a:solidFill>
            <a:prstDash val="solid"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5" name="Text 11"/>
          <p:cNvSpPr/>
          <p:nvPr/>
        </p:nvSpPr>
        <p:spPr>
          <a:xfrm>
            <a:off x="4846320" y="133502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 skew is not better privacy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846320" y="1664208"/>
            <a:ext cx="3794760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E4's weaker reconstructions come from degraded model utility (65.39% accuracy), not from stronger privacy</a:t>
            </a:r>
            <a:endParaRPr lang="en-US" sz="1200" dirty="0"/>
          </a:p>
          <a:p>
            <a:pPr marL="152400" indent="-152400" algn="l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444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Feature-space similarity remains relatively strong even at E4 — semantic information is still partly recoverable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320040" y="3710704"/>
            <a:ext cx="8503920" cy="502920"/>
          </a:xfrm>
          <a:prstGeom prst="roundRect">
            <a:avLst>
              <a:gd name="adj" fmla="val 12727"/>
            </a:avLst>
          </a:prstGeom>
          <a:solidFill>
            <a:srgbClr val="0097A7"/>
          </a:solidFill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Text 14"/>
          <p:cNvSpPr/>
          <p:nvPr/>
        </p:nvSpPr>
        <p:spPr>
          <a:xfrm>
            <a:off x="502920" y="3696989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extreme keeps you safe: privacy risk is a curve, not a straight line — and its peak sits in the middle.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92024"/>
            <a:ext cx="987552" cy="4233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44752" y="182880"/>
            <a:ext cx="0" cy="420624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4" name="Image 1" descr="/home/claude/assets/cetic_wordma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20828"/>
            <a:ext cx="1010489" cy="3657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731520"/>
            <a:ext cx="9144000" cy="0"/>
          </a:xfrm>
          <a:prstGeom prst="line">
            <a:avLst/>
          </a:prstGeom>
          <a:noFill/>
          <a:ln w="12700">
            <a:solidFill>
              <a:srgbClr val="DADFE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Text 2"/>
          <p:cNvSpPr/>
          <p:nvPr/>
        </p:nvSpPr>
        <p:spPr>
          <a:xfrm>
            <a:off x="5166360" y="2011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000" b="1" kern="0" spc="100" dirty="0">
                <a:solidFill>
                  <a:srgbClr val="009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20040" y="8046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2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B2E4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5"/>
          <p:cNvSpPr/>
          <p:nvPr/>
        </p:nvSpPr>
        <p:spPr>
          <a:xfrm>
            <a:off x="320040" y="48691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DPM 2026 · Co-located with ESORICS 2026, Rome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366760" y="486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7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  <p:sp>
        <p:nvSpPr>
          <p:cNvPr id="11" name="Rounded Rectangle 10"/>
          <p:cNvSpPr/>
          <p:nvPr/>
        </p:nvSpPr>
        <p:spPr>
          <a:xfrm>
            <a:off x="320040" y="1207008"/>
            <a:ext cx="8503920" cy="960120"/>
          </a:xfrm>
          <a:prstGeom prst="roundRect">
            <a:avLst>
              <a:gd name="adj" fmla="val 9000"/>
            </a:avLst>
          </a:prstGeom>
          <a:solidFill>
            <a:srgbClr val="0097A7"/>
          </a:solidFill>
          <a:ln>
            <a:noFill/>
          </a:ln>
          <a:effectLst>
            <a:outerShdw blurRad="76200" dist="25400" dir="5400000" algn="bl" rotWithShape="0">
              <a:srgbClr val="1A2B3C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" y="1170432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000" b="1" i="0">
                <a:solidFill>
                  <a:srgbClr val="FFFFFF"/>
                </a:solidFill>
                <a:latin typeface="Cambria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207008"/>
            <a:ext cx="73609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1" i="1">
                <a:solidFill>
                  <a:srgbClr val="FFFFFF"/>
                </a:solidFill>
                <a:latin typeface="Calibri"/>
              </a:rPr>
              <a:t>Federated models retain semantically meaningful, recoverable information about their training data — even under strong distribution shift and even when adversaries never see a single gradient or client update.</a:t>
            </a:r>
          </a:p>
        </p:txBody>
      </p:sp>
      <p:sp>
        <p:nvSpPr>
          <p:cNvPr id="14" name="Oval 13"/>
          <p:cNvSpPr/>
          <p:nvPr/>
        </p:nvSpPr>
        <p:spPr>
          <a:xfrm>
            <a:off x="320040" y="2395728"/>
            <a:ext cx="457200" cy="457200"/>
          </a:xfrm>
          <a:prstGeom prst="ellipse">
            <a:avLst/>
          </a:prstGeom>
          <a:solidFill>
            <a:srgbClr val="0B2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414016"/>
            <a:ext cx="205740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0B2E4E"/>
                </a:solidFill>
                <a:latin typeface="Calibri"/>
              </a:rPr>
              <a:t>What We Found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0040" y="2999232"/>
            <a:ext cx="2651760" cy="15875"/>
          </a:xfrm>
          <a:prstGeom prst="rect">
            <a:avLst/>
          </a:prstGeom>
          <a:solidFill>
            <a:srgbClr val="DA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20040" y="3145536"/>
            <a:ext cx="2651760" cy="1581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37160" indent="-137160">
              <a:spcAft>
                <a:spcPts val="500"/>
              </a:spcAft>
              <a:buSzPct val="100000"/>
              <a:buFont typeface="Arial"/>
              <a:buChar char="•"/>
            </a:pPr>
            <a:r>
              <a:rPr sz="1080">
                <a:solidFill>
                  <a:srgbClr val="44494E"/>
                </a:solidFill>
                <a:latin typeface="Calibri"/>
              </a:rPr>
              <a:t>Reconstruction fidelity peaks at strong — not extreme — non-IID conditions: a non-monotonic “privacy peak.”</a:t>
            </a:r>
          </a:p>
          <a:p>
            <a:pPr marL="137160" indent="-137160">
              <a:spcAft>
                <a:spcPts val="500"/>
              </a:spcAft>
              <a:buSzPct val="100000"/>
              <a:buFont typeface="Arial"/>
              <a:buChar char="•"/>
            </a:pPr>
            <a:r>
              <a:rPr sz="1080">
                <a:solidFill>
                  <a:srgbClr val="44494E"/>
                </a:solidFill>
                <a:latin typeface="Calibri"/>
              </a:rPr>
              <a:t>Holds even for the strictest adversary: no gradients, no client updates, only the final deployed model.</a:t>
            </a:r>
          </a:p>
        </p:txBody>
      </p:sp>
      <p:sp>
        <p:nvSpPr>
          <p:cNvPr id="18" name="Oval 17"/>
          <p:cNvSpPr/>
          <p:nvPr/>
        </p:nvSpPr>
        <p:spPr>
          <a:xfrm>
            <a:off x="3246120" y="2395728"/>
            <a:ext cx="457200" cy="457200"/>
          </a:xfrm>
          <a:prstGeom prst="ellipse">
            <a:avLst/>
          </a:prstGeom>
          <a:solidFill>
            <a:srgbClr val="0097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0480" y="2414016"/>
            <a:ext cx="205740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0B2E4E"/>
                </a:solidFill>
                <a:latin typeface="Calibri"/>
              </a:rPr>
              <a:t>What It Means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46120" y="2999232"/>
            <a:ext cx="2651760" cy="15875"/>
          </a:xfrm>
          <a:prstGeom prst="rect">
            <a:avLst/>
          </a:prstGeom>
          <a:solidFill>
            <a:srgbClr val="DA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246120" y="3145536"/>
            <a:ext cx="2651760" cy="1581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37160" indent="-137160">
              <a:spcAft>
                <a:spcPts val="500"/>
              </a:spcAft>
              <a:buSzPct val="100000"/>
              <a:buFont typeface="Arial"/>
              <a:buChar char="•"/>
            </a:pPr>
            <a:r>
              <a:rPr sz="1080">
                <a:solidFill>
                  <a:srgbClr val="44494E"/>
                </a:solidFill>
                <a:latin typeface="Calibri"/>
              </a:rPr>
              <a:t>Benchmarking privacy only at IID or extreme skew can underestimate real-world risk.</a:t>
            </a:r>
          </a:p>
          <a:p>
            <a:pPr marL="137160" indent="-137160">
              <a:spcAft>
                <a:spcPts val="500"/>
              </a:spcAft>
              <a:buSzPct val="100000"/>
              <a:buFont typeface="Arial"/>
              <a:buChar char="•"/>
            </a:pPr>
            <a:r>
              <a:rPr sz="1080">
                <a:solidFill>
                  <a:srgbClr val="44494E"/>
                </a:solidFill>
                <a:latin typeface="Calibri"/>
              </a:rPr>
              <a:t>A vulnerable “moderate skew” regime deserves explicit attention in FL privacy evaluations.</a:t>
            </a:r>
          </a:p>
        </p:txBody>
      </p:sp>
      <p:sp>
        <p:nvSpPr>
          <p:cNvPr id="22" name="Oval 21"/>
          <p:cNvSpPr/>
          <p:nvPr/>
        </p:nvSpPr>
        <p:spPr>
          <a:xfrm>
            <a:off x="6172200" y="2395728"/>
            <a:ext cx="457200" cy="457200"/>
          </a:xfrm>
          <a:prstGeom prst="ellipse">
            <a:avLst/>
          </a:prstGeom>
          <a:solidFill>
            <a:srgbClr val="0B2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60" y="2414016"/>
            <a:ext cx="205740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0B2E4E"/>
                </a:solidFill>
                <a:latin typeface="Calibri"/>
              </a:rPr>
              <a:t>What's Next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72200" y="2999232"/>
            <a:ext cx="2651760" cy="15875"/>
          </a:xfrm>
          <a:prstGeom prst="rect">
            <a:avLst/>
          </a:prstGeom>
          <a:solidFill>
            <a:srgbClr val="DA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172200" y="3145536"/>
            <a:ext cx="2651760" cy="1581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37160" indent="-137160">
              <a:spcAft>
                <a:spcPts val="500"/>
              </a:spcAft>
              <a:buSzPct val="100000"/>
              <a:buFont typeface="Arial"/>
              <a:buChar char="•"/>
            </a:pPr>
            <a:r>
              <a:rPr sz="1080">
                <a:solidFill>
                  <a:srgbClr val="44494E"/>
                </a:solidFill>
                <a:latin typeface="Calibri"/>
              </a:rPr>
              <a:t>Testing generalization beyond CIFAR-10 — CIFAR-100, Tiny-ImageNet, and other domains.</a:t>
            </a:r>
          </a:p>
          <a:p>
            <a:pPr marL="137160" indent="-137160">
              <a:spcAft>
                <a:spcPts val="500"/>
              </a:spcAft>
              <a:buSzPct val="100000"/>
              <a:buFont typeface="Arial"/>
              <a:buChar char="•"/>
            </a:pPr>
            <a:r>
              <a:rPr sz="1080">
                <a:solidFill>
                  <a:srgbClr val="44494E"/>
                </a:solidFill>
                <a:latin typeface="Calibri"/>
              </a:rPr>
              <a:t>Exploring data-free variants and extending the framework to other model families.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2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0097A7">
              <a:alpha val="10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" name="Shape 1"/>
          <p:cNvSpPr/>
          <p:nvPr/>
        </p:nvSpPr>
        <p:spPr>
          <a:xfrm>
            <a:off x="6766560" y="2377440"/>
            <a:ext cx="4206240" cy="4206240"/>
          </a:xfrm>
          <a:prstGeom prst="ellipse">
            <a:avLst/>
          </a:prstGeom>
          <a:solidFill>
            <a:srgbClr val="6FAE55">
              <a:alpha val="9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" name="Text 2"/>
          <p:cNvSpPr/>
          <p:nvPr/>
        </p:nvSpPr>
        <p:spPr>
          <a:xfrm>
            <a:off x="0" y="14173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0" y="221284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429000" y="2788920"/>
            <a:ext cx="2286000" cy="0"/>
          </a:xfrm>
          <a:prstGeom prst="line">
            <a:avLst/>
          </a:prstGeom>
          <a:noFill/>
          <a:ln w="15875">
            <a:solidFill>
              <a:srgbClr val="0097A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7" name="Text 5"/>
          <p:cNvSpPr/>
          <p:nvPr/>
        </p:nvSpPr>
        <p:spPr>
          <a:xfrm>
            <a:off x="0" y="2971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Hamza Sajjad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0" y="3246120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FC2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hamza.sajjadahmed@imtlucca.it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0" y="350215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FC2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github.com/imhamzasajjad/anchor_guided_fl_reconstruction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0" y="4709160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E8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by RDS PTR 25–27 (Cybersecurity) and SPF BOSA project AIDE</a:t>
            </a:r>
            <a:endParaRPr lang="en-US" sz="900" dirty="0"/>
          </a:p>
        </p:txBody>
      </p:sp>
      <p:sp>
        <p:nvSpPr>
          <p:cNvPr id="15" name="Shape 3">
            <a:extLst>
              <a:ext uri="{FF2B5EF4-FFF2-40B4-BE49-F238E27FC236}">
                <a16:creationId xmlns:a16="http://schemas.microsoft.com/office/drawing/2014/main" id="{41E122AC-FF4D-FD04-C812-E35AD378CC91}"/>
              </a:ext>
            </a:extLst>
          </p:cNvPr>
          <p:cNvSpPr/>
          <p:nvPr/>
        </p:nvSpPr>
        <p:spPr>
          <a:xfrm>
            <a:off x="3625668" y="3841062"/>
            <a:ext cx="2012442" cy="60350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05192B">
                <a:alpha val="35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pic>
        <p:nvPicPr>
          <p:cNvPr id="17" name="Image 0" descr="/home/claude/assets/imt_logo.png">
            <a:extLst>
              <a:ext uri="{FF2B5EF4-FFF2-40B4-BE49-F238E27FC236}">
                <a16:creationId xmlns:a16="http://schemas.microsoft.com/office/drawing/2014/main" id="{0C46BD49-2C47-3ECF-AA8E-9C66FF1B4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816" y="3932502"/>
            <a:ext cx="1024128" cy="438912"/>
          </a:xfrm>
          <a:prstGeom prst="rect">
            <a:avLst/>
          </a:prstGeom>
        </p:spPr>
      </p:pic>
      <p:sp>
        <p:nvSpPr>
          <p:cNvPr id="19" name="Shape 4">
            <a:extLst>
              <a:ext uri="{FF2B5EF4-FFF2-40B4-BE49-F238E27FC236}">
                <a16:creationId xmlns:a16="http://schemas.microsoft.com/office/drawing/2014/main" id="{56D0AAD7-721B-EF04-D275-5B4F2DA0B26B}"/>
              </a:ext>
            </a:extLst>
          </p:cNvPr>
          <p:cNvSpPr/>
          <p:nvPr/>
        </p:nvSpPr>
        <p:spPr>
          <a:xfrm>
            <a:off x="4619316" y="3892116"/>
            <a:ext cx="0" cy="501396"/>
          </a:xfrm>
          <a:prstGeom prst="line">
            <a:avLst/>
          </a:prstGeom>
          <a:noFill/>
          <a:ln w="12700">
            <a:solidFill>
              <a:srgbClr val="3A5A75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pic>
        <p:nvPicPr>
          <p:cNvPr id="21" name="Image 1" descr="/home/claude/assets/cetic_wordmark_navy.png">
            <a:extLst>
              <a:ext uri="{FF2B5EF4-FFF2-40B4-BE49-F238E27FC236}">
                <a16:creationId xmlns:a16="http://schemas.microsoft.com/office/drawing/2014/main" id="{149B71DB-F27D-C1AD-945D-090343857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106" y="3987972"/>
            <a:ext cx="906094" cy="3279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12351</TotalTime>
  <Words>1641</Words>
  <Application>Microsoft Office PowerPoint</Application>
  <PresentationFormat>On-screen Show (16:9)</PresentationFormat>
  <Paragraphs>294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IMT School for Advanced Studies Lucca / CETIC asbl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Privacy Peak: Non-Monotonic Leakage in Federated Learning</dc:title>
  <dc:subject>PptxGenJS Presentation</dc:subject>
  <dc:creator>Hamza Sajjad</dc:creator>
  <cp:lastModifiedBy>Hamza Sajjad Ahmad</cp:lastModifiedBy>
  <cp:revision>7</cp:revision>
  <dcterms:created xsi:type="dcterms:W3CDTF">2026-09-06T09:30:27Z</dcterms:created>
  <dcterms:modified xsi:type="dcterms:W3CDTF">2026-09-16T12:04:53Z</dcterms:modified>
</cp:coreProperties>
</file>