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" name="Google Shape;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Fast simulation algorithms for OLH. Joint work with Alireza Khodaie and Emre Gursoy at Koc University.</a:t>
            </a:r>
            <a:endParaRPr/>
          </a:p>
        </p:txBody>
      </p:sp>
      <p:sp>
        <p:nvSpPr>
          <p:cNvPr id="19" name="Google Shape;1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f8ad74c2b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g3f8ad74c2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" name="Google Shape;29;g3f8ad74c2b9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f8ad74c2b9_0_10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g3f8ad74c2b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8" name="Google Shape;38;g3f8ad74c2b9_0_10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8ad74c2b9_0_1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f8ad74c2b9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" name="Google Shape;54;g3f8ad74c2b9_0_1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a0e6a4df7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3fa0e6a4df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4" name="Google Shape;64;g3fa0e6a4df7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8ad74c2b9_0_1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f8ad74c2b9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1" name="Google Shape;71;g3f8ad74c2b9_0_1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8ad74c2b9_0_1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f8ad74c2b9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" name="Google Shape;85;g3f8ad74c2b9_0_1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8ad74c2b9_0_1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f8ad74c2b9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" name="Google Shape;94;g3f8ad74c2b9_0_19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8ad74c2b9_0_2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f8ad74c2b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g3f8ad74c2b9_0_20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ad74c2b9_0_2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8ad74c2b9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g3f8ad74c2b9_0_2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8ad74c2b9_0_2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f8ad74c2b9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g3f8ad74c2b9_0_2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8ad74c2b9_0_29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f8ad74c2b9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g3f8ad74c2b9_0_29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8ad74c2b9_0_4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f8ad74c2b9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5" name="Google Shape;135;g3f8ad74c2b9_0_49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8ad74c2b9_0_5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3f8ad74c2b9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3" name="Google Shape;143;g3f8ad74c2b9_0_50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8ad74c2b9_0_5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g3f8ad74c2b9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1" name="Google Shape;151;g3f8ad74c2b9_0_5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8ad74c2b9_0_5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f8ad74c2b9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9" name="Google Shape;159;g3f8ad74c2b9_0_5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8ad74c2b9_0_5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3f8ad74c2b9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f8ad74c2b9_0_5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2;p3"/>
          <p:cNvCxnSpPr/>
          <p:nvPr/>
        </p:nvCxnSpPr>
        <p:spPr>
          <a:xfrm rot="10800000">
            <a:off x="0" y="1052513"/>
            <a:ext cx="9144000" cy="0"/>
          </a:xfrm>
          <a:prstGeom prst="straightConnector1">
            <a:avLst/>
          </a:prstGeom>
          <a:noFill/>
          <a:ln cap="flat" cmpd="sng" w="82550">
            <a:solidFill>
              <a:srgbClr val="C10B2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2088" y="115888"/>
            <a:ext cx="963612" cy="79216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-27384"/>
            <a:ext cx="82296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  <a:defRPr b="1" sz="32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95536" y="14953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Noto Sans Symbols"/>
              <a:buChar char="▪"/>
              <a:defRPr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  <a:defRPr b="1" sz="3200"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b="1"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" name="Google Shape;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561975"/>
            <a:ext cx="3962399" cy="103763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>
            <a:off x="569214" y="2367170"/>
            <a:ext cx="80055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1406"/>
              </a:lnSpc>
              <a:spcBef>
                <a:spcPts val="0"/>
              </a:spcBef>
              <a:spcAft>
                <a:spcPts val="0"/>
              </a:spcAft>
              <a:buClr>
                <a:srgbClr val="C10B25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C10B25"/>
                </a:solidFill>
                <a:latin typeface="Arial"/>
                <a:ea typeface="Arial"/>
                <a:cs typeface="Arial"/>
                <a:sym typeface="Arial"/>
              </a:rPr>
              <a:t>Fast Simulation Algorithms for OLH using Binomial Modeling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1318142" y="4217094"/>
            <a:ext cx="6507600" cy="8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49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Berkay Kemal Balioglu, </a:t>
            </a:r>
            <a:r>
              <a:rPr b="1" i="0" lang="en-US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Alireza Khodaie</a:t>
            </a:r>
            <a:r>
              <a:rPr b="1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M. Emre Gürsoy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1097006" y="5508307"/>
            <a:ext cx="69501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32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Department of Computer Engineering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1097006" y="5887879"/>
            <a:ext cx="69501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32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Koç University, Istanbul, Türkiye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Local Differential Privacy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8350" y="1371000"/>
            <a:ext cx="3915650" cy="26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 txBox="1"/>
          <p:nvPr>
            <p:ph idx="1" type="body"/>
          </p:nvPr>
        </p:nvSpPr>
        <p:spPr>
          <a:xfrm>
            <a:off x="-61323" y="1371000"/>
            <a:ext cx="5621400" cy="42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4572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dk1"/>
                </a:solidFill>
              </a:rPr>
              <a:t>Modern analytics relies heavily on data collection, much of which involves </a:t>
            </a:r>
            <a:r>
              <a:rPr lang="en-US" sz="2200">
                <a:solidFill>
                  <a:srgbClr val="C10B25"/>
                </a:solidFill>
              </a:rPr>
              <a:t>privacy-sensitive</a:t>
            </a:r>
            <a:r>
              <a:rPr b="0" lang="en-US" sz="2200">
                <a:solidFill>
                  <a:schemeClr val="dk1"/>
                </a:solidFill>
              </a:rPr>
              <a:t> information such as health, financial, and location data. </a:t>
            </a:r>
            <a:endParaRPr b="0"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dk1"/>
                </a:solidFill>
              </a:rPr>
              <a:t>In </a:t>
            </a:r>
            <a:r>
              <a:rPr lang="en-US" sz="2200">
                <a:solidFill>
                  <a:srgbClr val="C10B25"/>
                </a:solidFill>
              </a:rPr>
              <a:t>Local Differential Privacy (LDP)</a:t>
            </a:r>
            <a:r>
              <a:rPr lang="en-US" sz="2200">
                <a:solidFill>
                  <a:schemeClr val="dk1"/>
                </a:solidFill>
              </a:rPr>
              <a:t>: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68">
              <a:solidFill>
                <a:srgbClr val="C10B25"/>
              </a:solidFill>
            </a:endParaRPr>
          </a:p>
          <a:p>
            <a:pPr indent="-355600" lvl="0" marL="9144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0" lang="en-US" sz="2000">
                <a:solidFill>
                  <a:schemeClr val="dk1"/>
                </a:solidFill>
              </a:rPr>
              <a:t>Each user perturbs their value locally</a:t>
            </a:r>
            <a:endParaRPr b="0" sz="20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376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0" lang="en-US" sz="2000">
                <a:solidFill>
                  <a:schemeClr val="dk1"/>
                </a:solidFill>
              </a:rPr>
              <a:t>The server applies estimation to recover aggregate statistics such as frequencies</a:t>
            </a:r>
            <a:endParaRPr b="0" sz="20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376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12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0" lang="en-US" sz="2000">
                <a:solidFill>
                  <a:schemeClr val="dk1"/>
                </a:solidFill>
              </a:rPr>
              <a:t>Lower 𝜺 yields </a:t>
            </a:r>
            <a:r>
              <a:rPr lang="en-US" sz="2000">
                <a:solidFill>
                  <a:srgbClr val="C10B25"/>
                </a:solidFill>
              </a:rPr>
              <a:t>stronger privacy</a:t>
            </a:r>
            <a:r>
              <a:rPr b="0" lang="en-US" sz="2000">
                <a:solidFill>
                  <a:schemeClr val="dk1"/>
                </a:solidFill>
              </a:rPr>
              <a:t>, higher 𝜺 yields </a:t>
            </a:r>
            <a:r>
              <a:rPr lang="en-US" sz="2000">
                <a:solidFill>
                  <a:srgbClr val="C10B25"/>
                </a:solidFill>
              </a:rPr>
              <a:t>higher utility</a:t>
            </a:r>
            <a:br>
              <a:rPr b="0" lang="en-US" sz="2000">
                <a:solidFill>
                  <a:schemeClr val="dk1"/>
                </a:solidFill>
              </a:rPr>
            </a:br>
            <a:endParaRPr b="0" sz="2000">
              <a:solidFill>
                <a:schemeClr val="dk1"/>
              </a:solidFill>
            </a:endParaRPr>
          </a:p>
        </p:txBody>
      </p:sp>
      <p:pic>
        <p:nvPicPr>
          <p:cNvPr id="34" name="Google Shape;3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050" y="5372085"/>
            <a:ext cx="7239876" cy="12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Optimized Local Hashing</a:t>
            </a:r>
            <a:endParaRPr sz="4000"/>
          </a:p>
        </p:txBody>
      </p:sp>
      <p:sp>
        <p:nvSpPr>
          <p:cNvPr id="41" name="Google Shape;41;p6"/>
          <p:cNvSpPr/>
          <p:nvPr/>
        </p:nvSpPr>
        <p:spPr>
          <a:xfrm>
            <a:off x="466512" y="4895475"/>
            <a:ext cx="2411100" cy="1761000"/>
          </a:xfrm>
          <a:prstGeom prst="roundRect">
            <a:avLst>
              <a:gd fmla="val 2846" name="adj"/>
            </a:avLst>
          </a:prstGeom>
          <a:solidFill>
            <a:srgbClr val="D5E8D4"/>
          </a:solidFill>
          <a:ln cap="flat" cmpd="sng" w="9525">
            <a:solidFill>
              <a:srgbClr val="82B3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Encode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highlight>
                  <a:srgbClr val="D5E8D4"/>
                </a:highlight>
              </a:rPr>
              <a:t>map </a:t>
            </a:r>
            <a:r>
              <a:rPr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-US" sz="1600">
                <a:solidFill>
                  <a:schemeClr val="dk1"/>
                </a:solidFill>
                <a:highlight>
                  <a:srgbClr val="D5E8D4"/>
                </a:highlight>
              </a:rPr>
              <a:t> to </a:t>
            </a:r>
            <a:r>
              <a:rPr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= H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(v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000">
                <a:solidFill>
                  <a:schemeClr val="dk1"/>
                </a:solidFill>
                <a:highlight>
                  <a:srgbClr val="D5E8D4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lang="en-US" sz="1600">
                <a:solidFill>
                  <a:schemeClr val="dk1"/>
                </a:solidFill>
                <a:highlight>
                  <a:srgbClr val="D5E8D4"/>
                </a:highlight>
              </a:rPr>
              <a:t> in </a:t>
            </a:r>
            <a:r>
              <a:rPr lang="en-US" sz="1600">
                <a:solidFill>
                  <a:schemeClr val="dk1"/>
                </a:solidFill>
                <a:highlight>
                  <a:srgbClr val="D5E8D4"/>
                </a:highlight>
              </a:rPr>
              <a:t>[0,...,g-1]</a:t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2996523" y="5580808"/>
            <a:ext cx="38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/>
          <p:nvPr/>
        </p:nvSpPr>
        <p:spPr>
          <a:xfrm>
            <a:off x="3450936" y="4895650"/>
            <a:ext cx="2411100" cy="1761000"/>
          </a:xfrm>
          <a:prstGeom prst="roundRect">
            <a:avLst>
              <a:gd fmla="val 2846" name="adj"/>
            </a:avLst>
          </a:prstGeom>
          <a:solidFill>
            <a:srgbClr val="FFF2CC"/>
          </a:solidFill>
          <a:ln cap="flat" cmpd="sng" w="9525">
            <a:solidFill>
              <a:srgbClr val="D6B6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Perturb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Keep 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aseline="-25000"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-US" sz="1600">
                <a:solidFill>
                  <a:schemeClr val="dk1"/>
                </a:solidFill>
              </a:rPr>
              <a:t> with probability 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1600">
                <a:solidFill>
                  <a:schemeClr val="dk1"/>
                </a:solidFill>
              </a:rPr>
              <a:t>; otherwise, sample uniformly from [0,...,g-1]\{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aseline="-25000"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-US" sz="1600">
                <a:solidFill>
                  <a:schemeClr val="dk1"/>
                </a:solidFill>
              </a:rPr>
              <a:t>}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5924539" y="5601249"/>
            <a:ext cx="38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6378962" y="4895650"/>
            <a:ext cx="2411100" cy="1761000"/>
          </a:xfrm>
          <a:prstGeom prst="roundRect">
            <a:avLst>
              <a:gd fmla="val 2846" name="adj"/>
            </a:avLst>
          </a:prstGeom>
          <a:solidFill>
            <a:srgbClr val="CCE5FF"/>
          </a:solidFill>
          <a:ln cap="flat" cmpd="sng" w="9525">
            <a:solidFill>
              <a:srgbClr val="6C8E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Report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18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highlight>
                  <a:srgbClr val="CCE5FF"/>
                </a:highlight>
              </a:rPr>
              <a:t>Send </a:t>
            </a:r>
            <a:r>
              <a:rPr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&lt;</a:t>
            </a:r>
            <a:r>
              <a:rPr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x'</a:t>
            </a:r>
            <a:r>
              <a:rPr baseline="-25000"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000">
                <a:solidFill>
                  <a:schemeClr val="dk1"/>
                </a:solidFill>
                <a:highlight>
                  <a:srgbClr val="CCE5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&gt;</a:t>
            </a:r>
            <a:r>
              <a:rPr lang="en-US" sz="1600">
                <a:solidFill>
                  <a:schemeClr val="dk1"/>
                </a:solidFill>
                <a:highlight>
                  <a:srgbClr val="CCE5FF"/>
                </a:highlight>
              </a:rPr>
              <a:t> to the server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/>
          <p:nvPr/>
        </p:nvSpPr>
        <p:spPr>
          <a:xfrm>
            <a:off x="457875" y="1294500"/>
            <a:ext cx="8533800" cy="29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Each user randomly selects a hash function from a hash family and uses it to encode their true value to an integer in [0, g-1], where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User-Side </a:t>
            </a:r>
            <a:r>
              <a:rPr lang="en-US" sz="2000"/>
              <a:t>Perturbation</a:t>
            </a:r>
            <a:r>
              <a:rPr lang="en-US" sz="2000"/>
              <a:t>: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112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12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Server-side support and frequency estimation:</a:t>
            </a:r>
            <a:endParaRPr sz="2000"/>
          </a:p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1218" y="1663143"/>
            <a:ext cx="1285225" cy="34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2179" y="2227914"/>
            <a:ext cx="4986625" cy="106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0875" y="4059329"/>
            <a:ext cx="3512144" cy="4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8225" y="3958041"/>
            <a:ext cx="3570575" cy="69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Simulating OLH</a:t>
            </a:r>
            <a:endParaRPr sz="4000"/>
          </a:p>
        </p:txBody>
      </p:sp>
      <p:sp>
        <p:nvSpPr>
          <p:cNvPr id="57" name="Google Shape;57;p7"/>
          <p:cNvSpPr txBox="1"/>
          <p:nvPr/>
        </p:nvSpPr>
        <p:spPr>
          <a:xfrm>
            <a:off x="195890" y="1348325"/>
            <a:ext cx="4784400" cy="40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In research, we run</a:t>
            </a:r>
            <a:r>
              <a:rPr lang="en-US" sz="2000">
                <a:solidFill>
                  <a:schemeClr val="dk1"/>
                </a:solidFill>
              </a:rPr>
              <a:t> simulations of OLH on </a:t>
            </a:r>
            <a:r>
              <a:rPr b="1" lang="en-US" sz="2000">
                <a:solidFill>
                  <a:srgbClr val="C10B25"/>
                </a:solidFill>
              </a:rPr>
              <a:t>one machine</a:t>
            </a:r>
            <a:r>
              <a:rPr lang="en-US" sz="2000">
                <a:solidFill>
                  <a:schemeClr val="dk1"/>
                </a:solidFill>
              </a:rPr>
              <a:t>: every user, then the server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User phase: 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O(n)</a:t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Server phase: recomputes 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baseline="-25000"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(v)</a:t>
            </a:r>
            <a:r>
              <a:rPr lang="en-US" sz="2000"/>
              <a:t> for every report-value pair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Bottleneck: Line 17 executes 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O(nd)</a:t>
            </a:r>
            <a:r>
              <a:rPr lang="en-US" sz="2000"/>
              <a:t> hash calls, which dominate runtime</a:t>
            </a:r>
            <a:endParaRPr sz="2000"/>
          </a:p>
        </p:txBody>
      </p:sp>
      <p:sp>
        <p:nvSpPr>
          <p:cNvPr id="58" name="Google Shape;58;p7"/>
          <p:cNvSpPr/>
          <p:nvPr/>
        </p:nvSpPr>
        <p:spPr>
          <a:xfrm>
            <a:off x="803850" y="5250550"/>
            <a:ext cx="7536300" cy="1144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83725" lIns="83725" spcFirstLastPara="1" rIns="83725" wrap="square" tIns="83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2"/>
          </a:p>
        </p:txBody>
      </p:sp>
      <p:sp>
        <p:nvSpPr>
          <p:cNvPr id="59" name="Google Shape;59;p7"/>
          <p:cNvSpPr/>
          <p:nvPr/>
        </p:nvSpPr>
        <p:spPr>
          <a:xfrm>
            <a:off x="935035" y="5449668"/>
            <a:ext cx="7273800" cy="7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275" lIns="23275" spcFirstLastPara="1" rIns="23275" wrap="square" tIns="23275">
            <a:noAutofit/>
          </a:bodyPr>
          <a:lstStyle/>
          <a:p>
            <a:pPr indent="0" lvl="0" marL="0" marR="0" rtl="0" algn="ctr">
              <a:lnSpc>
                <a:spcPct val="1155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8"/>
              <a:buFont typeface="Arial"/>
              <a:buNone/>
            </a:pPr>
            <a:r>
              <a:rPr b="1" i="1" lang="en-US" sz="2398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O(nd)</a:t>
            </a:r>
            <a:r>
              <a:rPr b="1" i="0" lang="en-US" sz="21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complexity: with </a:t>
            </a:r>
            <a:r>
              <a:rPr b="1" i="1" lang="en-US" sz="2389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b="1" i="0" lang="en-US" sz="21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the millions and </a:t>
            </a:r>
            <a:r>
              <a:rPr b="1" i="1" lang="en-US" sz="2381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b="1" i="0" lang="en-US" sz="21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the hundreds, a single simulation takes minutes.</a:t>
            </a:r>
            <a:endParaRPr b="0" i="0" sz="21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9575" y="1466988"/>
            <a:ext cx="3683400" cy="33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Contributions</a:t>
            </a:r>
            <a:endParaRPr sz="4000"/>
          </a:p>
        </p:txBody>
      </p:sp>
      <p:sp>
        <p:nvSpPr>
          <p:cNvPr id="67" name="Google Shape;67;p8"/>
          <p:cNvSpPr txBox="1"/>
          <p:nvPr/>
        </p:nvSpPr>
        <p:spPr>
          <a:xfrm>
            <a:off x="398600" y="1348325"/>
            <a:ext cx="8229600" cy="49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We propose two simulation algorithms (</a:t>
            </a:r>
            <a:r>
              <a:rPr b="1" lang="en-US" sz="2000">
                <a:solidFill>
                  <a:srgbClr val="C10B25"/>
                </a:solidFill>
              </a:rPr>
              <a:t>2-Binom</a:t>
            </a:r>
            <a:r>
              <a:rPr lang="en-US" sz="2000">
                <a:solidFill>
                  <a:schemeClr val="dk1"/>
                </a:solidFill>
              </a:rPr>
              <a:t> and </a:t>
            </a:r>
            <a:r>
              <a:rPr b="1" lang="en-US" sz="2000">
                <a:solidFill>
                  <a:srgbClr val="C10B25"/>
                </a:solidFill>
              </a:rPr>
              <a:t>3-Binom</a:t>
            </a:r>
            <a:r>
              <a:rPr lang="en-US" sz="2000">
                <a:solidFill>
                  <a:schemeClr val="dk1"/>
                </a:solidFill>
              </a:rPr>
              <a:t>) for OLH to c</a:t>
            </a:r>
            <a:r>
              <a:rPr lang="en-US" sz="2000">
                <a:solidFill>
                  <a:schemeClr val="dk1"/>
                </a:solidFill>
              </a:rPr>
              <a:t>apture the collective behavior of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000">
                <a:solidFill>
                  <a:schemeClr val="dk1"/>
                </a:solidFill>
              </a:rPr>
              <a:t> users using Binomial sampling, avoiding per-user simulation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We formally prove that 2-Binom and 3-Binom yield </a:t>
            </a:r>
            <a:r>
              <a:rPr b="1" lang="en-US" sz="2000">
                <a:solidFill>
                  <a:srgbClr val="C10B25"/>
                </a:solidFill>
              </a:rPr>
              <a:t>unbiased</a:t>
            </a:r>
            <a:r>
              <a:rPr lang="en-US" sz="2000">
                <a:solidFill>
                  <a:schemeClr val="dk1"/>
                </a:solidFill>
              </a:rPr>
              <a:t> frequency </a:t>
            </a:r>
            <a:r>
              <a:rPr b="1" lang="en-US" sz="2000">
                <a:solidFill>
                  <a:srgbClr val="C10B25"/>
                </a:solidFill>
              </a:rPr>
              <a:t>estimates </a:t>
            </a:r>
            <a:r>
              <a:rPr lang="en-US" sz="2000">
                <a:solidFill>
                  <a:schemeClr val="dk1"/>
                </a:solidFill>
              </a:rPr>
              <a:t>with variances equal to original OLH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We empirically validate 2-Binom and 3-Binom on multiple datasets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Orders-of-magnitude reductions in runtime and memory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Estimates are statistically indistinguishable from OLH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>
            <a:off x="327050" y="3904248"/>
            <a:ext cx="8156100" cy="16248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9"/>
          <p:cNvSpPr/>
          <p:nvPr/>
        </p:nvSpPr>
        <p:spPr>
          <a:xfrm>
            <a:off x="316850" y="2401823"/>
            <a:ext cx="8156100" cy="1165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The Binomial Insight</a:t>
            </a:r>
            <a:endParaRPr sz="4000"/>
          </a:p>
        </p:txBody>
      </p:sp>
      <p:sp>
        <p:nvSpPr>
          <p:cNvPr id="76" name="Google Shape;76;p9"/>
          <p:cNvSpPr/>
          <p:nvPr/>
        </p:nvSpPr>
        <p:spPr>
          <a:xfrm>
            <a:off x="316850" y="1470723"/>
            <a:ext cx="5185500" cy="6981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4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user contributes 0 or 1 to </a:t>
            </a:r>
            <a:r>
              <a:rPr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Sup(v)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Partition the population by their true value: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6675" y="2580211"/>
            <a:ext cx="232945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6025" y="4409396"/>
            <a:ext cx="2810101" cy="60965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/>
        </p:nvSpPr>
        <p:spPr>
          <a:xfrm rot="500">
            <a:off x="4772978" y="5889123"/>
            <a:ext cx="2064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Sup(</a:t>
            </a:r>
            <a:r>
              <a:rPr i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= </a:t>
            </a:r>
            <a:r>
              <a:rPr i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</a:t>
            </a:r>
            <a:r>
              <a:rPr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endParaRPr sz="2100"/>
          </a:p>
        </p:txBody>
      </p:sp>
      <p:sp>
        <p:nvSpPr>
          <p:cNvPr id="80" name="Google Shape;80;p9"/>
          <p:cNvSpPr txBox="1"/>
          <p:nvPr/>
        </p:nvSpPr>
        <p:spPr>
          <a:xfrm>
            <a:off x="372150" y="2479548"/>
            <a:ext cx="8399700" cy="30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lang="en-US" sz="1900">
                <a:solidFill>
                  <a:schemeClr val="dk1"/>
                </a:solidFill>
              </a:rPr>
              <a:t>Group 1: User’s value 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1"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v   </a:t>
            </a:r>
            <a:r>
              <a:rPr b="1" lang="en-US" sz="1900">
                <a:solidFill>
                  <a:schemeClr val="dk1"/>
                </a:solidFill>
              </a:rPr>
              <a:t>(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b="1"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1" lang="en-US" sz="1900">
                <a:solidFill>
                  <a:schemeClr val="dk1"/>
                </a:solidFill>
              </a:rPr>
              <a:t> such users)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115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>
                <a:solidFill>
                  <a:schemeClr val="dk1"/>
                </a:solidFill>
              </a:rPr>
              <a:t>Contributes iff the perturbation keeps the hashed value, w.p. </a:t>
            </a:r>
            <a:r>
              <a:rPr i="1" lang="en-US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1700">
                <a:solidFill>
                  <a:schemeClr val="dk1"/>
                </a:solidFill>
              </a:rPr>
              <a:t>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911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lang="en-US" sz="1900">
                <a:solidFill>
                  <a:schemeClr val="dk1"/>
                </a:solidFill>
              </a:rPr>
              <a:t>Group 2: User’s value 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1"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≠ v</a:t>
            </a:r>
            <a:r>
              <a:rPr b="1" lang="en-US" sz="1900">
                <a:solidFill>
                  <a:schemeClr val="dk1"/>
                </a:solidFill>
              </a:rPr>
              <a:t> (</a:t>
            </a:r>
            <a:r>
              <a:rPr b="1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- n</a:t>
            </a:r>
            <a:r>
              <a:rPr b="1"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1" lang="en-US" sz="1900">
                <a:solidFill>
                  <a:schemeClr val="dk1"/>
                </a:solidFill>
              </a:rPr>
              <a:t> users)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11590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lang="en-US" sz="1700">
                <a:solidFill>
                  <a:schemeClr val="dk1"/>
                </a:solidFill>
              </a:rPr>
              <a:t>A. </a:t>
            </a:r>
            <a:r>
              <a:rPr lang="en-US" sz="1700">
                <a:solidFill>
                  <a:schemeClr val="dk1"/>
                </a:solidFill>
              </a:rPr>
              <a:t>hash collision, value kept:  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i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/ 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endParaRPr i="1"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115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</a:rPr>
              <a:t>B. </a:t>
            </a:r>
            <a:r>
              <a:rPr lang="en-US" sz="1700">
                <a:solidFill>
                  <a:schemeClr val="dk1"/>
                </a:solidFill>
              </a:rPr>
              <a:t>no collision, flips onto 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(v)</a:t>
            </a: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(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-1)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endParaRPr/>
          </a:p>
        </p:txBody>
      </p:sp>
      <p:sp>
        <p:nvSpPr>
          <p:cNvPr id="81" name="Google Shape;81;p9"/>
          <p:cNvSpPr/>
          <p:nvPr/>
        </p:nvSpPr>
        <p:spPr>
          <a:xfrm>
            <a:off x="2479175" y="5985523"/>
            <a:ext cx="2109900" cy="3714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4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Total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Sup(v)</a:t>
            </a:r>
            <a:r>
              <a:rPr lang="en-US" sz="2000"/>
              <a:t> is: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2-Binom Algorithm</a:t>
            </a:r>
            <a:endParaRPr sz="4000"/>
          </a:p>
        </p:txBody>
      </p:sp>
      <p:pic>
        <p:nvPicPr>
          <p:cNvPr id="88" name="Google Shape;8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725" y="1387712"/>
            <a:ext cx="5093249" cy="31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84425" y="1301400"/>
            <a:ext cx="3744300" cy="3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No reports are stored and no hash is ever computed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Total complexity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O(n+d)</a:t>
            </a:r>
            <a:r>
              <a:rPr lang="en-US" sz="2000">
                <a:solidFill>
                  <a:schemeClr val="dk1"/>
                </a:solidFill>
              </a:rPr>
              <a:t>, down from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O(nd)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When the same dataset is reused (repetitions, or a sweep over </a:t>
            </a:r>
            <a:r>
              <a:rPr lang="en-US" sz="2200">
                <a:solidFill>
                  <a:schemeClr val="dk1"/>
                </a:solidFill>
              </a:rPr>
              <a:t>𝜺</a:t>
            </a:r>
            <a:r>
              <a:rPr lang="en-US" sz="2000">
                <a:solidFill>
                  <a:schemeClr val="dk1"/>
                </a:solidFill>
              </a:rPr>
              <a:t>) the count phase runs once, so each further run is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O(d)</a:t>
            </a:r>
            <a:endParaRPr/>
          </a:p>
        </p:txBody>
      </p:sp>
      <p:pic>
        <p:nvPicPr>
          <p:cNvPr id="90" name="Google Shape;9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282" y="4753577"/>
            <a:ext cx="5923189" cy="197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3</a:t>
            </a:r>
            <a:r>
              <a:rPr lang="en-US" sz="4000"/>
              <a:t>-Binom Algorithm</a:t>
            </a:r>
            <a:endParaRPr sz="4000"/>
          </a:p>
        </p:txBody>
      </p:sp>
      <p:sp>
        <p:nvSpPr>
          <p:cNvPr id="97" name="Google Shape;97;p11"/>
          <p:cNvSpPr txBox="1"/>
          <p:nvPr/>
        </p:nvSpPr>
        <p:spPr>
          <a:xfrm>
            <a:off x="133075" y="1219300"/>
            <a:ext cx="3744300" cy="56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4035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Instead of merging the two sub-cases of Group 2, draw the number of colliding users </a:t>
            </a:r>
            <a:r>
              <a:rPr i="1"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baseline="-25000" i="1"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2000">
                <a:solidFill>
                  <a:schemeClr val="dk1"/>
                </a:solidFill>
              </a:rPr>
              <a:t> first and condition on it.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Three Binomial draws:</a:t>
            </a:r>
            <a:endParaRPr sz="2000"/>
          </a:p>
          <a:p>
            <a:pPr indent="-355600" lvl="1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lang="en-US" sz="2000"/>
              <a:t>: true (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2000"/>
              <a:t>), survives perturbation</a:t>
            </a:r>
            <a:endParaRPr sz="2000"/>
          </a:p>
          <a:p>
            <a:pPr indent="-355600" lvl="1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aseline="-25000"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2000"/>
              <a:t>: colliding users, kept by perturbation</a:t>
            </a:r>
            <a:endParaRPr sz="2000"/>
          </a:p>
          <a:p>
            <a:pPr indent="-355600" lvl="1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aseline="-25000"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000"/>
              <a:t>: non-colliding users, flip to 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baseline="-25000"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(v)</a:t>
            </a:r>
            <a:r>
              <a:rPr lang="en-US" sz="2000"/>
              <a:t> by chance</a:t>
            </a:r>
            <a:endParaRPr sz="2000"/>
          </a:p>
          <a:p>
            <a:pPr indent="-35560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Result: three draws per value; complexity remains </a:t>
            </a:r>
            <a:r>
              <a:rPr i="1" lang="en-US" sz="2200">
                <a:latin typeface="Times New Roman"/>
                <a:ea typeface="Times New Roman"/>
                <a:cs typeface="Times New Roman"/>
                <a:sym typeface="Times New Roman"/>
              </a:rPr>
              <a:t>O(n+d)</a:t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510" y="1417324"/>
            <a:ext cx="5026089" cy="284418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/>
          <p:nvPr/>
        </p:nvSpPr>
        <p:spPr>
          <a:xfrm>
            <a:off x="4087100" y="4663050"/>
            <a:ext cx="4782900" cy="1667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83725" lIns="83725" spcFirstLastPara="1" rIns="83725" wrap="square" tIns="83725">
            <a:noAutofit/>
          </a:bodyPr>
          <a:lstStyle/>
          <a:p>
            <a:pPr indent="0" lvl="0" marL="0" rtl="0" algn="ctr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lang="en-US" sz="1900">
                <a:solidFill>
                  <a:schemeClr val="dk1"/>
                </a:solidFill>
              </a:rPr>
              <a:t>Theorems 3-4</a:t>
            </a:r>
            <a:r>
              <a:rPr lang="en-US" sz="1900">
                <a:solidFill>
                  <a:schemeClr val="dk1"/>
                </a:solidFill>
              </a:rPr>
              <a:t> in our paper show 3-Binom produces unbiased estimates with variance </a:t>
            </a:r>
            <a:r>
              <a:rPr b="1" lang="en-US" sz="1900">
                <a:solidFill>
                  <a:srgbClr val="C00000"/>
                </a:solidFill>
              </a:rPr>
              <a:t>identical to 2-Binom</a:t>
            </a:r>
            <a:r>
              <a:rPr lang="en-US" sz="1900">
                <a:solidFill>
                  <a:schemeClr val="dk1"/>
                </a:solidFill>
              </a:rPr>
              <a:t>: The two decompositions are statistically equivalent.</a:t>
            </a:r>
            <a:endParaRPr sz="1282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Experiment Setup</a:t>
            </a:r>
            <a:endParaRPr sz="4000"/>
          </a:p>
        </p:txBody>
      </p:sp>
      <p:sp>
        <p:nvSpPr>
          <p:cNvPr id="106" name="Google Shape;106;p12"/>
          <p:cNvSpPr txBox="1"/>
          <p:nvPr/>
        </p:nvSpPr>
        <p:spPr>
          <a:xfrm>
            <a:off x="357725" y="1277575"/>
            <a:ext cx="8676300" cy="54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10B25"/>
                </a:solidFill>
              </a:rPr>
              <a:t>Datasets:</a:t>
            </a:r>
            <a:endParaRPr sz="2000"/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</a:rPr>
              <a:t>Adult:</a:t>
            </a:r>
            <a:r>
              <a:rPr lang="en-US" sz="2000">
                <a:solidFill>
                  <a:schemeClr val="dk1"/>
                </a:solidFill>
              </a:rPr>
              <a:t> 45K records, 14 attributes; Age as private value (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2000">
                <a:solidFill>
                  <a:schemeClr val="dk1"/>
                </a:solidFill>
              </a:rPr>
              <a:t>=74)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</a:rPr>
              <a:t>MSNBC:</a:t>
            </a:r>
            <a:r>
              <a:rPr lang="en-US" sz="2000">
                <a:solidFill>
                  <a:schemeClr val="dk1"/>
                </a:solidFill>
              </a:rPr>
              <a:t> User browsing activity logs (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2000">
                <a:solidFill>
                  <a:schemeClr val="dk1"/>
                </a:solidFill>
              </a:rPr>
              <a:t>=17)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</a:rPr>
              <a:t>Kosarak:</a:t>
            </a:r>
            <a:r>
              <a:rPr lang="en-US" sz="2000">
                <a:solidFill>
                  <a:schemeClr val="dk1"/>
                </a:solidFill>
              </a:rPr>
              <a:t> Click-stream data; top 128 URLs (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2000">
                <a:solidFill>
                  <a:schemeClr val="dk1"/>
                </a:solidFill>
              </a:rPr>
              <a:t>=128)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</a:rPr>
              <a:t>BMS-POS:</a:t>
            </a:r>
            <a:r>
              <a:rPr lang="en-US" sz="2000">
                <a:solidFill>
                  <a:schemeClr val="dk1"/>
                </a:solidFill>
              </a:rPr>
              <a:t> 516K transactions, 1.7K items; top 256 items (</a:t>
            </a:r>
            <a:r>
              <a:rPr i="1"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2000">
                <a:solidFill>
                  <a:schemeClr val="dk1"/>
                </a:solidFill>
              </a:rPr>
              <a:t>=256)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10B25"/>
                </a:solidFill>
              </a:rPr>
              <a:t>Experimental Settings:</a:t>
            </a:r>
            <a:endParaRPr b="1" sz="2000">
              <a:solidFill>
                <a:srgbClr val="C10B25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𝜺</a:t>
            </a:r>
            <a:r>
              <a:rPr lang="en-US" sz="2000">
                <a:solidFill>
                  <a:schemeClr val="dk1"/>
                </a:solidFill>
              </a:rPr>
              <a:t> ∈ {0.5, 1.0, …, 4.0}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Runtime: 10 repetitions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Error &amp; variance: 5,000 repetitions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10B25"/>
                </a:solidFill>
              </a:rPr>
              <a:t>Metrics:</a:t>
            </a:r>
            <a:endParaRPr b="1" sz="2000">
              <a:solidFill>
                <a:srgbClr val="C10B25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Execution time &amp; peak memory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ℓ₁ and ℓ₂ estimation error</a:t>
            </a:r>
            <a:endParaRPr sz="20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96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Per-value empirical variance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Execution Time Results</a:t>
            </a:r>
            <a:endParaRPr sz="4000"/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086" y="1238500"/>
            <a:ext cx="6439826" cy="3613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 txBox="1"/>
          <p:nvPr/>
        </p:nvSpPr>
        <p:spPr>
          <a:xfrm>
            <a:off x="537150" y="5024025"/>
            <a:ext cx="8307000" cy="18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Binomial methods: Have run time &lt;5 ms across all configurations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OLH</a:t>
            </a:r>
            <a:r>
              <a:rPr lang="en-US" sz="1900">
                <a:solidFill>
                  <a:schemeClr val="dk1"/>
                </a:solidFill>
              </a:rPr>
              <a:t>:</a:t>
            </a:r>
            <a:r>
              <a:rPr lang="en-US" sz="1900">
                <a:solidFill>
                  <a:schemeClr val="dk1"/>
                </a:solidFill>
              </a:rPr>
              <a:t> Scales with both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1900">
                <a:solidFill>
                  <a:schemeClr val="dk1"/>
                </a:solidFill>
              </a:rPr>
              <a:t> and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1900">
                <a:solidFill>
                  <a:schemeClr val="dk1"/>
                </a:solidFill>
              </a:rPr>
              <a:t>, reaching several minutes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3-Binom: Slight overhead from the additional draw per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900">
                <a:solidFill>
                  <a:schemeClr val="dk1"/>
                </a:solidFill>
              </a:rPr>
              <a:t>, but negligible in practice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Effect of Multi-Threading</a:t>
            </a:r>
            <a:endParaRPr sz="4000"/>
          </a:p>
        </p:txBody>
      </p:sp>
      <p:pic>
        <p:nvPicPr>
          <p:cNvPr id="121" name="Google Shape;12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900" y="1599700"/>
            <a:ext cx="8092199" cy="219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4"/>
          <p:cNvSpPr txBox="1"/>
          <p:nvPr/>
        </p:nvSpPr>
        <p:spPr>
          <a:xfrm>
            <a:off x="131959" y="1186251"/>
            <a:ext cx="88392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Parallel OLH with </a:t>
            </a:r>
            <a:r>
              <a:rPr lang="en-US" sz="1900"/>
              <a:t>𝜂</a:t>
            </a:r>
            <a:r>
              <a:rPr lang="en-US" sz="1600"/>
              <a:t> threads against single-threaded Binomial methods, </a:t>
            </a:r>
            <a:r>
              <a:rPr lang="en-US" sz="1800">
                <a:solidFill>
                  <a:schemeClr val="dk1"/>
                </a:solidFill>
              </a:rPr>
              <a:t>𝜺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/>
              <a:t>= 1</a:t>
            </a:r>
            <a:endParaRPr sz="1600"/>
          </a:p>
        </p:txBody>
      </p:sp>
      <p:sp>
        <p:nvSpPr>
          <p:cNvPr id="123" name="Google Shape;123;p14"/>
          <p:cNvSpPr txBox="1"/>
          <p:nvPr/>
        </p:nvSpPr>
        <p:spPr>
          <a:xfrm>
            <a:off x="223350" y="3928651"/>
            <a:ext cx="8697300" cy="26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Multithreading accelerates OLH, but speedup is sublinear as threads increase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Even with 16 threads, OLH remains orders of magnitude slower than single-threaded Binomial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The bottleneck remains: parallelization reduces runtime but does not remove the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O(nd)</a:t>
            </a:r>
            <a:r>
              <a:rPr lang="en-US" sz="2000">
                <a:solidFill>
                  <a:schemeClr val="dk1"/>
                </a:solidFill>
              </a:rPr>
              <a:t> computation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Memory Consumption</a:t>
            </a:r>
            <a:endParaRPr sz="4000"/>
          </a:p>
        </p:txBody>
      </p:sp>
      <p:sp>
        <p:nvSpPr>
          <p:cNvPr id="130" name="Google Shape;130;p15"/>
          <p:cNvSpPr txBox="1"/>
          <p:nvPr/>
        </p:nvSpPr>
        <p:spPr>
          <a:xfrm>
            <a:off x="223350" y="4302849"/>
            <a:ext cx="8697300" cy="23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2-Binom and 3-Binom cut memory usage by orders of magnitude (from megabytes down to tens of kilobytes)</a:t>
            </a:r>
            <a:endParaRPr sz="2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Population-independent: Binomial methods scale as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O(d)</a:t>
            </a:r>
            <a:r>
              <a:rPr lang="en-US" sz="2000">
                <a:solidFill>
                  <a:schemeClr val="dk1"/>
                </a:solidFill>
              </a:rPr>
              <a:t> vs OLH’s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O(n+d)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2-Binom ≈  3-Binom: Both have a negligible memory footprint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732" y="1274091"/>
            <a:ext cx="5288299" cy="294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ℓ₁ and ℓ₂ Errors</a:t>
            </a:r>
            <a:endParaRPr sz="4000"/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/>
          </a:blip>
          <a:srcRect b="0" l="0" r="0" t="2780"/>
          <a:stretch/>
        </p:blipFill>
        <p:spPr>
          <a:xfrm>
            <a:off x="1627102" y="1347863"/>
            <a:ext cx="6321031" cy="302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287300" y="4642975"/>
            <a:ext cx="8512500" cy="23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Error curves of OLH, 2-Binom and 3-Binom closely overlap across all </a:t>
            </a:r>
            <a:r>
              <a:rPr lang="en-US" sz="2100">
                <a:solidFill>
                  <a:schemeClr val="dk1"/>
                </a:solidFill>
              </a:rPr>
              <a:t>𝜺 values</a:t>
            </a:r>
            <a:r>
              <a:rPr lang="en-US" sz="2200">
                <a:solidFill>
                  <a:schemeClr val="dk1"/>
                </a:solidFill>
              </a:rPr>
              <a:t> </a:t>
            </a:r>
            <a:r>
              <a:rPr lang="en-US" sz="2000"/>
              <a:t>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All three decrease monotonically as </a:t>
            </a:r>
            <a:r>
              <a:rPr lang="en-US" sz="2100">
                <a:solidFill>
                  <a:schemeClr val="dk1"/>
                </a:solidFill>
              </a:rPr>
              <a:t>𝜺</a:t>
            </a:r>
            <a:r>
              <a:rPr lang="en-US" sz="2000"/>
              <a:t> grows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</a:rPr>
              <a:t>Residual differences are within the sampling noise of 5,000 repetitions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Error Distributions (KDE)</a:t>
            </a:r>
            <a:endParaRPr sz="4000"/>
          </a:p>
        </p:txBody>
      </p:sp>
      <p:sp>
        <p:nvSpPr>
          <p:cNvPr id="146" name="Google Shape;146;p17"/>
          <p:cNvSpPr txBox="1"/>
          <p:nvPr/>
        </p:nvSpPr>
        <p:spPr>
          <a:xfrm>
            <a:off x="262050" y="4365875"/>
            <a:ext cx="8619900" cy="24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1900">
                <a:solidFill>
                  <a:schemeClr val="dk1"/>
                </a:solidFill>
              </a:rPr>
              <a:t>The KDE curves overlap closely and are bell-shaped, sharing the same center and the same spread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1900">
                <a:solidFill>
                  <a:schemeClr val="dk1"/>
                </a:solidFill>
              </a:rPr>
              <a:t>Agreement is tightest on the smallest domain (MSNBC, </a:t>
            </a:r>
            <a:r>
              <a:rPr i="1" lang="en-US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>
                <a:solidFill>
                  <a:schemeClr val="dk1"/>
                </a:solidFill>
              </a:rPr>
              <a:t>= 17)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Binomial methods match OLH not only in mean error, but in the full error distribution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147" name="Google Shape;1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1049" y="1267329"/>
            <a:ext cx="5839175" cy="303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Per-Value Variance</a:t>
            </a:r>
            <a:endParaRPr sz="4000"/>
          </a:p>
        </p:txBody>
      </p:sp>
      <p:sp>
        <p:nvSpPr>
          <p:cNvPr id="154" name="Google Shape;154;p18"/>
          <p:cNvSpPr txBox="1"/>
          <p:nvPr/>
        </p:nvSpPr>
        <p:spPr>
          <a:xfrm>
            <a:off x="262050" y="3819602"/>
            <a:ext cx="8619900" cy="28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1900">
                <a:solidFill>
                  <a:schemeClr val="dk1"/>
                </a:solidFill>
              </a:rPr>
              <a:t>Per-value variances of the three methods track one another across the whole domain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Variance decreases with </a:t>
            </a:r>
            <a:r>
              <a:rPr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baseline="-25000" i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</a:t>
            </a:r>
            <a:r>
              <a:rPr lang="en-US" sz="1900">
                <a:solidFill>
                  <a:schemeClr val="dk1"/>
                </a:solidFill>
              </a:rPr>
              <a:t>, the behaviour predicted analytically by </a:t>
            </a:r>
            <a:r>
              <a:rPr b="1" lang="en-US" sz="1900">
                <a:solidFill>
                  <a:srgbClr val="C10B25"/>
                </a:solidFill>
              </a:rPr>
              <a:t>Theorems 2 and 4</a:t>
            </a:r>
            <a:endParaRPr b="1" sz="1900">
              <a:solidFill>
                <a:srgbClr val="C10B25"/>
              </a:solidFill>
            </a:endParaRPr>
          </a:p>
          <a:p>
            <a:pPr indent="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C10B25"/>
              </a:solidFill>
            </a:endParaRPr>
          </a:p>
          <a:p>
            <a:pPr indent="-349250" lvl="0" marL="45720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chemeClr val="dk1"/>
                </a:solidFill>
              </a:rPr>
              <a:t>Together with the error results, this establishes the Binomial methods as </a:t>
            </a:r>
            <a:r>
              <a:rPr b="1" lang="en-US" sz="1900">
                <a:solidFill>
                  <a:srgbClr val="C10B25"/>
                </a:solidFill>
              </a:rPr>
              <a:t>empirically equivalent</a:t>
            </a:r>
            <a:r>
              <a:rPr lang="en-US" sz="1900">
                <a:solidFill>
                  <a:schemeClr val="dk1"/>
                </a:solidFill>
              </a:rPr>
              <a:t> to OLH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75" y="1346075"/>
            <a:ext cx="8040052" cy="2255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762000" y="152096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Conclusion</a:t>
            </a:r>
            <a:endParaRPr sz="4000"/>
          </a:p>
        </p:txBody>
      </p:sp>
      <p:sp>
        <p:nvSpPr>
          <p:cNvPr id="162" name="Google Shape;162;p19"/>
          <p:cNvSpPr txBox="1"/>
          <p:nvPr/>
        </p:nvSpPr>
        <p:spPr>
          <a:xfrm>
            <a:off x="262050" y="1379775"/>
            <a:ext cx="8619900" cy="52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-US" sz="2100">
                <a:solidFill>
                  <a:srgbClr val="C10B25"/>
                </a:solidFill>
              </a:rPr>
              <a:t>2-Binom &amp; 3-Binom:</a:t>
            </a:r>
            <a:r>
              <a:rPr lang="en-US" sz="2100">
                <a:solidFill>
                  <a:schemeClr val="dk1"/>
                </a:solidFill>
              </a:rPr>
              <a:t> Replace per-user OLH simulation with Binomial sampling to improve simulation efficiency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Complexity drops from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O(nd)</a:t>
            </a:r>
            <a:r>
              <a:rPr lang="en-US" sz="2100">
                <a:solidFill>
                  <a:schemeClr val="dk1"/>
                </a:solidFill>
              </a:rPr>
              <a:t> to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O(n+d)</a:t>
            </a:r>
            <a:r>
              <a:rPr lang="en-US" sz="2100">
                <a:solidFill>
                  <a:schemeClr val="dk1"/>
                </a:solidFill>
              </a:rPr>
              <a:t>, or </a:t>
            </a:r>
            <a:r>
              <a:rPr i="1" lang="en-US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O(d)</a:t>
            </a:r>
            <a:r>
              <a:rPr lang="en-US" sz="2100">
                <a:solidFill>
                  <a:schemeClr val="dk1"/>
                </a:solidFill>
              </a:rPr>
              <a:t> with cached counts, while unbiasedness and variance are </a:t>
            </a:r>
            <a:r>
              <a:rPr b="1" lang="en-US" sz="2100">
                <a:solidFill>
                  <a:srgbClr val="C10B25"/>
                </a:solidFill>
              </a:rPr>
              <a:t>provably preserved</a:t>
            </a:r>
            <a:endParaRPr b="1" sz="2100">
              <a:solidFill>
                <a:srgbClr val="C10B25"/>
              </a:solidFill>
            </a:endParaRPr>
          </a:p>
          <a:p>
            <a:pPr indent="0" lvl="0" marL="4572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C10B25"/>
              </a:solidFill>
            </a:endParaRPr>
          </a:p>
          <a:p>
            <a:pPr indent="-361950" lvl="0" marL="4572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</a:rPr>
              <a:t>Execution times fall from minutes to milliseconds and memory from megabytes to kilobytes, with no change in utility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6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-US" sz="2100">
                <a:solidFill>
                  <a:srgbClr val="C10B25"/>
                </a:solidFill>
              </a:rPr>
              <a:t>Future work:</a:t>
            </a:r>
            <a:r>
              <a:rPr lang="en-US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-US" sz="2100">
                <a:solidFill>
                  <a:schemeClr val="dk1"/>
                </a:solidFill>
              </a:rPr>
              <a:t>Integrate the proposed methods into LDP benchmarking platforms </a:t>
            </a:r>
            <a:endParaRPr sz="2100">
              <a:solidFill>
                <a:schemeClr val="dk1"/>
              </a:solidFill>
            </a:endParaRPr>
          </a:p>
          <a:p>
            <a:pPr indent="-361950" lvl="1" marL="91440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-US" sz="2100">
                <a:solidFill>
                  <a:schemeClr val="dk1"/>
                </a:solidFill>
              </a:rPr>
              <a:t>Accelerate downstream OLH-based applications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/>
          <p:nvPr/>
        </p:nvSpPr>
        <p:spPr>
          <a:xfrm>
            <a:off x="2849443" y="144133"/>
            <a:ext cx="3474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</a:t>
            </a:r>
            <a:r>
              <a:rPr b="1" lang="en-US" sz="4800">
                <a:solidFill>
                  <a:schemeClr val="dk1"/>
                </a:solidFill>
              </a:rPr>
              <a:t>Y</a:t>
            </a:r>
            <a:r>
              <a:rPr b="1"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ou!</a:t>
            </a:r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2015585" y="5459883"/>
            <a:ext cx="269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Emre Gürsoy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emregursoy@ku.edu.tr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2015578" y="1869920"/>
            <a:ext cx="300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Berkay Kemal Balioglu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bbalioglu23</a:t>
            </a:r>
            <a:r>
              <a:rPr lang="en-US" sz="1800">
                <a:solidFill>
                  <a:schemeClr val="dk1"/>
                </a:solidFill>
              </a:rPr>
              <a:t>@ku.edu.tr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2015585" y="3756900"/>
            <a:ext cx="269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Alireza Khodaie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akhodaie22@ku.edu.tr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19905" r="19905" t="0"/>
          <a:stretch/>
        </p:blipFill>
        <p:spPr>
          <a:xfrm>
            <a:off x="5256539" y="3203984"/>
            <a:ext cx="1463076" cy="16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4">
            <a:alphaModFix/>
          </a:blip>
          <a:srcRect b="0" l="0" r="0" t="5366"/>
          <a:stretch/>
        </p:blipFill>
        <p:spPr>
          <a:xfrm>
            <a:off x="5256554" y="1327857"/>
            <a:ext cx="1463075" cy="17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 title="eg-foto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6527" y="4993769"/>
            <a:ext cx="1463101" cy="157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