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5"/>
  </p:notesMasterIdLst>
  <p:handoutMasterIdLst>
    <p:handoutMasterId r:id="rId36"/>
  </p:handoutMasterIdLst>
  <p:sldIdLst>
    <p:sldId id="472" r:id="rId2"/>
    <p:sldId id="469" r:id="rId3"/>
    <p:sldId id="293" r:id="rId4"/>
    <p:sldId id="478" r:id="rId5"/>
    <p:sldId id="457" r:id="rId6"/>
    <p:sldId id="480" r:id="rId7"/>
    <p:sldId id="461" r:id="rId8"/>
    <p:sldId id="486" r:id="rId9"/>
    <p:sldId id="473" r:id="rId10"/>
    <p:sldId id="474" r:id="rId11"/>
    <p:sldId id="482" r:id="rId12"/>
    <p:sldId id="487" r:id="rId13"/>
    <p:sldId id="488" r:id="rId14"/>
    <p:sldId id="481" r:id="rId15"/>
    <p:sldId id="497" r:id="rId16"/>
    <p:sldId id="484" r:id="rId17"/>
    <p:sldId id="494" r:id="rId18"/>
    <p:sldId id="490" r:id="rId19"/>
    <p:sldId id="499" r:id="rId20"/>
    <p:sldId id="489" r:id="rId21"/>
    <p:sldId id="491" r:id="rId22"/>
    <p:sldId id="492" r:id="rId23"/>
    <p:sldId id="493" r:id="rId24"/>
    <p:sldId id="500" r:id="rId25"/>
    <p:sldId id="496" r:id="rId26"/>
    <p:sldId id="495" r:id="rId27"/>
    <p:sldId id="458" r:id="rId28"/>
    <p:sldId id="485" r:id="rId29"/>
    <p:sldId id="460" r:id="rId30"/>
    <p:sldId id="467" r:id="rId31"/>
    <p:sldId id="462" r:id="rId32"/>
    <p:sldId id="463" r:id="rId33"/>
    <p:sldId id="464" r:id="rId34"/>
  </p:sldIdLst>
  <p:sldSz cx="9144000" cy="6858000" type="screen4x3"/>
  <p:notesSz cx="6858000" cy="9686925"/>
  <p:defaultTextStyle>
    <a:defPPr>
      <a:defRPr lang="ja-JP"/>
    </a:defPPr>
    <a:lvl1pPr algn="l" rtl="0" eaLnBrk="0" fontAlgn="base" hangingPunct="0">
      <a:spcBef>
        <a:spcPct val="0"/>
      </a:spcBef>
      <a:spcAft>
        <a:spcPct val="0"/>
      </a:spcAft>
      <a:defRPr kumimoji="1"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kumimoji="1"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kumimoji="1"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kumimoji="1"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kumimoji="1"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kumimoji="1"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kumimoji="1"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kumimoji="1"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kumimoji="1" sz="2400" kern="1200">
        <a:solidFill>
          <a:schemeClr val="tx1"/>
        </a:solidFill>
        <a:latin typeface="Time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FFFA"/>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02" autoAdjust="0"/>
    <p:restoredTop sz="86644" autoAdjust="0"/>
  </p:normalViewPr>
  <p:slideViewPr>
    <p:cSldViewPr>
      <p:cViewPr varScale="1">
        <p:scale>
          <a:sx n="52" d="100"/>
          <a:sy n="52" d="100"/>
        </p:scale>
        <p:origin x="1181"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21"/>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84188"/>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vert="horz" wrap="square" lIns="87270" tIns="43635" rIns="87270" bIns="43635" numCol="1" anchor="t" anchorCtr="0" compatLnSpc="1">
            <a:prstTxWarp prst="textNoShape">
              <a:avLst/>
            </a:prstTxWarp>
          </a:bodyPr>
          <a:lstStyle>
            <a:lvl1pPr defTabSz="873125" eaLnBrk="0" hangingPunct="0">
              <a:defRPr sz="1100">
                <a:latin typeface="Times" charset="0"/>
                <a:ea typeface="ＭＳ Ｐゴシック" charset="-128"/>
                <a:cs typeface="+mn-cs"/>
              </a:defRPr>
            </a:lvl1pPr>
          </a:lstStyle>
          <a:p>
            <a:pPr>
              <a:defRPr/>
            </a:pPr>
            <a:endParaRPr lang="en-US" altLang="ja-JP"/>
          </a:p>
        </p:txBody>
      </p:sp>
      <p:sp>
        <p:nvSpPr>
          <p:cNvPr id="5123" name="Rectangle 3"/>
          <p:cNvSpPr>
            <a:spLocks noGrp="1" noChangeArrowheads="1"/>
          </p:cNvSpPr>
          <p:nvPr>
            <p:ph type="dt" sz="quarter" idx="1"/>
          </p:nvPr>
        </p:nvSpPr>
        <p:spPr bwMode="auto">
          <a:xfrm>
            <a:off x="3884613" y="0"/>
            <a:ext cx="2971800" cy="484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vert="horz" wrap="square" lIns="87270" tIns="43635" rIns="87270" bIns="43635" numCol="1" anchor="t" anchorCtr="0" compatLnSpc="1">
            <a:prstTxWarp prst="textNoShape">
              <a:avLst/>
            </a:prstTxWarp>
          </a:bodyPr>
          <a:lstStyle>
            <a:lvl1pPr algn="r" defTabSz="873125">
              <a:defRPr sz="1100"/>
            </a:lvl1pPr>
          </a:lstStyle>
          <a:p>
            <a:fld id="{83E237E9-766C-B645-8364-9F0E9765933B}" type="datetimeFigureOut">
              <a:rPr lang="ja-JP" altLang="en-US"/>
              <a:pPr/>
              <a:t>2026/9/17</a:t>
            </a:fld>
            <a:endParaRPr lang="en-US" altLang="ja-JP"/>
          </a:p>
        </p:txBody>
      </p:sp>
      <p:sp>
        <p:nvSpPr>
          <p:cNvPr id="5124" name="Rectangle 4"/>
          <p:cNvSpPr>
            <a:spLocks noGrp="1" noChangeArrowheads="1"/>
          </p:cNvSpPr>
          <p:nvPr>
            <p:ph type="ftr" sz="quarter" idx="2"/>
          </p:nvPr>
        </p:nvSpPr>
        <p:spPr bwMode="auto">
          <a:xfrm>
            <a:off x="0" y="9201150"/>
            <a:ext cx="2971800" cy="484188"/>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vert="horz" wrap="square" lIns="87270" tIns="43635" rIns="87270" bIns="43635" numCol="1" anchor="b" anchorCtr="0" compatLnSpc="1">
            <a:prstTxWarp prst="textNoShape">
              <a:avLst/>
            </a:prstTxWarp>
          </a:bodyPr>
          <a:lstStyle>
            <a:lvl1pPr defTabSz="873125" eaLnBrk="0" hangingPunct="0">
              <a:defRPr sz="1100">
                <a:latin typeface="Times" charset="0"/>
                <a:ea typeface="ＭＳ Ｐゴシック" charset="-128"/>
                <a:cs typeface="+mn-cs"/>
              </a:defRPr>
            </a:lvl1pPr>
          </a:lstStyle>
          <a:p>
            <a:pPr>
              <a:defRPr/>
            </a:pPr>
            <a:endParaRPr lang="en-US" altLang="ja-JP"/>
          </a:p>
        </p:txBody>
      </p:sp>
      <p:sp>
        <p:nvSpPr>
          <p:cNvPr id="5125" name="Rectangle 5"/>
          <p:cNvSpPr>
            <a:spLocks noGrp="1" noChangeArrowheads="1"/>
          </p:cNvSpPr>
          <p:nvPr>
            <p:ph type="sldNum" sz="quarter" idx="3"/>
          </p:nvPr>
        </p:nvSpPr>
        <p:spPr bwMode="auto">
          <a:xfrm>
            <a:off x="3884613" y="9201150"/>
            <a:ext cx="2971800" cy="484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vert="horz" wrap="square" lIns="87270" tIns="43635" rIns="87270" bIns="43635" numCol="1" anchor="b" anchorCtr="0" compatLnSpc="1">
            <a:prstTxWarp prst="textNoShape">
              <a:avLst/>
            </a:prstTxWarp>
          </a:bodyPr>
          <a:lstStyle>
            <a:lvl1pPr algn="r" defTabSz="873125">
              <a:defRPr sz="1100"/>
            </a:lvl1pPr>
          </a:lstStyle>
          <a:p>
            <a:fld id="{86BDB098-CB84-F54B-A34A-09A3F309AB24}" type="slidenum">
              <a:rPr lang="ja-JP" altLang="en-US"/>
              <a:pPr/>
              <a:t>‹#›</a:t>
            </a:fld>
            <a:endParaRPr lang="en-US" altLang="ja-JP"/>
          </a:p>
        </p:txBody>
      </p:sp>
    </p:spTree>
    <p:extLst>
      <p:ext uri="{BB962C8B-B14F-4D97-AF65-F5344CB8AC3E}">
        <p14:creationId xmlns:p14="http://schemas.microsoft.com/office/powerpoint/2010/main" val="7043035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85775"/>
          </a:xfrm>
          <a:prstGeom prst="rect">
            <a:avLst/>
          </a:prstGeom>
        </p:spPr>
        <p:txBody>
          <a:bodyPr vert="horz" lIns="91440" tIns="45720" rIns="91440" bIns="45720" rtlCol="0"/>
          <a:lstStyle>
            <a:lvl1pPr algn="l" eaLnBrk="1" hangingPunct="1">
              <a:defRPr sz="1200">
                <a:latin typeface="Times" charset="0"/>
                <a:ea typeface="ＭＳ Ｐゴシック" charset="-128"/>
                <a:cs typeface="+mn-cs"/>
              </a:defRPr>
            </a:lvl1pPr>
          </a:lstStyle>
          <a:p>
            <a:pPr>
              <a:defRPr/>
            </a:pPr>
            <a:endParaRPr lang="ja-JP" altLang="en-US"/>
          </a:p>
        </p:txBody>
      </p:sp>
      <p:sp>
        <p:nvSpPr>
          <p:cNvPr id="3" name="日付プレースホルダー 2"/>
          <p:cNvSpPr>
            <a:spLocks noGrp="1"/>
          </p:cNvSpPr>
          <p:nvPr>
            <p:ph type="dt" idx="1"/>
          </p:nvPr>
        </p:nvSpPr>
        <p:spPr>
          <a:xfrm>
            <a:off x="3884613" y="0"/>
            <a:ext cx="2971800" cy="48577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39665480-C5BB-C448-90F4-EFB917E386BC}" type="datetimeFigureOut">
              <a:rPr lang="ja-JP" altLang="en-US"/>
              <a:pPr/>
              <a:t>2026/9/17</a:t>
            </a:fld>
            <a:endParaRPr lang="ja-JP" altLang="en-US"/>
          </a:p>
        </p:txBody>
      </p:sp>
      <p:sp>
        <p:nvSpPr>
          <p:cNvPr id="4" name="スライド イメージ プレースホルダー 3"/>
          <p:cNvSpPr>
            <a:spLocks noGrp="1" noRot="1" noChangeAspect="1"/>
          </p:cNvSpPr>
          <p:nvPr>
            <p:ph type="sldImg" idx="2"/>
          </p:nvPr>
        </p:nvSpPr>
        <p:spPr>
          <a:xfrm>
            <a:off x="1249363" y="1211263"/>
            <a:ext cx="4359275" cy="3268662"/>
          </a:xfrm>
          <a:prstGeom prst="rect">
            <a:avLst/>
          </a:prstGeom>
          <a:noFill/>
          <a:ln w="12700">
            <a:solidFill>
              <a:prstClr val="black"/>
            </a:solidFill>
          </a:ln>
        </p:spPr>
        <p:txBody>
          <a:bodyPr vert="horz" lIns="91440" tIns="45720" rIns="91440" bIns="45720" rtlCol="0" anchor="ctr"/>
          <a:lstStyle/>
          <a:p>
            <a:pPr lvl="0"/>
            <a:endParaRPr lang="ja-JP" altLang="en-US" noProof="0"/>
          </a:p>
        </p:txBody>
      </p:sp>
      <p:sp>
        <p:nvSpPr>
          <p:cNvPr id="5" name="ノート プレースホルダー 4"/>
          <p:cNvSpPr>
            <a:spLocks noGrp="1"/>
          </p:cNvSpPr>
          <p:nvPr>
            <p:ph type="body" sz="quarter" idx="3"/>
          </p:nvPr>
        </p:nvSpPr>
        <p:spPr>
          <a:xfrm>
            <a:off x="685800" y="4662488"/>
            <a:ext cx="5486400" cy="3813175"/>
          </a:xfrm>
          <a:prstGeom prst="rect">
            <a:avLst/>
          </a:prstGeom>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フッター プレースホルダー 5"/>
          <p:cNvSpPr>
            <a:spLocks noGrp="1"/>
          </p:cNvSpPr>
          <p:nvPr>
            <p:ph type="ftr" sz="quarter" idx="4"/>
          </p:nvPr>
        </p:nvSpPr>
        <p:spPr>
          <a:xfrm>
            <a:off x="0" y="9201150"/>
            <a:ext cx="2971800" cy="485775"/>
          </a:xfrm>
          <a:prstGeom prst="rect">
            <a:avLst/>
          </a:prstGeom>
        </p:spPr>
        <p:txBody>
          <a:bodyPr vert="horz" lIns="91440" tIns="45720" rIns="91440" bIns="45720" rtlCol="0" anchor="b"/>
          <a:lstStyle>
            <a:lvl1pPr algn="l" eaLnBrk="1" hangingPunct="1">
              <a:defRPr sz="1200">
                <a:latin typeface="Times" charset="0"/>
                <a:ea typeface="ＭＳ Ｐゴシック" charset="-128"/>
                <a:cs typeface="+mn-cs"/>
              </a:defRPr>
            </a:lvl1pPr>
          </a:lstStyle>
          <a:p>
            <a:pPr>
              <a:defRPr/>
            </a:pPr>
            <a:endParaRPr lang="ja-JP" altLang="en-US"/>
          </a:p>
        </p:txBody>
      </p:sp>
      <p:sp>
        <p:nvSpPr>
          <p:cNvPr id="7" name="スライド番号プレースホルダー 6"/>
          <p:cNvSpPr>
            <a:spLocks noGrp="1"/>
          </p:cNvSpPr>
          <p:nvPr>
            <p:ph type="sldNum" sz="quarter" idx="5"/>
          </p:nvPr>
        </p:nvSpPr>
        <p:spPr>
          <a:xfrm>
            <a:off x="3884613" y="9201150"/>
            <a:ext cx="2971800" cy="48577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40C52188-3B0E-D847-BF17-A5825B31D89D}" type="slidenum">
              <a:rPr lang="ja-JP" altLang="en-US"/>
              <a:pPr/>
              <a:t>‹#›</a:t>
            </a:fld>
            <a:endParaRPr lang="ja-JP" altLang="en-US"/>
          </a:p>
        </p:txBody>
      </p:sp>
    </p:spTree>
    <p:extLst>
      <p:ext uri="{BB962C8B-B14F-4D97-AF65-F5344CB8AC3E}">
        <p14:creationId xmlns:p14="http://schemas.microsoft.com/office/powerpoint/2010/main" val="1341576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Yu Gothic" charset="0"/>
      </a:defRPr>
    </a:lvl1pPr>
    <a:lvl2pPr marL="457200" algn="l" rtl="0" eaLnBrk="0" fontAlgn="base" hangingPunct="0">
      <a:spcBef>
        <a:spcPct val="30000"/>
      </a:spcBef>
      <a:spcAft>
        <a:spcPct val="0"/>
      </a:spcAft>
      <a:defRPr kumimoji="1" sz="1200" kern="1200">
        <a:solidFill>
          <a:schemeClr val="tx1"/>
        </a:solidFill>
        <a:latin typeface="+mn-lt"/>
        <a:ea typeface="+mn-ea"/>
        <a:cs typeface="Yu Gothic" charset="0"/>
      </a:defRPr>
    </a:lvl2pPr>
    <a:lvl3pPr marL="914400" algn="l" rtl="0" eaLnBrk="0" fontAlgn="base" hangingPunct="0">
      <a:spcBef>
        <a:spcPct val="30000"/>
      </a:spcBef>
      <a:spcAft>
        <a:spcPct val="0"/>
      </a:spcAft>
      <a:defRPr kumimoji="1" sz="1200" kern="1200">
        <a:solidFill>
          <a:schemeClr val="tx1"/>
        </a:solidFill>
        <a:latin typeface="+mn-lt"/>
        <a:ea typeface="+mn-ea"/>
        <a:cs typeface="Yu Gothic" charset="0"/>
      </a:defRPr>
    </a:lvl3pPr>
    <a:lvl4pPr marL="1371600" algn="l" rtl="0" eaLnBrk="0" fontAlgn="base" hangingPunct="0">
      <a:spcBef>
        <a:spcPct val="30000"/>
      </a:spcBef>
      <a:spcAft>
        <a:spcPct val="0"/>
      </a:spcAft>
      <a:defRPr kumimoji="1" sz="1200" kern="1200">
        <a:solidFill>
          <a:schemeClr val="tx1"/>
        </a:solidFill>
        <a:latin typeface="+mn-lt"/>
        <a:ea typeface="+mn-ea"/>
        <a:cs typeface="Yu Gothic" charset="0"/>
      </a:defRPr>
    </a:lvl4pPr>
    <a:lvl5pPr marL="1828800" algn="l" rtl="0" eaLnBrk="0" fontAlgn="base" hangingPunct="0">
      <a:spcBef>
        <a:spcPct val="30000"/>
      </a:spcBef>
      <a:spcAft>
        <a:spcPct val="0"/>
      </a:spcAft>
      <a:defRPr kumimoji="1" sz="1200" kern="1200">
        <a:solidFill>
          <a:schemeClr val="tx1"/>
        </a:solidFill>
        <a:latin typeface="+mn-lt"/>
        <a:ea typeface="+mn-ea"/>
        <a:cs typeface="Yu Gothic" charset="0"/>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dirty="0"/>
          </a:p>
        </p:txBody>
      </p:sp>
      <p:sp>
        <p:nvSpPr>
          <p:cNvPr id="4" name="スライド番号プレースホルダー 3"/>
          <p:cNvSpPr>
            <a:spLocks noGrp="1"/>
          </p:cNvSpPr>
          <p:nvPr>
            <p:ph type="sldNum" sz="quarter" idx="5"/>
          </p:nvPr>
        </p:nvSpPr>
        <p:spPr/>
        <p:txBody>
          <a:bodyPr/>
          <a:lstStyle/>
          <a:p>
            <a:fld id="{40C52188-3B0E-D847-BF17-A5825B31D89D}" type="slidenum">
              <a:rPr lang="ja-JP" altLang="en-US" smtClean="0"/>
              <a:pPr/>
              <a:t>22</a:t>
            </a:fld>
            <a:endParaRPr lang="ja-JP" altLang="en-US"/>
          </a:p>
        </p:txBody>
      </p:sp>
    </p:spTree>
    <p:extLst>
      <p:ext uri="{BB962C8B-B14F-4D97-AF65-F5344CB8AC3E}">
        <p14:creationId xmlns:p14="http://schemas.microsoft.com/office/powerpoint/2010/main" val="3014649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Tree>
    <p:extLst>
      <p:ext uri="{BB962C8B-B14F-4D97-AF65-F5344CB8AC3E}">
        <p14:creationId xmlns:p14="http://schemas.microsoft.com/office/powerpoint/2010/main" val="4207807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845987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Tree>
    <p:extLst>
      <p:ext uri="{BB962C8B-B14F-4D97-AF65-F5344CB8AC3E}">
        <p14:creationId xmlns:p14="http://schemas.microsoft.com/office/powerpoint/2010/main" val="2704805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sz="half" idx="1"/>
          </p:nvPr>
        </p:nvSpPr>
        <p:spPr>
          <a:xfrm>
            <a:off x="990600"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953000"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2527324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027768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Tree>
    <p:extLst>
      <p:ext uri="{BB962C8B-B14F-4D97-AF65-F5344CB8AC3E}">
        <p14:creationId xmlns:p14="http://schemas.microsoft.com/office/powerpoint/2010/main" val="2736123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291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a:t>マスター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Tree>
    <p:extLst>
      <p:ext uri="{BB962C8B-B14F-4D97-AF65-F5344CB8AC3E}">
        <p14:creationId xmlns:p14="http://schemas.microsoft.com/office/powerpoint/2010/main" val="1816387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a:t>マスター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Tree>
    <p:extLst>
      <p:ext uri="{BB962C8B-B14F-4D97-AF65-F5344CB8AC3E}">
        <p14:creationId xmlns:p14="http://schemas.microsoft.com/office/powerpoint/2010/main" val="3766299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644410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67500" y="266700"/>
            <a:ext cx="2095500" cy="5524500"/>
          </a:xfrm>
        </p:spPr>
        <p:txBody>
          <a:bodyPr vert="eaVert"/>
          <a:lstStyle/>
          <a:p>
            <a:r>
              <a:rPr lang="ja-JP" altLang="en-US"/>
              <a:t>マスター タイトルの書式設定</a:t>
            </a:r>
          </a:p>
        </p:txBody>
      </p:sp>
      <p:sp>
        <p:nvSpPr>
          <p:cNvPr id="3" name="縦書きテキスト プレースホルダ 2"/>
          <p:cNvSpPr>
            <a:spLocks noGrp="1"/>
          </p:cNvSpPr>
          <p:nvPr>
            <p:ph type="body" orient="vert" idx="1"/>
          </p:nvPr>
        </p:nvSpPr>
        <p:spPr>
          <a:xfrm>
            <a:off x="381000" y="266700"/>
            <a:ext cx="6134100" cy="55245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064535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266700"/>
            <a:ext cx="7772400" cy="1104900"/>
          </a:xfrm>
        </p:spPr>
        <p:txBody>
          <a:bodyPr/>
          <a:lstStyle/>
          <a:p>
            <a:r>
              <a:rPr lang="ja-JP" altLang="en-US"/>
              <a:t>マスター タイトルの書式設定</a:t>
            </a:r>
          </a:p>
        </p:txBody>
      </p:sp>
      <p:sp>
        <p:nvSpPr>
          <p:cNvPr id="3" name="表プレースホルダ 2"/>
          <p:cNvSpPr>
            <a:spLocks noGrp="1"/>
          </p:cNvSpPr>
          <p:nvPr>
            <p:ph type="tbl" idx="1"/>
          </p:nvPr>
        </p:nvSpPr>
        <p:spPr>
          <a:xfrm>
            <a:off x="990600" y="1676400"/>
            <a:ext cx="7772400" cy="4114800"/>
          </a:xfrm>
        </p:spPr>
        <p:txBody>
          <a:bodyPr/>
          <a:lstStyle/>
          <a:p>
            <a:pPr lvl="0"/>
            <a:r>
              <a:rPr lang="ja-JP" altLang="en-US" noProof="0"/>
              <a:t>表を追加</a:t>
            </a:r>
          </a:p>
        </p:txBody>
      </p:sp>
    </p:spTree>
    <p:extLst>
      <p:ext uri="{BB962C8B-B14F-4D97-AF65-F5344CB8AC3E}">
        <p14:creationId xmlns:p14="http://schemas.microsoft.com/office/powerpoint/2010/main" val="3874483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25400" y="1371600"/>
            <a:ext cx="7975600" cy="0"/>
          </a:xfrm>
          <a:prstGeom prst="line">
            <a:avLst/>
          </a:prstGeom>
          <a:noFill/>
          <a:ln w="50800">
            <a:solidFill>
              <a:schemeClr val="accent2"/>
            </a:solidFill>
            <a:round/>
            <a:headEnd/>
            <a:tailEnd/>
          </a:ln>
          <a:extLst>
            <a:ext uri="{909E8E84-426E-40dd-AFC4-6F175D3DCCD1}">
              <a14:hiddenFill xmlns="" xmlns:a14="http://schemas.microsoft.com/office/drawing/2010/main">
                <a:noFill/>
              </a14:hiddenFill>
            </a:ext>
          </a:extLst>
        </p:spPr>
        <p:txBody>
          <a:bodyPr wrap="none" anchor="ctr"/>
          <a:lstStyle/>
          <a:p>
            <a:endParaRPr lang="ja-JP" altLang="en-US"/>
          </a:p>
        </p:txBody>
      </p:sp>
      <p:sp>
        <p:nvSpPr>
          <p:cNvPr id="1027" name="Rectangle 3"/>
          <p:cNvSpPr>
            <a:spLocks noGrp="1" noChangeArrowheads="1"/>
          </p:cNvSpPr>
          <p:nvPr>
            <p:ph type="title"/>
          </p:nvPr>
        </p:nvSpPr>
        <p:spPr bwMode="auto">
          <a:xfrm>
            <a:off x="381000" y="266700"/>
            <a:ext cx="7772400" cy="11049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vert="horz" wrap="square" lIns="90487" tIns="44450" rIns="90487" bIns="44450" numCol="1" anchor="b" anchorCtr="0" compatLnSpc="1">
            <a:prstTxWarp prst="textNoShape">
              <a:avLst/>
            </a:prstTxWarp>
          </a:bodyPr>
          <a:lstStyle/>
          <a:p>
            <a:pPr lvl="0"/>
            <a:r>
              <a:rPr lang="en-US" altLang="ja-JP"/>
              <a:t>AAA</a:t>
            </a:r>
          </a:p>
        </p:txBody>
      </p:sp>
      <p:sp>
        <p:nvSpPr>
          <p:cNvPr id="1028" name="Rectangle 4"/>
          <p:cNvSpPr>
            <a:spLocks noGrp="1" noChangeArrowheads="1"/>
          </p:cNvSpPr>
          <p:nvPr>
            <p:ph type="body" idx="1"/>
          </p:nvPr>
        </p:nvSpPr>
        <p:spPr bwMode="auto">
          <a:xfrm>
            <a:off x="990600" y="1676400"/>
            <a:ext cx="77724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vert="horz" wrap="square" lIns="90487" tIns="44450" rIns="90487" bIns="44450" numCol="1" anchor="t" anchorCtr="0" compatLnSpc="1">
            <a:prstTxWarp prst="textNoShape">
              <a:avLst/>
            </a:prstTxWarp>
          </a:bodyPr>
          <a:lstStyle/>
          <a:p>
            <a:pPr lvl="0"/>
            <a:r>
              <a:rPr lang="en-US" altLang="ja-JP"/>
              <a:t>A</a:t>
            </a:r>
          </a:p>
          <a:p>
            <a:pPr lvl="1"/>
            <a:r>
              <a:rPr lang="en-US" altLang="ja-JP"/>
              <a:t>B</a:t>
            </a:r>
          </a:p>
          <a:p>
            <a:pPr lvl="2"/>
            <a:r>
              <a:rPr lang="en-US" altLang="ja-JP"/>
              <a:t>C</a:t>
            </a:r>
          </a:p>
          <a:p>
            <a:pPr lvl="3"/>
            <a:r>
              <a:rPr lang="en-US" altLang="ja-JP"/>
              <a:t>D</a:t>
            </a:r>
          </a:p>
          <a:p>
            <a:pPr lvl="4"/>
            <a:r>
              <a:rPr lang="en-US" altLang="ja-JP"/>
              <a:t>E</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0" fontAlgn="base" hangingPunct="0">
        <a:spcBef>
          <a:spcPct val="0"/>
        </a:spcBef>
        <a:spcAft>
          <a:spcPct val="0"/>
        </a:spcAft>
        <a:defRPr kumimoji="1" sz="4400">
          <a:solidFill>
            <a:schemeClr val="tx2"/>
          </a:solidFill>
          <a:latin typeface="+mj-lt"/>
          <a:ea typeface="+mj-ea"/>
          <a:cs typeface="ＭＳ Ｐゴシック" charset="0"/>
        </a:defRPr>
      </a:lvl1pPr>
      <a:lvl2pPr algn="l"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2pPr>
      <a:lvl3pPr algn="l"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3pPr>
      <a:lvl4pPr algn="l"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4pPr>
      <a:lvl5pPr algn="l"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5pPr>
      <a:lvl6pPr marL="457200" algn="l" rtl="0" eaLnBrk="1" fontAlgn="base" hangingPunct="1">
        <a:spcBef>
          <a:spcPct val="0"/>
        </a:spcBef>
        <a:spcAft>
          <a:spcPct val="0"/>
        </a:spcAft>
        <a:defRPr kumimoji="1" sz="4400">
          <a:solidFill>
            <a:schemeClr val="tx2"/>
          </a:solidFill>
          <a:latin typeface="Arial"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Arial"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Arial"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lr>
          <a:schemeClr val="accent2"/>
        </a:buClr>
        <a:buSzPct val="75000"/>
        <a:buFont typeface="Wingdings" charset="0"/>
        <a:buChar char="n"/>
        <a:defRPr kumimoji="1"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tx1"/>
        </a:buClr>
        <a:buSzPct val="85000"/>
        <a:buFont typeface="Wingdings" charset="0"/>
        <a:buChar char="q"/>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100000"/>
        <a:buFont typeface="Times New Roman" charset="0"/>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65000"/>
        <a:buFont typeface="Wingdings" charset="0"/>
        <a:buChar char="u"/>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tx1"/>
        </a:buClr>
        <a:buSzPct val="100000"/>
        <a:buFont typeface="Times New Roman" charset="0"/>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lr>
          <a:schemeClr val="tx1"/>
        </a:buClr>
        <a:buSzPct val="100000"/>
        <a:buFont typeface="Times New Roman" pitchFamily="18" charset="0"/>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tx1"/>
        </a:buClr>
        <a:buSzPct val="100000"/>
        <a:buFont typeface="Times New Roman" pitchFamily="18" charset="0"/>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tx1"/>
        </a:buClr>
        <a:buSzPct val="100000"/>
        <a:buFont typeface="Times New Roman" pitchFamily="18" charset="0"/>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tx1"/>
        </a:buClr>
        <a:buSzPct val="100000"/>
        <a:buFont typeface="Times New Roman" pitchFamily="18" charset="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image" Target="../media/image310.png"/><Relationship Id="rId3" Type="http://schemas.openxmlformats.org/officeDocument/2006/relationships/image" Target="../media/image3.svg"/><Relationship Id="rId12" Type="http://schemas.openxmlformats.org/officeDocument/2006/relationships/image" Target="../media/image300.png"/><Relationship Id="rId17" Type="http://schemas.openxmlformats.org/officeDocument/2006/relationships/image" Target="../media/image7.svg"/><Relationship Id="rId2" Type="http://schemas.openxmlformats.org/officeDocument/2006/relationships/image" Target="../media/image2.svg"/><Relationship Id="rId16" Type="http://schemas.openxmlformats.org/officeDocument/2006/relationships/image" Target="../media/image53.png"/><Relationship Id="rId1" Type="http://schemas.openxmlformats.org/officeDocument/2006/relationships/slideLayout" Target="../slideLayouts/slideLayout6.xml"/><Relationship Id="rId6" Type="http://schemas.openxmlformats.org/officeDocument/2006/relationships/image" Target="../media/image6.svg"/><Relationship Id="rId5" Type="http://schemas.openxmlformats.org/officeDocument/2006/relationships/image" Target="../media/image5.svg"/><Relationship Id="rId15" Type="http://schemas.openxmlformats.org/officeDocument/2006/relationships/image" Target="../media/image330.png"/><Relationship Id="rId4" Type="http://schemas.openxmlformats.org/officeDocument/2006/relationships/image" Target="../media/image4.svg"/><Relationship Id="rId14" Type="http://schemas.openxmlformats.org/officeDocument/2006/relationships/image" Target="../media/image32.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7.svg"/><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47A9B-BCFC-7D06-C5BA-6EC92BF5B923}"/>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0B04B16F-3970-E7C1-5571-CBE63C3889FE}"/>
              </a:ext>
            </a:extLst>
          </p:cNvPr>
          <p:cNvSpPr>
            <a:spLocks noGrp="1"/>
          </p:cNvSpPr>
          <p:nvPr>
            <p:ph type="ctrTitle"/>
          </p:nvPr>
        </p:nvSpPr>
        <p:spPr>
          <a:xfrm>
            <a:off x="457200" y="2236787"/>
            <a:ext cx="8458200" cy="1470025"/>
          </a:xfrm>
        </p:spPr>
        <p:txBody>
          <a:bodyPr>
            <a:normAutofit fontScale="90000"/>
          </a:bodyPr>
          <a:lstStyle/>
          <a:p>
            <a:r>
              <a:rPr lang="en-US" altLang="ja-JP" b="1" dirty="0"/>
              <a:t>Harmless Opening for Continuous-Valued </a:t>
            </a:r>
            <a:br>
              <a:rPr lang="en-US" altLang="ja-JP" b="1" dirty="0"/>
            </a:br>
            <a:r>
              <a:rPr lang="en-US" altLang="ja-JP" b="1" dirty="0"/>
              <a:t>Local</a:t>
            </a:r>
            <a:r>
              <a:rPr lang="ja-JP" altLang="en-US" b="1" dirty="0"/>
              <a:t> </a:t>
            </a:r>
            <a:r>
              <a:rPr lang="en-US" altLang="ja-JP" b="1" dirty="0"/>
              <a:t>Differential Privacy</a:t>
            </a:r>
            <a:endParaRPr lang="en-US" altLang="ja-JP" sz="3200" b="1" dirty="0"/>
          </a:p>
        </p:txBody>
      </p:sp>
      <p:sp>
        <p:nvSpPr>
          <p:cNvPr id="4099" name="サブタイトル 4">
            <a:extLst>
              <a:ext uri="{FF2B5EF4-FFF2-40B4-BE49-F238E27FC236}">
                <a16:creationId xmlns:a16="http://schemas.microsoft.com/office/drawing/2014/main" id="{E8E9B37B-5EC9-7C4D-5231-57DDFAD8850C}"/>
              </a:ext>
            </a:extLst>
          </p:cNvPr>
          <p:cNvSpPr>
            <a:spLocks noGrp="1"/>
          </p:cNvSpPr>
          <p:nvPr>
            <p:ph type="subTitle" idx="1"/>
          </p:nvPr>
        </p:nvSpPr>
        <p:spPr>
          <a:xfrm>
            <a:off x="1371600" y="3886200"/>
            <a:ext cx="6400800" cy="2209800"/>
          </a:xfrm>
        </p:spPr>
        <p:txBody>
          <a:bodyPr>
            <a:normAutofit/>
          </a:bodyPr>
          <a:lstStyle/>
          <a:p>
            <a:r>
              <a:rPr lang="en-US" altLang="ja-JP" dirty="0"/>
              <a:t>Hiroaki Kikuchi</a:t>
            </a:r>
          </a:p>
          <a:p>
            <a:r>
              <a:rPr lang="en-US" altLang="ja-JP" dirty="0"/>
              <a:t>Meiji University, Japan</a:t>
            </a:r>
          </a:p>
          <a:p>
            <a:endParaRPr lang="en-US" altLang="ja-JP" dirty="0"/>
          </a:p>
          <a:p>
            <a:r>
              <a:rPr lang="en-US" altLang="ja-JP" sz="2000" dirty="0"/>
              <a:t>DPM 2026, Roma</a:t>
            </a:r>
          </a:p>
        </p:txBody>
      </p:sp>
      <p:pic>
        <p:nvPicPr>
          <p:cNvPr id="5" name="Picture 5">
            <a:extLst>
              <a:ext uri="{FF2B5EF4-FFF2-40B4-BE49-F238E27FC236}">
                <a16:creationId xmlns:a16="http://schemas.microsoft.com/office/drawing/2014/main" id="{358D6BF1-B510-6368-69B4-B34A6B51EC9F}"/>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364734" y="173511"/>
            <a:ext cx="1779266" cy="894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1807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グラフィックス 25" descr="スマート フォン 単色塗りつぶし">
            <a:extLst>
              <a:ext uri="{FF2B5EF4-FFF2-40B4-BE49-F238E27FC236}">
                <a16:creationId xmlns:a16="http://schemas.microsoft.com/office/drawing/2014/main" id="{8DC4EEFA-3826-CDFB-8C29-93AF591BCB6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291034">
            <a:off x="1291679" y="4621550"/>
            <a:ext cx="633761" cy="633761"/>
          </a:xfrm>
          <a:prstGeom prst="rect">
            <a:avLst/>
          </a:prstGeom>
        </p:spPr>
      </p:pic>
      <p:sp>
        <p:nvSpPr>
          <p:cNvPr id="2" name="タイトル 1">
            <a:extLst>
              <a:ext uri="{FF2B5EF4-FFF2-40B4-BE49-F238E27FC236}">
                <a16:creationId xmlns:a16="http://schemas.microsoft.com/office/drawing/2014/main" id="{BFC652B9-F4C1-922A-C347-7A40878DEBFE}"/>
              </a:ext>
            </a:extLst>
          </p:cNvPr>
          <p:cNvSpPr>
            <a:spLocks noGrp="1"/>
          </p:cNvSpPr>
          <p:nvPr>
            <p:ph type="title"/>
          </p:nvPr>
        </p:nvSpPr>
        <p:spPr/>
        <p:txBody>
          <a:bodyPr/>
          <a:lstStyle/>
          <a:p>
            <a:r>
              <a:rPr lang="en-US" altLang="ja-JP" dirty="0"/>
              <a:t>Issue of LDP: </a:t>
            </a:r>
            <a:r>
              <a:rPr lang="en-US" altLang="ja-JP" i="1" dirty="0">
                <a:solidFill>
                  <a:schemeClr val="accent1"/>
                </a:solidFill>
              </a:rPr>
              <a:t>Poisoning</a:t>
            </a:r>
            <a:r>
              <a:rPr lang="en-US" altLang="ja-JP" dirty="0"/>
              <a:t> </a:t>
            </a:r>
            <a:endParaRPr kumimoji="1" lang="ja-JP" altLang="en-US" dirty="0"/>
          </a:p>
        </p:txBody>
      </p:sp>
      <p:cxnSp>
        <p:nvCxnSpPr>
          <p:cNvPr id="4" name="直線コネクタ 3">
            <a:extLst>
              <a:ext uri="{FF2B5EF4-FFF2-40B4-BE49-F238E27FC236}">
                <a16:creationId xmlns:a16="http://schemas.microsoft.com/office/drawing/2014/main" id="{16541967-7ACC-5B68-18B4-E657EAF59E95}"/>
              </a:ext>
            </a:extLst>
          </p:cNvPr>
          <p:cNvCxnSpPr>
            <a:cxnSpLocks/>
            <a:endCxn id="42" idx="3"/>
          </p:cNvCxnSpPr>
          <p:nvPr/>
        </p:nvCxnSpPr>
        <p:spPr>
          <a:xfrm flipH="1">
            <a:off x="5889326" y="5048563"/>
            <a:ext cx="339755"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直線コネクタ 4">
            <a:extLst>
              <a:ext uri="{FF2B5EF4-FFF2-40B4-BE49-F238E27FC236}">
                <a16:creationId xmlns:a16="http://schemas.microsoft.com/office/drawing/2014/main" id="{CC3D969B-9F5A-B109-BBB3-6399F0C72B57}"/>
              </a:ext>
            </a:extLst>
          </p:cNvPr>
          <p:cNvCxnSpPr>
            <a:cxnSpLocks/>
            <a:endCxn id="9" idx="3"/>
          </p:cNvCxnSpPr>
          <p:nvPr/>
        </p:nvCxnSpPr>
        <p:spPr>
          <a:xfrm flipH="1">
            <a:off x="4610998" y="2656330"/>
            <a:ext cx="161808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線矢印コネクタ 5">
            <a:extLst>
              <a:ext uri="{FF2B5EF4-FFF2-40B4-BE49-F238E27FC236}">
                <a16:creationId xmlns:a16="http://schemas.microsoft.com/office/drawing/2014/main" id="{352C4672-0244-69F7-F42C-ED7577C99EA3}"/>
              </a:ext>
            </a:extLst>
          </p:cNvPr>
          <p:cNvCxnSpPr>
            <a:cxnSpLocks/>
            <a:stCxn id="15" idx="3"/>
          </p:cNvCxnSpPr>
          <p:nvPr/>
        </p:nvCxnSpPr>
        <p:spPr>
          <a:xfrm>
            <a:off x="4621226" y="3664718"/>
            <a:ext cx="103690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7" name="グラフィックス 6" descr="ユーザー 単色塗りつぶし">
            <a:extLst>
              <a:ext uri="{FF2B5EF4-FFF2-40B4-BE49-F238E27FC236}">
                <a16:creationId xmlns:a16="http://schemas.microsoft.com/office/drawing/2014/main" id="{2F441B52-74D6-1FFC-A11B-F65C31D989B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5722" y="2149324"/>
            <a:ext cx="914400" cy="914400"/>
          </a:xfrm>
          <a:prstGeom prst="rect">
            <a:avLst/>
          </a:prstGeom>
        </p:spPr>
      </p:pic>
      <p:cxnSp>
        <p:nvCxnSpPr>
          <p:cNvPr id="8" name="直線矢印コネクタ 7">
            <a:extLst>
              <a:ext uri="{FF2B5EF4-FFF2-40B4-BE49-F238E27FC236}">
                <a16:creationId xmlns:a16="http://schemas.microsoft.com/office/drawing/2014/main" id="{A371237F-37BB-8BAE-FA1A-ECC7637CFC48}"/>
              </a:ext>
            </a:extLst>
          </p:cNvPr>
          <p:cNvCxnSpPr>
            <a:cxnSpLocks/>
            <a:endCxn id="9" idx="1"/>
          </p:cNvCxnSpPr>
          <p:nvPr/>
        </p:nvCxnSpPr>
        <p:spPr>
          <a:xfrm>
            <a:off x="1746639" y="2656329"/>
            <a:ext cx="1064359"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角丸四角形 8">
            <a:extLst>
              <a:ext uri="{FF2B5EF4-FFF2-40B4-BE49-F238E27FC236}">
                <a16:creationId xmlns:a16="http://schemas.microsoft.com/office/drawing/2014/main" id="{559FABE6-9A51-5ADD-A144-DDBF0FAD4583}"/>
              </a:ext>
            </a:extLst>
          </p:cNvPr>
          <p:cNvSpPr/>
          <p:nvPr/>
        </p:nvSpPr>
        <p:spPr>
          <a:xfrm>
            <a:off x="2810998" y="2338548"/>
            <a:ext cx="1800000" cy="635563"/>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a:solidFill>
                  <a:sysClr val="windowText" lastClr="000000"/>
                </a:solidFill>
              </a:rPr>
              <a:t>LDP</a:t>
            </a:r>
          </a:p>
          <a:p>
            <a:pPr algn="ctr"/>
            <a:r>
              <a:rPr kumimoji="1" lang="en-US" altLang="ja-JP" sz="2000" dirty="0">
                <a:solidFill>
                  <a:sysClr val="windowText" lastClr="000000"/>
                </a:solidFill>
              </a:rPr>
              <a:t>algorith</a:t>
            </a:r>
            <a:r>
              <a:rPr lang="en-US" altLang="ja-JP" sz="2000" dirty="0">
                <a:solidFill>
                  <a:sysClr val="windowText" lastClr="000000"/>
                </a:solidFill>
              </a:rPr>
              <a:t>m</a:t>
            </a:r>
            <a:endParaRPr kumimoji="1" lang="ja-JP" altLang="en-US" sz="2000">
              <a:solidFill>
                <a:sysClr val="windowText" lastClr="000000"/>
              </a:solidFill>
            </a:endParaRPr>
          </a:p>
        </p:txBody>
      </p:sp>
      <p:cxnSp>
        <p:nvCxnSpPr>
          <p:cNvPr id="10" name="直線矢印コネクタ 9">
            <a:extLst>
              <a:ext uri="{FF2B5EF4-FFF2-40B4-BE49-F238E27FC236}">
                <a16:creationId xmlns:a16="http://schemas.microsoft.com/office/drawing/2014/main" id="{0579D47F-40C9-0FA3-9011-B923E582238A}"/>
              </a:ext>
            </a:extLst>
          </p:cNvPr>
          <p:cNvCxnSpPr>
            <a:cxnSpLocks/>
          </p:cNvCxnSpPr>
          <p:nvPr/>
        </p:nvCxnSpPr>
        <p:spPr>
          <a:xfrm>
            <a:off x="6234289" y="2627419"/>
            <a:ext cx="0" cy="3600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 name="グラフィックス 10" descr="データベース 単色塗りつぶし">
            <a:extLst>
              <a:ext uri="{FF2B5EF4-FFF2-40B4-BE49-F238E27FC236}">
                <a16:creationId xmlns:a16="http://schemas.microsoft.com/office/drawing/2014/main" id="{6803AF6E-210C-2BF3-08B4-1F39F276C12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92080" y="2852936"/>
            <a:ext cx="1844015" cy="1844016"/>
          </a:xfrm>
          <a:prstGeom prst="rect">
            <a:avLst/>
          </a:prstGeom>
        </p:spPr>
      </p:pic>
      <p:pic>
        <p:nvPicPr>
          <p:cNvPr id="12" name="グラフィックス 11" descr="統計 単色塗りつぶし">
            <a:extLst>
              <a:ext uri="{FF2B5EF4-FFF2-40B4-BE49-F238E27FC236}">
                <a16:creationId xmlns:a16="http://schemas.microsoft.com/office/drawing/2014/main" id="{CC79F5D3-1B1D-266C-DE0A-59FAA56E3D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705367">
            <a:off x="7841968" y="3330745"/>
            <a:ext cx="1078185" cy="1078185"/>
          </a:xfrm>
          <a:prstGeom prst="rect">
            <a:avLst/>
          </a:prstGeom>
        </p:spPr>
      </p:pic>
      <p:pic>
        <p:nvPicPr>
          <p:cNvPr id="13" name="グラフィックス 12" descr="ユーザー 単色塗りつぶし">
            <a:extLst>
              <a:ext uri="{FF2B5EF4-FFF2-40B4-BE49-F238E27FC236}">
                <a16:creationId xmlns:a16="http://schemas.microsoft.com/office/drawing/2014/main" id="{AF49AD50-53CB-3C9C-AFD7-B3BFA2F2766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4680" y="3157712"/>
            <a:ext cx="914400" cy="914400"/>
          </a:xfrm>
          <a:prstGeom prst="rect">
            <a:avLst/>
          </a:prstGeom>
        </p:spPr>
      </p:pic>
      <p:cxnSp>
        <p:nvCxnSpPr>
          <p:cNvPr id="14" name="直線矢印コネクタ 13">
            <a:extLst>
              <a:ext uri="{FF2B5EF4-FFF2-40B4-BE49-F238E27FC236}">
                <a16:creationId xmlns:a16="http://schemas.microsoft.com/office/drawing/2014/main" id="{02679BCC-D5C8-C90E-19E1-5339C4D43896}"/>
              </a:ext>
            </a:extLst>
          </p:cNvPr>
          <p:cNvCxnSpPr>
            <a:cxnSpLocks/>
            <a:endCxn id="15" idx="1"/>
          </p:cNvCxnSpPr>
          <p:nvPr/>
        </p:nvCxnSpPr>
        <p:spPr>
          <a:xfrm>
            <a:off x="1729080" y="3664718"/>
            <a:ext cx="1092146"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角丸四角形 14">
            <a:extLst>
              <a:ext uri="{FF2B5EF4-FFF2-40B4-BE49-F238E27FC236}">
                <a16:creationId xmlns:a16="http://schemas.microsoft.com/office/drawing/2014/main" id="{CBABEC85-9F90-0DC5-52FF-1FA894708EA3}"/>
              </a:ext>
            </a:extLst>
          </p:cNvPr>
          <p:cNvSpPr/>
          <p:nvPr/>
        </p:nvSpPr>
        <p:spPr>
          <a:xfrm>
            <a:off x="2821226" y="3346936"/>
            <a:ext cx="1800000" cy="635563"/>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a:solidFill>
                  <a:sysClr val="windowText" lastClr="000000"/>
                </a:solidFill>
              </a:rPr>
              <a:t>LDP</a:t>
            </a:r>
          </a:p>
          <a:p>
            <a:pPr algn="ctr"/>
            <a:r>
              <a:rPr kumimoji="1" lang="en-US" altLang="ja-JP" sz="2000" dirty="0">
                <a:solidFill>
                  <a:sysClr val="windowText" lastClr="000000"/>
                </a:solidFill>
              </a:rPr>
              <a:t>algorithm</a:t>
            </a:r>
            <a:endParaRPr kumimoji="1" lang="ja-JP" altLang="en-US" sz="2000">
              <a:solidFill>
                <a:sysClr val="windowText" lastClr="000000"/>
              </a:solidFill>
            </a:endParaRPr>
          </a:p>
        </p:txBody>
      </p:sp>
      <p:pic>
        <p:nvPicPr>
          <p:cNvPr id="16" name="グラフィックス 15" descr="ユーザー 単色塗りつぶし">
            <a:extLst>
              <a:ext uri="{FF2B5EF4-FFF2-40B4-BE49-F238E27FC236}">
                <a16:creationId xmlns:a16="http://schemas.microsoft.com/office/drawing/2014/main" id="{5FB847B8-476D-58CF-0318-F09CC15AE4C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5722" y="4495114"/>
            <a:ext cx="914400" cy="914400"/>
          </a:xfrm>
          <a:prstGeom prst="rect">
            <a:avLst/>
          </a:prstGeom>
        </p:spPr>
      </p:pic>
      <p:cxnSp>
        <p:nvCxnSpPr>
          <p:cNvPr id="17" name="直線矢印コネクタ 16">
            <a:extLst>
              <a:ext uri="{FF2B5EF4-FFF2-40B4-BE49-F238E27FC236}">
                <a16:creationId xmlns:a16="http://schemas.microsoft.com/office/drawing/2014/main" id="{F5114B97-D95F-4282-9F83-E7C20A8A6EBF}"/>
              </a:ext>
            </a:extLst>
          </p:cNvPr>
          <p:cNvCxnSpPr>
            <a:cxnSpLocks/>
            <a:endCxn id="18" idx="1"/>
          </p:cNvCxnSpPr>
          <p:nvPr/>
        </p:nvCxnSpPr>
        <p:spPr>
          <a:xfrm>
            <a:off x="1729080" y="4978496"/>
            <a:ext cx="1092140"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8" name="角丸四角形 17">
            <a:extLst>
              <a:ext uri="{FF2B5EF4-FFF2-40B4-BE49-F238E27FC236}">
                <a16:creationId xmlns:a16="http://schemas.microsoft.com/office/drawing/2014/main" id="{4DEB4B2A-5B9F-B89B-B50E-8FEE3AAEA237}"/>
              </a:ext>
            </a:extLst>
          </p:cNvPr>
          <p:cNvSpPr/>
          <p:nvPr/>
        </p:nvSpPr>
        <p:spPr>
          <a:xfrm>
            <a:off x="2821220" y="4653973"/>
            <a:ext cx="1800000" cy="649045"/>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a:solidFill>
                  <a:schemeClr val="bg2"/>
                </a:solidFill>
              </a:rPr>
              <a:t>LDP</a:t>
            </a:r>
          </a:p>
          <a:p>
            <a:pPr algn="ctr"/>
            <a:r>
              <a:rPr lang="en-US" altLang="ja-JP" sz="2000" dirty="0">
                <a:solidFill>
                  <a:schemeClr val="bg2"/>
                </a:solidFill>
              </a:rPr>
              <a:t>a</a:t>
            </a:r>
            <a:r>
              <a:rPr kumimoji="1" lang="en-US" altLang="ja-JP" sz="2000" dirty="0">
                <a:solidFill>
                  <a:schemeClr val="bg2"/>
                </a:solidFill>
              </a:rPr>
              <a:t>lgorith</a:t>
            </a:r>
            <a:r>
              <a:rPr lang="en-US" altLang="ja-JP" sz="2000" dirty="0">
                <a:solidFill>
                  <a:schemeClr val="bg2"/>
                </a:solidFill>
              </a:rPr>
              <a:t>m</a:t>
            </a:r>
            <a:endParaRPr kumimoji="1" lang="ja-JP" altLang="en-US" sz="2000">
              <a:solidFill>
                <a:schemeClr val="bg2"/>
              </a:solidFill>
            </a:endParaRPr>
          </a:p>
        </p:txBody>
      </p:sp>
      <p:sp>
        <p:nvSpPr>
          <p:cNvPr id="19" name="テキスト ボックス 18">
            <a:extLst>
              <a:ext uri="{FF2B5EF4-FFF2-40B4-BE49-F238E27FC236}">
                <a16:creationId xmlns:a16="http://schemas.microsoft.com/office/drawing/2014/main" id="{88B80860-6675-7A61-5C4C-0D7816E955BA}"/>
              </a:ext>
            </a:extLst>
          </p:cNvPr>
          <p:cNvSpPr txBox="1"/>
          <p:nvPr/>
        </p:nvSpPr>
        <p:spPr>
          <a:xfrm>
            <a:off x="844339" y="2809279"/>
            <a:ext cx="1153398" cy="461665"/>
          </a:xfrm>
          <a:prstGeom prst="rect">
            <a:avLst/>
          </a:prstGeom>
          <a:noFill/>
        </p:spPr>
        <p:txBody>
          <a:bodyPr wrap="square" rtlCol="0">
            <a:spAutoFit/>
          </a:bodyPr>
          <a:lstStyle/>
          <a:p>
            <a:r>
              <a:rPr kumimoji="1" lang="en-US" altLang="ja-JP" dirty="0"/>
              <a:t>User 1</a:t>
            </a:r>
            <a:endParaRPr kumimoji="1" lang="ja-JP" altLang="en-US"/>
          </a:p>
        </p:txBody>
      </p:sp>
      <p:sp>
        <p:nvSpPr>
          <p:cNvPr id="20" name="テキスト ボックス 19">
            <a:extLst>
              <a:ext uri="{FF2B5EF4-FFF2-40B4-BE49-F238E27FC236}">
                <a16:creationId xmlns:a16="http://schemas.microsoft.com/office/drawing/2014/main" id="{F7AB4D90-76C4-F055-9B9D-7D4103CA3E3F}"/>
              </a:ext>
            </a:extLst>
          </p:cNvPr>
          <p:cNvSpPr txBox="1"/>
          <p:nvPr/>
        </p:nvSpPr>
        <p:spPr>
          <a:xfrm>
            <a:off x="833298" y="3818979"/>
            <a:ext cx="1153398" cy="461665"/>
          </a:xfrm>
          <a:prstGeom prst="rect">
            <a:avLst/>
          </a:prstGeom>
          <a:noFill/>
        </p:spPr>
        <p:txBody>
          <a:bodyPr wrap="square" rtlCol="0">
            <a:spAutoFit/>
          </a:bodyPr>
          <a:lstStyle/>
          <a:p>
            <a:r>
              <a:rPr kumimoji="1" lang="en-US" altLang="ja-JP" dirty="0"/>
              <a:t>User 2</a:t>
            </a:r>
            <a:endParaRPr kumimoji="1" lang="ja-JP" altLang="en-US"/>
          </a:p>
        </p:txBody>
      </p:sp>
      <p:cxnSp>
        <p:nvCxnSpPr>
          <p:cNvPr id="21" name="直線矢印コネクタ 20">
            <a:extLst>
              <a:ext uri="{FF2B5EF4-FFF2-40B4-BE49-F238E27FC236}">
                <a16:creationId xmlns:a16="http://schemas.microsoft.com/office/drawing/2014/main" id="{A84DDBE7-D13C-C041-68F8-9A1B944212FD}"/>
              </a:ext>
            </a:extLst>
          </p:cNvPr>
          <p:cNvCxnSpPr>
            <a:cxnSpLocks/>
          </p:cNvCxnSpPr>
          <p:nvPr/>
        </p:nvCxnSpPr>
        <p:spPr>
          <a:xfrm flipV="1">
            <a:off x="6206470" y="4632738"/>
            <a:ext cx="0" cy="41582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矢印コネクタ 22">
            <a:extLst>
              <a:ext uri="{FF2B5EF4-FFF2-40B4-BE49-F238E27FC236}">
                <a16:creationId xmlns:a16="http://schemas.microsoft.com/office/drawing/2014/main" id="{060C2718-1627-0883-F467-9B7EB8B99859}"/>
              </a:ext>
            </a:extLst>
          </p:cNvPr>
          <p:cNvCxnSpPr>
            <a:cxnSpLocks/>
          </p:cNvCxnSpPr>
          <p:nvPr/>
        </p:nvCxnSpPr>
        <p:spPr>
          <a:xfrm>
            <a:off x="6840933" y="3828109"/>
            <a:ext cx="97114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4" name="グラフィックス 23" descr="スマート フォン 単色塗りつぶし">
            <a:extLst>
              <a:ext uri="{FF2B5EF4-FFF2-40B4-BE49-F238E27FC236}">
                <a16:creationId xmlns:a16="http://schemas.microsoft.com/office/drawing/2014/main" id="{025BD4FC-6138-75FC-5741-994ED880DE0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291034">
            <a:off x="1297539" y="2289272"/>
            <a:ext cx="633761" cy="633761"/>
          </a:xfrm>
          <a:prstGeom prst="rect">
            <a:avLst/>
          </a:prstGeom>
        </p:spPr>
      </p:pic>
      <p:pic>
        <p:nvPicPr>
          <p:cNvPr id="25" name="グラフィックス 24" descr="スマート フォン 単色塗りつぶし">
            <a:extLst>
              <a:ext uri="{FF2B5EF4-FFF2-40B4-BE49-F238E27FC236}">
                <a16:creationId xmlns:a16="http://schemas.microsoft.com/office/drawing/2014/main" id="{3D54AA65-BB85-681B-CD32-15A0495C1BF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291034">
            <a:off x="1291679" y="3270605"/>
            <a:ext cx="633761" cy="633761"/>
          </a:xfrm>
          <a:prstGeom prst="rect">
            <a:avLst/>
          </a:prstGeom>
        </p:spPr>
      </p:pic>
      <mc:AlternateContent xmlns:mc="http://schemas.openxmlformats.org/markup-compatibility/2006" xmlns:a14="http://schemas.microsoft.com/office/drawing/2010/main">
        <mc:Choice Requires="a14">
          <p:sp>
            <p:nvSpPr>
              <p:cNvPr id="27" name="テキスト ボックス 26">
                <a:extLst>
                  <a:ext uri="{FF2B5EF4-FFF2-40B4-BE49-F238E27FC236}">
                    <a16:creationId xmlns:a16="http://schemas.microsoft.com/office/drawing/2014/main" id="{F9157600-E4EF-D5E8-814D-CF69BB40CD83}"/>
                  </a:ext>
                </a:extLst>
              </p:cNvPr>
              <p:cNvSpPr txBox="1"/>
              <p:nvPr/>
            </p:nvSpPr>
            <p:spPr>
              <a:xfrm>
                <a:off x="1918642" y="2227093"/>
                <a:ext cx="727059" cy="400110"/>
              </a:xfrm>
              <a:prstGeom prst="rect">
                <a:avLst/>
              </a:prstGeom>
              <a:noFill/>
            </p:spPr>
            <p:txBody>
              <a:bodyPr wrap="none" rtlCol="0">
                <a:spAutoFit/>
              </a:bodyPr>
              <a:lstStyle/>
              <a:p>
                <a14:m>
                  <m:oMath xmlns:m="http://schemas.openxmlformats.org/officeDocument/2006/math">
                    <m:sSub>
                      <m:sSubPr>
                        <m:ctrlPr>
                          <a:rPr kumimoji="1" lang="en-US" altLang="ja-JP" sz="2000" b="0" i="1" smtClean="0">
                            <a:latin typeface="Cambria Math" panose="02040503050406030204" pitchFamily="18" charset="0"/>
                          </a:rPr>
                        </m:ctrlPr>
                      </m:sSubPr>
                      <m:e>
                        <m:r>
                          <a:rPr kumimoji="1" lang="en-US" altLang="ja-JP" sz="2000" b="0" i="1" smtClean="0">
                            <a:latin typeface="Cambria Math" panose="02040503050406030204" pitchFamily="18" charset="0"/>
                          </a:rPr>
                          <m:t>𝑣</m:t>
                        </m:r>
                      </m:e>
                      <m:sub>
                        <m:r>
                          <a:rPr kumimoji="1" lang="en-US" altLang="ja-JP" sz="2000" b="0" i="1" smtClean="0">
                            <a:latin typeface="Cambria Math" panose="02040503050406030204" pitchFamily="18" charset="0"/>
                          </a:rPr>
                          <m:t>1</m:t>
                        </m:r>
                      </m:sub>
                    </m:sSub>
                  </m:oMath>
                </a14:m>
                <a:r>
                  <a:rPr kumimoji="1" lang="en-US" altLang="ja-JP" sz="2000" dirty="0"/>
                  <a:t>=2</a:t>
                </a:r>
                <a:endParaRPr kumimoji="1" lang="ja-JP" altLang="en-US" sz="2000"/>
              </a:p>
            </p:txBody>
          </p:sp>
        </mc:Choice>
        <mc:Fallback xmlns="">
          <p:sp>
            <p:nvSpPr>
              <p:cNvPr id="27" name="テキスト ボックス 26">
                <a:extLst>
                  <a:ext uri="{FF2B5EF4-FFF2-40B4-BE49-F238E27FC236}">
                    <a16:creationId xmlns:a16="http://schemas.microsoft.com/office/drawing/2014/main" id="{F9157600-E4EF-D5E8-814D-CF69BB40CD83}"/>
                  </a:ext>
                </a:extLst>
              </p:cNvPr>
              <p:cNvSpPr txBox="1">
                <a:spLocks noRot="1" noChangeAspect="1" noMove="1" noResize="1" noEditPoints="1" noAdjustHandles="1" noChangeArrowheads="1" noChangeShapeType="1" noTextEdit="1"/>
              </p:cNvSpPr>
              <p:nvPr/>
            </p:nvSpPr>
            <p:spPr>
              <a:xfrm>
                <a:off x="1918642" y="2227093"/>
                <a:ext cx="727059" cy="400110"/>
              </a:xfrm>
              <a:prstGeom prst="rect">
                <a:avLst/>
              </a:prstGeom>
              <a:blipFill>
                <a:blip r:embed="rId12"/>
                <a:stretch>
                  <a:fillRect t="-9375" r="-6897" b="-2812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0841DDB9-995D-D743-2A8B-F3C23A2D3ED4}"/>
                  </a:ext>
                </a:extLst>
              </p:cNvPr>
              <p:cNvSpPr txBox="1"/>
              <p:nvPr/>
            </p:nvSpPr>
            <p:spPr>
              <a:xfrm>
                <a:off x="4683206" y="2263612"/>
                <a:ext cx="848309" cy="400110"/>
              </a:xfrm>
              <a:prstGeom prst="rect">
                <a:avLst/>
              </a:prstGeom>
              <a:noFill/>
            </p:spPr>
            <p:txBody>
              <a:bodyPr wrap="none" rtlCol="0">
                <a:spAutoFit/>
              </a:bodyPr>
              <a:lstStyle/>
              <a:p>
                <a14:m>
                  <m:oMath xmlns:m="http://schemas.openxmlformats.org/officeDocument/2006/math">
                    <m:sSub>
                      <m:sSubPr>
                        <m:ctrlPr>
                          <a:rPr kumimoji="1" lang="en-US" altLang="ja-JP" sz="2000" b="0" i="1" smtClean="0">
                            <a:latin typeface="Cambria Math" panose="02040503050406030204" pitchFamily="18" charset="0"/>
                          </a:rPr>
                        </m:ctrlPr>
                      </m:sSubPr>
                      <m:e>
                        <m:r>
                          <a:rPr kumimoji="1" lang="en-US" altLang="ja-JP" sz="2000" b="0" i="1" smtClean="0">
                            <a:latin typeface="Cambria Math" panose="02040503050406030204" pitchFamily="18" charset="0"/>
                          </a:rPr>
                          <m:t>𝑧</m:t>
                        </m:r>
                      </m:e>
                      <m:sub>
                        <m:r>
                          <a:rPr kumimoji="1" lang="en-US" altLang="ja-JP" sz="2000" b="0" i="1" smtClean="0">
                            <a:latin typeface="Cambria Math" panose="02040503050406030204" pitchFamily="18" charset="0"/>
                          </a:rPr>
                          <m:t>1</m:t>
                        </m:r>
                      </m:sub>
                    </m:sSub>
                  </m:oMath>
                </a14:m>
                <a:r>
                  <a:rPr lang="en-US" altLang="ja-JP" sz="2000" dirty="0"/>
                  <a:t> = 3</a:t>
                </a:r>
                <a:endParaRPr kumimoji="1" lang="ja-JP" altLang="en-US" sz="2000"/>
              </a:p>
            </p:txBody>
          </p:sp>
        </mc:Choice>
        <mc:Fallback xmlns="">
          <p:sp>
            <p:nvSpPr>
              <p:cNvPr id="30" name="テキスト ボックス 29">
                <a:extLst>
                  <a:ext uri="{FF2B5EF4-FFF2-40B4-BE49-F238E27FC236}">
                    <a16:creationId xmlns:a16="http://schemas.microsoft.com/office/drawing/2014/main" id="{0841DDB9-995D-D743-2A8B-F3C23A2D3ED4}"/>
                  </a:ext>
                </a:extLst>
              </p:cNvPr>
              <p:cNvSpPr txBox="1">
                <a:spLocks noRot="1" noChangeAspect="1" noMove="1" noResize="1" noEditPoints="1" noAdjustHandles="1" noChangeArrowheads="1" noChangeShapeType="1" noTextEdit="1"/>
              </p:cNvSpPr>
              <p:nvPr/>
            </p:nvSpPr>
            <p:spPr>
              <a:xfrm>
                <a:off x="4683206" y="2263612"/>
                <a:ext cx="848309" cy="400110"/>
              </a:xfrm>
              <a:prstGeom prst="rect">
                <a:avLst/>
              </a:prstGeom>
              <a:blipFill>
                <a:blip r:embed="rId13"/>
                <a:stretch>
                  <a:fillRect t="-9375" r="-7353" b="-25000"/>
                </a:stretch>
              </a:blipFill>
            </p:spPr>
            <p:txBody>
              <a:bodyPr/>
              <a:lstStyle/>
              <a:p>
                <a:r>
                  <a:rPr lang="ja-JP" altLang="en-US">
                    <a:noFill/>
                  </a:rPr>
                  <a:t> </a:t>
                </a:r>
              </a:p>
            </p:txBody>
          </p:sp>
        </mc:Fallback>
      </mc:AlternateContent>
      <p:sp>
        <p:nvSpPr>
          <p:cNvPr id="33" name="テキスト ボックス 32">
            <a:extLst>
              <a:ext uri="{FF2B5EF4-FFF2-40B4-BE49-F238E27FC236}">
                <a16:creationId xmlns:a16="http://schemas.microsoft.com/office/drawing/2014/main" id="{38735F50-370A-AEDB-2B42-6206D6AE8831}"/>
              </a:ext>
            </a:extLst>
          </p:cNvPr>
          <p:cNvSpPr txBox="1"/>
          <p:nvPr/>
        </p:nvSpPr>
        <p:spPr>
          <a:xfrm>
            <a:off x="6915454" y="3376410"/>
            <a:ext cx="723275" cy="369332"/>
          </a:xfrm>
          <a:prstGeom prst="rect">
            <a:avLst/>
          </a:prstGeom>
          <a:noFill/>
        </p:spPr>
        <p:txBody>
          <a:bodyPr wrap="none" rtlCol="0">
            <a:spAutoFit/>
          </a:bodyPr>
          <a:lstStyle/>
          <a:p>
            <a:r>
              <a:rPr lang="en-US" altLang="ja-JP" dirty="0"/>
              <a:t> MLE</a:t>
            </a:r>
            <a:endParaRPr kumimoji="1" lang="ja-JP" altLang="en-US"/>
          </a:p>
        </p:txBody>
      </p:sp>
      <p:sp>
        <p:nvSpPr>
          <p:cNvPr id="34" name="テキスト ボックス 33">
            <a:extLst>
              <a:ext uri="{FF2B5EF4-FFF2-40B4-BE49-F238E27FC236}">
                <a16:creationId xmlns:a16="http://schemas.microsoft.com/office/drawing/2014/main" id="{872239F6-B66F-FFDF-0A1D-3B1726CCD6B1}"/>
              </a:ext>
            </a:extLst>
          </p:cNvPr>
          <p:cNvSpPr txBox="1"/>
          <p:nvPr/>
        </p:nvSpPr>
        <p:spPr>
          <a:xfrm>
            <a:off x="6055210" y="3016330"/>
            <a:ext cx="356188" cy="400110"/>
          </a:xfrm>
          <a:prstGeom prst="rect">
            <a:avLst/>
          </a:prstGeom>
          <a:noFill/>
        </p:spPr>
        <p:txBody>
          <a:bodyPr wrap="none" rtlCol="0">
            <a:spAutoFit/>
          </a:bodyPr>
          <a:lstStyle/>
          <a:p>
            <a:r>
              <a:rPr kumimoji="1" lang="en-US" altLang="ja-JP" sz="2000" dirty="0">
                <a:solidFill>
                  <a:schemeClr val="bg1"/>
                </a:solidFill>
              </a:rPr>
              <a:t>S</a:t>
            </a:r>
            <a:endParaRPr kumimoji="1" lang="ja-JP" altLang="en-US" sz="2000">
              <a:solidFill>
                <a:schemeClr val="bg1"/>
              </a:solidFill>
            </a:endParaRPr>
          </a:p>
        </p:txBody>
      </p:sp>
      <p:sp>
        <p:nvSpPr>
          <p:cNvPr id="35" name="テキスト ボックス 34">
            <a:extLst>
              <a:ext uri="{FF2B5EF4-FFF2-40B4-BE49-F238E27FC236}">
                <a16:creationId xmlns:a16="http://schemas.microsoft.com/office/drawing/2014/main" id="{93DF4067-A5B2-21B8-83BE-933F99BA1910}"/>
              </a:ext>
            </a:extLst>
          </p:cNvPr>
          <p:cNvSpPr txBox="1"/>
          <p:nvPr/>
        </p:nvSpPr>
        <p:spPr>
          <a:xfrm>
            <a:off x="893073" y="5184308"/>
            <a:ext cx="1153398" cy="461665"/>
          </a:xfrm>
          <a:prstGeom prst="rect">
            <a:avLst/>
          </a:prstGeom>
          <a:noFill/>
        </p:spPr>
        <p:txBody>
          <a:bodyPr wrap="square" rtlCol="0">
            <a:spAutoFit/>
          </a:bodyPr>
          <a:lstStyle/>
          <a:p>
            <a:r>
              <a:rPr kumimoji="1" lang="en-US" altLang="ja-JP" dirty="0"/>
              <a:t>User 3</a:t>
            </a:r>
            <a:endParaRPr kumimoji="1" lang="ja-JP" altLang="en-US"/>
          </a:p>
        </p:txBody>
      </p:sp>
      <p:sp>
        <p:nvSpPr>
          <p:cNvPr id="36" name="月 35">
            <a:extLst>
              <a:ext uri="{FF2B5EF4-FFF2-40B4-BE49-F238E27FC236}">
                <a16:creationId xmlns:a16="http://schemas.microsoft.com/office/drawing/2014/main" id="{AA40FEC6-B176-9063-81C3-F182D942FAE8}"/>
              </a:ext>
            </a:extLst>
          </p:cNvPr>
          <p:cNvSpPr/>
          <p:nvPr/>
        </p:nvSpPr>
        <p:spPr bwMode="auto">
          <a:xfrm rot="16200000">
            <a:off x="1202851" y="4688021"/>
            <a:ext cx="152520" cy="248593"/>
          </a:xfrm>
          <a:prstGeom prst="moon">
            <a:avLst/>
          </a:prstGeom>
          <a:solidFill>
            <a:schemeClr val="bg1"/>
          </a:solidFill>
          <a:ln w="12700" cap="flat" cmpd="sng" algn="ctr">
            <a:solidFill>
              <a:schemeClr val="accent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Times" pitchFamily="18" charset="0"/>
              <a:ea typeface="ＭＳ Ｐゴシック" pitchFamily="50" charset="-128"/>
            </a:endParaRPr>
          </a:p>
        </p:txBody>
      </p:sp>
      <mc:AlternateContent xmlns:mc="http://schemas.openxmlformats.org/markup-compatibility/2006" xmlns:a14="http://schemas.microsoft.com/office/drawing/2010/main">
        <mc:Choice Requires="a14">
          <p:sp>
            <p:nvSpPr>
              <p:cNvPr id="38" name="テキスト ボックス 37">
                <a:extLst>
                  <a:ext uri="{FF2B5EF4-FFF2-40B4-BE49-F238E27FC236}">
                    <a16:creationId xmlns:a16="http://schemas.microsoft.com/office/drawing/2014/main" id="{02101358-95E8-8F48-A01C-71F316FC02E6}"/>
                  </a:ext>
                </a:extLst>
              </p:cNvPr>
              <p:cNvSpPr txBox="1"/>
              <p:nvPr/>
            </p:nvSpPr>
            <p:spPr>
              <a:xfrm>
                <a:off x="1934429" y="3227813"/>
                <a:ext cx="727059" cy="400110"/>
              </a:xfrm>
              <a:prstGeom prst="rect">
                <a:avLst/>
              </a:prstGeom>
              <a:noFill/>
            </p:spPr>
            <p:txBody>
              <a:bodyPr wrap="none" rtlCol="0">
                <a:spAutoFit/>
              </a:bodyPr>
              <a:lstStyle/>
              <a:p>
                <a14:m>
                  <m:oMath xmlns:m="http://schemas.openxmlformats.org/officeDocument/2006/math">
                    <m:sSub>
                      <m:sSubPr>
                        <m:ctrlPr>
                          <a:rPr kumimoji="1" lang="en-US" altLang="ja-JP" sz="2000" b="0" i="1" smtClean="0">
                            <a:latin typeface="Cambria Math" panose="02040503050406030204" pitchFamily="18" charset="0"/>
                          </a:rPr>
                        </m:ctrlPr>
                      </m:sSubPr>
                      <m:e>
                        <m:r>
                          <a:rPr kumimoji="1" lang="en-US" altLang="ja-JP" sz="2000" b="0" i="1" smtClean="0">
                            <a:latin typeface="Cambria Math" panose="02040503050406030204" pitchFamily="18" charset="0"/>
                          </a:rPr>
                          <m:t>𝑣</m:t>
                        </m:r>
                      </m:e>
                      <m:sub>
                        <m:r>
                          <a:rPr kumimoji="1" lang="en-US" altLang="ja-JP" sz="2000" b="0" i="1" smtClean="0">
                            <a:latin typeface="Cambria Math" panose="02040503050406030204" pitchFamily="18" charset="0"/>
                          </a:rPr>
                          <m:t>2</m:t>
                        </m:r>
                      </m:sub>
                    </m:sSub>
                  </m:oMath>
                </a14:m>
                <a:r>
                  <a:rPr kumimoji="1" lang="en-US" altLang="ja-JP" sz="2000" dirty="0"/>
                  <a:t>=2</a:t>
                </a:r>
                <a:endParaRPr kumimoji="1" lang="ja-JP" altLang="en-US" sz="2000"/>
              </a:p>
            </p:txBody>
          </p:sp>
        </mc:Choice>
        <mc:Fallback xmlns="">
          <p:sp>
            <p:nvSpPr>
              <p:cNvPr id="38" name="テキスト ボックス 37">
                <a:extLst>
                  <a:ext uri="{FF2B5EF4-FFF2-40B4-BE49-F238E27FC236}">
                    <a16:creationId xmlns:a16="http://schemas.microsoft.com/office/drawing/2014/main" id="{02101358-95E8-8F48-A01C-71F316FC02E6}"/>
                  </a:ext>
                </a:extLst>
              </p:cNvPr>
              <p:cNvSpPr txBox="1">
                <a:spLocks noRot="1" noChangeAspect="1" noMove="1" noResize="1" noEditPoints="1" noAdjustHandles="1" noChangeArrowheads="1" noChangeShapeType="1" noTextEdit="1"/>
              </p:cNvSpPr>
              <p:nvPr/>
            </p:nvSpPr>
            <p:spPr>
              <a:xfrm>
                <a:off x="1934429" y="3227813"/>
                <a:ext cx="727059" cy="400110"/>
              </a:xfrm>
              <a:prstGeom prst="rect">
                <a:avLst/>
              </a:prstGeom>
              <a:blipFill>
                <a:blip r:embed="rId14"/>
                <a:stretch>
                  <a:fillRect t="-6061" r="-8621" b="-2424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9" name="テキスト ボックス 38">
                <a:extLst>
                  <a:ext uri="{FF2B5EF4-FFF2-40B4-BE49-F238E27FC236}">
                    <a16:creationId xmlns:a16="http://schemas.microsoft.com/office/drawing/2014/main" id="{7D0365B0-2D72-ADB4-6DF4-E279215778F0}"/>
                  </a:ext>
                </a:extLst>
              </p:cNvPr>
              <p:cNvSpPr txBox="1"/>
              <p:nvPr/>
            </p:nvSpPr>
            <p:spPr>
              <a:xfrm>
                <a:off x="4698993" y="3264332"/>
                <a:ext cx="848309" cy="400110"/>
              </a:xfrm>
              <a:prstGeom prst="rect">
                <a:avLst/>
              </a:prstGeom>
              <a:noFill/>
            </p:spPr>
            <p:txBody>
              <a:bodyPr wrap="none" rtlCol="0">
                <a:spAutoFit/>
              </a:bodyPr>
              <a:lstStyle/>
              <a:p>
                <a14:m>
                  <m:oMath xmlns:m="http://schemas.openxmlformats.org/officeDocument/2006/math">
                    <m:sSub>
                      <m:sSubPr>
                        <m:ctrlPr>
                          <a:rPr kumimoji="1" lang="en-US" altLang="ja-JP" sz="2000" b="0" i="1" smtClean="0">
                            <a:latin typeface="Cambria Math" panose="02040503050406030204" pitchFamily="18" charset="0"/>
                          </a:rPr>
                        </m:ctrlPr>
                      </m:sSubPr>
                      <m:e>
                        <m:r>
                          <a:rPr kumimoji="1" lang="en-US" altLang="ja-JP" sz="2000" b="0" i="1" smtClean="0">
                            <a:latin typeface="Cambria Math" panose="02040503050406030204" pitchFamily="18" charset="0"/>
                          </a:rPr>
                          <m:t>𝑧</m:t>
                        </m:r>
                      </m:e>
                      <m:sub>
                        <m:r>
                          <a:rPr kumimoji="1" lang="en-US" altLang="ja-JP" sz="2000" b="0" i="1" smtClean="0">
                            <a:latin typeface="Cambria Math" panose="02040503050406030204" pitchFamily="18" charset="0"/>
                          </a:rPr>
                          <m:t>2</m:t>
                        </m:r>
                      </m:sub>
                    </m:sSub>
                  </m:oMath>
                </a14:m>
                <a:r>
                  <a:rPr lang="en-US" altLang="ja-JP" sz="2000" dirty="0"/>
                  <a:t> = 1</a:t>
                </a:r>
                <a:endParaRPr kumimoji="1" lang="ja-JP" altLang="en-US" sz="2000"/>
              </a:p>
            </p:txBody>
          </p:sp>
        </mc:Choice>
        <mc:Fallback xmlns="">
          <p:sp>
            <p:nvSpPr>
              <p:cNvPr id="39" name="テキスト ボックス 38">
                <a:extLst>
                  <a:ext uri="{FF2B5EF4-FFF2-40B4-BE49-F238E27FC236}">
                    <a16:creationId xmlns:a16="http://schemas.microsoft.com/office/drawing/2014/main" id="{7D0365B0-2D72-ADB4-6DF4-E279215778F0}"/>
                  </a:ext>
                </a:extLst>
              </p:cNvPr>
              <p:cNvSpPr txBox="1">
                <a:spLocks noRot="1" noChangeAspect="1" noMove="1" noResize="1" noEditPoints="1" noAdjustHandles="1" noChangeArrowheads="1" noChangeShapeType="1" noTextEdit="1"/>
              </p:cNvSpPr>
              <p:nvPr/>
            </p:nvSpPr>
            <p:spPr>
              <a:xfrm>
                <a:off x="4698993" y="3264332"/>
                <a:ext cx="848309" cy="400110"/>
              </a:xfrm>
              <a:prstGeom prst="rect">
                <a:avLst/>
              </a:prstGeom>
              <a:blipFill>
                <a:blip r:embed="rId15"/>
                <a:stretch>
                  <a:fillRect t="-6061" r="-7463" b="-2424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2" name="テキスト ボックス 41">
                <a:extLst>
                  <a:ext uri="{FF2B5EF4-FFF2-40B4-BE49-F238E27FC236}">
                    <a16:creationId xmlns:a16="http://schemas.microsoft.com/office/drawing/2014/main" id="{F3A6DD84-5905-43C3-B170-29EF3CC85CE3}"/>
                  </a:ext>
                </a:extLst>
              </p:cNvPr>
              <p:cNvSpPr txBox="1"/>
              <p:nvPr/>
            </p:nvSpPr>
            <p:spPr>
              <a:xfrm>
                <a:off x="4664760" y="4848508"/>
                <a:ext cx="1224566" cy="400110"/>
              </a:xfrm>
              <a:prstGeom prst="rect">
                <a:avLst/>
              </a:prstGeom>
              <a:noFill/>
            </p:spPr>
            <p:txBody>
              <a:bodyPr wrap="none" rtlCol="0">
                <a:spAutoFit/>
              </a:bodyPr>
              <a:lstStyle/>
              <a:p>
                <a14:m>
                  <m:oMath xmlns:m="http://schemas.openxmlformats.org/officeDocument/2006/math">
                    <m:sSub>
                      <m:sSubPr>
                        <m:ctrlPr>
                          <a:rPr kumimoji="1" lang="en-US" altLang="ja-JP" sz="2000" b="0" i="1" smtClean="0">
                            <a:latin typeface="Cambria Math" panose="02040503050406030204" pitchFamily="18" charset="0"/>
                          </a:rPr>
                        </m:ctrlPr>
                      </m:sSubPr>
                      <m:e>
                        <m:r>
                          <a:rPr kumimoji="1" lang="en-US" altLang="ja-JP" sz="2000" b="0" i="1" smtClean="0">
                            <a:latin typeface="Cambria Math" panose="02040503050406030204" pitchFamily="18" charset="0"/>
                          </a:rPr>
                          <m:t>𝑧</m:t>
                        </m:r>
                      </m:e>
                      <m:sub>
                        <m:r>
                          <a:rPr kumimoji="1" lang="en-US" altLang="ja-JP" sz="2000" b="0" i="1" smtClean="0">
                            <a:latin typeface="Cambria Math" panose="02040503050406030204" pitchFamily="18" charset="0"/>
                          </a:rPr>
                          <m:t>3</m:t>
                        </m:r>
                      </m:sub>
                    </m:sSub>
                  </m:oMath>
                </a14:m>
                <a:r>
                  <a:rPr lang="en-US" altLang="ja-JP" sz="2000" dirty="0"/>
                  <a:t> = </a:t>
                </a:r>
                <a:r>
                  <a:rPr lang="en-US" altLang="ja-JP" sz="2000" b="1" u="sng" dirty="0">
                    <a:solidFill>
                      <a:srgbClr val="FF0000"/>
                    </a:solidFill>
                  </a:rPr>
                  <a:t>-100</a:t>
                </a:r>
                <a:endParaRPr kumimoji="1" lang="ja-JP" altLang="en-US" sz="2000" b="1" u="sng" dirty="0">
                  <a:solidFill>
                    <a:srgbClr val="FF0000"/>
                  </a:solidFill>
                </a:endParaRPr>
              </a:p>
            </p:txBody>
          </p:sp>
        </mc:Choice>
        <mc:Fallback xmlns="">
          <p:sp>
            <p:nvSpPr>
              <p:cNvPr id="42" name="テキスト ボックス 41">
                <a:extLst>
                  <a:ext uri="{FF2B5EF4-FFF2-40B4-BE49-F238E27FC236}">
                    <a16:creationId xmlns:a16="http://schemas.microsoft.com/office/drawing/2014/main" id="{F3A6DD84-5905-43C3-B170-29EF3CC85CE3}"/>
                  </a:ext>
                </a:extLst>
              </p:cNvPr>
              <p:cNvSpPr txBox="1">
                <a:spLocks noRot="1" noChangeAspect="1" noMove="1" noResize="1" noEditPoints="1" noAdjustHandles="1" noChangeArrowheads="1" noChangeShapeType="1" noTextEdit="1"/>
              </p:cNvSpPr>
              <p:nvPr/>
            </p:nvSpPr>
            <p:spPr>
              <a:xfrm>
                <a:off x="4664760" y="4848508"/>
                <a:ext cx="1224566" cy="400110"/>
              </a:xfrm>
              <a:prstGeom prst="rect">
                <a:avLst/>
              </a:prstGeom>
              <a:blipFill>
                <a:blip r:embed="rId16"/>
                <a:stretch>
                  <a:fillRect t="-6061" r="-3980" b="-27273"/>
                </a:stretch>
              </a:blipFill>
            </p:spPr>
            <p:txBody>
              <a:bodyPr/>
              <a:lstStyle/>
              <a:p>
                <a:r>
                  <a:rPr lang="ja-JP" altLang="en-US">
                    <a:noFill/>
                  </a:rPr>
                  <a:t> </a:t>
                </a:r>
              </a:p>
            </p:txBody>
          </p:sp>
        </mc:Fallback>
      </mc:AlternateContent>
      <p:sp>
        <p:nvSpPr>
          <p:cNvPr id="44" name="テキスト ボックス 43">
            <a:extLst>
              <a:ext uri="{FF2B5EF4-FFF2-40B4-BE49-F238E27FC236}">
                <a16:creationId xmlns:a16="http://schemas.microsoft.com/office/drawing/2014/main" id="{F76564A2-1992-2D86-3768-30343395BDD6}"/>
              </a:ext>
            </a:extLst>
          </p:cNvPr>
          <p:cNvSpPr txBox="1"/>
          <p:nvPr/>
        </p:nvSpPr>
        <p:spPr>
          <a:xfrm>
            <a:off x="3552317" y="1964658"/>
            <a:ext cx="317362" cy="369332"/>
          </a:xfrm>
          <a:prstGeom prst="rect">
            <a:avLst/>
          </a:prstGeom>
          <a:noFill/>
        </p:spPr>
        <p:txBody>
          <a:bodyPr wrap="square">
            <a:spAutoFit/>
          </a:bodyPr>
          <a:lstStyle/>
          <a:p>
            <a:r>
              <a:rPr lang="el-GR" altLang="ja-JP" dirty="0">
                <a:ea typeface="Arial Unicode MS" panose="020B0604020202020204" pitchFamily="34" charset="-128"/>
                <a:cs typeface="Arial" panose="020B0604020202020204" pitchFamily="34" charset="0"/>
                <a:sym typeface="Symbol" pitchFamily="2" charset="2"/>
              </a:rPr>
              <a:t>ε</a:t>
            </a:r>
            <a:endParaRPr lang="ja-JP" altLang="en-US"/>
          </a:p>
        </p:txBody>
      </p:sp>
      <p:sp>
        <p:nvSpPr>
          <p:cNvPr id="45" name="テキスト ボックス 44">
            <a:extLst>
              <a:ext uri="{FF2B5EF4-FFF2-40B4-BE49-F238E27FC236}">
                <a16:creationId xmlns:a16="http://schemas.microsoft.com/office/drawing/2014/main" id="{FA9313BC-9F76-EC89-B466-678AE96175E0}"/>
              </a:ext>
            </a:extLst>
          </p:cNvPr>
          <p:cNvSpPr txBox="1"/>
          <p:nvPr/>
        </p:nvSpPr>
        <p:spPr>
          <a:xfrm>
            <a:off x="3521559" y="3005464"/>
            <a:ext cx="317362" cy="369332"/>
          </a:xfrm>
          <a:prstGeom prst="rect">
            <a:avLst/>
          </a:prstGeom>
          <a:noFill/>
        </p:spPr>
        <p:txBody>
          <a:bodyPr wrap="square">
            <a:spAutoFit/>
          </a:bodyPr>
          <a:lstStyle/>
          <a:p>
            <a:r>
              <a:rPr lang="el-GR" altLang="ja-JP" dirty="0">
                <a:ea typeface="Arial Unicode MS" panose="020B0604020202020204" pitchFamily="34" charset="-128"/>
                <a:cs typeface="Arial" panose="020B0604020202020204" pitchFamily="34" charset="0"/>
                <a:sym typeface="Symbol" pitchFamily="2" charset="2"/>
              </a:rPr>
              <a:t>ε</a:t>
            </a:r>
            <a:endParaRPr lang="ja-JP" altLang="en-US"/>
          </a:p>
        </p:txBody>
      </p:sp>
      <p:pic>
        <p:nvPicPr>
          <p:cNvPr id="47" name="グラフィックス 46" descr="サイコロ">
            <a:extLst>
              <a:ext uri="{FF2B5EF4-FFF2-40B4-BE49-F238E27FC236}">
                <a16:creationId xmlns:a16="http://schemas.microsoft.com/office/drawing/2014/main" id="{C6FDD509-EC80-160A-33AF-AAC9D90857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3777627" y="1828461"/>
            <a:ext cx="486327" cy="486327"/>
          </a:xfrm>
          <a:prstGeom prst="rect">
            <a:avLst/>
          </a:prstGeom>
        </p:spPr>
      </p:pic>
      <p:sp>
        <p:nvSpPr>
          <p:cNvPr id="52" name="テキスト ボックス 51">
            <a:extLst>
              <a:ext uri="{FF2B5EF4-FFF2-40B4-BE49-F238E27FC236}">
                <a16:creationId xmlns:a16="http://schemas.microsoft.com/office/drawing/2014/main" id="{E6A7A02D-9B1F-ECE3-9508-ED43C22F432D}"/>
              </a:ext>
            </a:extLst>
          </p:cNvPr>
          <p:cNvSpPr txBox="1"/>
          <p:nvPr/>
        </p:nvSpPr>
        <p:spPr>
          <a:xfrm>
            <a:off x="7118410" y="3082071"/>
            <a:ext cx="317362" cy="369332"/>
          </a:xfrm>
          <a:prstGeom prst="rect">
            <a:avLst/>
          </a:prstGeom>
          <a:noFill/>
        </p:spPr>
        <p:txBody>
          <a:bodyPr wrap="square">
            <a:spAutoFit/>
          </a:bodyPr>
          <a:lstStyle/>
          <a:p>
            <a:r>
              <a:rPr lang="el-GR" altLang="ja-JP" dirty="0">
                <a:ea typeface="Arial Unicode MS" panose="020B0604020202020204" pitchFamily="34" charset="-128"/>
                <a:cs typeface="Arial" panose="020B0604020202020204" pitchFamily="34" charset="0"/>
                <a:sym typeface="Symbol" pitchFamily="2" charset="2"/>
              </a:rPr>
              <a:t>ε</a:t>
            </a:r>
            <a:endParaRPr lang="ja-JP" altLang="en-US"/>
          </a:p>
        </p:txBody>
      </p:sp>
      <p:sp>
        <p:nvSpPr>
          <p:cNvPr id="3" name="テキスト ボックス 2">
            <a:extLst>
              <a:ext uri="{FF2B5EF4-FFF2-40B4-BE49-F238E27FC236}">
                <a16:creationId xmlns:a16="http://schemas.microsoft.com/office/drawing/2014/main" id="{B04F15E3-D42D-736B-9A58-415BBBBC3601}"/>
              </a:ext>
            </a:extLst>
          </p:cNvPr>
          <p:cNvSpPr txBox="1"/>
          <p:nvPr/>
        </p:nvSpPr>
        <p:spPr>
          <a:xfrm>
            <a:off x="4934851" y="5176610"/>
            <a:ext cx="1172116" cy="369332"/>
          </a:xfrm>
          <a:prstGeom prst="rect">
            <a:avLst/>
          </a:prstGeom>
          <a:noFill/>
        </p:spPr>
        <p:txBody>
          <a:bodyPr wrap="none" rtlCol="0">
            <a:spAutoFit/>
          </a:bodyPr>
          <a:lstStyle/>
          <a:p>
            <a:r>
              <a:rPr lang="en-US" altLang="ja-JP" dirty="0"/>
              <a:t>poisoning</a:t>
            </a:r>
            <a:endParaRPr kumimoji="1" lang="ja-JP" altLang="en-US"/>
          </a:p>
        </p:txBody>
      </p:sp>
      <p:sp>
        <p:nvSpPr>
          <p:cNvPr id="22" name="テキスト ボックス 21">
            <a:extLst>
              <a:ext uri="{FF2B5EF4-FFF2-40B4-BE49-F238E27FC236}">
                <a16:creationId xmlns:a16="http://schemas.microsoft.com/office/drawing/2014/main" id="{4DC44C52-28C1-DEF2-7F14-F0CDC2FB50F2}"/>
              </a:ext>
            </a:extLst>
          </p:cNvPr>
          <p:cNvSpPr txBox="1"/>
          <p:nvPr/>
        </p:nvSpPr>
        <p:spPr>
          <a:xfrm>
            <a:off x="7412485" y="4387883"/>
            <a:ext cx="1492716" cy="646331"/>
          </a:xfrm>
          <a:prstGeom prst="rect">
            <a:avLst/>
          </a:prstGeom>
          <a:noFill/>
        </p:spPr>
        <p:txBody>
          <a:bodyPr wrap="none" rtlCol="0">
            <a:spAutoFit/>
          </a:bodyPr>
          <a:lstStyle/>
          <a:p>
            <a:r>
              <a:rPr lang="en-US" altLang="ja-JP" dirty="0"/>
              <a:t>manipulation</a:t>
            </a:r>
          </a:p>
          <a:p>
            <a:r>
              <a:rPr kumimoji="1" lang="en-US" altLang="ja-JP" dirty="0"/>
              <a:t>of statistics</a:t>
            </a:r>
            <a:endParaRPr kumimoji="1" lang="ja-JP" altLang="en-US"/>
          </a:p>
        </p:txBody>
      </p:sp>
      <p:sp>
        <p:nvSpPr>
          <p:cNvPr id="28" name="テキスト ボックス 27">
            <a:extLst>
              <a:ext uri="{FF2B5EF4-FFF2-40B4-BE49-F238E27FC236}">
                <a16:creationId xmlns:a16="http://schemas.microsoft.com/office/drawing/2014/main" id="{CC92573D-70C5-1F81-B54E-1C2D15D4E900}"/>
              </a:ext>
            </a:extLst>
          </p:cNvPr>
          <p:cNvSpPr txBox="1"/>
          <p:nvPr/>
        </p:nvSpPr>
        <p:spPr>
          <a:xfrm>
            <a:off x="758004" y="5421138"/>
            <a:ext cx="1451795" cy="461665"/>
          </a:xfrm>
          <a:prstGeom prst="rect">
            <a:avLst/>
          </a:prstGeom>
          <a:noFill/>
        </p:spPr>
        <p:txBody>
          <a:bodyPr wrap="square" rtlCol="0">
            <a:spAutoFit/>
          </a:bodyPr>
          <a:lstStyle/>
          <a:p>
            <a:r>
              <a:rPr lang="en-US" altLang="ja-JP" dirty="0"/>
              <a:t>malicious</a:t>
            </a:r>
            <a:endParaRPr kumimoji="1" lang="ja-JP" altLang="en-US"/>
          </a:p>
        </p:txBody>
      </p:sp>
    </p:spTree>
    <p:extLst>
      <p:ext uri="{BB962C8B-B14F-4D97-AF65-F5344CB8AC3E}">
        <p14:creationId xmlns:p14="http://schemas.microsoft.com/office/powerpoint/2010/main" val="3518792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0400CE-4537-48E8-B3BB-EDFAD541B32F}"/>
              </a:ext>
            </a:extLst>
          </p:cNvPr>
          <p:cNvSpPr>
            <a:spLocks noGrp="1"/>
          </p:cNvSpPr>
          <p:nvPr>
            <p:ph type="title"/>
          </p:nvPr>
        </p:nvSpPr>
        <p:spPr>
          <a:xfrm>
            <a:off x="381000" y="266700"/>
            <a:ext cx="7772400" cy="1104900"/>
          </a:xfrm>
        </p:spPr>
        <p:txBody>
          <a:bodyPr/>
          <a:lstStyle/>
          <a:p>
            <a:r>
              <a:rPr kumimoji="1" lang="en-US" altLang="ja-JP" dirty="0"/>
              <a:t>Poisoning attacks</a:t>
            </a:r>
            <a:endParaRPr kumimoji="1" lang="ja-JP" altLang="en-US" dirty="0"/>
          </a:p>
        </p:txBody>
      </p:sp>
      <p:sp>
        <p:nvSpPr>
          <p:cNvPr id="4" name="スライド番号プレースホルダー 3">
            <a:extLst>
              <a:ext uri="{FF2B5EF4-FFF2-40B4-BE49-F238E27FC236}">
                <a16:creationId xmlns:a16="http://schemas.microsoft.com/office/drawing/2014/main" id="{E6751708-5604-4837-57B2-402D53DC41F9}"/>
              </a:ext>
            </a:extLst>
          </p:cNvPr>
          <p:cNvSpPr>
            <a:spLocks noGrp="1"/>
          </p:cNvSpPr>
          <p:nvPr>
            <p:ph type="sldNum" sz="quarter" idx="12"/>
          </p:nvPr>
        </p:nvSpPr>
        <p:spPr/>
        <p:txBody>
          <a:bodyPr/>
          <a:lstStyle/>
          <a:p>
            <a:fld id="{07DAE66A-5D20-B541-AE2B-CC0729860317}" type="slidenum">
              <a:rPr lang="ja-JP" altLang="en-US" sz="1500" b="1"/>
              <a:pPr/>
              <a:t>3</a:t>
            </a:fld>
            <a:endParaRPr lang="ja-JP" altLang="en-US" sz="1500" b="1"/>
          </a:p>
        </p:txBody>
      </p:sp>
      <mc:AlternateContent xmlns:mc="http://schemas.openxmlformats.org/markup-compatibility/2006" xmlns:a14="http://schemas.microsoft.com/office/drawing/2010/main">
        <mc:Choice Requires="a14">
          <p:graphicFrame>
            <p:nvGraphicFramePr>
              <p:cNvPr id="6" name="表 5">
                <a:extLst>
                  <a:ext uri="{FF2B5EF4-FFF2-40B4-BE49-F238E27FC236}">
                    <a16:creationId xmlns:a16="http://schemas.microsoft.com/office/drawing/2014/main" id="{85414909-F0A7-4D87-B5DF-FCF4BC8935AF}"/>
                  </a:ext>
                </a:extLst>
              </p:cNvPr>
              <p:cNvGraphicFramePr>
                <a:graphicFrameLocks noGrp="1"/>
              </p:cNvGraphicFramePr>
              <p:nvPr/>
            </p:nvGraphicFramePr>
            <p:xfrm>
              <a:off x="362164" y="3999767"/>
              <a:ext cx="2273400" cy="1014258"/>
            </p:xfrm>
            <a:graphic>
              <a:graphicData uri="http://schemas.openxmlformats.org/drawingml/2006/table">
                <a:tbl>
                  <a:tblPr>
                    <a:tableStyleId>{5C22544A-7EE6-4342-B048-85BDC9FD1C3A}</a:tableStyleId>
                  </a:tblPr>
                  <a:tblGrid>
                    <a:gridCol w="1317232">
                      <a:extLst>
                        <a:ext uri="{9D8B030D-6E8A-4147-A177-3AD203B41FA5}">
                          <a16:colId xmlns:a16="http://schemas.microsoft.com/office/drawing/2014/main" val="3386314373"/>
                        </a:ext>
                      </a:extLst>
                    </a:gridCol>
                    <a:gridCol w="956168">
                      <a:extLst>
                        <a:ext uri="{9D8B030D-6E8A-4147-A177-3AD203B41FA5}">
                          <a16:colId xmlns:a16="http://schemas.microsoft.com/office/drawing/2014/main" val="1894109522"/>
                        </a:ext>
                      </a:extLst>
                    </a:gridCol>
                  </a:tblGrid>
                  <a:tr h="455947">
                    <a:tc>
                      <a:txBody>
                        <a:bodyPr/>
                        <a:lstStyle/>
                        <a:p>
                          <a:pPr algn="ctr" fontAlgn="ctr"/>
                          <a14:m>
                            <m:oMathPara xmlns:m="http://schemas.openxmlformats.org/officeDocument/2006/math">
                              <m:oMath>
                                <m:r>
                                  <a:rPr lang="en-US" altLang="ja-JP" sz="2100" b="1" i="1" u="none" strike="noStrike" smtClean="0">
                                    <a:solidFill>
                                      <a:srgbClr val="000000"/>
                                    </a:solidFill>
                                    <a:effectLst/>
                                    <a:latin typeface="Cambria Math" panose="02040503050406030204" pitchFamily="18" charset="0"/>
                                    <a:ea typeface="+mn-ea"/>
                                  </a:rPr>
                                  <m:t>𝒌</m:t>
                                </m:r>
                                <m:r>
                                  <a:rPr lang="en-US" altLang="ja-JP" sz="2100" b="1" i="0" u="none" strike="noStrike" smtClean="0">
                                    <a:solidFill>
                                      <a:srgbClr val="000000"/>
                                    </a:solidFill>
                                    <a:effectLst/>
                                    <a:latin typeface="Cambria Math" panose="02040503050406030204" pitchFamily="18" charset="0"/>
                                    <a:ea typeface="+mn-ea"/>
                                  </a:rPr>
                                  <m:t>𝐞𝐲</m:t>
                                </m:r>
                              </m:oMath>
                            </m:oMathPara>
                          </a14:m>
                          <a:endParaRPr lang="ja-JP" altLang="en-US" sz="2100" b="1" i="0" u="none" strike="noStrike" dirty="0">
                            <a:solidFill>
                              <a:srgbClr val="000000"/>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accent2">
                            <a:lumMod val="20000"/>
                            <a:lumOff val="80000"/>
                          </a:schemeClr>
                        </a:solidFill>
                      </a:tcPr>
                    </a:tc>
                    <a:tc>
                      <a:txBody>
                        <a:bodyPr/>
                        <a:lstStyle/>
                        <a:p>
                          <a:pPr algn="ctr" fontAlgn="ctr"/>
                          <a14:m>
                            <m:oMathPara xmlns:m="http://schemas.openxmlformats.org/officeDocument/2006/math">
                              <m:oMath>
                                <m:r>
                                  <a:rPr lang="en-US" altLang="ja-JP" sz="2100" b="1" i="1" u="none" strike="noStrike" smtClean="0">
                                    <a:solidFill>
                                      <a:srgbClr val="000000"/>
                                    </a:solidFill>
                                    <a:effectLst/>
                                    <a:latin typeface="Cambria Math" panose="02040503050406030204" pitchFamily="18" charset="0"/>
                                    <a:ea typeface="+mn-ea"/>
                                  </a:rPr>
                                  <m:t>𝒗𝒂𝒍𝒖𝒆</m:t>
                                </m:r>
                              </m:oMath>
                            </m:oMathPara>
                          </a14:m>
                          <a:endParaRPr lang="ja-JP" altLang="en-US" sz="2100" b="1" i="0" u="none" strike="noStrike" dirty="0">
                            <a:solidFill>
                              <a:srgbClr val="000000"/>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accent2">
                            <a:lumMod val="20000"/>
                            <a:lumOff val="80000"/>
                          </a:schemeClr>
                        </a:solidFill>
                      </a:tcPr>
                    </a:tc>
                    <a:extLst>
                      <a:ext uri="{0D108BD9-81ED-4DB2-BD59-A6C34878D82A}">
                        <a16:rowId xmlns:a16="http://schemas.microsoft.com/office/drawing/2014/main" val="629671443"/>
                      </a:ext>
                    </a:extLst>
                  </a:tr>
                  <a:tr h="558311">
                    <a:tc>
                      <a:txBody>
                        <a:bodyPr/>
                        <a:lstStyle/>
                        <a:p>
                          <a:pPr algn="ctr" fontAlgn="ctr"/>
                          <a:r>
                            <a:rPr lang="en" sz="1800" b="1" i="0" u="none" strike="noStrike" dirty="0">
                              <a:solidFill>
                                <a:srgbClr val="000000"/>
                              </a:solidFill>
                              <a:effectLst/>
                              <a:latin typeface="游ゴシック" panose="020B0400000000000000" pitchFamily="34" charset="-128"/>
                              <a:ea typeface="游ゴシック" panose="020B0400000000000000" pitchFamily="34" charset="-128"/>
                            </a:rPr>
                            <a:t>  </a:t>
                          </a:r>
                          <a:r>
                            <a:rPr lang="en-US" sz="1800" b="1" i="0" u="none" strike="noStrike" dirty="0">
                              <a:solidFill>
                                <a:srgbClr val="000000"/>
                              </a:solidFill>
                              <a:effectLst/>
                              <a:latin typeface="游ゴシック" panose="020B0400000000000000" pitchFamily="34" charset="-128"/>
                              <a:ea typeface="游ゴシック" panose="020B0400000000000000" pitchFamily="34" charset="-128"/>
                            </a:rPr>
                            <a:t>Avatar</a:t>
                          </a:r>
                          <a:endParaRPr lang="en" sz="1800" b="1" i="0" u="none" strike="noStrike" dirty="0">
                            <a:solidFill>
                              <a:srgbClr val="000000"/>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accent4">
                            <a:lumMod val="20000"/>
                            <a:lumOff val="80000"/>
                          </a:schemeClr>
                        </a:solidFill>
                      </a:tcPr>
                    </a:tc>
                    <a:tc>
                      <a:txBody>
                        <a:bodyPr/>
                        <a:lstStyle/>
                        <a:p>
                          <a:pPr algn="ctr" fontAlgn="ctr"/>
                          <a:r>
                            <a:rPr lang="en-US" altLang="ja-JP" sz="2100" b="1" i="0" u="none" strike="noStrike" dirty="0">
                              <a:solidFill>
                                <a:srgbClr val="000000"/>
                              </a:solidFill>
                              <a:effectLst/>
                              <a:latin typeface="游ゴシック" panose="020B0400000000000000" pitchFamily="34" charset="-128"/>
                              <a:ea typeface="游ゴシック" panose="020B0400000000000000" pitchFamily="34" charset="-128"/>
                            </a:rPr>
                            <a:t>4</a:t>
                          </a:r>
                        </a:p>
                      </a:txBody>
                      <a:tcPr marL="7144" marR="7144" marT="7144" marB="0" anchor="ctr">
                        <a:solidFill>
                          <a:schemeClr val="accent4">
                            <a:lumMod val="20000"/>
                            <a:lumOff val="80000"/>
                          </a:schemeClr>
                        </a:solidFill>
                      </a:tcPr>
                    </a:tc>
                    <a:extLst>
                      <a:ext uri="{0D108BD9-81ED-4DB2-BD59-A6C34878D82A}">
                        <a16:rowId xmlns:a16="http://schemas.microsoft.com/office/drawing/2014/main" val="579996937"/>
                      </a:ext>
                    </a:extLst>
                  </a:tr>
                </a:tbl>
              </a:graphicData>
            </a:graphic>
          </p:graphicFrame>
        </mc:Choice>
        <mc:Fallback xmlns="">
          <p:graphicFrame>
            <p:nvGraphicFramePr>
              <p:cNvPr id="6" name="表 5">
                <a:extLst>
                  <a:ext uri="{FF2B5EF4-FFF2-40B4-BE49-F238E27FC236}">
                    <a16:creationId xmlns:a16="http://schemas.microsoft.com/office/drawing/2014/main" id="{85414909-F0A7-4D87-B5DF-FCF4BC8935AF}"/>
                  </a:ext>
                </a:extLst>
              </p:cNvPr>
              <p:cNvGraphicFramePr>
                <a:graphicFrameLocks noGrp="1"/>
              </p:cNvGraphicFramePr>
              <p:nvPr>
                <p:extLst>
                  <p:ext uri="{D42A27DB-BD31-4B8C-83A1-F6EECF244321}">
                    <p14:modId xmlns:p14="http://schemas.microsoft.com/office/powerpoint/2010/main" val="3718511492"/>
                  </p:ext>
                </p:extLst>
              </p:nvPr>
            </p:nvGraphicFramePr>
            <p:xfrm>
              <a:off x="362164" y="3999767"/>
              <a:ext cx="2273400" cy="1014258"/>
            </p:xfrm>
            <a:graphic>
              <a:graphicData uri="http://schemas.openxmlformats.org/drawingml/2006/table">
                <a:tbl>
                  <a:tblPr>
                    <a:tableStyleId>{5C22544A-7EE6-4342-B048-85BDC9FD1C3A}</a:tableStyleId>
                  </a:tblPr>
                  <a:tblGrid>
                    <a:gridCol w="1317232">
                      <a:extLst>
                        <a:ext uri="{9D8B030D-6E8A-4147-A177-3AD203B41FA5}">
                          <a16:colId xmlns:a16="http://schemas.microsoft.com/office/drawing/2014/main" val="3386314373"/>
                        </a:ext>
                      </a:extLst>
                    </a:gridCol>
                    <a:gridCol w="956168">
                      <a:extLst>
                        <a:ext uri="{9D8B030D-6E8A-4147-A177-3AD203B41FA5}">
                          <a16:colId xmlns:a16="http://schemas.microsoft.com/office/drawing/2014/main" val="1894109522"/>
                        </a:ext>
                      </a:extLst>
                    </a:gridCol>
                  </a:tblGrid>
                  <a:tr h="455947">
                    <a:tc>
                      <a:txBody>
                        <a:bodyPr/>
                        <a:lstStyle/>
                        <a:p>
                          <a:endParaRPr lang="ja-JP"/>
                        </a:p>
                      </a:txBody>
                      <a:tcPr marL="7144" marR="7144" marT="7144" marB="0" anchor="ctr">
                        <a:blipFill>
                          <a:blip r:embed="rId2"/>
                          <a:stretch>
                            <a:fillRect l="-962" r="-74038" b="-136111"/>
                          </a:stretch>
                        </a:blipFill>
                      </a:tcPr>
                    </a:tc>
                    <a:tc>
                      <a:txBody>
                        <a:bodyPr/>
                        <a:lstStyle/>
                        <a:p>
                          <a:endParaRPr lang="ja-JP"/>
                        </a:p>
                      </a:txBody>
                      <a:tcPr marL="7144" marR="7144" marT="7144" marB="0" anchor="ctr">
                        <a:blipFill>
                          <a:blip r:embed="rId2"/>
                          <a:stretch>
                            <a:fillRect l="-138158" r="-1316" b="-136111"/>
                          </a:stretch>
                        </a:blipFill>
                      </a:tcPr>
                    </a:tc>
                    <a:extLst>
                      <a:ext uri="{0D108BD9-81ED-4DB2-BD59-A6C34878D82A}">
                        <a16:rowId xmlns:a16="http://schemas.microsoft.com/office/drawing/2014/main" val="629671443"/>
                      </a:ext>
                    </a:extLst>
                  </a:tr>
                  <a:tr h="558311">
                    <a:tc>
                      <a:txBody>
                        <a:bodyPr/>
                        <a:lstStyle/>
                        <a:p>
                          <a:pPr algn="ctr" fontAlgn="ctr"/>
                          <a:r>
                            <a:rPr lang="en" sz="1800" b="1" i="0" u="none" strike="noStrike" dirty="0">
                              <a:solidFill>
                                <a:srgbClr val="000000"/>
                              </a:solidFill>
                              <a:effectLst/>
                              <a:latin typeface="游ゴシック" panose="020B0400000000000000" pitchFamily="34" charset="-128"/>
                              <a:ea typeface="游ゴシック" panose="020B0400000000000000" pitchFamily="34" charset="-128"/>
                            </a:rPr>
                            <a:t>  </a:t>
                          </a:r>
                          <a:r>
                            <a:rPr lang="en-US" sz="1800" b="1" i="0" u="none" strike="noStrike" dirty="0">
                              <a:solidFill>
                                <a:srgbClr val="000000"/>
                              </a:solidFill>
                              <a:effectLst/>
                              <a:latin typeface="游ゴシック" panose="020B0400000000000000" pitchFamily="34" charset="-128"/>
                              <a:ea typeface="游ゴシック" panose="020B0400000000000000" pitchFamily="34" charset="-128"/>
                            </a:rPr>
                            <a:t>Avatar</a:t>
                          </a:r>
                          <a:endParaRPr lang="en" sz="1800" b="1" i="0" u="none" strike="noStrike" dirty="0">
                            <a:solidFill>
                              <a:srgbClr val="000000"/>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accent4">
                            <a:lumMod val="20000"/>
                            <a:lumOff val="80000"/>
                          </a:schemeClr>
                        </a:solidFill>
                      </a:tcPr>
                    </a:tc>
                    <a:tc>
                      <a:txBody>
                        <a:bodyPr/>
                        <a:lstStyle/>
                        <a:p>
                          <a:pPr algn="ctr" fontAlgn="ctr"/>
                          <a:r>
                            <a:rPr lang="en-US" altLang="ja-JP" sz="2100" b="1" i="0" u="none" strike="noStrike" dirty="0">
                              <a:solidFill>
                                <a:srgbClr val="000000"/>
                              </a:solidFill>
                              <a:effectLst/>
                              <a:latin typeface="游ゴシック" panose="020B0400000000000000" pitchFamily="34" charset="-128"/>
                              <a:ea typeface="游ゴシック" panose="020B0400000000000000" pitchFamily="34" charset="-128"/>
                            </a:rPr>
                            <a:t>4</a:t>
                          </a:r>
                        </a:p>
                      </a:txBody>
                      <a:tcPr marL="7144" marR="7144" marT="7144" marB="0" anchor="ctr">
                        <a:solidFill>
                          <a:schemeClr val="accent4">
                            <a:lumMod val="20000"/>
                            <a:lumOff val="80000"/>
                          </a:schemeClr>
                        </a:solidFill>
                      </a:tcPr>
                    </a:tc>
                    <a:extLst>
                      <a:ext uri="{0D108BD9-81ED-4DB2-BD59-A6C34878D82A}">
                        <a16:rowId xmlns:a16="http://schemas.microsoft.com/office/drawing/2014/main" val="579996937"/>
                      </a:ext>
                    </a:extLst>
                  </a:tr>
                </a:tbl>
              </a:graphicData>
            </a:graphic>
          </p:graphicFrame>
        </mc:Fallback>
      </mc:AlternateContent>
      <p:cxnSp>
        <p:nvCxnSpPr>
          <p:cNvPr id="7" name="直線矢印コネクタ 6">
            <a:extLst>
              <a:ext uri="{FF2B5EF4-FFF2-40B4-BE49-F238E27FC236}">
                <a16:creationId xmlns:a16="http://schemas.microsoft.com/office/drawing/2014/main" id="{1FFE9C47-AD48-40A2-BD37-45020780E81B}"/>
              </a:ext>
            </a:extLst>
          </p:cNvPr>
          <p:cNvCxnSpPr>
            <a:cxnSpLocks/>
            <a:stCxn id="6" idx="3"/>
            <a:endCxn id="8" idx="1"/>
          </p:cNvCxnSpPr>
          <p:nvPr/>
        </p:nvCxnSpPr>
        <p:spPr>
          <a:xfrm>
            <a:off x="2635564" y="4506896"/>
            <a:ext cx="841154" cy="394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角丸四角形 16">
            <a:extLst>
              <a:ext uri="{FF2B5EF4-FFF2-40B4-BE49-F238E27FC236}">
                <a16:creationId xmlns:a16="http://schemas.microsoft.com/office/drawing/2014/main" id="{88CB01FB-96ED-4E90-B51F-ADD7C5AB0E40}"/>
              </a:ext>
            </a:extLst>
          </p:cNvPr>
          <p:cNvSpPr/>
          <p:nvPr/>
        </p:nvSpPr>
        <p:spPr>
          <a:xfrm>
            <a:off x="3476718" y="4109764"/>
            <a:ext cx="1667469" cy="802151"/>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800" b="1" dirty="0">
                <a:solidFill>
                  <a:sysClr val="windowText" lastClr="000000"/>
                </a:solidFill>
              </a:rPr>
              <a:t>Randomized</a:t>
            </a:r>
          </a:p>
          <a:p>
            <a:pPr algn="ctr"/>
            <a:r>
              <a:rPr lang="en-US" altLang="ja-JP" sz="1800" b="1" dirty="0">
                <a:solidFill>
                  <a:sysClr val="windowText" lastClr="000000"/>
                </a:solidFill>
              </a:rPr>
              <a:t>Response</a:t>
            </a:r>
            <a:endParaRPr lang="ja-JP" altLang="en-US" sz="1800" b="1" dirty="0">
              <a:solidFill>
                <a:sysClr val="windowText" lastClr="000000"/>
              </a:solidFill>
            </a:endParaRPr>
          </a:p>
        </p:txBody>
      </p:sp>
      <p:sp>
        <p:nvSpPr>
          <p:cNvPr id="16" name="テキスト ボックス 15">
            <a:extLst>
              <a:ext uri="{FF2B5EF4-FFF2-40B4-BE49-F238E27FC236}">
                <a16:creationId xmlns:a16="http://schemas.microsoft.com/office/drawing/2014/main" id="{18392C1A-C6BB-4124-8AA5-92CADDA3CAC2}"/>
              </a:ext>
            </a:extLst>
          </p:cNvPr>
          <p:cNvSpPr txBox="1"/>
          <p:nvPr/>
        </p:nvSpPr>
        <p:spPr>
          <a:xfrm>
            <a:off x="5704674" y="3522529"/>
            <a:ext cx="1478737" cy="461665"/>
          </a:xfrm>
          <a:prstGeom prst="rect">
            <a:avLst/>
          </a:prstGeom>
          <a:noFill/>
        </p:spPr>
        <p:txBody>
          <a:bodyPr wrap="square" rtlCol="0">
            <a:spAutoFit/>
          </a:bodyPr>
          <a:lstStyle/>
          <a:p>
            <a:r>
              <a:rPr lang="en-US" altLang="ja-JP" dirty="0"/>
              <a:t>perturbed</a:t>
            </a:r>
            <a:endParaRPr lang="ja-JP" altLang="en-US" dirty="0"/>
          </a:p>
        </p:txBody>
      </p:sp>
      <p:cxnSp>
        <p:nvCxnSpPr>
          <p:cNvPr id="20" name="直線矢印コネクタ 19">
            <a:extLst>
              <a:ext uri="{FF2B5EF4-FFF2-40B4-BE49-F238E27FC236}">
                <a16:creationId xmlns:a16="http://schemas.microsoft.com/office/drawing/2014/main" id="{0270E2F5-2C90-49FF-A692-FEBE1144B252}"/>
              </a:ext>
            </a:extLst>
          </p:cNvPr>
          <p:cNvCxnSpPr>
            <a:cxnSpLocks/>
            <a:stCxn id="8" idx="3"/>
            <a:endCxn id="42" idx="1"/>
          </p:cNvCxnSpPr>
          <p:nvPr/>
        </p:nvCxnSpPr>
        <p:spPr>
          <a:xfrm flipV="1">
            <a:off x="5144188" y="4506896"/>
            <a:ext cx="913994" cy="394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260ECD8B-E89F-471F-ABA0-9AB179744299}"/>
              </a:ext>
            </a:extLst>
          </p:cNvPr>
          <p:cNvSpPr txBox="1"/>
          <p:nvPr/>
        </p:nvSpPr>
        <p:spPr>
          <a:xfrm>
            <a:off x="1062329" y="3534220"/>
            <a:ext cx="1176238" cy="461665"/>
          </a:xfrm>
          <a:prstGeom prst="rect">
            <a:avLst/>
          </a:prstGeom>
          <a:noFill/>
        </p:spPr>
        <p:txBody>
          <a:bodyPr wrap="square" rtlCol="0">
            <a:spAutoFit/>
          </a:bodyPr>
          <a:lstStyle/>
          <a:p>
            <a:r>
              <a:rPr lang="en-US" altLang="ja-JP" dirty="0"/>
              <a:t>original</a:t>
            </a:r>
            <a:endParaRPr lang="ja-JP" altLang="en-US" dirty="0"/>
          </a:p>
        </p:txBody>
      </p:sp>
      <mc:AlternateContent xmlns:mc="http://schemas.openxmlformats.org/markup-compatibility/2006" xmlns:a14="http://schemas.microsoft.com/office/drawing/2010/main">
        <mc:Choice Requires="a14">
          <p:graphicFrame>
            <p:nvGraphicFramePr>
              <p:cNvPr id="42" name="表 41">
                <a:extLst>
                  <a:ext uri="{FF2B5EF4-FFF2-40B4-BE49-F238E27FC236}">
                    <a16:creationId xmlns:a16="http://schemas.microsoft.com/office/drawing/2014/main" id="{1F1A0262-AA36-49F2-9BD4-58724FC53F74}"/>
                  </a:ext>
                </a:extLst>
              </p:cNvPr>
              <p:cNvGraphicFramePr>
                <a:graphicFrameLocks noGrp="1"/>
              </p:cNvGraphicFramePr>
              <p:nvPr/>
            </p:nvGraphicFramePr>
            <p:xfrm>
              <a:off x="6058182" y="3999767"/>
              <a:ext cx="2422000" cy="1014258"/>
            </p:xfrm>
            <a:graphic>
              <a:graphicData uri="http://schemas.openxmlformats.org/drawingml/2006/table">
                <a:tbl>
                  <a:tblPr>
                    <a:tableStyleId>{5C22544A-7EE6-4342-B048-85BDC9FD1C3A}</a:tableStyleId>
                  </a:tblPr>
                  <a:tblGrid>
                    <a:gridCol w="1403333">
                      <a:extLst>
                        <a:ext uri="{9D8B030D-6E8A-4147-A177-3AD203B41FA5}">
                          <a16:colId xmlns:a16="http://schemas.microsoft.com/office/drawing/2014/main" val="3386314373"/>
                        </a:ext>
                      </a:extLst>
                    </a:gridCol>
                    <a:gridCol w="1018667">
                      <a:extLst>
                        <a:ext uri="{9D8B030D-6E8A-4147-A177-3AD203B41FA5}">
                          <a16:colId xmlns:a16="http://schemas.microsoft.com/office/drawing/2014/main" val="1894109522"/>
                        </a:ext>
                      </a:extLst>
                    </a:gridCol>
                  </a:tblGrid>
                  <a:tr h="455947">
                    <a:tc>
                      <a:txBody>
                        <a:bodyPr/>
                        <a:lstStyle/>
                        <a:p>
                          <a:pPr algn="ctr" fontAlgn="ctr"/>
                          <a14:m>
                            <m:oMathPara xmlns:m="http://schemas.openxmlformats.org/officeDocument/2006/math">
                              <m:oMath>
                                <m:r>
                                  <a:rPr lang="en-US" altLang="ja-JP" sz="2100" b="1" i="1" u="none" strike="noStrike" smtClean="0">
                                    <a:solidFill>
                                      <a:srgbClr val="000000"/>
                                    </a:solidFill>
                                    <a:effectLst/>
                                    <a:latin typeface="Cambria Math" panose="02040503050406030204" pitchFamily="18" charset="0"/>
                                    <a:ea typeface="+mn-ea"/>
                                  </a:rPr>
                                  <m:t>𝒌</m:t>
                                </m:r>
                                <m:r>
                                  <a:rPr lang="en-US" altLang="ja-JP" sz="2100" b="1" i="0" u="none" strike="noStrike" smtClean="0">
                                    <a:solidFill>
                                      <a:srgbClr val="000000"/>
                                    </a:solidFill>
                                    <a:effectLst/>
                                    <a:latin typeface="Cambria Math" panose="02040503050406030204" pitchFamily="18" charset="0"/>
                                    <a:ea typeface="+mn-ea"/>
                                  </a:rPr>
                                  <m:t>𝐞𝐲</m:t>
                                </m:r>
                                <m:r>
                                  <a:rPr lang="en-US" altLang="ja-JP" sz="2100" b="1" i="0" u="none" strike="noStrike" smtClean="0">
                                    <a:solidFill>
                                      <a:srgbClr val="000000"/>
                                    </a:solidFill>
                                    <a:effectLst/>
                                    <a:latin typeface="Cambria Math" panose="02040503050406030204" pitchFamily="18" charset="0"/>
                                    <a:ea typeface="+mn-ea"/>
                                  </a:rPr>
                                  <m:t>′</m:t>
                                </m:r>
                              </m:oMath>
                            </m:oMathPara>
                          </a14:m>
                          <a:endParaRPr lang="ja-JP" altLang="en-US" sz="2100" b="1" i="0" u="none" strike="noStrike" dirty="0">
                            <a:solidFill>
                              <a:srgbClr val="000000"/>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accent6">
                            <a:lumMod val="20000"/>
                            <a:lumOff val="80000"/>
                          </a:schemeClr>
                        </a:solidFill>
                      </a:tcPr>
                    </a:tc>
                    <a:tc>
                      <a:txBody>
                        <a:bodyPr/>
                        <a:lstStyle/>
                        <a:p>
                          <a:pPr algn="ctr" fontAlgn="ctr"/>
                          <a14:m>
                            <m:oMathPara xmlns:m="http://schemas.openxmlformats.org/officeDocument/2006/math">
                              <m:oMath>
                                <m:r>
                                  <a:rPr lang="en-US" altLang="ja-JP" sz="2100" b="1" i="1" u="none" strike="noStrike" smtClean="0">
                                    <a:solidFill>
                                      <a:srgbClr val="000000"/>
                                    </a:solidFill>
                                    <a:effectLst/>
                                    <a:latin typeface="Cambria Math" panose="02040503050406030204" pitchFamily="18" charset="0"/>
                                    <a:ea typeface="+mn-ea"/>
                                  </a:rPr>
                                  <m:t>𝒗𝒂𝒍𝒖𝒆</m:t>
                                </m:r>
                                <m:r>
                                  <a:rPr lang="en-US" altLang="ja-JP" sz="2100" b="1" i="1" u="none" strike="noStrike" smtClean="0">
                                    <a:solidFill>
                                      <a:srgbClr val="000000"/>
                                    </a:solidFill>
                                    <a:effectLst/>
                                    <a:latin typeface="Cambria Math" panose="02040503050406030204" pitchFamily="18" charset="0"/>
                                    <a:ea typeface="+mn-ea"/>
                                  </a:rPr>
                                  <m:t>′</m:t>
                                </m:r>
                              </m:oMath>
                            </m:oMathPara>
                          </a14:m>
                          <a:endParaRPr lang="ja-JP" altLang="en-US" sz="2100" b="1" i="0" u="none" strike="noStrike" dirty="0">
                            <a:solidFill>
                              <a:srgbClr val="000000"/>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accent6">
                            <a:lumMod val="20000"/>
                            <a:lumOff val="80000"/>
                          </a:schemeClr>
                        </a:solidFill>
                      </a:tcPr>
                    </a:tc>
                    <a:extLst>
                      <a:ext uri="{0D108BD9-81ED-4DB2-BD59-A6C34878D82A}">
                        <a16:rowId xmlns:a16="http://schemas.microsoft.com/office/drawing/2014/main" val="629671443"/>
                      </a:ext>
                    </a:extLst>
                  </a:tr>
                  <a:tr h="558311">
                    <a:tc>
                      <a:txBody>
                        <a:bodyPr/>
                        <a:lstStyle/>
                        <a:p>
                          <a:pPr algn="ctr" fontAlgn="ctr"/>
                          <a:r>
                            <a:rPr lang="en" sz="1800" b="1" i="0" u="none" strike="noStrike" dirty="0">
                              <a:solidFill>
                                <a:srgbClr val="000000"/>
                              </a:solidFill>
                              <a:effectLst/>
                              <a:latin typeface="游ゴシック" panose="020B0400000000000000" pitchFamily="34" charset="-128"/>
                              <a:ea typeface="游ゴシック" panose="020B0400000000000000" pitchFamily="34" charset="-128"/>
                            </a:rPr>
                            <a:t>  </a:t>
                          </a:r>
                          <a:r>
                            <a:rPr lang="en-US" sz="1800" b="1" i="0" u="none" strike="noStrike" dirty="0">
                              <a:solidFill>
                                <a:srgbClr val="000000"/>
                              </a:solidFill>
                              <a:effectLst/>
                              <a:latin typeface="游ゴシック" panose="020B0400000000000000" pitchFamily="34" charset="-128"/>
                              <a:ea typeface="游ゴシック" panose="020B0400000000000000" pitchFamily="34" charset="-128"/>
                            </a:rPr>
                            <a:t>Aviator</a:t>
                          </a:r>
                          <a:endParaRPr lang="en" sz="1800" b="1" i="0" u="none" strike="noStrike" dirty="0">
                            <a:solidFill>
                              <a:srgbClr val="000000"/>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tx2">
                            <a:lumMod val="20000"/>
                            <a:lumOff val="80000"/>
                          </a:schemeClr>
                        </a:solidFill>
                      </a:tcPr>
                    </a:tc>
                    <a:tc>
                      <a:txBody>
                        <a:bodyPr/>
                        <a:lstStyle/>
                        <a:p>
                          <a:pPr algn="ctr" fontAlgn="ctr"/>
                          <a:r>
                            <a:rPr lang="en-US" altLang="ja-JP" sz="2100" b="1" i="0" u="none" strike="noStrike" dirty="0">
                              <a:solidFill>
                                <a:srgbClr val="000000"/>
                              </a:solidFill>
                              <a:effectLst/>
                              <a:latin typeface="游ゴシック" panose="020B0400000000000000" pitchFamily="34" charset="-128"/>
                              <a:ea typeface="游ゴシック" panose="020B0400000000000000" pitchFamily="34" charset="-128"/>
                            </a:rPr>
                            <a:t>2</a:t>
                          </a:r>
                        </a:p>
                      </a:txBody>
                      <a:tcPr marL="7144" marR="7144" marT="7144" marB="0" anchor="ctr">
                        <a:solidFill>
                          <a:schemeClr val="tx2">
                            <a:lumMod val="20000"/>
                            <a:lumOff val="80000"/>
                          </a:schemeClr>
                        </a:solidFill>
                      </a:tcPr>
                    </a:tc>
                    <a:extLst>
                      <a:ext uri="{0D108BD9-81ED-4DB2-BD59-A6C34878D82A}">
                        <a16:rowId xmlns:a16="http://schemas.microsoft.com/office/drawing/2014/main" val="579996937"/>
                      </a:ext>
                    </a:extLst>
                  </a:tr>
                </a:tbl>
              </a:graphicData>
            </a:graphic>
          </p:graphicFrame>
        </mc:Choice>
        <mc:Fallback xmlns="">
          <p:graphicFrame>
            <p:nvGraphicFramePr>
              <p:cNvPr id="42" name="表 41">
                <a:extLst>
                  <a:ext uri="{FF2B5EF4-FFF2-40B4-BE49-F238E27FC236}">
                    <a16:creationId xmlns:a16="http://schemas.microsoft.com/office/drawing/2014/main" id="{1F1A0262-AA36-49F2-9BD4-58724FC53F74}"/>
                  </a:ext>
                </a:extLst>
              </p:cNvPr>
              <p:cNvGraphicFramePr>
                <a:graphicFrameLocks noGrp="1"/>
              </p:cNvGraphicFramePr>
              <p:nvPr>
                <p:extLst>
                  <p:ext uri="{D42A27DB-BD31-4B8C-83A1-F6EECF244321}">
                    <p14:modId xmlns:p14="http://schemas.microsoft.com/office/powerpoint/2010/main" val="2070050976"/>
                  </p:ext>
                </p:extLst>
              </p:nvPr>
            </p:nvGraphicFramePr>
            <p:xfrm>
              <a:off x="6058182" y="3999767"/>
              <a:ext cx="2422000" cy="1014258"/>
            </p:xfrm>
            <a:graphic>
              <a:graphicData uri="http://schemas.openxmlformats.org/drawingml/2006/table">
                <a:tbl>
                  <a:tblPr>
                    <a:tableStyleId>{5C22544A-7EE6-4342-B048-85BDC9FD1C3A}</a:tableStyleId>
                  </a:tblPr>
                  <a:tblGrid>
                    <a:gridCol w="1403333">
                      <a:extLst>
                        <a:ext uri="{9D8B030D-6E8A-4147-A177-3AD203B41FA5}">
                          <a16:colId xmlns:a16="http://schemas.microsoft.com/office/drawing/2014/main" val="3386314373"/>
                        </a:ext>
                      </a:extLst>
                    </a:gridCol>
                    <a:gridCol w="1018667">
                      <a:extLst>
                        <a:ext uri="{9D8B030D-6E8A-4147-A177-3AD203B41FA5}">
                          <a16:colId xmlns:a16="http://schemas.microsoft.com/office/drawing/2014/main" val="1894109522"/>
                        </a:ext>
                      </a:extLst>
                    </a:gridCol>
                  </a:tblGrid>
                  <a:tr h="455947">
                    <a:tc>
                      <a:txBody>
                        <a:bodyPr/>
                        <a:lstStyle/>
                        <a:p>
                          <a:endParaRPr lang="ja-JP"/>
                        </a:p>
                      </a:txBody>
                      <a:tcPr marL="7144" marR="7144" marT="7144" marB="0" anchor="ctr">
                        <a:blipFill>
                          <a:blip r:embed="rId3"/>
                          <a:stretch>
                            <a:fillRect l="-901" r="-73874" b="-136111"/>
                          </a:stretch>
                        </a:blipFill>
                      </a:tcPr>
                    </a:tc>
                    <a:tc>
                      <a:txBody>
                        <a:bodyPr/>
                        <a:lstStyle/>
                        <a:p>
                          <a:endParaRPr lang="ja-JP"/>
                        </a:p>
                      </a:txBody>
                      <a:tcPr marL="7144" marR="7144" marT="7144" marB="0" anchor="ctr">
                        <a:blipFill>
                          <a:blip r:embed="rId3"/>
                          <a:stretch>
                            <a:fillRect l="-140000" r="-2500" b="-136111"/>
                          </a:stretch>
                        </a:blipFill>
                      </a:tcPr>
                    </a:tc>
                    <a:extLst>
                      <a:ext uri="{0D108BD9-81ED-4DB2-BD59-A6C34878D82A}">
                        <a16:rowId xmlns:a16="http://schemas.microsoft.com/office/drawing/2014/main" val="629671443"/>
                      </a:ext>
                    </a:extLst>
                  </a:tr>
                  <a:tr h="558311">
                    <a:tc>
                      <a:txBody>
                        <a:bodyPr/>
                        <a:lstStyle/>
                        <a:p>
                          <a:pPr algn="ctr" fontAlgn="ctr"/>
                          <a:r>
                            <a:rPr lang="en" sz="1800" b="1" i="0" u="none" strike="noStrike" dirty="0">
                              <a:solidFill>
                                <a:srgbClr val="000000"/>
                              </a:solidFill>
                              <a:effectLst/>
                              <a:latin typeface="游ゴシック" panose="020B0400000000000000" pitchFamily="34" charset="-128"/>
                              <a:ea typeface="游ゴシック" panose="020B0400000000000000" pitchFamily="34" charset="-128"/>
                            </a:rPr>
                            <a:t>  </a:t>
                          </a:r>
                          <a:r>
                            <a:rPr lang="en-US" sz="1800" b="1" i="0" u="none" strike="noStrike" dirty="0">
                              <a:solidFill>
                                <a:srgbClr val="000000"/>
                              </a:solidFill>
                              <a:effectLst/>
                              <a:latin typeface="游ゴシック" panose="020B0400000000000000" pitchFamily="34" charset="-128"/>
                              <a:ea typeface="游ゴシック" panose="020B0400000000000000" pitchFamily="34" charset="-128"/>
                            </a:rPr>
                            <a:t>Aviator</a:t>
                          </a:r>
                          <a:endParaRPr lang="en" sz="1800" b="1" i="0" u="none" strike="noStrike" dirty="0">
                            <a:solidFill>
                              <a:srgbClr val="000000"/>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tx2">
                            <a:lumMod val="20000"/>
                            <a:lumOff val="80000"/>
                          </a:schemeClr>
                        </a:solidFill>
                      </a:tcPr>
                    </a:tc>
                    <a:tc>
                      <a:txBody>
                        <a:bodyPr/>
                        <a:lstStyle/>
                        <a:p>
                          <a:pPr algn="ctr" fontAlgn="ctr"/>
                          <a:r>
                            <a:rPr lang="en-US" altLang="ja-JP" sz="2100" b="1" i="0" u="none" strike="noStrike" dirty="0">
                              <a:solidFill>
                                <a:srgbClr val="000000"/>
                              </a:solidFill>
                              <a:effectLst/>
                              <a:latin typeface="游ゴシック" panose="020B0400000000000000" pitchFamily="34" charset="-128"/>
                              <a:ea typeface="游ゴシック" panose="020B0400000000000000" pitchFamily="34" charset="-128"/>
                            </a:rPr>
                            <a:t>2</a:t>
                          </a:r>
                        </a:p>
                      </a:txBody>
                      <a:tcPr marL="7144" marR="7144" marT="7144" marB="0" anchor="ctr">
                        <a:solidFill>
                          <a:schemeClr val="tx2">
                            <a:lumMod val="20000"/>
                            <a:lumOff val="80000"/>
                          </a:schemeClr>
                        </a:solidFill>
                      </a:tcPr>
                    </a:tc>
                    <a:extLst>
                      <a:ext uri="{0D108BD9-81ED-4DB2-BD59-A6C34878D82A}">
                        <a16:rowId xmlns:a16="http://schemas.microsoft.com/office/drawing/2014/main" val="57999693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5" name="表 44">
                <a:extLst>
                  <a:ext uri="{FF2B5EF4-FFF2-40B4-BE49-F238E27FC236}">
                    <a16:creationId xmlns:a16="http://schemas.microsoft.com/office/drawing/2014/main" id="{7BE5DADC-B2EE-4213-A640-02EDA6847C42}"/>
                  </a:ext>
                </a:extLst>
              </p:cNvPr>
              <p:cNvGraphicFramePr>
                <a:graphicFrameLocks noGrp="1"/>
              </p:cNvGraphicFramePr>
              <p:nvPr/>
            </p:nvGraphicFramePr>
            <p:xfrm>
              <a:off x="6078227" y="2490845"/>
              <a:ext cx="2422000" cy="1014258"/>
            </p:xfrm>
            <a:graphic>
              <a:graphicData uri="http://schemas.openxmlformats.org/drawingml/2006/table">
                <a:tbl>
                  <a:tblPr>
                    <a:tableStyleId>{5C22544A-7EE6-4342-B048-85BDC9FD1C3A}</a:tableStyleId>
                  </a:tblPr>
                  <a:tblGrid>
                    <a:gridCol w="1403333">
                      <a:extLst>
                        <a:ext uri="{9D8B030D-6E8A-4147-A177-3AD203B41FA5}">
                          <a16:colId xmlns:a16="http://schemas.microsoft.com/office/drawing/2014/main" val="3386314373"/>
                        </a:ext>
                      </a:extLst>
                    </a:gridCol>
                    <a:gridCol w="1018667">
                      <a:extLst>
                        <a:ext uri="{9D8B030D-6E8A-4147-A177-3AD203B41FA5}">
                          <a16:colId xmlns:a16="http://schemas.microsoft.com/office/drawing/2014/main" val="1894109522"/>
                        </a:ext>
                      </a:extLst>
                    </a:gridCol>
                  </a:tblGrid>
                  <a:tr h="455947">
                    <a:tc>
                      <a:txBody>
                        <a:bodyPr/>
                        <a:lstStyle/>
                        <a:p>
                          <a:pPr algn="ctr" fontAlgn="ctr"/>
                          <a14:m>
                            <m:oMathPara xmlns:m="http://schemas.openxmlformats.org/officeDocument/2006/math">
                              <m:oMath>
                                <m:r>
                                  <a:rPr lang="en-US" altLang="ja-JP" sz="2100" b="1" i="1" u="none" strike="noStrike" smtClean="0">
                                    <a:solidFill>
                                      <a:srgbClr val="000000"/>
                                    </a:solidFill>
                                    <a:effectLst/>
                                    <a:latin typeface="Cambria Math" panose="02040503050406030204" pitchFamily="18" charset="0"/>
                                    <a:ea typeface="+mn-ea"/>
                                  </a:rPr>
                                  <m:t>𝒌</m:t>
                                </m:r>
                                <m:r>
                                  <a:rPr lang="en-US" altLang="ja-JP" sz="2100" b="1" i="0" u="none" strike="noStrike" smtClean="0">
                                    <a:solidFill>
                                      <a:srgbClr val="000000"/>
                                    </a:solidFill>
                                    <a:effectLst/>
                                    <a:latin typeface="Cambria Math" panose="02040503050406030204" pitchFamily="18" charset="0"/>
                                    <a:ea typeface="+mn-ea"/>
                                  </a:rPr>
                                  <m:t>𝐞𝐲</m:t>
                                </m:r>
                                <m:r>
                                  <a:rPr lang="en-US" altLang="ja-JP" sz="2100" b="1" i="0" u="none" strike="noStrike" smtClean="0">
                                    <a:solidFill>
                                      <a:srgbClr val="000000"/>
                                    </a:solidFill>
                                    <a:effectLst/>
                                    <a:latin typeface="Cambria Math" panose="02040503050406030204" pitchFamily="18" charset="0"/>
                                    <a:ea typeface="+mn-ea"/>
                                  </a:rPr>
                                  <m:t>′</m:t>
                                </m:r>
                              </m:oMath>
                            </m:oMathPara>
                          </a14:m>
                          <a:endParaRPr lang="ja-JP" altLang="en-US" sz="2100" b="1" i="0" u="none" strike="noStrike" dirty="0">
                            <a:solidFill>
                              <a:srgbClr val="000000"/>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accent6">
                            <a:lumMod val="20000"/>
                            <a:lumOff val="80000"/>
                          </a:schemeClr>
                        </a:solidFill>
                      </a:tcPr>
                    </a:tc>
                    <a:tc>
                      <a:txBody>
                        <a:bodyPr/>
                        <a:lstStyle/>
                        <a:p>
                          <a:pPr algn="ctr" fontAlgn="ctr"/>
                          <a14:m>
                            <m:oMathPara xmlns:m="http://schemas.openxmlformats.org/officeDocument/2006/math">
                              <m:oMath>
                                <m:r>
                                  <a:rPr lang="en-US" altLang="ja-JP" sz="2100" b="1" i="1" u="none" strike="noStrike" smtClean="0">
                                    <a:solidFill>
                                      <a:srgbClr val="000000"/>
                                    </a:solidFill>
                                    <a:effectLst/>
                                    <a:latin typeface="Cambria Math" panose="02040503050406030204" pitchFamily="18" charset="0"/>
                                    <a:ea typeface="+mn-ea"/>
                                  </a:rPr>
                                  <m:t>𝒗𝒂𝒍𝒖𝒆</m:t>
                                </m:r>
                                <m:r>
                                  <a:rPr lang="en-US" altLang="ja-JP" sz="2100" b="1" i="1" u="none" strike="noStrike" smtClean="0">
                                    <a:solidFill>
                                      <a:srgbClr val="000000"/>
                                    </a:solidFill>
                                    <a:effectLst/>
                                    <a:latin typeface="Cambria Math" panose="02040503050406030204" pitchFamily="18" charset="0"/>
                                    <a:ea typeface="+mn-ea"/>
                                  </a:rPr>
                                  <m:t>′</m:t>
                                </m:r>
                              </m:oMath>
                            </m:oMathPara>
                          </a14:m>
                          <a:endParaRPr lang="ja-JP" altLang="en-US" sz="2100" b="1" i="0" u="none" strike="noStrike" dirty="0">
                            <a:solidFill>
                              <a:srgbClr val="000000"/>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accent6">
                            <a:lumMod val="20000"/>
                            <a:lumOff val="80000"/>
                          </a:schemeClr>
                        </a:solidFill>
                      </a:tcPr>
                    </a:tc>
                    <a:extLst>
                      <a:ext uri="{0D108BD9-81ED-4DB2-BD59-A6C34878D82A}">
                        <a16:rowId xmlns:a16="http://schemas.microsoft.com/office/drawing/2014/main" val="629671443"/>
                      </a:ext>
                    </a:extLst>
                  </a:tr>
                  <a:tr h="558311">
                    <a:tc>
                      <a:txBody>
                        <a:bodyPr/>
                        <a:lstStyle/>
                        <a:p>
                          <a:pPr algn="ctr" fontAlgn="ctr"/>
                          <a:r>
                            <a:rPr lang="en-US" altLang="ja-JP" sz="1800" b="1" i="0" u="none" strike="noStrike" dirty="0">
                              <a:solidFill>
                                <a:srgbClr val="FF0000"/>
                              </a:solidFill>
                              <a:effectLst/>
                              <a:latin typeface="游ゴシック" panose="020B0400000000000000" pitchFamily="34" charset="-128"/>
                              <a:ea typeface="游ゴシック" panose="020B0400000000000000" pitchFamily="34" charset="-128"/>
                            </a:rPr>
                            <a:t>Shogun</a:t>
                          </a:r>
                          <a:endParaRPr lang="en" sz="1800" b="1" i="0" u="none" strike="noStrike" dirty="0">
                            <a:solidFill>
                              <a:srgbClr val="FF0000"/>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tx2">
                            <a:lumMod val="20000"/>
                            <a:lumOff val="80000"/>
                          </a:schemeClr>
                        </a:solidFill>
                      </a:tcPr>
                    </a:tc>
                    <a:tc>
                      <a:txBody>
                        <a:bodyPr/>
                        <a:lstStyle/>
                        <a:p>
                          <a:pPr algn="ctr" fontAlgn="ctr"/>
                          <a:r>
                            <a:rPr lang="en-US" altLang="ja-JP" sz="2100" b="1" i="0" u="none" strike="noStrike" dirty="0">
                              <a:solidFill>
                                <a:srgbClr val="FF0000"/>
                              </a:solidFill>
                              <a:effectLst/>
                              <a:latin typeface="游ゴシック" panose="020B0400000000000000" pitchFamily="34" charset="-128"/>
                              <a:ea typeface="游ゴシック" panose="020B0400000000000000" pitchFamily="34" charset="-128"/>
                            </a:rPr>
                            <a:t>5</a:t>
                          </a:r>
                        </a:p>
                      </a:txBody>
                      <a:tcPr marL="7144" marR="7144" marT="7144" marB="0" anchor="ctr">
                        <a:solidFill>
                          <a:schemeClr val="tx2">
                            <a:lumMod val="20000"/>
                            <a:lumOff val="80000"/>
                          </a:schemeClr>
                        </a:solidFill>
                      </a:tcPr>
                    </a:tc>
                    <a:extLst>
                      <a:ext uri="{0D108BD9-81ED-4DB2-BD59-A6C34878D82A}">
                        <a16:rowId xmlns:a16="http://schemas.microsoft.com/office/drawing/2014/main" val="579996937"/>
                      </a:ext>
                    </a:extLst>
                  </a:tr>
                </a:tbl>
              </a:graphicData>
            </a:graphic>
          </p:graphicFrame>
        </mc:Choice>
        <mc:Fallback xmlns="">
          <p:graphicFrame>
            <p:nvGraphicFramePr>
              <p:cNvPr id="45" name="表 44">
                <a:extLst>
                  <a:ext uri="{FF2B5EF4-FFF2-40B4-BE49-F238E27FC236}">
                    <a16:creationId xmlns:a16="http://schemas.microsoft.com/office/drawing/2014/main" id="{7BE5DADC-B2EE-4213-A640-02EDA6847C42}"/>
                  </a:ext>
                </a:extLst>
              </p:cNvPr>
              <p:cNvGraphicFramePr>
                <a:graphicFrameLocks noGrp="1"/>
              </p:cNvGraphicFramePr>
              <p:nvPr>
                <p:extLst>
                  <p:ext uri="{D42A27DB-BD31-4B8C-83A1-F6EECF244321}">
                    <p14:modId xmlns:p14="http://schemas.microsoft.com/office/powerpoint/2010/main" val="288177577"/>
                  </p:ext>
                </p:extLst>
              </p:nvPr>
            </p:nvGraphicFramePr>
            <p:xfrm>
              <a:off x="6078227" y="2490845"/>
              <a:ext cx="2422000" cy="1014258"/>
            </p:xfrm>
            <a:graphic>
              <a:graphicData uri="http://schemas.openxmlformats.org/drawingml/2006/table">
                <a:tbl>
                  <a:tblPr>
                    <a:tableStyleId>{5C22544A-7EE6-4342-B048-85BDC9FD1C3A}</a:tableStyleId>
                  </a:tblPr>
                  <a:tblGrid>
                    <a:gridCol w="1403333">
                      <a:extLst>
                        <a:ext uri="{9D8B030D-6E8A-4147-A177-3AD203B41FA5}">
                          <a16:colId xmlns:a16="http://schemas.microsoft.com/office/drawing/2014/main" val="3386314373"/>
                        </a:ext>
                      </a:extLst>
                    </a:gridCol>
                    <a:gridCol w="1018667">
                      <a:extLst>
                        <a:ext uri="{9D8B030D-6E8A-4147-A177-3AD203B41FA5}">
                          <a16:colId xmlns:a16="http://schemas.microsoft.com/office/drawing/2014/main" val="1894109522"/>
                        </a:ext>
                      </a:extLst>
                    </a:gridCol>
                  </a:tblGrid>
                  <a:tr h="455947">
                    <a:tc>
                      <a:txBody>
                        <a:bodyPr/>
                        <a:lstStyle/>
                        <a:p>
                          <a:endParaRPr lang="ja-JP"/>
                        </a:p>
                      </a:txBody>
                      <a:tcPr marL="7144" marR="7144" marT="7144" marB="0" anchor="ctr">
                        <a:blipFill>
                          <a:blip r:embed="rId4"/>
                          <a:stretch>
                            <a:fillRect t="-2778" r="-73874" b="-133333"/>
                          </a:stretch>
                        </a:blipFill>
                      </a:tcPr>
                    </a:tc>
                    <a:tc>
                      <a:txBody>
                        <a:bodyPr/>
                        <a:lstStyle/>
                        <a:p>
                          <a:endParaRPr lang="ja-JP"/>
                        </a:p>
                      </a:txBody>
                      <a:tcPr marL="7144" marR="7144" marT="7144" marB="0" anchor="ctr">
                        <a:blipFill>
                          <a:blip r:embed="rId4"/>
                          <a:stretch>
                            <a:fillRect l="-137037" t="-2778" r="-1235" b="-133333"/>
                          </a:stretch>
                        </a:blipFill>
                      </a:tcPr>
                    </a:tc>
                    <a:extLst>
                      <a:ext uri="{0D108BD9-81ED-4DB2-BD59-A6C34878D82A}">
                        <a16:rowId xmlns:a16="http://schemas.microsoft.com/office/drawing/2014/main" val="629671443"/>
                      </a:ext>
                    </a:extLst>
                  </a:tr>
                  <a:tr h="558311">
                    <a:tc>
                      <a:txBody>
                        <a:bodyPr/>
                        <a:lstStyle/>
                        <a:p>
                          <a:pPr algn="ctr" fontAlgn="ctr"/>
                          <a:r>
                            <a:rPr lang="en-US" altLang="ja-JP" sz="1800" b="1" i="0" u="none" strike="noStrike" dirty="0">
                              <a:solidFill>
                                <a:srgbClr val="FF0000"/>
                              </a:solidFill>
                              <a:effectLst/>
                              <a:latin typeface="游ゴシック" panose="020B0400000000000000" pitchFamily="34" charset="-128"/>
                              <a:ea typeface="游ゴシック" panose="020B0400000000000000" pitchFamily="34" charset="-128"/>
                            </a:rPr>
                            <a:t>Shogun</a:t>
                          </a:r>
                          <a:endParaRPr lang="en" sz="1800" b="1" i="0" u="none" strike="noStrike" dirty="0">
                            <a:solidFill>
                              <a:srgbClr val="FF0000"/>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tx2">
                            <a:lumMod val="20000"/>
                            <a:lumOff val="80000"/>
                          </a:schemeClr>
                        </a:solidFill>
                      </a:tcPr>
                    </a:tc>
                    <a:tc>
                      <a:txBody>
                        <a:bodyPr/>
                        <a:lstStyle/>
                        <a:p>
                          <a:pPr algn="ctr" fontAlgn="ctr"/>
                          <a:r>
                            <a:rPr lang="en-US" altLang="ja-JP" sz="2100" b="1" i="0" u="none" strike="noStrike" dirty="0">
                              <a:solidFill>
                                <a:srgbClr val="FF0000"/>
                              </a:solidFill>
                              <a:effectLst/>
                              <a:latin typeface="游ゴシック" panose="020B0400000000000000" pitchFamily="34" charset="-128"/>
                              <a:ea typeface="游ゴシック" panose="020B0400000000000000" pitchFamily="34" charset="-128"/>
                            </a:rPr>
                            <a:t>5</a:t>
                          </a:r>
                        </a:p>
                      </a:txBody>
                      <a:tcPr marL="7144" marR="7144" marT="7144" marB="0" anchor="ctr">
                        <a:solidFill>
                          <a:schemeClr val="tx2">
                            <a:lumMod val="20000"/>
                            <a:lumOff val="80000"/>
                          </a:schemeClr>
                        </a:solidFill>
                      </a:tcPr>
                    </a:tc>
                    <a:extLst>
                      <a:ext uri="{0D108BD9-81ED-4DB2-BD59-A6C34878D82A}">
                        <a16:rowId xmlns:a16="http://schemas.microsoft.com/office/drawing/2014/main" val="57999693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8" name="表 47">
                <a:extLst>
                  <a:ext uri="{FF2B5EF4-FFF2-40B4-BE49-F238E27FC236}">
                    <a16:creationId xmlns:a16="http://schemas.microsoft.com/office/drawing/2014/main" id="{DA5BF3F7-5E8B-4CD6-880D-1E9A64B30CCC}"/>
                  </a:ext>
                </a:extLst>
              </p:cNvPr>
              <p:cNvGraphicFramePr>
                <a:graphicFrameLocks noGrp="1"/>
              </p:cNvGraphicFramePr>
              <p:nvPr/>
            </p:nvGraphicFramePr>
            <p:xfrm>
              <a:off x="381000" y="5625515"/>
              <a:ext cx="2254564" cy="1014258"/>
            </p:xfrm>
            <a:graphic>
              <a:graphicData uri="http://schemas.openxmlformats.org/drawingml/2006/table">
                <a:tbl>
                  <a:tblPr>
                    <a:tableStyleId>{5C22544A-7EE6-4342-B048-85BDC9FD1C3A}</a:tableStyleId>
                  </a:tblPr>
                  <a:tblGrid>
                    <a:gridCol w="1395549">
                      <a:extLst>
                        <a:ext uri="{9D8B030D-6E8A-4147-A177-3AD203B41FA5}">
                          <a16:colId xmlns:a16="http://schemas.microsoft.com/office/drawing/2014/main" val="3386314373"/>
                        </a:ext>
                      </a:extLst>
                    </a:gridCol>
                    <a:gridCol w="859015">
                      <a:extLst>
                        <a:ext uri="{9D8B030D-6E8A-4147-A177-3AD203B41FA5}">
                          <a16:colId xmlns:a16="http://schemas.microsoft.com/office/drawing/2014/main" val="1894109522"/>
                        </a:ext>
                      </a:extLst>
                    </a:gridCol>
                  </a:tblGrid>
                  <a:tr h="455947">
                    <a:tc>
                      <a:txBody>
                        <a:bodyPr/>
                        <a:lstStyle/>
                        <a:p>
                          <a:pPr algn="ctr" fontAlgn="ctr"/>
                          <a14:m>
                            <m:oMathPara xmlns:m="http://schemas.openxmlformats.org/officeDocument/2006/math">
                              <m:oMath>
                                <m:r>
                                  <a:rPr lang="en-US" altLang="ja-JP" sz="2100" b="1" i="1" u="none" strike="noStrike" smtClean="0">
                                    <a:solidFill>
                                      <a:srgbClr val="000000"/>
                                    </a:solidFill>
                                    <a:effectLst/>
                                    <a:latin typeface="Cambria Math" panose="02040503050406030204" pitchFamily="18" charset="0"/>
                                    <a:ea typeface="+mn-ea"/>
                                  </a:rPr>
                                  <m:t>𝒌</m:t>
                                </m:r>
                                <m:r>
                                  <a:rPr lang="en-US" altLang="ja-JP" sz="2100" b="1" i="0" u="none" strike="noStrike" smtClean="0">
                                    <a:solidFill>
                                      <a:srgbClr val="000000"/>
                                    </a:solidFill>
                                    <a:effectLst/>
                                    <a:latin typeface="Cambria Math" panose="02040503050406030204" pitchFamily="18" charset="0"/>
                                    <a:ea typeface="+mn-ea"/>
                                  </a:rPr>
                                  <m:t>𝐞𝐲</m:t>
                                </m:r>
                              </m:oMath>
                            </m:oMathPara>
                          </a14:m>
                          <a:endParaRPr lang="ja-JP" altLang="en-US" sz="2100" b="1" i="0" u="none" strike="noStrike" dirty="0">
                            <a:solidFill>
                              <a:srgbClr val="000000"/>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accent2">
                            <a:lumMod val="20000"/>
                            <a:lumOff val="80000"/>
                          </a:schemeClr>
                        </a:solidFill>
                      </a:tcPr>
                    </a:tc>
                    <a:tc>
                      <a:txBody>
                        <a:bodyPr/>
                        <a:lstStyle/>
                        <a:p>
                          <a:pPr algn="ctr" fontAlgn="ctr"/>
                          <a14:m>
                            <m:oMathPara xmlns:m="http://schemas.openxmlformats.org/officeDocument/2006/math">
                              <m:oMath>
                                <m:r>
                                  <a:rPr lang="en-US" altLang="ja-JP" sz="2100" b="1" i="1" u="none" strike="noStrike" smtClean="0">
                                    <a:solidFill>
                                      <a:srgbClr val="000000"/>
                                    </a:solidFill>
                                    <a:effectLst/>
                                    <a:latin typeface="Cambria Math" panose="02040503050406030204" pitchFamily="18" charset="0"/>
                                    <a:ea typeface="+mn-ea"/>
                                  </a:rPr>
                                  <m:t>𝒗𝒂𝒍𝒖𝒆</m:t>
                                </m:r>
                              </m:oMath>
                            </m:oMathPara>
                          </a14:m>
                          <a:endParaRPr lang="ja-JP" altLang="en-US" sz="2100" b="1" i="0" u="none" strike="noStrike" dirty="0">
                            <a:solidFill>
                              <a:srgbClr val="000000"/>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accent2">
                            <a:lumMod val="20000"/>
                            <a:lumOff val="80000"/>
                          </a:schemeClr>
                        </a:solidFill>
                      </a:tcPr>
                    </a:tc>
                    <a:extLst>
                      <a:ext uri="{0D108BD9-81ED-4DB2-BD59-A6C34878D82A}">
                        <a16:rowId xmlns:a16="http://schemas.microsoft.com/office/drawing/2014/main" val="629671443"/>
                      </a:ext>
                    </a:extLst>
                  </a:tr>
                  <a:tr h="558311">
                    <a:tc>
                      <a:txBody>
                        <a:bodyPr/>
                        <a:lstStyle/>
                        <a:p>
                          <a:pPr algn="ctr" fontAlgn="ctr"/>
                          <a:r>
                            <a:rPr lang="en-US" altLang="ja-JP" sz="1800" b="1" i="0" u="none" strike="noStrike" dirty="0">
                              <a:solidFill>
                                <a:srgbClr val="FF0000"/>
                              </a:solidFill>
                              <a:effectLst/>
                              <a:latin typeface="游ゴシック" panose="020B0400000000000000" pitchFamily="34" charset="-128"/>
                              <a:ea typeface="游ゴシック" panose="020B0400000000000000" pitchFamily="34" charset="-128"/>
                            </a:rPr>
                            <a:t>Shogun</a:t>
                          </a:r>
                        </a:p>
                      </a:txBody>
                      <a:tcPr marL="7144" marR="7144" marT="7144" marB="0" anchor="ctr">
                        <a:solidFill>
                          <a:schemeClr val="accent4">
                            <a:lumMod val="20000"/>
                            <a:lumOff val="80000"/>
                          </a:schemeClr>
                        </a:solidFill>
                      </a:tcPr>
                    </a:tc>
                    <a:tc>
                      <a:txBody>
                        <a:bodyPr/>
                        <a:lstStyle/>
                        <a:p>
                          <a:pPr algn="ctr" fontAlgn="ctr"/>
                          <a:r>
                            <a:rPr lang="en-US" altLang="ja-JP" sz="2100" b="1" i="0" u="none" strike="noStrike" dirty="0">
                              <a:solidFill>
                                <a:srgbClr val="FF0000"/>
                              </a:solidFill>
                              <a:effectLst/>
                              <a:latin typeface="游ゴシック" panose="020B0400000000000000" pitchFamily="34" charset="-128"/>
                              <a:ea typeface="游ゴシック" panose="020B0400000000000000" pitchFamily="34" charset="-128"/>
                            </a:rPr>
                            <a:t>5</a:t>
                          </a:r>
                        </a:p>
                      </a:txBody>
                      <a:tcPr marL="7144" marR="7144" marT="7144" marB="0" anchor="ctr">
                        <a:solidFill>
                          <a:schemeClr val="accent4">
                            <a:lumMod val="20000"/>
                            <a:lumOff val="80000"/>
                          </a:schemeClr>
                        </a:solidFill>
                      </a:tcPr>
                    </a:tc>
                    <a:extLst>
                      <a:ext uri="{0D108BD9-81ED-4DB2-BD59-A6C34878D82A}">
                        <a16:rowId xmlns:a16="http://schemas.microsoft.com/office/drawing/2014/main" val="579996937"/>
                      </a:ext>
                    </a:extLst>
                  </a:tr>
                </a:tbl>
              </a:graphicData>
            </a:graphic>
          </p:graphicFrame>
        </mc:Choice>
        <mc:Fallback xmlns="">
          <p:graphicFrame>
            <p:nvGraphicFramePr>
              <p:cNvPr id="48" name="表 47">
                <a:extLst>
                  <a:ext uri="{FF2B5EF4-FFF2-40B4-BE49-F238E27FC236}">
                    <a16:creationId xmlns:a16="http://schemas.microsoft.com/office/drawing/2014/main" id="{DA5BF3F7-5E8B-4CD6-880D-1E9A64B30CCC}"/>
                  </a:ext>
                </a:extLst>
              </p:cNvPr>
              <p:cNvGraphicFramePr>
                <a:graphicFrameLocks noGrp="1"/>
              </p:cNvGraphicFramePr>
              <p:nvPr>
                <p:extLst>
                  <p:ext uri="{D42A27DB-BD31-4B8C-83A1-F6EECF244321}">
                    <p14:modId xmlns:p14="http://schemas.microsoft.com/office/powerpoint/2010/main" val="2139660122"/>
                  </p:ext>
                </p:extLst>
              </p:nvPr>
            </p:nvGraphicFramePr>
            <p:xfrm>
              <a:off x="381000" y="5625515"/>
              <a:ext cx="2254564" cy="1014258"/>
            </p:xfrm>
            <a:graphic>
              <a:graphicData uri="http://schemas.openxmlformats.org/drawingml/2006/table">
                <a:tbl>
                  <a:tblPr>
                    <a:tableStyleId>{5C22544A-7EE6-4342-B048-85BDC9FD1C3A}</a:tableStyleId>
                  </a:tblPr>
                  <a:tblGrid>
                    <a:gridCol w="1395549">
                      <a:extLst>
                        <a:ext uri="{9D8B030D-6E8A-4147-A177-3AD203B41FA5}">
                          <a16:colId xmlns:a16="http://schemas.microsoft.com/office/drawing/2014/main" val="3386314373"/>
                        </a:ext>
                      </a:extLst>
                    </a:gridCol>
                    <a:gridCol w="859015">
                      <a:extLst>
                        <a:ext uri="{9D8B030D-6E8A-4147-A177-3AD203B41FA5}">
                          <a16:colId xmlns:a16="http://schemas.microsoft.com/office/drawing/2014/main" val="1894109522"/>
                        </a:ext>
                      </a:extLst>
                    </a:gridCol>
                  </a:tblGrid>
                  <a:tr h="455947">
                    <a:tc>
                      <a:txBody>
                        <a:bodyPr/>
                        <a:lstStyle/>
                        <a:p>
                          <a:endParaRPr lang="ja-JP"/>
                        </a:p>
                      </a:txBody>
                      <a:tcPr marL="7144" marR="7144" marT="7144" marB="0" anchor="ctr">
                        <a:blipFill>
                          <a:blip r:embed="rId5"/>
                          <a:stretch>
                            <a:fillRect l="-909" r="-62727" b="-136111"/>
                          </a:stretch>
                        </a:blipFill>
                      </a:tcPr>
                    </a:tc>
                    <a:tc>
                      <a:txBody>
                        <a:bodyPr/>
                        <a:lstStyle/>
                        <a:p>
                          <a:endParaRPr lang="ja-JP"/>
                        </a:p>
                      </a:txBody>
                      <a:tcPr marL="7144" marR="7144" marT="7144" marB="0" anchor="ctr">
                        <a:blipFill>
                          <a:blip r:embed="rId5"/>
                          <a:stretch>
                            <a:fillRect l="-163235" r="-1471" b="-136111"/>
                          </a:stretch>
                        </a:blipFill>
                      </a:tcPr>
                    </a:tc>
                    <a:extLst>
                      <a:ext uri="{0D108BD9-81ED-4DB2-BD59-A6C34878D82A}">
                        <a16:rowId xmlns:a16="http://schemas.microsoft.com/office/drawing/2014/main" val="629671443"/>
                      </a:ext>
                    </a:extLst>
                  </a:tr>
                  <a:tr h="558311">
                    <a:tc>
                      <a:txBody>
                        <a:bodyPr/>
                        <a:lstStyle/>
                        <a:p>
                          <a:pPr algn="ctr" fontAlgn="ctr"/>
                          <a:r>
                            <a:rPr lang="en-US" altLang="ja-JP" sz="1800" b="1" i="0" u="none" strike="noStrike" dirty="0">
                              <a:solidFill>
                                <a:srgbClr val="FF0000"/>
                              </a:solidFill>
                              <a:effectLst/>
                              <a:latin typeface="游ゴシック" panose="020B0400000000000000" pitchFamily="34" charset="-128"/>
                              <a:ea typeface="游ゴシック" panose="020B0400000000000000" pitchFamily="34" charset="-128"/>
                            </a:rPr>
                            <a:t>Shogun</a:t>
                          </a:r>
                        </a:p>
                      </a:txBody>
                      <a:tcPr marL="7144" marR="7144" marT="7144" marB="0" anchor="ctr">
                        <a:solidFill>
                          <a:schemeClr val="accent4">
                            <a:lumMod val="20000"/>
                            <a:lumOff val="80000"/>
                          </a:schemeClr>
                        </a:solidFill>
                      </a:tcPr>
                    </a:tc>
                    <a:tc>
                      <a:txBody>
                        <a:bodyPr/>
                        <a:lstStyle/>
                        <a:p>
                          <a:pPr algn="ctr" fontAlgn="ctr"/>
                          <a:r>
                            <a:rPr lang="en-US" altLang="ja-JP" sz="2100" b="1" i="0" u="none" strike="noStrike" dirty="0">
                              <a:solidFill>
                                <a:srgbClr val="FF0000"/>
                              </a:solidFill>
                              <a:effectLst/>
                              <a:latin typeface="游ゴシック" panose="020B0400000000000000" pitchFamily="34" charset="-128"/>
                              <a:ea typeface="游ゴシック" panose="020B0400000000000000" pitchFamily="34" charset="-128"/>
                            </a:rPr>
                            <a:t>5</a:t>
                          </a:r>
                        </a:p>
                      </a:txBody>
                      <a:tcPr marL="7144" marR="7144" marT="7144" marB="0" anchor="ctr">
                        <a:solidFill>
                          <a:schemeClr val="accent4">
                            <a:lumMod val="20000"/>
                            <a:lumOff val="80000"/>
                          </a:schemeClr>
                        </a:solidFill>
                      </a:tcPr>
                    </a:tc>
                    <a:extLst>
                      <a:ext uri="{0D108BD9-81ED-4DB2-BD59-A6C34878D82A}">
                        <a16:rowId xmlns:a16="http://schemas.microsoft.com/office/drawing/2014/main" val="57999693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60" name="表 59">
                <a:extLst>
                  <a:ext uri="{FF2B5EF4-FFF2-40B4-BE49-F238E27FC236}">
                    <a16:creationId xmlns:a16="http://schemas.microsoft.com/office/drawing/2014/main" id="{FD417E28-AD40-4DF5-B890-D969DEC4FDE1}"/>
                  </a:ext>
                </a:extLst>
              </p:cNvPr>
              <p:cNvGraphicFramePr>
                <a:graphicFrameLocks noGrp="1"/>
              </p:cNvGraphicFramePr>
              <p:nvPr>
                <p:extLst>
                  <p:ext uri="{D42A27DB-BD31-4B8C-83A1-F6EECF244321}">
                    <p14:modId xmlns:p14="http://schemas.microsoft.com/office/powerpoint/2010/main" val="3679388176"/>
                  </p:ext>
                </p:extLst>
              </p:nvPr>
            </p:nvGraphicFramePr>
            <p:xfrm>
              <a:off x="5937521" y="5595661"/>
              <a:ext cx="2585831" cy="1014258"/>
            </p:xfrm>
            <a:graphic>
              <a:graphicData uri="http://schemas.openxmlformats.org/drawingml/2006/table">
                <a:tbl>
                  <a:tblPr>
                    <a:tableStyleId>{5C22544A-7EE6-4342-B048-85BDC9FD1C3A}</a:tableStyleId>
                  </a:tblPr>
                  <a:tblGrid>
                    <a:gridCol w="1498258">
                      <a:extLst>
                        <a:ext uri="{9D8B030D-6E8A-4147-A177-3AD203B41FA5}">
                          <a16:colId xmlns:a16="http://schemas.microsoft.com/office/drawing/2014/main" val="3386314373"/>
                        </a:ext>
                      </a:extLst>
                    </a:gridCol>
                    <a:gridCol w="1087573">
                      <a:extLst>
                        <a:ext uri="{9D8B030D-6E8A-4147-A177-3AD203B41FA5}">
                          <a16:colId xmlns:a16="http://schemas.microsoft.com/office/drawing/2014/main" val="1894109522"/>
                        </a:ext>
                      </a:extLst>
                    </a:gridCol>
                  </a:tblGrid>
                  <a:tr h="455947">
                    <a:tc>
                      <a:txBody>
                        <a:bodyPr/>
                        <a:lstStyle/>
                        <a:p>
                          <a:pPr algn="ctr" fontAlgn="ctr"/>
                          <a14:m>
                            <m:oMathPara xmlns:m="http://schemas.openxmlformats.org/officeDocument/2006/math">
                              <m:oMath>
                                <m:r>
                                  <a:rPr lang="en-US" altLang="ja-JP" sz="2100" b="1" i="1" u="none" strike="noStrike" smtClean="0">
                                    <a:solidFill>
                                      <a:schemeClr val="bg2"/>
                                    </a:solidFill>
                                    <a:effectLst/>
                                    <a:latin typeface="Cambria Math" panose="02040503050406030204" pitchFamily="18" charset="0"/>
                                    <a:ea typeface="+mn-ea"/>
                                  </a:rPr>
                                  <m:t>𝒌</m:t>
                                </m:r>
                                <m:r>
                                  <a:rPr lang="en-US" altLang="ja-JP" sz="2100" b="1" i="0" u="none" strike="noStrike" smtClean="0">
                                    <a:solidFill>
                                      <a:schemeClr val="bg2"/>
                                    </a:solidFill>
                                    <a:effectLst/>
                                    <a:latin typeface="Cambria Math" panose="02040503050406030204" pitchFamily="18" charset="0"/>
                                    <a:ea typeface="+mn-ea"/>
                                  </a:rPr>
                                  <m:t>𝐞𝐲</m:t>
                                </m:r>
                                <m:r>
                                  <a:rPr lang="en-US" altLang="ja-JP" sz="2100" b="1" i="0" u="none" strike="noStrike" smtClean="0">
                                    <a:solidFill>
                                      <a:schemeClr val="bg2"/>
                                    </a:solidFill>
                                    <a:effectLst/>
                                    <a:latin typeface="Cambria Math" panose="02040503050406030204" pitchFamily="18" charset="0"/>
                                    <a:ea typeface="+mn-ea"/>
                                  </a:rPr>
                                  <m:t>′</m:t>
                                </m:r>
                              </m:oMath>
                            </m:oMathPara>
                          </a14:m>
                          <a:endParaRPr lang="ja-JP" altLang="en-US" sz="2100" b="1" i="0" u="none" strike="noStrike" dirty="0">
                            <a:solidFill>
                              <a:schemeClr val="bg2"/>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bg2">
                            <a:lumMod val="20000"/>
                            <a:lumOff val="80000"/>
                          </a:schemeClr>
                        </a:solidFill>
                      </a:tcPr>
                    </a:tc>
                    <a:tc>
                      <a:txBody>
                        <a:bodyPr/>
                        <a:lstStyle/>
                        <a:p>
                          <a:pPr algn="ctr" fontAlgn="ctr"/>
                          <a14:m>
                            <m:oMathPara xmlns:m="http://schemas.openxmlformats.org/officeDocument/2006/math">
                              <m:oMath>
                                <m:r>
                                  <a:rPr lang="en-US" altLang="ja-JP" sz="2100" b="1" i="1" u="none" strike="noStrike" smtClean="0">
                                    <a:solidFill>
                                      <a:schemeClr val="bg2"/>
                                    </a:solidFill>
                                    <a:effectLst/>
                                    <a:latin typeface="Cambria Math" panose="02040503050406030204" pitchFamily="18" charset="0"/>
                                    <a:ea typeface="+mn-ea"/>
                                  </a:rPr>
                                  <m:t>𝒗𝒂𝒍𝒖𝒆</m:t>
                                </m:r>
                                <m:r>
                                  <a:rPr lang="en-US" altLang="ja-JP" sz="2100" b="1" i="1" u="none" strike="noStrike" smtClean="0">
                                    <a:solidFill>
                                      <a:schemeClr val="bg2"/>
                                    </a:solidFill>
                                    <a:effectLst/>
                                    <a:latin typeface="Cambria Math" panose="02040503050406030204" pitchFamily="18" charset="0"/>
                                    <a:ea typeface="+mn-ea"/>
                                  </a:rPr>
                                  <m:t>′</m:t>
                                </m:r>
                              </m:oMath>
                            </m:oMathPara>
                          </a14:m>
                          <a:endParaRPr lang="ja-JP" altLang="en-US" sz="2100" b="1" i="0" u="none" strike="noStrike" dirty="0">
                            <a:solidFill>
                              <a:schemeClr val="bg2"/>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bg2">
                            <a:lumMod val="20000"/>
                            <a:lumOff val="80000"/>
                          </a:schemeClr>
                        </a:solidFill>
                      </a:tcPr>
                    </a:tc>
                    <a:extLst>
                      <a:ext uri="{0D108BD9-81ED-4DB2-BD59-A6C34878D82A}">
                        <a16:rowId xmlns:a16="http://schemas.microsoft.com/office/drawing/2014/main" val="629671443"/>
                      </a:ext>
                    </a:extLst>
                  </a:tr>
                  <a:tr h="558311">
                    <a:tc>
                      <a:txBody>
                        <a:bodyPr/>
                        <a:lstStyle/>
                        <a:p>
                          <a:pPr algn="ctr" fontAlgn="ctr"/>
                          <a:r>
                            <a:rPr lang="en" sz="2100" b="1" i="0" u="none" strike="noStrike" dirty="0">
                              <a:solidFill>
                                <a:schemeClr val="bg2"/>
                              </a:solidFill>
                              <a:effectLst/>
                              <a:latin typeface="游ゴシック" panose="020B0400000000000000" pitchFamily="34" charset="-128"/>
                              <a:ea typeface="游ゴシック" panose="020B0400000000000000" pitchFamily="34" charset="-128"/>
                            </a:rPr>
                            <a:t> </a:t>
                          </a:r>
                          <a:r>
                            <a:rPr lang="en-US" sz="2100" b="1" i="0" u="none" strike="noStrike" dirty="0">
                              <a:solidFill>
                                <a:schemeClr val="bg2"/>
                              </a:solidFill>
                              <a:effectLst/>
                              <a:latin typeface="游ゴシック" panose="020B0400000000000000" pitchFamily="34" charset="-128"/>
                              <a:ea typeface="游ゴシック" panose="020B0400000000000000" pitchFamily="34" charset="-128"/>
                            </a:rPr>
                            <a:t>Frozen</a:t>
                          </a:r>
                          <a:endParaRPr lang="en" sz="2100" b="1" i="0" u="none" strike="noStrike" dirty="0">
                            <a:solidFill>
                              <a:schemeClr val="bg2"/>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bg2">
                            <a:lumMod val="20000"/>
                            <a:lumOff val="80000"/>
                          </a:schemeClr>
                        </a:solidFill>
                      </a:tcPr>
                    </a:tc>
                    <a:tc>
                      <a:txBody>
                        <a:bodyPr/>
                        <a:lstStyle/>
                        <a:p>
                          <a:pPr algn="ctr" fontAlgn="ctr"/>
                          <a:r>
                            <a:rPr lang="en-US" altLang="ja-JP" sz="2100" b="1" i="0" u="none" strike="noStrike" dirty="0">
                              <a:solidFill>
                                <a:schemeClr val="bg2"/>
                              </a:solidFill>
                              <a:effectLst/>
                              <a:latin typeface="游ゴシック" panose="020B0400000000000000" pitchFamily="34" charset="-128"/>
                              <a:ea typeface="游ゴシック" panose="020B0400000000000000" pitchFamily="34" charset="-128"/>
                            </a:rPr>
                            <a:t>3</a:t>
                          </a:r>
                        </a:p>
                      </a:txBody>
                      <a:tcPr marL="7144" marR="7144" marT="7144" marB="0" anchor="ctr">
                        <a:solidFill>
                          <a:schemeClr val="bg2">
                            <a:lumMod val="20000"/>
                            <a:lumOff val="80000"/>
                          </a:schemeClr>
                        </a:solidFill>
                      </a:tcPr>
                    </a:tc>
                    <a:extLst>
                      <a:ext uri="{0D108BD9-81ED-4DB2-BD59-A6C34878D82A}">
                        <a16:rowId xmlns:a16="http://schemas.microsoft.com/office/drawing/2014/main" val="579996937"/>
                      </a:ext>
                    </a:extLst>
                  </a:tr>
                </a:tbl>
              </a:graphicData>
            </a:graphic>
          </p:graphicFrame>
        </mc:Choice>
        <mc:Fallback xmlns="">
          <p:graphicFrame>
            <p:nvGraphicFramePr>
              <p:cNvPr id="60" name="表 59">
                <a:extLst>
                  <a:ext uri="{FF2B5EF4-FFF2-40B4-BE49-F238E27FC236}">
                    <a16:creationId xmlns:a16="http://schemas.microsoft.com/office/drawing/2014/main" id="{FD417E28-AD40-4DF5-B890-D969DEC4FDE1}"/>
                  </a:ext>
                </a:extLst>
              </p:cNvPr>
              <p:cNvGraphicFramePr>
                <a:graphicFrameLocks noGrp="1"/>
              </p:cNvGraphicFramePr>
              <p:nvPr>
                <p:extLst>
                  <p:ext uri="{D42A27DB-BD31-4B8C-83A1-F6EECF244321}">
                    <p14:modId xmlns:p14="http://schemas.microsoft.com/office/powerpoint/2010/main" val="3679388176"/>
                  </p:ext>
                </p:extLst>
              </p:nvPr>
            </p:nvGraphicFramePr>
            <p:xfrm>
              <a:off x="5937521" y="5595661"/>
              <a:ext cx="2585831" cy="1014258"/>
            </p:xfrm>
            <a:graphic>
              <a:graphicData uri="http://schemas.openxmlformats.org/drawingml/2006/table">
                <a:tbl>
                  <a:tblPr>
                    <a:tableStyleId>{5C22544A-7EE6-4342-B048-85BDC9FD1C3A}</a:tableStyleId>
                  </a:tblPr>
                  <a:tblGrid>
                    <a:gridCol w="1498258">
                      <a:extLst>
                        <a:ext uri="{9D8B030D-6E8A-4147-A177-3AD203B41FA5}">
                          <a16:colId xmlns:a16="http://schemas.microsoft.com/office/drawing/2014/main" val="3386314373"/>
                        </a:ext>
                      </a:extLst>
                    </a:gridCol>
                    <a:gridCol w="1087573">
                      <a:extLst>
                        <a:ext uri="{9D8B030D-6E8A-4147-A177-3AD203B41FA5}">
                          <a16:colId xmlns:a16="http://schemas.microsoft.com/office/drawing/2014/main" val="1894109522"/>
                        </a:ext>
                      </a:extLst>
                    </a:gridCol>
                  </a:tblGrid>
                  <a:tr h="455947">
                    <a:tc>
                      <a:txBody>
                        <a:bodyPr/>
                        <a:lstStyle/>
                        <a:p>
                          <a:endParaRPr lang="ja-JP"/>
                        </a:p>
                      </a:txBody>
                      <a:tcPr marL="7144" marR="7144" marT="7144" marB="0" anchor="ctr">
                        <a:blipFill>
                          <a:blip r:embed="rId6"/>
                          <a:stretch>
                            <a:fillRect l="-813" t="-1316" r="-73577" b="-130263"/>
                          </a:stretch>
                        </a:blipFill>
                      </a:tcPr>
                    </a:tc>
                    <a:tc>
                      <a:txBody>
                        <a:bodyPr/>
                        <a:lstStyle/>
                        <a:p>
                          <a:endParaRPr lang="ja-JP"/>
                        </a:p>
                      </a:txBody>
                      <a:tcPr marL="7144" marR="7144" marT="7144" marB="0" anchor="ctr">
                        <a:blipFill>
                          <a:blip r:embed="rId6"/>
                          <a:stretch>
                            <a:fillRect l="-138547" t="-1316" r="-1117" b="-130263"/>
                          </a:stretch>
                        </a:blipFill>
                      </a:tcPr>
                    </a:tc>
                    <a:extLst>
                      <a:ext uri="{0D108BD9-81ED-4DB2-BD59-A6C34878D82A}">
                        <a16:rowId xmlns:a16="http://schemas.microsoft.com/office/drawing/2014/main" val="629671443"/>
                      </a:ext>
                    </a:extLst>
                  </a:tr>
                  <a:tr h="558311">
                    <a:tc>
                      <a:txBody>
                        <a:bodyPr/>
                        <a:lstStyle/>
                        <a:p>
                          <a:pPr algn="ctr" fontAlgn="ctr"/>
                          <a:r>
                            <a:rPr lang="en" sz="2100" b="1" i="0" u="none" strike="noStrike" dirty="0">
                              <a:solidFill>
                                <a:schemeClr val="bg2"/>
                              </a:solidFill>
                              <a:effectLst/>
                              <a:latin typeface="游ゴシック" panose="020B0400000000000000" pitchFamily="34" charset="-128"/>
                              <a:ea typeface="游ゴシック" panose="020B0400000000000000" pitchFamily="34" charset="-128"/>
                            </a:rPr>
                            <a:t> </a:t>
                          </a:r>
                          <a:r>
                            <a:rPr lang="en-US" sz="2100" b="1" i="0" u="none" strike="noStrike" dirty="0">
                              <a:solidFill>
                                <a:schemeClr val="bg2"/>
                              </a:solidFill>
                              <a:effectLst/>
                              <a:latin typeface="游ゴシック" panose="020B0400000000000000" pitchFamily="34" charset="-128"/>
                              <a:ea typeface="游ゴシック" panose="020B0400000000000000" pitchFamily="34" charset="-128"/>
                            </a:rPr>
                            <a:t>Frozen</a:t>
                          </a:r>
                          <a:endParaRPr lang="en" sz="2100" b="1" i="0" u="none" strike="noStrike" dirty="0">
                            <a:solidFill>
                              <a:schemeClr val="bg2"/>
                            </a:solidFill>
                            <a:effectLst/>
                            <a:latin typeface="游ゴシック" panose="020B0400000000000000" pitchFamily="34" charset="-128"/>
                            <a:ea typeface="游ゴシック" panose="020B0400000000000000" pitchFamily="34" charset="-128"/>
                          </a:endParaRPr>
                        </a:p>
                      </a:txBody>
                      <a:tcPr marL="7144" marR="7144" marT="7144" marB="0" anchor="ctr">
                        <a:solidFill>
                          <a:schemeClr val="bg2">
                            <a:lumMod val="20000"/>
                            <a:lumOff val="80000"/>
                          </a:schemeClr>
                        </a:solidFill>
                      </a:tcPr>
                    </a:tc>
                    <a:tc>
                      <a:txBody>
                        <a:bodyPr/>
                        <a:lstStyle/>
                        <a:p>
                          <a:pPr algn="ctr" fontAlgn="ctr"/>
                          <a:r>
                            <a:rPr lang="en-US" altLang="ja-JP" sz="2100" b="1" i="0" u="none" strike="noStrike" dirty="0">
                              <a:solidFill>
                                <a:schemeClr val="bg2"/>
                              </a:solidFill>
                              <a:effectLst/>
                              <a:latin typeface="游ゴシック" panose="020B0400000000000000" pitchFamily="34" charset="-128"/>
                              <a:ea typeface="游ゴシック" panose="020B0400000000000000" pitchFamily="34" charset="-128"/>
                            </a:rPr>
                            <a:t>3</a:t>
                          </a:r>
                        </a:p>
                      </a:txBody>
                      <a:tcPr marL="7144" marR="7144" marT="7144" marB="0" anchor="ctr">
                        <a:solidFill>
                          <a:schemeClr val="bg2">
                            <a:lumMod val="20000"/>
                            <a:lumOff val="80000"/>
                          </a:schemeClr>
                        </a:solidFill>
                      </a:tcPr>
                    </a:tc>
                    <a:extLst>
                      <a:ext uri="{0D108BD9-81ED-4DB2-BD59-A6C34878D82A}">
                        <a16:rowId xmlns:a16="http://schemas.microsoft.com/office/drawing/2014/main" val="579996937"/>
                      </a:ext>
                    </a:extLst>
                  </a:tr>
                </a:tbl>
              </a:graphicData>
            </a:graphic>
          </p:graphicFrame>
        </mc:Fallback>
      </mc:AlternateContent>
      <p:sp>
        <p:nvSpPr>
          <p:cNvPr id="62" name="正方形/長方形 61">
            <a:extLst>
              <a:ext uri="{FF2B5EF4-FFF2-40B4-BE49-F238E27FC236}">
                <a16:creationId xmlns:a16="http://schemas.microsoft.com/office/drawing/2014/main" id="{4326B73F-62EC-4A6E-B85B-85F319E18EDF}"/>
              </a:ext>
            </a:extLst>
          </p:cNvPr>
          <p:cNvSpPr/>
          <p:nvPr/>
        </p:nvSpPr>
        <p:spPr>
          <a:xfrm>
            <a:off x="5349391" y="2210865"/>
            <a:ext cx="3506056" cy="1381082"/>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6B8053CA-BC4E-43EA-BB46-AEB273A1FCF2}"/>
              </a:ext>
            </a:extLst>
          </p:cNvPr>
          <p:cNvSpPr txBox="1"/>
          <p:nvPr/>
        </p:nvSpPr>
        <p:spPr>
          <a:xfrm>
            <a:off x="5437841" y="2057400"/>
            <a:ext cx="1261884" cy="415498"/>
          </a:xfrm>
          <a:prstGeom prst="rect">
            <a:avLst/>
          </a:prstGeom>
          <a:solidFill>
            <a:schemeClr val="bg1"/>
          </a:solidFill>
        </p:spPr>
        <p:txBody>
          <a:bodyPr wrap="none" rtlCol="0">
            <a:spAutoFit/>
          </a:bodyPr>
          <a:lstStyle/>
          <a:p>
            <a:r>
              <a:rPr lang="en-US" altLang="ja-JP" sz="2100" b="1" dirty="0"/>
              <a:t>1.</a:t>
            </a:r>
            <a:r>
              <a:rPr lang="ja-JP" altLang="en-US" sz="2100" b="1" dirty="0"/>
              <a:t> </a:t>
            </a:r>
            <a:r>
              <a:rPr lang="en-US" altLang="ja-JP" sz="2100" b="1" dirty="0"/>
              <a:t>M2GA</a:t>
            </a:r>
          </a:p>
        </p:txBody>
      </p:sp>
      <p:sp>
        <p:nvSpPr>
          <p:cNvPr id="63" name="正方形/長方形 62">
            <a:extLst>
              <a:ext uri="{FF2B5EF4-FFF2-40B4-BE49-F238E27FC236}">
                <a16:creationId xmlns:a16="http://schemas.microsoft.com/office/drawing/2014/main" id="{8524A547-B282-47E1-B96B-A9E0AA9E2A18}"/>
              </a:ext>
            </a:extLst>
          </p:cNvPr>
          <p:cNvSpPr/>
          <p:nvPr/>
        </p:nvSpPr>
        <p:spPr>
          <a:xfrm>
            <a:off x="65511" y="5350658"/>
            <a:ext cx="3290243" cy="1441636"/>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a:extLst>
              <a:ext uri="{FF2B5EF4-FFF2-40B4-BE49-F238E27FC236}">
                <a16:creationId xmlns:a16="http://schemas.microsoft.com/office/drawing/2014/main" id="{70521822-1095-4DA9-B8B4-252DC318571C}"/>
              </a:ext>
            </a:extLst>
          </p:cNvPr>
          <p:cNvSpPr txBox="1"/>
          <p:nvPr/>
        </p:nvSpPr>
        <p:spPr>
          <a:xfrm>
            <a:off x="138759" y="5169289"/>
            <a:ext cx="1301190" cy="415498"/>
          </a:xfrm>
          <a:prstGeom prst="rect">
            <a:avLst/>
          </a:prstGeom>
          <a:solidFill>
            <a:schemeClr val="bg1"/>
          </a:solidFill>
        </p:spPr>
        <p:txBody>
          <a:bodyPr wrap="none" rtlCol="0">
            <a:spAutoFit/>
          </a:bodyPr>
          <a:lstStyle/>
          <a:p>
            <a:r>
              <a:rPr lang="en-US" altLang="ja-JP" sz="2100" b="1" dirty="0"/>
              <a:t>3. </a:t>
            </a:r>
            <a:r>
              <a:rPr lang="ja-JP" altLang="en-US" sz="2100" b="1" dirty="0"/>
              <a:t> </a:t>
            </a:r>
            <a:r>
              <a:rPr lang="en-US" altLang="ja-JP" sz="2100" b="1" dirty="0"/>
              <a:t>RKVA</a:t>
            </a:r>
          </a:p>
        </p:txBody>
      </p:sp>
      <p:sp>
        <p:nvSpPr>
          <p:cNvPr id="64" name="正方形/長方形 63">
            <a:extLst>
              <a:ext uri="{FF2B5EF4-FFF2-40B4-BE49-F238E27FC236}">
                <a16:creationId xmlns:a16="http://schemas.microsoft.com/office/drawing/2014/main" id="{9750D400-BEAD-41B8-8A49-F97F806524E0}"/>
              </a:ext>
            </a:extLst>
          </p:cNvPr>
          <p:cNvSpPr/>
          <p:nvPr/>
        </p:nvSpPr>
        <p:spPr>
          <a:xfrm>
            <a:off x="5509987" y="5237455"/>
            <a:ext cx="3290243" cy="1441636"/>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sp>
        <p:nvSpPr>
          <p:cNvPr id="61" name="テキスト ボックス 60">
            <a:extLst>
              <a:ext uri="{FF2B5EF4-FFF2-40B4-BE49-F238E27FC236}">
                <a16:creationId xmlns:a16="http://schemas.microsoft.com/office/drawing/2014/main" id="{7042367A-C9C1-45AA-8D5D-3DEF756195B4}"/>
              </a:ext>
            </a:extLst>
          </p:cNvPr>
          <p:cNvSpPr txBox="1"/>
          <p:nvPr/>
        </p:nvSpPr>
        <p:spPr>
          <a:xfrm>
            <a:off x="4967921" y="5044028"/>
            <a:ext cx="1172116" cy="415498"/>
          </a:xfrm>
          <a:prstGeom prst="rect">
            <a:avLst/>
          </a:prstGeom>
          <a:solidFill>
            <a:schemeClr val="bg1"/>
          </a:solidFill>
        </p:spPr>
        <p:txBody>
          <a:bodyPr wrap="none" rtlCol="0">
            <a:spAutoFit/>
          </a:bodyPr>
          <a:lstStyle/>
          <a:p>
            <a:r>
              <a:rPr lang="en-US" altLang="ja-JP" sz="2100" b="1" dirty="0">
                <a:solidFill>
                  <a:schemeClr val="bg2"/>
                </a:solidFill>
              </a:rPr>
              <a:t>2. </a:t>
            </a:r>
            <a:r>
              <a:rPr lang="ja-JP" altLang="en-US" sz="2100" b="1" dirty="0">
                <a:solidFill>
                  <a:schemeClr val="bg2"/>
                </a:solidFill>
              </a:rPr>
              <a:t> </a:t>
            </a:r>
            <a:r>
              <a:rPr lang="en-US" altLang="ja-JP" sz="2100" b="1" dirty="0">
                <a:solidFill>
                  <a:schemeClr val="bg2"/>
                </a:solidFill>
              </a:rPr>
              <a:t>RMA</a:t>
            </a:r>
          </a:p>
        </p:txBody>
      </p:sp>
      <p:sp>
        <p:nvSpPr>
          <p:cNvPr id="3" name="正方形/長方形 2">
            <a:extLst>
              <a:ext uri="{FF2B5EF4-FFF2-40B4-BE49-F238E27FC236}">
                <a16:creationId xmlns:a16="http://schemas.microsoft.com/office/drawing/2014/main" id="{22F1B45C-3002-4D56-95CB-58CC2C56C009}"/>
              </a:ext>
            </a:extLst>
          </p:cNvPr>
          <p:cNvSpPr/>
          <p:nvPr/>
        </p:nvSpPr>
        <p:spPr>
          <a:xfrm>
            <a:off x="6439219" y="266700"/>
            <a:ext cx="2181110" cy="369332"/>
          </a:xfrm>
          <a:prstGeom prst="rect">
            <a:avLst/>
          </a:prstGeom>
        </p:spPr>
        <p:txBody>
          <a:bodyPr wrap="none">
            <a:spAutoFit/>
          </a:bodyPr>
          <a:lstStyle/>
          <a:p>
            <a:r>
              <a:rPr lang="en-US" altLang="ja-JP" b="1" dirty="0"/>
              <a:t>[</a:t>
            </a:r>
            <a:r>
              <a:rPr lang="en-US" altLang="ja-JP" b="1" dirty="0" err="1"/>
              <a:t>Y.Wu</a:t>
            </a:r>
            <a:r>
              <a:rPr lang="en-US" altLang="ja-JP" b="1" dirty="0"/>
              <a:t>, et al., 2022]</a:t>
            </a:r>
            <a:endParaRPr lang="ja-JP" altLang="en-US" dirty="0"/>
          </a:p>
        </p:txBody>
      </p:sp>
      <p:cxnSp>
        <p:nvCxnSpPr>
          <p:cNvPr id="31" name="直線矢印コネクタ 30">
            <a:extLst>
              <a:ext uri="{FF2B5EF4-FFF2-40B4-BE49-F238E27FC236}">
                <a16:creationId xmlns:a16="http://schemas.microsoft.com/office/drawing/2014/main" id="{46E8DF79-DDF1-4424-B649-3A2371467512}"/>
              </a:ext>
            </a:extLst>
          </p:cNvPr>
          <p:cNvCxnSpPr>
            <a:cxnSpLocks/>
            <a:stCxn id="6" idx="2"/>
            <a:endCxn id="48" idx="0"/>
          </p:cNvCxnSpPr>
          <p:nvPr/>
        </p:nvCxnSpPr>
        <p:spPr>
          <a:xfrm>
            <a:off x="1498864" y="5014025"/>
            <a:ext cx="9418" cy="61149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A22A65C7-A933-49E5-A293-8ECA01DE0A2D}"/>
              </a:ext>
            </a:extLst>
          </p:cNvPr>
          <p:cNvCxnSpPr>
            <a:cxnSpLocks/>
            <a:stCxn id="48" idx="3"/>
          </p:cNvCxnSpPr>
          <p:nvPr/>
        </p:nvCxnSpPr>
        <p:spPr>
          <a:xfrm flipV="1">
            <a:off x="2635564" y="4911915"/>
            <a:ext cx="841154" cy="1220729"/>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id="{0F46DBE4-4360-4E8C-9915-C7B60A0C64D6}"/>
              </a:ext>
            </a:extLst>
          </p:cNvPr>
          <p:cNvCxnSpPr>
            <a:cxnSpLocks/>
          </p:cNvCxnSpPr>
          <p:nvPr/>
        </p:nvCxnSpPr>
        <p:spPr>
          <a:xfrm>
            <a:off x="7289227" y="5014025"/>
            <a:ext cx="9418" cy="61149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id="{2FADDCC4-349F-468D-909D-2C10344747EF}"/>
              </a:ext>
            </a:extLst>
          </p:cNvPr>
          <p:cNvCxnSpPr>
            <a:cxnSpLocks/>
          </p:cNvCxnSpPr>
          <p:nvPr/>
        </p:nvCxnSpPr>
        <p:spPr>
          <a:xfrm flipV="1">
            <a:off x="7259764" y="3437931"/>
            <a:ext cx="9418" cy="61149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pic>
        <p:nvPicPr>
          <p:cNvPr id="41" name="グラフィックス 40" descr="サイコロ">
            <a:extLst>
              <a:ext uri="{FF2B5EF4-FFF2-40B4-BE49-F238E27FC236}">
                <a16:creationId xmlns:a16="http://schemas.microsoft.com/office/drawing/2014/main" id="{ACE40C01-54D8-4356-B580-BDDBE221690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59610" y="3505103"/>
            <a:ext cx="641589" cy="641589"/>
          </a:xfrm>
          <a:prstGeom prst="rect">
            <a:avLst/>
          </a:prstGeom>
        </p:spPr>
      </p:pic>
      <p:pic>
        <p:nvPicPr>
          <p:cNvPr id="43" name="グラフィックス 42" descr="サイコロ">
            <a:extLst>
              <a:ext uri="{FF2B5EF4-FFF2-40B4-BE49-F238E27FC236}">
                <a16:creationId xmlns:a16="http://schemas.microsoft.com/office/drawing/2014/main" id="{986CF7E1-12AB-41CE-B801-7B4C9D6795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222183" y="5002695"/>
            <a:ext cx="654677" cy="654677"/>
          </a:xfrm>
          <a:prstGeom prst="rect">
            <a:avLst/>
          </a:prstGeom>
        </p:spPr>
      </p:pic>
      <p:sp>
        <p:nvSpPr>
          <p:cNvPr id="5" name="テキスト ボックス 4">
            <a:extLst>
              <a:ext uri="{FF2B5EF4-FFF2-40B4-BE49-F238E27FC236}">
                <a16:creationId xmlns:a16="http://schemas.microsoft.com/office/drawing/2014/main" id="{1E873A66-F644-1A6F-C251-0B292449234F}"/>
              </a:ext>
            </a:extLst>
          </p:cNvPr>
          <p:cNvSpPr txBox="1"/>
          <p:nvPr/>
        </p:nvSpPr>
        <p:spPr>
          <a:xfrm>
            <a:off x="457200" y="1545932"/>
            <a:ext cx="3156249" cy="461665"/>
          </a:xfrm>
          <a:prstGeom prst="rect">
            <a:avLst/>
          </a:prstGeom>
          <a:noFill/>
        </p:spPr>
        <p:txBody>
          <a:bodyPr wrap="none" rtlCol="0">
            <a:spAutoFit/>
          </a:bodyPr>
          <a:lstStyle/>
          <a:p>
            <a:r>
              <a:rPr lang="en-US" dirty="0">
                <a:latin typeface="+mn-lt"/>
              </a:rPr>
              <a:t>Input Poisoning (</a:t>
            </a:r>
            <a:r>
              <a:rPr lang="en-US" b="1" dirty="0">
                <a:latin typeface="+mn-lt"/>
              </a:rPr>
              <a:t>IPA</a:t>
            </a:r>
            <a:r>
              <a:rPr lang="en-US" dirty="0">
                <a:latin typeface="+mn-lt"/>
              </a:rPr>
              <a:t>) </a:t>
            </a:r>
          </a:p>
        </p:txBody>
      </p:sp>
      <p:sp>
        <p:nvSpPr>
          <p:cNvPr id="9" name="テキスト ボックス 8">
            <a:extLst>
              <a:ext uri="{FF2B5EF4-FFF2-40B4-BE49-F238E27FC236}">
                <a16:creationId xmlns:a16="http://schemas.microsoft.com/office/drawing/2014/main" id="{D7A6E357-45DE-6C80-DBA5-38FD5E9B4925}"/>
              </a:ext>
            </a:extLst>
          </p:cNvPr>
          <p:cNvSpPr txBox="1"/>
          <p:nvPr/>
        </p:nvSpPr>
        <p:spPr>
          <a:xfrm>
            <a:off x="4982319" y="1539607"/>
            <a:ext cx="3548985" cy="461665"/>
          </a:xfrm>
          <a:prstGeom prst="rect">
            <a:avLst/>
          </a:prstGeom>
          <a:noFill/>
        </p:spPr>
        <p:txBody>
          <a:bodyPr wrap="none" rtlCol="0">
            <a:spAutoFit/>
          </a:bodyPr>
          <a:lstStyle/>
          <a:p>
            <a:r>
              <a:rPr lang="en-US" dirty="0">
                <a:latin typeface="+mn-lt"/>
              </a:rPr>
              <a:t>Output Poisoning (</a:t>
            </a:r>
            <a:r>
              <a:rPr lang="en-US" b="1" dirty="0">
                <a:latin typeface="+mn-lt"/>
              </a:rPr>
              <a:t>OPA</a:t>
            </a:r>
            <a:r>
              <a:rPr lang="en-US" dirty="0">
                <a:latin typeface="+mn-lt"/>
              </a:rPr>
              <a:t>) </a:t>
            </a:r>
          </a:p>
        </p:txBody>
      </p:sp>
    </p:spTree>
    <p:extLst>
      <p:ext uri="{BB962C8B-B14F-4D97-AF65-F5344CB8AC3E}">
        <p14:creationId xmlns:p14="http://schemas.microsoft.com/office/powerpoint/2010/main" val="280818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30" grpId="0" animBg="1"/>
      <p:bldP spid="63" grpId="0" animBg="1"/>
      <p:bldP spid="49" grpId="0" animBg="1"/>
      <p:bldP spid="64" grpId="0" animBg="1"/>
      <p:bldP spid="6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E028E-DA62-5DC9-A5ED-0D7331F1EDB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C165535-6E51-07F8-90FC-1B13CE87A07A}"/>
              </a:ext>
            </a:extLst>
          </p:cNvPr>
          <p:cNvSpPr>
            <a:spLocks noGrp="1"/>
          </p:cNvSpPr>
          <p:nvPr>
            <p:ph type="title"/>
          </p:nvPr>
        </p:nvSpPr>
        <p:spPr/>
        <p:txBody>
          <a:bodyPr/>
          <a:lstStyle/>
          <a:p>
            <a:r>
              <a:rPr lang="en-US" altLang="ja-JP" dirty="0"/>
              <a:t>Related Works</a:t>
            </a:r>
            <a:endParaRPr kumimoji="1" lang="ja-JP" altLang="en-US" dirty="0"/>
          </a:p>
        </p:txBody>
      </p:sp>
      <p:sp>
        <p:nvSpPr>
          <p:cNvPr id="3" name="コンテンツ プレースホルダー 2">
            <a:extLst>
              <a:ext uri="{FF2B5EF4-FFF2-40B4-BE49-F238E27FC236}">
                <a16:creationId xmlns:a16="http://schemas.microsoft.com/office/drawing/2014/main" id="{23203358-3ABD-629C-E822-55929143F86F}"/>
              </a:ext>
            </a:extLst>
          </p:cNvPr>
          <p:cNvSpPr>
            <a:spLocks noGrp="1"/>
          </p:cNvSpPr>
          <p:nvPr>
            <p:ph idx="1"/>
          </p:nvPr>
        </p:nvSpPr>
        <p:spPr>
          <a:xfrm>
            <a:off x="990600" y="1676400"/>
            <a:ext cx="7772400" cy="4572000"/>
          </a:xfrm>
        </p:spPr>
        <p:txBody>
          <a:bodyPr>
            <a:normAutofit fontScale="92500" lnSpcReduction="10000"/>
          </a:bodyPr>
          <a:lstStyle/>
          <a:p>
            <a:r>
              <a:rPr lang="en-US" altLang="ja-JP" dirty="0"/>
              <a:t>Poisonings</a:t>
            </a:r>
          </a:p>
          <a:p>
            <a:pPr lvl="1"/>
            <a:r>
              <a:rPr lang="en-US" altLang="ja-JP" dirty="0"/>
              <a:t>[7] Cheu S&amp;P21</a:t>
            </a:r>
          </a:p>
          <a:p>
            <a:pPr lvl="1"/>
            <a:r>
              <a:rPr lang="en-US" altLang="ja-JP" dirty="0"/>
              <a:t>[8] Cao </a:t>
            </a:r>
            <a:r>
              <a:rPr lang="en-US" altLang="ja-JP" dirty="0" err="1"/>
              <a:t>Usenix</a:t>
            </a:r>
            <a:r>
              <a:rPr lang="en-US" altLang="ja-JP" dirty="0"/>
              <a:t> 21</a:t>
            </a:r>
          </a:p>
          <a:p>
            <a:pPr lvl="1"/>
            <a:r>
              <a:rPr lang="en-US" altLang="ja-JP" dirty="0"/>
              <a:t>[9] Wu </a:t>
            </a:r>
            <a:r>
              <a:rPr lang="en-US" altLang="ja-JP" dirty="0" err="1"/>
              <a:t>Usenix</a:t>
            </a:r>
            <a:r>
              <a:rPr lang="en-US" altLang="ja-JP" dirty="0"/>
              <a:t> 22</a:t>
            </a:r>
          </a:p>
          <a:p>
            <a:r>
              <a:rPr kumimoji="1" lang="en-US" altLang="ja-JP" dirty="0"/>
              <a:t>Robust LDP protocols</a:t>
            </a:r>
            <a:endParaRPr lang="en-US" altLang="ja-JP" dirty="0"/>
          </a:p>
          <a:p>
            <a:pPr lvl="1"/>
            <a:r>
              <a:rPr kumimoji="1" lang="en-US" altLang="ja-JP" dirty="0"/>
              <a:t>[10] Zhao, S&amp;P 25, </a:t>
            </a:r>
            <a:r>
              <a:rPr kumimoji="1" lang="en-US" altLang="ja-JP" dirty="0" err="1"/>
              <a:t>RobustLDP</a:t>
            </a:r>
            <a:endParaRPr kumimoji="1" lang="en-US" altLang="ja-JP" dirty="0"/>
          </a:p>
          <a:p>
            <a:pPr lvl="1"/>
            <a:r>
              <a:rPr kumimoji="1" lang="en-US" altLang="ja-JP" dirty="0"/>
              <a:t> Ye, S&amp;P 25, Subset Counting Query</a:t>
            </a:r>
          </a:p>
          <a:p>
            <a:r>
              <a:rPr kumimoji="1" lang="en-US" altLang="ja-JP" dirty="0"/>
              <a:t>Cryptographical approach</a:t>
            </a:r>
          </a:p>
          <a:p>
            <a:pPr lvl="1"/>
            <a:r>
              <a:rPr lang="en-US" altLang="ja-JP" dirty="0"/>
              <a:t>[6] Kato, </a:t>
            </a:r>
            <a:r>
              <a:rPr lang="en-US" altLang="ja-JP" dirty="0" err="1"/>
              <a:t>DBSec</a:t>
            </a:r>
            <a:r>
              <a:rPr lang="en-US" altLang="ja-JP" dirty="0"/>
              <a:t> 2021</a:t>
            </a:r>
          </a:p>
          <a:p>
            <a:pPr lvl="1"/>
            <a:r>
              <a:rPr kumimoji="1" lang="en-US" altLang="ja-JP" dirty="0"/>
              <a:t>[1] Song, IEEE Trans. IFS 2023. </a:t>
            </a:r>
            <a:endParaRPr kumimoji="1" lang="ja-JP" altLang="en-US" dirty="0"/>
          </a:p>
        </p:txBody>
      </p:sp>
    </p:spTree>
    <p:extLst>
      <p:ext uri="{BB962C8B-B14F-4D97-AF65-F5344CB8AC3E}">
        <p14:creationId xmlns:p14="http://schemas.microsoft.com/office/powerpoint/2010/main" val="981526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2E45B3-CBA7-40F3-24B1-64AC878BC36A}"/>
              </a:ext>
            </a:extLst>
          </p:cNvPr>
          <p:cNvSpPr>
            <a:spLocks noGrp="1"/>
          </p:cNvSpPr>
          <p:nvPr>
            <p:ph type="title"/>
          </p:nvPr>
        </p:nvSpPr>
        <p:spPr/>
        <p:txBody>
          <a:bodyPr/>
          <a:lstStyle/>
          <a:p>
            <a:r>
              <a:rPr kumimoji="1" lang="en-US" altLang="ja-JP" dirty="0"/>
              <a:t>[1] Song+23 </a:t>
            </a:r>
            <a:endParaRPr kumimoji="1" lang="ja-JP" altLang="en-US" dirty="0"/>
          </a:p>
        </p:txBody>
      </p:sp>
      <p:sp>
        <p:nvSpPr>
          <p:cNvPr id="3" name="コンテンツ プレースホルダー 2">
            <a:extLst>
              <a:ext uri="{FF2B5EF4-FFF2-40B4-BE49-F238E27FC236}">
                <a16:creationId xmlns:a16="http://schemas.microsoft.com/office/drawing/2014/main" id="{ED6453ED-E131-51BB-B9D5-F333523FE063}"/>
              </a:ext>
            </a:extLst>
          </p:cNvPr>
          <p:cNvSpPr>
            <a:spLocks noGrp="1"/>
          </p:cNvSpPr>
          <p:nvPr>
            <p:ph idx="1"/>
          </p:nvPr>
        </p:nvSpPr>
        <p:spPr/>
        <p:txBody>
          <a:bodyPr/>
          <a:lstStyle/>
          <a:p>
            <a:r>
              <a:rPr kumimoji="1" lang="en-US" altLang="ja-JP" sz="2800" dirty="0"/>
              <a:t>Interactive Perturbation</a:t>
            </a:r>
          </a:p>
          <a:p>
            <a:pPr lvl="1"/>
            <a:r>
              <a:rPr kumimoji="1" lang="en-US" altLang="ja-JP" sz="2400" dirty="0"/>
              <a:t>Cryptographic approach</a:t>
            </a:r>
          </a:p>
          <a:p>
            <a:pPr lvl="2"/>
            <a:r>
              <a:rPr kumimoji="1" lang="en-US" altLang="ja-JP" sz="2000" dirty="0"/>
              <a:t>Commit: User sends </a:t>
            </a:r>
            <a:r>
              <a:rPr kumimoji="1" lang="en-US" altLang="ja-JP" sz="2000" dirty="0">
                <a:solidFill>
                  <a:schemeClr val="accent1"/>
                </a:solidFill>
              </a:rPr>
              <a:t>commitment</a:t>
            </a:r>
            <a:r>
              <a:rPr kumimoji="1" lang="en-US" altLang="ja-JP" sz="2000" dirty="0"/>
              <a:t> of his input value and fake input values</a:t>
            </a:r>
            <a:endParaRPr lang="en-US" altLang="ja-JP" sz="2000" dirty="0"/>
          </a:p>
          <a:p>
            <a:pPr lvl="2"/>
            <a:r>
              <a:rPr kumimoji="1" lang="en-US" altLang="ja-JP" sz="2000" dirty="0"/>
              <a:t>Select: Aggregator</a:t>
            </a:r>
            <a:r>
              <a:rPr lang="ja-JP" altLang="en-US" sz="2000" dirty="0"/>
              <a:t> </a:t>
            </a:r>
            <a:r>
              <a:rPr lang="en-US" altLang="ja-JP" sz="2000" dirty="0"/>
              <a:t>uniformly choose one </a:t>
            </a:r>
          </a:p>
          <a:p>
            <a:pPr lvl="2"/>
            <a:r>
              <a:rPr kumimoji="1" lang="en-US" altLang="ja-JP" sz="2000" dirty="0"/>
              <a:t>Open: U</a:t>
            </a:r>
            <a:r>
              <a:rPr lang="en-US" altLang="ja-JP" sz="2000" dirty="0"/>
              <a:t>sers</a:t>
            </a:r>
            <a:r>
              <a:rPr lang="ja-JP" altLang="en-US" sz="2000" dirty="0"/>
              <a:t> </a:t>
            </a:r>
            <a:r>
              <a:rPr lang="en-US" altLang="ja-JP" sz="2000" dirty="0"/>
              <a:t>opens</a:t>
            </a:r>
            <a:r>
              <a:rPr lang="ja-JP" altLang="en-US" sz="2000" dirty="0"/>
              <a:t> </a:t>
            </a:r>
            <a:r>
              <a:rPr lang="en-US" altLang="ja-JP" sz="2000" dirty="0"/>
              <a:t>it</a:t>
            </a:r>
            <a:r>
              <a:rPr lang="ja-JP" altLang="en-US" sz="2000" dirty="0"/>
              <a:t> </a:t>
            </a:r>
            <a:r>
              <a:rPr lang="en-US" altLang="ja-JP" sz="2000" dirty="0"/>
              <a:t>with some of  fake values</a:t>
            </a:r>
            <a:endParaRPr kumimoji="1" lang="en-US" altLang="ja-JP" sz="2000" dirty="0"/>
          </a:p>
          <a:p>
            <a:pPr lvl="2"/>
            <a:r>
              <a:rPr lang="en-US" altLang="ja-JP" sz="2000" dirty="0"/>
              <a:t>Verify : Aggregator verifies user follows protocol. </a:t>
            </a:r>
            <a:endParaRPr kumimoji="1" lang="ja-JP" altLang="en-US" sz="2000" dirty="0"/>
          </a:p>
        </p:txBody>
      </p:sp>
      <p:pic>
        <p:nvPicPr>
          <p:cNvPr id="5" name="図 4" descr="ダイアグラム&#10;&#10;AI によって生成されたコンテンツは間違っている可能性があります。">
            <a:extLst>
              <a:ext uri="{FF2B5EF4-FFF2-40B4-BE49-F238E27FC236}">
                <a16:creationId xmlns:a16="http://schemas.microsoft.com/office/drawing/2014/main" id="{E4B8B06A-FD75-B9DB-503F-756A303888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4648200"/>
            <a:ext cx="5074920" cy="2286000"/>
          </a:xfrm>
          <a:prstGeom prst="rect">
            <a:avLst/>
          </a:prstGeom>
        </p:spPr>
      </p:pic>
      <p:sp>
        <p:nvSpPr>
          <p:cNvPr id="4" name="テキスト ボックス 3">
            <a:extLst>
              <a:ext uri="{FF2B5EF4-FFF2-40B4-BE49-F238E27FC236}">
                <a16:creationId xmlns:a16="http://schemas.microsoft.com/office/drawing/2014/main" id="{20AD395E-CE7A-5F3C-A575-FBB68F291541}"/>
              </a:ext>
            </a:extLst>
          </p:cNvPr>
          <p:cNvSpPr txBox="1"/>
          <p:nvPr/>
        </p:nvSpPr>
        <p:spPr>
          <a:xfrm>
            <a:off x="3810000" y="381000"/>
            <a:ext cx="5257800" cy="954107"/>
          </a:xfrm>
          <a:prstGeom prst="rect">
            <a:avLst/>
          </a:prstGeom>
          <a:noFill/>
        </p:spPr>
        <p:txBody>
          <a:bodyPr wrap="square" rtlCol="0">
            <a:spAutoFit/>
          </a:bodyPr>
          <a:lstStyle/>
          <a:p>
            <a:r>
              <a:rPr lang="de-DE" altLang="ja-JP" sz="1400" b="0" i="0" dirty="0">
                <a:solidFill>
                  <a:srgbClr val="333333"/>
                </a:solidFill>
                <a:effectLst/>
                <a:latin typeface="+mn-lt"/>
              </a:rPr>
              <a:t>S. Song, L. </a:t>
            </a:r>
            <a:r>
              <a:rPr lang="de-DE" altLang="ja-JP" sz="1400" b="0" i="0" dirty="0" err="1">
                <a:solidFill>
                  <a:srgbClr val="333333"/>
                </a:solidFill>
                <a:effectLst/>
                <a:latin typeface="+mn-lt"/>
              </a:rPr>
              <a:t>Xu</a:t>
            </a:r>
            <a:r>
              <a:rPr lang="de-DE" altLang="ja-JP" sz="1400" b="0" i="0" dirty="0">
                <a:solidFill>
                  <a:srgbClr val="333333"/>
                </a:solidFill>
                <a:effectLst/>
                <a:latin typeface="+mn-lt"/>
              </a:rPr>
              <a:t> and L. Zhu, "</a:t>
            </a:r>
            <a:r>
              <a:rPr lang="de-DE" altLang="ja-JP" sz="1400" b="0" i="0" dirty="0" err="1">
                <a:solidFill>
                  <a:srgbClr val="333333"/>
                </a:solidFill>
                <a:effectLst/>
                <a:latin typeface="+mn-lt"/>
              </a:rPr>
              <a:t>Efficient</a:t>
            </a:r>
            <a:r>
              <a:rPr lang="de-DE" altLang="ja-JP" sz="1400" b="0" i="0" dirty="0">
                <a:solidFill>
                  <a:srgbClr val="333333"/>
                </a:solidFill>
                <a:effectLst/>
                <a:latin typeface="+mn-lt"/>
              </a:rPr>
              <a:t> </a:t>
            </a:r>
            <a:r>
              <a:rPr lang="de-DE" altLang="ja-JP" sz="1400" b="0" i="0" dirty="0" err="1">
                <a:solidFill>
                  <a:srgbClr val="333333"/>
                </a:solidFill>
                <a:effectLst/>
                <a:latin typeface="+mn-lt"/>
              </a:rPr>
              <a:t>Defenses</a:t>
            </a:r>
            <a:r>
              <a:rPr lang="de-DE" altLang="ja-JP" sz="1400" b="0" i="0" dirty="0">
                <a:solidFill>
                  <a:srgbClr val="333333"/>
                </a:solidFill>
                <a:effectLst/>
                <a:latin typeface="+mn-lt"/>
              </a:rPr>
              <a:t> </a:t>
            </a:r>
            <a:r>
              <a:rPr lang="de-DE" altLang="ja-JP" sz="1400" b="0" i="0" dirty="0" err="1">
                <a:solidFill>
                  <a:srgbClr val="333333"/>
                </a:solidFill>
                <a:effectLst/>
                <a:latin typeface="+mn-lt"/>
              </a:rPr>
              <a:t>Against</a:t>
            </a:r>
            <a:r>
              <a:rPr lang="de-DE" altLang="ja-JP" sz="1400" b="0" i="0" dirty="0">
                <a:solidFill>
                  <a:srgbClr val="333333"/>
                </a:solidFill>
                <a:effectLst/>
                <a:latin typeface="+mn-lt"/>
              </a:rPr>
              <a:t> Output </a:t>
            </a:r>
            <a:r>
              <a:rPr lang="de-DE" altLang="ja-JP" sz="1400" b="0" i="0" dirty="0" err="1">
                <a:solidFill>
                  <a:srgbClr val="333333"/>
                </a:solidFill>
                <a:effectLst/>
                <a:latin typeface="+mn-lt"/>
              </a:rPr>
              <a:t>Poisoning</a:t>
            </a:r>
            <a:r>
              <a:rPr lang="de-DE" altLang="ja-JP" sz="1400" b="0" i="0" dirty="0">
                <a:solidFill>
                  <a:srgbClr val="333333"/>
                </a:solidFill>
                <a:effectLst/>
                <a:latin typeface="+mn-lt"/>
              </a:rPr>
              <a:t> </a:t>
            </a:r>
            <a:r>
              <a:rPr lang="de-DE" altLang="ja-JP" sz="1400" b="0" i="0" dirty="0" err="1">
                <a:solidFill>
                  <a:srgbClr val="333333"/>
                </a:solidFill>
                <a:effectLst/>
                <a:latin typeface="+mn-lt"/>
              </a:rPr>
              <a:t>Attacks</a:t>
            </a:r>
            <a:r>
              <a:rPr lang="de-DE" altLang="ja-JP" sz="1400" b="0" i="0" dirty="0">
                <a:solidFill>
                  <a:srgbClr val="333333"/>
                </a:solidFill>
                <a:effectLst/>
                <a:latin typeface="+mn-lt"/>
              </a:rPr>
              <a:t> on </a:t>
            </a:r>
            <a:r>
              <a:rPr lang="de-DE" altLang="ja-JP" sz="1400" b="0" i="0" dirty="0" err="1">
                <a:solidFill>
                  <a:srgbClr val="333333"/>
                </a:solidFill>
                <a:effectLst/>
                <a:latin typeface="+mn-lt"/>
              </a:rPr>
              <a:t>Local</a:t>
            </a:r>
            <a:r>
              <a:rPr lang="de-DE" altLang="ja-JP" sz="1400" b="0" i="0" dirty="0">
                <a:solidFill>
                  <a:srgbClr val="333333"/>
                </a:solidFill>
                <a:effectLst/>
                <a:latin typeface="+mn-lt"/>
              </a:rPr>
              <a:t> Differential Privacy," in </a:t>
            </a:r>
            <a:r>
              <a:rPr lang="de-DE" altLang="ja-JP" sz="1400" b="0" i="1" dirty="0">
                <a:solidFill>
                  <a:srgbClr val="333333"/>
                </a:solidFill>
                <a:effectLst/>
                <a:latin typeface="+mn-lt"/>
              </a:rPr>
              <a:t>IEEE Transactions on Information Forensics and Security</a:t>
            </a:r>
            <a:r>
              <a:rPr lang="de-DE" altLang="ja-JP" sz="1400" b="0" i="0" dirty="0">
                <a:solidFill>
                  <a:srgbClr val="333333"/>
                </a:solidFill>
                <a:effectLst/>
                <a:latin typeface="+mn-lt"/>
              </a:rPr>
              <a:t>, vol. 18, pp. 5506-5521, 2023</a:t>
            </a:r>
            <a:endParaRPr lang="en-US" sz="1400" dirty="0">
              <a:latin typeface="+mn-lt"/>
            </a:endParaRPr>
          </a:p>
        </p:txBody>
      </p:sp>
    </p:spTree>
    <p:extLst>
      <p:ext uri="{BB962C8B-B14F-4D97-AF65-F5344CB8AC3E}">
        <p14:creationId xmlns:p14="http://schemas.microsoft.com/office/powerpoint/2010/main" val="2801294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D3C706-44A5-D1C6-E06D-3A7CC3117C05}"/>
              </a:ext>
            </a:extLst>
          </p:cNvPr>
          <p:cNvSpPr>
            <a:spLocks noGrp="1"/>
          </p:cNvSpPr>
          <p:nvPr>
            <p:ph type="title"/>
          </p:nvPr>
        </p:nvSpPr>
        <p:spPr/>
        <p:txBody>
          <a:bodyPr/>
          <a:lstStyle/>
          <a:p>
            <a:r>
              <a:rPr kumimoji="1" lang="en-US" altLang="ja-JP" dirty="0"/>
              <a:t>“</a:t>
            </a:r>
            <a:r>
              <a:rPr kumimoji="1" lang="en-US" altLang="ja-JP" i="1" dirty="0">
                <a:solidFill>
                  <a:schemeClr val="accent2"/>
                </a:solidFill>
              </a:rPr>
              <a:t>Harmless Opening</a:t>
            </a:r>
            <a:r>
              <a:rPr kumimoji="1"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BC8780A2-684C-F6C0-D8C8-225ED97B2AB4}"/>
              </a:ext>
            </a:extLst>
          </p:cNvPr>
          <p:cNvSpPr>
            <a:spLocks noGrp="1"/>
          </p:cNvSpPr>
          <p:nvPr>
            <p:ph idx="1"/>
          </p:nvPr>
        </p:nvSpPr>
        <p:spPr/>
        <p:txBody>
          <a:bodyPr/>
          <a:lstStyle/>
          <a:p>
            <a:r>
              <a:rPr kumimoji="1" lang="en-US" altLang="ja-JP" sz="2800" dirty="0"/>
              <a:t>VGRR (Verifiable GRR) </a:t>
            </a:r>
          </a:p>
          <a:p>
            <a:pPr lvl="1"/>
            <a:r>
              <a:rPr kumimoji="1" lang="en-US" altLang="ja-JP" sz="2400" dirty="0"/>
              <a:t>Commit </a:t>
            </a:r>
            <a:r>
              <a:rPr lang="el-GR" altLang="ja-JP" sz="2400" dirty="0">
                <a:ea typeface="Arial Unicode MS" panose="020B0604020202020204" pitchFamily="34" charset="-128"/>
                <a:cs typeface="Arial Unicode MS" panose="020B0604020202020204" pitchFamily="34" charset="-128"/>
              </a:rPr>
              <a:t>ℓ</a:t>
            </a:r>
            <a:r>
              <a:rPr lang="en-US" altLang="ja-JP" sz="2400" baseline="-25000" dirty="0">
                <a:ea typeface="Arial Unicode MS" panose="020B0604020202020204" pitchFamily="34" charset="-128"/>
                <a:cs typeface="Arial Unicode MS" panose="020B0604020202020204" pitchFamily="34" charset="-128"/>
              </a:rPr>
              <a:t>1 </a:t>
            </a:r>
            <a:r>
              <a:rPr lang="en-US" altLang="ja-JP" sz="2400" dirty="0">
                <a:ea typeface="Arial Unicode MS" panose="020B0604020202020204" pitchFamily="34" charset="-128"/>
                <a:cs typeface="Arial Unicode MS" panose="020B0604020202020204" pitchFamily="34" charset="-128"/>
              </a:rPr>
              <a:t> true value and </a:t>
            </a:r>
            <a:r>
              <a:rPr lang="el-GR" altLang="ja-JP" sz="2400" dirty="0">
                <a:ea typeface="Arial Unicode MS" panose="020B0604020202020204" pitchFamily="34" charset="-128"/>
                <a:cs typeface="Arial Unicode MS" panose="020B0604020202020204" pitchFamily="34" charset="-128"/>
              </a:rPr>
              <a:t>ℓ</a:t>
            </a:r>
            <a:r>
              <a:rPr lang="en-US" altLang="ja-JP" sz="2400" baseline="-25000" dirty="0">
                <a:ea typeface="Arial Unicode MS" panose="020B0604020202020204" pitchFamily="34" charset="-128"/>
                <a:cs typeface="Arial Unicode MS" panose="020B0604020202020204" pitchFamily="34" charset="-128"/>
              </a:rPr>
              <a:t>2 </a:t>
            </a:r>
            <a:r>
              <a:rPr lang="en-US" altLang="ja-JP" sz="2400" dirty="0">
                <a:ea typeface="Arial Unicode MS" panose="020B0604020202020204" pitchFamily="34" charset="-128"/>
                <a:cs typeface="Arial Unicode MS" panose="020B0604020202020204" pitchFamily="34" charset="-128"/>
              </a:rPr>
              <a:t>fake values</a:t>
            </a:r>
            <a:endParaRPr kumimoji="1" lang="en-US" altLang="ja-JP" sz="2400" dirty="0"/>
          </a:p>
          <a:p>
            <a:pPr lvl="1"/>
            <a:r>
              <a:rPr lang="el-GR" altLang="ja-JP" sz="2400" dirty="0" err="1">
                <a:ea typeface="Arial Unicode MS" panose="020B0604020202020204" pitchFamily="34" charset="-128"/>
                <a:cs typeface="Arial Unicode MS" panose="020B0604020202020204" pitchFamily="34" charset="-128"/>
              </a:rPr>
              <a:t>ℓ</a:t>
            </a:r>
            <a:r>
              <a:rPr lang="en-US" altLang="ja-JP" sz="2400" dirty="0">
                <a:ea typeface="Arial Unicode MS" panose="020B0604020202020204" pitchFamily="34" charset="-128"/>
                <a:cs typeface="Arial Unicode MS" panose="020B0604020202020204" pitchFamily="34" charset="-128"/>
              </a:rPr>
              <a:t>= </a:t>
            </a:r>
            <a:r>
              <a:rPr lang="el-GR" altLang="ja-JP" sz="2400" dirty="0" err="1">
                <a:ea typeface="Arial Unicode MS" panose="020B0604020202020204" pitchFamily="34" charset="-128"/>
                <a:cs typeface="Arial Unicode MS" panose="020B0604020202020204" pitchFamily="34" charset="-128"/>
              </a:rPr>
              <a:t>ℓ</a:t>
            </a:r>
            <a:r>
              <a:rPr lang="en-US" altLang="ja-JP" sz="2400" baseline="-25000" dirty="0">
                <a:ea typeface="Arial Unicode MS" panose="020B0604020202020204" pitchFamily="34" charset="-128"/>
                <a:cs typeface="Arial Unicode MS" panose="020B0604020202020204" pitchFamily="34" charset="-128"/>
              </a:rPr>
              <a:t>1</a:t>
            </a:r>
            <a:r>
              <a:rPr lang="en-US" altLang="ja-JP" sz="2400" dirty="0">
                <a:ea typeface="Arial Unicode MS" panose="020B0604020202020204" pitchFamily="34" charset="-128"/>
                <a:cs typeface="Arial Unicode MS" panose="020B0604020202020204" pitchFamily="34" charset="-128"/>
              </a:rPr>
              <a:t> + (d-1)</a:t>
            </a:r>
            <a:r>
              <a:rPr lang="el-GR" altLang="ja-JP" sz="2400" dirty="0" err="1">
                <a:ea typeface="Arial Unicode MS" panose="020B0604020202020204" pitchFamily="34" charset="-128"/>
                <a:cs typeface="Arial Unicode MS" panose="020B0604020202020204" pitchFamily="34" charset="-128"/>
              </a:rPr>
              <a:t>ℓ</a:t>
            </a:r>
            <a:r>
              <a:rPr lang="en-US" altLang="ja-JP" sz="2400" baseline="-25000" dirty="0">
                <a:ea typeface="Arial Unicode MS" panose="020B0604020202020204" pitchFamily="34" charset="-128"/>
                <a:cs typeface="Arial Unicode MS" panose="020B0604020202020204" pitchFamily="34" charset="-128"/>
              </a:rPr>
              <a:t>2</a:t>
            </a:r>
            <a:endParaRPr kumimoji="1" lang="en-US" altLang="ja-JP" sz="2400" baseline="-25000" dirty="0"/>
          </a:p>
          <a:p>
            <a:pPr lvl="1"/>
            <a:r>
              <a:rPr lang="en-US" altLang="ja-JP" sz="2400" dirty="0">
                <a:ea typeface="Arial Unicode MS" panose="020B0604020202020204" pitchFamily="34" charset="-128"/>
                <a:cs typeface="Arial Unicode MS" panose="020B0604020202020204" pitchFamily="34" charset="-128"/>
              </a:rPr>
              <a:t>Example </a:t>
            </a:r>
            <a:r>
              <a:rPr lang="el-GR" altLang="ja-JP" sz="2400" dirty="0">
                <a:ea typeface="Arial Unicode MS" panose="020B0604020202020204" pitchFamily="34" charset="-128"/>
                <a:cs typeface="Arial Unicode MS" panose="020B0604020202020204" pitchFamily="34" charset="-128"/>
              </a:rPr>
              <a:t>ℓ</a:t>
            </a:r>
            <a:r>
              <a:rPr lang="en-US" altLang="ja-JP" sz="2400" dirty="0">
                <a:ea typeface="Arial Unicode MS" panose="020B0604020202020204" pitchFamily="34" charset="-128"/>
                <a:cs typeface="Arial Unicode MS" panose="020B0604020202020204" pitchFamily="34" charset="-128"/>
              </a:rPr>
              <a:t>=10, d = 3</a:t>
            </a:r>
          </a:p>
          <a:p>
            <a:pPr lvl="2"/>
            <a:r>
              <a:rPr lang="en-US" altLang="ja-JP" sz="2000" dirty="0" err="1">
                <a:ea typeface="Arial Unicode MS" panose="020B0604020202020204" pitchFamily="34" charset="-128"/>
                <a:cs typeface="Arial Unicode MS" panose="020B0604020202020204" pitchFamily="34" charset="-128"/>
              </a:rPr>
              <a:t>Pr</a:t>
            </a:r>
            <a:r>
              <a:rPr lang="en-US" altLang="ja-JP" sz="2000" dirty="0">
                <a:ea typeface="Arial Unicode MS" panose="020B0604020202020204" pitchFamily="34" charset="-128"/>
                <a:cs typeface="Arial Unicode MS" panose="020B0604020202020204" pitchFamily="34" charset="-128"/>
              </a:rPr>
              <a:t>[</a:t>
            </a:r>
            <a:r>
              <a:rPr lang="en-US" altLang="ja-JP" sz="2000" dirty="0">
                <a:solidFill>
                  <a:schemeClr val="accent1"/>
                </a:solidFill>
                <a:ea typeface="Arial Unicode MS" panose="020B0604020202020204" pitchFamily="34" charset="-128"/>
                <a:cs typeface="Arial Unicode MS" panose="020B0604020202020204" pitchFamily="34" charset="-128"/>
              </a:rPr>
              <a:t>x = 1</a:t>
            </a:r>
            <a:r>
              <a:rPr lang="en-US" altLang="ja-JP" sz="2000" dirty="0">
                <a:ea typeface="Arial Unicode MS" panose="020B0604020202020204" pitchFamily="34" charset="-128"/>
                <a:cs typeface="Arial Unicode MS" panose="020B0604020202020204" pitchFamily="34" charset="-128"/>
              </a:rPr>
              <a:t>] = 6/10 </a:t>
            </a:r>
          </a:p>
          <a:p>
            <a:pPr lvl="2"/>
            <a:r>
              <a:rPr lang="en-US" altLang="ja-JP" sz="2000" dirty="0" err="1">
                <a:ea typeface="Arial Unicode MS" panose="020B0604020202020204" pitchFamily="34" charset="-128"/>
                <a:cs typeface="Arial Unicode MS" panose="020B0604020202020204" pitchFamily="34" charset="-128"/>
              </a:rPr>
              <a:t>Pr</a:t>
            </a:r>
            <a:r>
              <a:rPr lang="en-US" altLang="ja-JP" sz="2000" dirty="0">
                <a:ea typeface="Arial Unicode MS" panose="020B0604020202020204" pitchFamily="34" charset="-128"/>
                <a:cs typeface="Arial Unicode MS" panose="020B0604020202020204" pitchFamily="34" charset="-128"/>
              </a:rPr>
              <a:t>[</a:t>
            </a:r>
            <a:r>
              <a:rPr lang="en-US" altLang="ja-JP" sz="2000" dirty="0">
                <a:solidFill>
                  <a:schemeClr val="accent2"/>
                </a:solidFill>
                <a:ea typeface="Arial Unicode MS" panose="020B0604020202020204" pitchFamily="34" charset="-128"/>
                <a:cs typeface="Arial Unicode MS" panose="020B0604020202020204" pitchFamily="34" charset="-128"/>
              </a:rPr>
              <a:t>x = 2</a:t>
            </a:r>
            <a:r>
              <a:rPr lang="en-US" altLang="ja-JP" sz="2000" dirty="0">
                <a:ea typeface="Arial Unicode MS" panose="020B0604020202020204" pitchFamily="34" charset="-128"/>
                <a:cs typeface="Arial Unicode MS" panose="020B0604020202020204" pitchFamily="34" charset="-128"/>
              </a:rPr>
              <a:t>] = </a:t>
            </a:r>
            <a:r>
              <a:rPr lang="en-US" altLang="ja-JP" sz="2000" dirty="0" err="1">
                <a:ea typeface="Arial Unicode MS" panose="020B0604020202020204" pitchFamily="34" charset="-128"/>
                <a:cs typeface="Arial Unicode MS" panose="020B0604020202020204" pitchFamily="34" charset="-128"/>
              </a:rPr>
              <a:t>Pr</a:t>
            </a:r>
            <a:r>
              <a:rPr lang="en-US" altLang="ja-JP" sz="2000" dirty="0">
                <a:ea typeface="Arial Unicode MS" panose="020B0604020202020204" pitchFamily="34" charset="-128"/>
                <a:cs typeface="Arial Unicode MS" panose="020B0604020202020204" pitchFamily="34" charset="-128"/>
              </a:rPr>
              <a:t>[x = 3] = 2/10</a:t>
            </a:r>
            <a:endParaRPr lang="en-US" altLang="ja-JP" dirty="0">
              <a:ea typeface="Arial Unicode MS" panose="020B0604020202020204" pitchFamily="34" charset="-128"/>
              <a:cs typeface="Arial Unicode MS" panose="020B0604020202020204" pitchFamily="34" charset="-128"/>
            </a:endParaRPr>
          </a:p>
          <a:p>
            <a:pPr lvl="2"/>
            <a:r>
              <a:rPr lang="en-US" altLang="ja-JP" sz="2000" dirty="0">
                <a:ea typeface="Arial Unicode MS" panose="020B0604020202020204" pitchFamily="34" charset="-128"/>
                <a:cs typeface="Arial Unicode MS" panose="020B0604020202020204" pitchFamily="34" charset="-128"/>
              </a:rPr>
              <a:t>Aggregator can not distinguish </a:t>
            </a:r>
            <a:r>
              <a:rPr lang="en-US" altLang="ja-JP" sz="2000" dirty="0">
                <a:solidFill>
                  <a:schemeClr val="accent1"/>
                </a:solidFill>
                <a:ea typeface="Arial Unicode MS" panose="020B0604020202020204" pitchFamily="34" charset="-128"/>
                <a:cs typeface="Arial Unicode MS" panose="020B0604020202020204" pitchFamily="34" charset="-128"/>
              </a:rPr>
              <a:t>x = 1</a:t>
            </a:r>
            <a:r>
              <a:rPr lang="ja-JP" altLang="en-US" sz="2000" dirty="0">
                <a:solidFill>
                  <a:schemeClr val="accent1"/>
                </a:solidFill>
                <a:ea typeface="Arial Unicode MS" panose="020B0604020202020204" pitchFamily="34" charset="-128"/>
                <a:cs typeface="Arial Unicode MS" panose="020B0604020202020204" pitchFamily="34" charset="-128"/>
              </a:rPr>
              <a:t> </a:t>
            </a:r>
            <a:r>
              <a:rPr lang="en-US" altLang="ja-JP" sz="2000" dirty="0">
                <a:ea typeface="Arial Unicode MS" panose="020B0604020202020204" pitchFamily="34" charset="-128"/>
                <a:cs typeface="Arial Unicode MS" panose="020B0604020202020204" pitchFamily="34" charset="-128"/>
              </a:rPr>
              <a:t>and</a:t>
            </a:r>
            <a:r>
              <a:rPr lang="ja-JP" altLang="en-US" sz="2000" dirty="0">
                <a:solidFill>
                  <a:schemeClr val="accent1"/>
                </a:solidFill>
                <a:ea typeface="Arial Unicode MS" panose="020B0604020202020204" pitchFamily="34" charset="-128"/>
                <a:cs typeface="Arial Unicode MS" panose="020B0604020202020204" pitchFamily="34" charset="-128"/>
              </a:rPr>
              <a:t> </a:t>
            </a:r>
            <a:r>
              <a:rPr lang="en-US" altLang="ja-JP" sz="2000" dirty="0">
                <a:solidFill>
                  <a:schemeClr val="accent2"/>
                </a:solidFill>
                <a:ea typeface="Arial Unicode MS" panose="020B0604020202020204" pitchFamily="34" charset="-128"/>
                <a:cs typeface="Arial Unicode MS" panose="020B0604020202020204" pitchFamily="34" charset="-128"/>
              </a:rPr>
              <a:t>x = 2</a:t>
            </a:r>
            <a:r>
              <a:rPr lang="en-US" altLang="ja-JP" sz="2000" dirty="0">
                <a:ea typeface="Arial Unicode MS" panose="020B0604020202020204" pitchFamily="34" charset="-128"/>
                <a:cs typeface="Arial Unicode MS" panose="020B0604020202020204" pitchFamily="34" charset="-128"/>
              </a:rPr>
              <a:t>,3</a:t>
            </a:r>
            <a:endParaRPr kumimoji="1" lang="ja-JP" altLang="en-US" sz="2000" dirty="0"/>
          </a:p>
        </p:txBody>
      </p:sp>
      <p:pic>
        <p:nvPicPr>
          <p:cNvPr id="5" name="図 4" descr="テーブル, カレンダー&#10;&#10;AI によって生成されたコンテンツは間違っている可能性があります。">
            <a:extLst>
              <a:ext uri="{FF2B5EF4-FFF2-40B4-BE49-F238E27FC236}">
                <a16:creationId xmlns:a16="http://schemas.microsoft.com/office/drawing/2014/main" id="{B3CE9B70-F9D5-63D2-229B-140A817494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4876800"/>
            <a:ext cx="5886449" cy="1600200"/>
          </a:xfrm>
          <a:prstGeom prst="rect">
            <a:avLst/>
          </a:prstGeom>
        </p:spPr>
      </p:pic>
    </p:spTree>
    <p:extLst>
      <p:ext uri="{BB962C8B-B14F-4D97-AF65-F5344CB8AC3E}">
        <p14:creationId xmlns:p14="http://schemas.microsoft.com/office/powerpoint/2010/main" val="4123493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378E70-9B04-20D3-5B98-8CFBCFE68083}"/>
              </a:ext>
            </a:extLst>
          </p:cNvPr>
          <p:cNvSpPr>
            <a:spLocks noGrp="1"/>
          </p:cNvSpPr>
          <p:nvPr>
            <p:ph type="title"/>
          </p:nvPr>
        </p:nvSpPr>
        <p:spPr/>
        <p:txBody>
          <a:bodyPr/>
          <a:lstStyle/>
          <a:p>
            <a:r>
              <a:rPr kumimoji="1" lang="en-US" altLang="ja-JP" dirty="0"/>
              <a:t>VGRR </a:t>
            </a:r>
            <a:r>
              <a:rPr kumimoji="1" lang="en-US" altLang="ja-JP" sz="4000" dirty="0"/>
              <a:t>(Verified GRR)</a:t>
            </a:r>
            <a:endParaRPr kumimoji="1" lang="ja-JP" altLang="en-US" dirty="0"/>
          </a:p>
        </p:txBody>
      </p:sp>
      <p:sp>
        <p:nvSpPr>
          <p:cNvPr id="3" name="コンテンツ プレースホルダー 2">
            <a:extLst>
              <a:ext uri="{FF2B5EF4-FFF2-40B4-BE49-F238E27FC236}">
                <a16:creationId xmlns:a16="http://schemas.microsoft.com/office/drawing/2014/main" id="{8F1083F9-F084-DE47-AC8C-CE0F499BD86A}"/>
              </a:ext>
            </a:extLst>
          </p:cNvPr>
          <p:cNvSpPr>
            <a:spLocks noGrp="1"/>
          </p:cNvSpPr>
          <p:nvPr>
            <p:ph idx="1"/>
          </p:nvPr>
        </p:nvSpPr>
        <p:spPr/>
        <p:txBody>
          <a:bodyPr/>
          <a:lstStyle/>
          <a:p>
            <a:r>
              <a:rPr kumimoji="1" lang="en-US" altLang="ja-JP" dirty="0"/>
              <a:t>Pros: </a:t>
            </a:r>
          </a:p>
          <a:p>
            <a:pPr lvl="1"/>
            <a:r>
              <a:rPr lang="en-US" altLang="ja-JP" dirty="0"/>
              <a:t>VGRR</a:t>
            </a:r>
            <a:r>
              <a:rPr lang="ja-JP" altLang="en-US" dirty="0"/>
              <a:t> </a:t>
            </a:r>
            <a:r>
              <a:rPr lang="en-US" altLang="ja-JP" dirty="0"/>
              <a:t>is (              )-LDP</a:t>
            </a:r>
          </a:p>
          <a:p>
            <a:pPr lvl="1"/>
            <a:r>
              <a:rPr kumimoji="1" lang="en-US" altLang="ja-JP" dirty="0"/>
              <a:t>VGRR is </a:t>
            </a:r>
            <a:r>
              <a:rPr kumimoji="1" lang="en-US" altLang="ja-JP" dirty="0">
                <a:solidFill>
                  <a:schemeClr val="accent1"/>
                </a:solidFill>
              </a:rPr>
              <a:t>robust against OPA</a:t>
            </a:r>
            <a:r>
              <a:rPr kumimoji="1" lang="en-US" altLang="ja-JP" dirty="0"/>
              <a:t> </a:t>
            </a:r>
          </a:p>
          <a:p>
            <a:pPr lvl="2"/>
            <a:r>
              <a:rPr lang="en-US" altLang="ja-JP" dirty="0"/>
              <a:t>robust </a:t>
            </a:r>
            <a:r>
              <a:rPr lang="en-US" altLang="ja-JP" dirty="0" err="1"/>
              <a:t>iff</a:t>
            </a:r>
            <a:r>
              <a:rPr lang="en-US" altLang="ja-JP" dirty="0"/>
              <a:t> </a:t>
            </a:r>
            <a:r>
              <a:rPr kumimoji="1" lang="en-US" altLang="ja-JP" dirty="0"/>
              <a:t>P</a:t>
            </a:r>
            <a:r>
              <a:rPr kumimoji="1" lang="ja-JP" altLang="en-US" dirty="0"/>
              <a:t>ｒ</a:t>
            </a:r>
            <a:r>
              <a:rPr kumimoji="1" lang="en-US" altLang="ja-JP" dirty="0"/>
              <a:t>[S</a:t>
            </a:r>
            <a:r>
              <a:rPr kumimoji="1" lang="en-US" altLang="ja-JP" baseline="-25000" dirty="0"/>
              <a:t>max</a:t>
            </a:r>
            <a:r>
              <a:rPr kumimoji="1" lang="en-US" altLang="ja-JP" dirty="0"/>
              <a:t> = S</a:t>
            </a:r>
            <a:r>
              <a:rPr kumimoji="1" lang="en-US" altLang="ja-JP" baseline="-25000" dirty="0"/>
              <a:t>in</a:t>
            </a:r>
            <a:r>
              <a:rPr kumimoji="1" lang="en-US" altLang="ja-JP" dirty="0"/>
              <a:t>] &gt; 1 – </a:t>
            </a:r>
            <a:r>
              <a:rPr kumimoji="1" lang="en-US" altLang="ja-JP" dirty="0" err="1"/>
              <a:t>negl</a:t>
            </a:r>
            <a:r>
              <a:rPr lang="en-US" altLang="ja-JP" dirty="0"/>
              <a:t>(k</a:t>
            </a:r>
            <a:r>
              <a:rPr kumimoji="1" lang="en-US" altLang="ja-JP" dirty="0"/>
              <a:t>)</a:t>
            </a:r>
          </a:p>
          <a:p>
            <a:pPr lvl="2"/>
            <a:r>
              <a:rPr kumimoji="1" lang="en-US" altLang="ja-JP" dirty="0"/>
              <a:t>S</a:t>
            </a:r>
            <a:r>
              <a:rPr kumimoji="1" lang="en-US" altLang="ja-JP" baseline="-25000" dirty="0"/>
              <a:t>in</a:t>
            </a:r>
            <a:r>
              <a:rPr kumimoji="1" lang="en-US" altLang="ja-JP" dirty="0"/>
              <a:t> = IPA, S</a:t>
            </a:r>
            <a:r>
              <a:rPr kumimoji="1" lang="en-US" altLang="ja-JP" baseline="-25000" dirty="0"/>
              <a:t>max</a:t>
            </a:r>
            <a:r>
              <a:rPr kumimoji="1" lang="en-US" altLang="ja-JP" dirty="0"/>
              <a:t> = </a:t>
            </a:r>
            <a:r>
              <a:rPr lang="en-US" altLang="ja-JP" dirty="0"/>
              <a:t>OPA</a:t>
            </a:r>
          </a:p>
          <a:p>
            <a:pPr lvl="1"/>
            <a:r>
              <a:rPr lang="en-US" altLang="ja-JP" dirty="0"/>
              <a:t>VGRR is lightweight (no ZK proof)</a:t>
            </a:r>
          </a:p>
          <a:p>
            <a:r>
              <a:rPr kumimoji="1" lang="en-US" altLang="ja-JP" dirty="0"/>
              <a:t>Cons: </a:t>
            </a:r>
          </a:p>
          <a:p>
            <a:pPr lvl="1"/>
            <a:r>
              <a:rPr kumimoji="1" lang="en-US" altLang="ja-JP" dirty="0"/>
              <a:t>deals with only discrete values (frequency estimation)</a:t>
            </a:r>
          </a:p>
        </p:txBody>
      </p:sp>
      <p:pic>
        <p:nvPicPr>
          <p:cNvPr id="1026" name="Picture 2" descr="\begin{align*}&#10;\epsilon' = \ln \frac{\ell_1}{\ell_2}&#10;\end{align*}">
            <a:extLst>
              <a:ext uri="{FF2B5EF4-FFF2-40B4-BE49-F238E27FC236}">
                <a16:creationId xmlns:a16="http://schemas.microsoft.com/office/drawing/2014/main" id="{45BCB3B5-2BE3-3B95-8B2D-A79ABB972447}"/>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429000" y="2209800"/>
            <a:ext cx="1309635" cy="722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552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79EF9B-2E5C-65E1-7078-E934A16AE438}"/>
              </a:ext>
            </a:extLst>
          </p:cNvPr>
          <p:cNvSpPr>
            <a:spLocks noGrp="1"/>
          </p:cNvSpPr>
          <p:nvPr>
            <p:ph type="title"/>
          </p:nvPr>
        </p:nvSpPr>
        <p:spPr/>
        <p:txBody>
          <a:bodyPr/>
          <a:lstStyle/>
          <a:p>
            <a:r>
              <a:rPr kumimoji="1" lang="en-US" altLang="ja-JP" dirty="0"/>
              <a:t>Our work</a:t>
            </a:r>
            <a:endParaRPr kumimoji="1" lang="ja-JP" altLang="en-US" dirty="0"/>
          </a:p>
        </p:txBody>
      </p:sp>
      <p:sp>
        <p:nvSpPr>
          <p:cNvPr id="3" name="コンテンツ プレースホルダー 2">
            <a:extLst>
              <a:ext uri="{FF2B5EF4-FFF2-40B4-BE49-F238E27FC236}">
                <a16:creationId xmlns:a16="http://schemas.microsoft.com/office/drawing/2014/main" id="{7DE2EA20-54A1-A783-D5FB-4C436D723AF0}"/>
              </a:ext>
            </a:extLst>
          </p:cNvPr>
          <p:cNvSpPr>
            <a:spLocks noGrp="1"/>
          </p:cNvSpPr>
          <p:nvPr>
            <p:ph idx="1"/>
          </p:nvPr>
        </p:nvSpPr>
        <p:spPr/>
        <p:txBody>
          <a:bodyPr/>
          <a:lstStyle/>
          <a:p>
            <a:r>
              <a:rPr lang="en-US" altLang="ja-JP" dirty="0"/>
              <a:t>Goal</a:t>
            </a:r>
          </a:p>
          <a:p>
            <a:pPr lvl="1"/>
            <a:r>
              <a:rPr lang="en-US" altLang="ja-JP" dirty="0"/>
              <a:t>Robust LDP for continuous value</a:t>
            </a:r>
          </a:p>
          <a:p>
            <a:pPr lvl="1"/>
            <a:endParaRPr lang="en-US" altLang="ja-JP" dirty="0"/>
          </a:p>
          <a:p>
            <a:endParaRPr kumimoji="1" lang="ja-JP" altLang="en-US" dirty="0"/>
          </a:p>
        </p:txBody>
      </p:sp>
      <p:graphicFrame>
        <p:nvGraphicFramePr>
          <p:cNvPr id="4" name="表 3">
            <a:extLst>
              <a:ext uri="{FF2B5EF4-FFF2-40B4-BE49-F238E27FC236}">
                <a16:creationId xmlns:a16="http://schemas.microsoft.com/office/drawing/2014/main" id="{C06CB2D4-A8A4-7348-BBC0-3B425D1245CA}"/>
              </a:ext>
            </a:extLst>
          </p:cNvPr>
          <p:cNvGraphicFramePr>
            <a:graphicFrameLocks noGrp="1"/>
          </p:cNvGraphicFramePr>
          <p:nvPr>
            <p:extLst>
              <p:ext uri="{D42A27DB-BD31-4B8C-83A1-F6EECF244321}">
                <p14:modId xmlns:p14="http://schemas.microsoft.com/office/powerpoint/2010/main" val="3202087568"/>
              </p:ext>
            </p:extLst>
          </p:nvPr>
        </p:nvGraphicFramePr>
        <p:xfrm>
          <a:off x="349045" y="2860450"/>
          <a:ext cx="8229601" cy="3840480"/>
        </p:xfrm>
        <a:graphic>
          <a:graphicData uri="http://schemas.openxmlformats.org/drawingml/2006/table">
            <a:tbl>
              <a:tblPr firstRow="1" bandRow="1">
                <a:tableStyleId>{5940675A-B579-460E-94D1-54222C63F5DA}</a:tableStyleId>
              </a:tblPr>
              <a:tblGrid>
                <a:gridCol w="1976797">
                  <a:extLst>
                    <a:ext uri="{9D8B030D-6E8A-4147-A177-3AD203B41FA5}">
                      <a16:colId xmlns:a16="http://schemas.microsoft.com/office/drawing/2014/main" val="3900053934"/>
                    </a:ext>
                  </a:extLst>
                </a:gridCol>
                <a:gridCol w="1563201">
                  <a:extLst>
                    <a:ext uri="{9D8B030D-6E8A-4147-A177-3AD203B41FA5}">
                      <a16:colId xmlns:a16="http://schemas.microsoft.com/office/drawing/2014/main" val="859878811"/>
                    </a:ext>
                  </a:extLst>
                </a:gridCol>
                <a:gridCol w="1563201">
                  <a:extLst>
                    <a:ext uri="{9D8B030D-6E8A-4147-A177-3AD203B41FA5}">
                      <a16:colId xmlns:a16="http://schemas.microsoft.com/office/drawing/2014/main" val="3500606176"/>
                    </a:ext>
                  </a:extLst>
                </a:gridCol>
                <a:gridCol w="1563201">
                  <a:extLst>
                    <a:ext uri="{9D8B030D-6E8A-4147-A177-3AD203B41FA5}">
                      <a16:colId xmlns:a16="http://schemas.microsoft.com/office/drawing/2014/main" val="2532395656"/>
                    </a:ext>
                  </a:extLst>
                </a:gridCol>
                <a:gridCol w="1563201">
                  <a:extLst>
                    <a:ext uri="{9D8B030D-6E8A-4147-A177-3AD203B41FA5}">
                      <a16:colId xmlns:a16="http://schemas.microsoft.com/office/drawing/2014/main" val="1764214933"/>
                    </a:ext>
                  </a:extLst>
                </a:gridCol>
              </a:tblGrid>
              <a:tr h="370840">
                <a:tc rowSpan="2">
                  <a:txBody>
                    <a:bodyPr/>
                    <a:lstStyle/>
                    <a:p>
                      <a:pPr algn="ctr"/>
                      <a:r>
                        <a:rPr kumimoji="1" lang="en-US" altLang="ja-JP" sz="2000" dirty="0"/>
                        <a:t>Task</a:t>
                      </a:r>
                      <a:endParaRPr kumimoji="1" lang="ja-JP" altLang="en-US" sz="2000" dirty="0"/>
                    </a:p>
                  </a:txBody>
                  <a:tcPr>
                    <a:solidFill>
                      <a:schemeClr val="accent4">
                        <a:lumMod val="20000"/>
                        <a:lumOff val="80000"/>
                      </a:schemeClr>
                    </a:solidFill>
                  </a:tcPr>
                </a:tc>
                <a:tc rowSpan="2">
                  <a:txBody>
                    <a:bodyPr/>
                    <a:lstStyle/>
                    <a:p>
                      <a:pPr algn="ctr"/>
                      <a:r>
                        <a:rPr kumimoji="1" lang="en-US" altLang="ja-JP" sz="2000" dirty="0"/>
                        <a:t>LDP</a:t>
                      </a:r>
                      <a:endParaRPr kumimoji="1" lang="ja-JP" altLang="en-US" sz="2000" dirty="0"/>
                    </a:p>
                  </a:txBody>
                  <a:tcPr>
                    <a:solidFill>
                      <a:schemeClr val="accent4">
                        <a:lumMod val="20000"/>
                        <a:lumOff val="80000"/>
                      </a:schemeClr>
                    </a:solidFill>
                  </a:tcPr>
                </a:tc>
                <a:tc rowSpan="2">
                  <a:txBody>
                    <a:bodyPr/>
                    <a:lstStyle/>
                    <a:p>
                      <a:pPr algn="ctr"/>
                      <a:r>
                        <a:rPr kumimoji="1" lang="en-US" altLang="ja-JP" sz="2000" dirty="0"/>
                        <a:t>Poisoning</a:t>
                      </a:r>
                      <a:endParaRPr kumimoji="1" lang="ja-JP" altLang="en-US" sz="2000" dirty="0"/>
                    </a:p>
                  </a:txBody>
                  <a:tcPr>
                    <a:solidFill>
                      <a:schemeClr val="accent4">
                        <a:lumMod val="20000"/>
                        <a:lumOff val="80000"/>
                      </a:schemeClr>
                    </a:solidFill>
                  </a:tcPr>
                </a:tc>
                <a:tc gridSpan="2">
                  <a:txBody>
                    <a:bodyPr/>
                    <a:lstStyle/>
                    <a:p>
                      <a:pPr algn="ctr"/>
                      <a:r>
                        <a:rPr kumimoji="1" lang="en-US" altLang="ja-JP" sz="2000" dirty="0"/>
                        <a:t>Mitigation</a:t>
                      </a:r>
                      <a:endParaRPr kumimoji="1" lang="ja-JP" altLang="en-US" sz="2000" dirty="0"/>
                    </a:p>
                  </a:txBody>
                  <a:tcPr>
                    <a:solidFill>
                      <a:schemeClr val="accent4">
                        <a:lumMod val="20000"/>
                        <a:lumOff val="80000"/>
                      </a:schemeClr>
                    </a:solidFill>
                  </a:tcPr>
                </a:tc>
                <a:tc hMerge="1">
                  <a:txBody>
                    <a:bodyPr/>
                    <a:lstStyle/>
                    <a:p>
                      <a:endParaRPr kumimoji="1" lang="ja-JP" altLang="en-US"/>
                    </a:p>
                  </a:txBody>
                  <a:tcPr/>
                </a:tc>
                <a:extLst>
                  <a:ext uri="{0D108BD9-81ED-4DB2-BD59-A6C34878D82A}">
                    <a16:rowId xmlns:a16="http://schemas.microsoft.com/office/drawing/2014/main" val="2068224730"/>
                  </a:ext>
                </a:extLst>
              </a:tr>
              <a:tr h="37084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a:r>
                        <a:rPr kumimoji="1" lang="ja-JP" altLang="en-US" sz="2000" dirty="0"/>
                        <a:t> </a:t>
                      </a:r>
                      <a:r>
                        <a:rPr kumimoji="1" lang="en-US" altLang="ja-JP" sz="2000" dirty="0"/>
                        <a:t>probabilistic</a:t>
                      </a:r>
                      <a:endParaRPr kumimoji="1" lang="ja-JP" altLang="en-US" sz="2000" dirty="0"/>
                    </a:p>
                  </a:txBody>
                  <a:tcPr>
                    <a:solidFill>
                      <a:schemeClr val="accent4">
                        <a:lumMod val="20000"/>
                        <a:lumOff val="80000"/>
                      </a:schemeClr>
                    </a:solidFill>
                  </a:tcPr>
                </a:tc>
                <a:tc>
                  <a:txBody>
                    <a:bodyPr/>
                    <a:lstStyle/>
                    <a:p>
                      <a:pPr algn="ctr"/>
                      <a:r>
                        <a:rPr kumimoji="1" lang="en-US" altLang="ja-JP" sz="2000" dirty="0"/>
                        <a:t>cryptographical</a:t>
                      </a:r>
                      <a:endParaRPr kumimoji="1" lang="ja-JP" altLang="en-US" sz="2000" dirty="0"/>
                    </a:p>
                  </a:txBody>
                  <a:tcPr>
                    <a:solidFill>
                      <a:schemeClr val="accent4">
                        <a:lumMod val="20000"/>
                        <a:lumOff val="80000"/>
                      </a:schemeClr>
                    </a:solidFill>
                  </a:tcPr>
                </a:tc>
                <a:extLst>
                  <a:ext uri="{0D108BD9-81ED-4DB2-BD59-A6C34878D82A}">
                    <a16:rowId xmlns:a16="http://schemas.microsoft.com/office/drawing/2014/main" val="2998543437"/>
                  </a:ext>
                </a:extLst>
              </a:tr>
              <a:tr h="370840">
                <a:tc>
                  <a:txBody>
                    <a:bodyPr/>
                    <a:lstStyle/>
                    <a:p>
                      <a:r>
                        <a:rPr kumimoji="1" lang="en-US" altLang="ja-JP" sz="2400" dirty="0"/>
                        <a:t>Frequency</a:t>
                      </a:r>
                      <a:r>
                        <a:rPr kumimoji="1" lang="en-US" altLang="ja-JP" sz="2000" dirty="0"/>
                        <a:t> estimation </a:t>
                      </a:r>
                    </a:p>
                    <a:p>
                      <a:r>
                        <a:rPr kumimoji="1" lang="en-US" altLang="ja-JP" sz="2000" dirty="0"/>
                        <a:t>(categorical</a:t>
                      </a:r>
                      <a:r>
                        <a:rPr kumimoji="1" lang="ja-JP" altLang="en-US" sz="2000" dirty="0"/>
                        <a:t> </a:t>
                      </a:r>
                      <a:r>
                        <a:rPr kumimoji="1" lang="en-US" altLang="ja-JP" sz="2000" dirty="0"/>
                        <a:t>value)</a:t>
                      </a:r>
                      <a:endParaRPr kumimoji="1" lang="ja-JP" altLang="en-US" sz="2000" dirty="0"/>
                    </a:p>
                  </a:txBody>
                  <a:tcPr/>
                </a:tc>
                <a:tc>
                  <a:txBody>
                    <a:bodyPr/>
                    <a:lstStyle/>
                    <a:p>
                      <a:r>
                        <a:rPr kumimoji="1" lang="en-US" altLang="ja-JP" sz="2000" dirty="0"/>
                        <a:t>GRR, OUE, OLH, </a:t>
                      </a:r>
                      <a:r>
                        <a:rPr kumimoji="1" lang="en-US" altLang="ja-JP" sz="2000" dirty="0" err="1"/>
                        <a:t>Rappor</a:t>
                      </a:r>
                      <a:endParaRPr kumimoji="1" lang="ja-JP" altLang="en-US" sz="2000" dirty="0"/>
                    </a:p>
                  </a:txBody>
                  <a:tcPr/>
                </a:tc>
                <a:tc>
                  <a:txBody>
                    <a:bodyPr/>
                    <a:lstStyle/>
                    <a:p>
                      <a:r>
                        <a:rPr kumimoji="1" lang="en-US" altLang="ja-JP" sz="2000" dirty="0"/>
                        <a:t>[7] Cheu</a:t>
                      </a:r>
                    </a:p>
                    <a:p>
                      <a:r>
                        <a:rPr kumimoji="1" lang="en-US" altLang="ja-JP" sz="2000" dirty="0"/>
                        <a:t>[8] Cao</a:t>
                      </a:r>
                    </a:p>
                    <a:p>
                      <a:r>
                        <a:rPr kumimoji="1" lang="en-US" altLang="ja-JP" sz="2000" dirty="0"/>
                        <a:t>[9] Wu</a:t>
                      </a:r>
                      <a:endParaRPr kumimoji="1" lang="ja-JP" altLang="en-US" sz="2000" dirty="0"/>
                    </a:p>
                  </a:txBody>
                  <a:tcPr/>
                </a:tc>
                <a:tc>
                  <a:txBody>
                    <a:bodyPr/>
                    <a:lstStyle/>
                    <a:p>
                      <a:r>
                        <a:rPr kumimoji="1" lang="en-US" altLang="ja-JP" sz="2000" dirty="0"/>
                        <a:t>[8], [12]</a:t>
                      </a:r>
                      <a:endParaRPr kumimoji="1" lang="ja-JP" altLang="en-US" sz="2000" dirty="0"/>
                    </a:p>
                  </a:txBody>
                  <a:tcPr/>
                </a:tc>
                <a:tc>
                  <a:txBody>
                    <a:bodyPr/>
                    <a:lstStyle/>
                    <a:p>
                      <a:r>
                        <a:rPr kumimoji="1" lang="en-US" altLang="ja-JP" sz="2000" dirty="0"/>
                        <a:t>[1] Song, [6] Kato</a:t>
                      </a:r>
                      <a:endParaRPr kumimoji="1" lang="ja-JP" altLang="en-US" sz="2000"/>
                    </a:p>
                  </a:txBody>
                  <a:tcPr/>
                </a:tc>
                <a:extLst>
                  <a:ext uri="{0D108BD9-81ED-4DB2-BD59-A6C34878D82A}">
                    <a16:rowId xmlns:a16="http://schemas.microsoft.com/office/drawing/2014/main" val="1197688999"/>
                  </a:ext>
                </a:extLst>
              </a:tr>
              <a:tr h="370840">
                <a:tc>
                  <a:txBody>
                    <a:bodyPr/>
                    <a:lstStyle/>
                    <a:p>
                      <a:r>
                        <a:rPr kumimoji="1" lang="en-US" altLang="ja-JP" sz="2400" dirty="0"/>
                        <a:t>Mean</a:t>
                      </a:r>
                      <a:r>
                        <a:rPr kumimoji="1" lang="en-US" altLang="ja-JP" sz="2000" dirty="0"/>
                        <a:t> estimation</a:t>
                      </a:r>
                      <a:r>
                        <a:rPr kumimoji="1" lang="ja-JP" altLang="en-US" sz="2000" dirty="0"/>
                        <a:t>　</a:t>
                      </a:r>
                      <a:br>
                        <a:rPr kumimoji="1" lang="en-US" altLang="ja-JP" sz="2000" dirty="0"/>
                      </a:br>
                      <a:r>
                        <a:rPr kumimoji="1" lang="en-US" altLang="ja-JP" sz="2000" dirty="0"/>
                        <a:t>(continuous value)</a:t>
                      </a:r>
                      <a:endParaRPr kumimoji="1" lang="ja-JP" altLang="en-US" sz="2000" dirty="0"/>
                    </a:p>
                  </a:txBody>
                  <a:tcPr/>
                </a:tc>
                <a:tc>
                  <a:txBody>
                    <a:bodyPr/>
                    <a:lstStyle/>
                    <a:p>
                      <a:r>
                        <a:rPr kumimoji="1" lang="en-US" altLang="ja-JP" sz="2000" dirty="0"/>
                        <a:t>[3] SR</a:t>
                      </a:r>
                    </a:p>
                    <a:p>
                      <a:r>
                        <a:rPr kumimoji="1" lang="en-US" altLang="ja-JP" sz="2000" dirty="0"/>
                        <a:t>[4] PM</a:t>
                      </a:r>
                    </a:p>
                  </a:txBody>
                  <a:tcPr/>
                </a:tc>
                <a:tc>
                  <a:txBody>
                    <a:bodyPr/>
                    <a:lstStyle/>
                    <a:p>
                      <a:r>
                        <a:rPr kumimoji="1" lang="en-US" altLang="ja-JP" sz="2000" dirty="0"/>
                        <a:t>[10] Zhao</a:t>
                      </a:r>
                      <a:endParaRPr kumimoji="1" lang="ja-JP" altLang="en-US" sz="2000"/>
                    </a:p>
                  </a:txBody>
                  <a:tcPr/>
                </a:tc>
                <a:tc>
                  <a:txBody>
                    <a:bodyPr/>
                    <a:lstStyle/>
                    <a:p>
                      <a:r>
                        <a:rPr kumimoji="1" lang="en-US" altLang="ja-JP" sz="2000" dirty="0"/>
                        <a:t>[10] Zhao</a:t>
                      </a:r>
                      <a:endParaRPr kumimoji="1" lang="ja-JP" altLang="en-US" sz="2000"/>
                    </a:p>
                  </a:txBody>
                  <a:tcPr/>
                </a:tc>
                <a:tc>
                  <a:txBody>
                    <a:bodyPr/>
                    <a:lstStyle/>
                    <a:p>
                      <a:r>
                        <a:rPr kumimoji="1" lang="en-US" altLang="ja-JP" sz="2000" dirty="0">
                          <a:solidFill>
                            <a:srgbClr val="FF0000"/>
                          </a:solidFill>
                        </a:rPr>
                        <a:t>Our work</a:t>
                      </a:r>
                      <a:endParaRPr kumimoji="1" lang="ja-JP" altLang="en-US" sz="2000" dirty="0">
                        <a:solidFill>
                          <a:srgbClr val="FF0000"/>
                        </a:solidFill>
                      </a:endParaRPr>
                    </a:p>
                  </a:txBody>
                  <a:tcPr/>
                </a:tc>
                <a:extLst>
                  <a:ext uri="{0D108BD9-81ED-4DB2-BD59-A6C34878D82A}">
                    <a16:rowId xmlns:a16="http://schemas.microsoft.com/office/drawing/2014/main" val="3532517672"/>
                  </a:ext>
                </a:extLst>
              </a:tr>
            </a:tbl>
          </a:graphicData>
        </a:graphic>
      </p:graphicFrame>
    </p:spTree>
    <p:extLst>
      <p:ext uri="{BB962C8B-B14F-4D97-AF65-F5344CB8AC3E}">
        <p14:creationId xmlns:p14="http://schemas.microsoft.com/office/powerpoint/2010/main" val="3895206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12A2AD-3A41-B81F-8D93-198423E8D2D6}"/>
              </a:ext>
            </a:extLst>
          </p:cNvPr>
          <p:cNvSpPr>
            <a:spLocks noGrp="1"/>
          </p:cNvSpPr>
          <p:nvPr>
            <p:ph type="title"/>
          </p:nvPr>
        </p:nvSpPr>
        <p:spPr/>
        <p:txBody>
          <a:bodyPr/>
          <a:lstStyle/>
          <a:p>
            <a:r>
              <a:rPr lang="en-US" dirty="0"/>
              <a:t>Continuous-valued LDP</a:t>
            </a:r>
          </a:p>
        </p:txBody>
      </p:sp>
      <p:sp>
        <p:nvSpPr>
          <p:cNvPr id="3" name="コンテンツ プレースホルダー 2">
            <a:extLst>
              <a:ext uri="{FF2B5EF4-FFF2-40B4-BE49-F238E27FC236}">
                <a16:creationId xmlns:a16="http://schemas.microsoft.com/office/drawing/2014/main" id="{F7538FB2-7692-6828-FA81-3B2960DB5F0D}"/>
              </a:ext>
            </a:extLst>
          </p:cNvPr>
          <p:cNvSpPr>
            <a:spLocks noGrp="1"/>
          </p:cNvSpPr>
          <p:nvPr>
            <p:ph idx="1"/>
          </p:nvPr>
        </p:nvSpPr>
        <p:spPr/>
        <p:txBody>
          <a:bodyPr/>
          <a:lstStyle/>
          <a:p>
            <a:r>
              <a:rPr lang="en-US" sz="2800" dirty="0"/>
              <a:t>LDP</a:t>
            </a:r>
          </a:p>
          <a:p>
            <a:pPr lvl="1"/>
            <a:r>
              <a:rPr lang="en-US" sz="2400" dirty="0"/>
              <a:t>[2] GRR (Generalized Randomized Response) </a:t>
            </a:r>
          </a:p>
          <a:p>
            <a:pPr lvl="1"/>
            <a:r>
              <a:rPr lang="en-US" sz="2400" dirty="0"/>
              <a:t>[3] SR (Stochastic Rounding)</a:t>
            </a:r>
          </a:p>
          <a:p>
            <a:pPr lvl="1"/>
            <a:r>
              <a:rPr lang="en-US" sz="2400" dirty="0"/>
              <a:t>[4] PM (Pricewise Mechanism)</a:t>
            </a:r>
          </a:p>
        </p:txBody>
      </p:sp>
      <p:pic>
        <p:nvPicPr>
          <p:cNvPr id="12" name="図 11">
            <a:extLst>
              <a:ext uri="{FF2B5EF4-FFF2-40B4-BE49-F238E27FC236}">
                <a16:creationId xmlns:a16="http://schemas.microsoft.com/office/drawing/2014/main" id="{38A501E8-754C-6D50-D51E-00857DBDD5C7}"/>
              </a:ext>
            </a:extLst>
          </p:cNvPr>
          <p:cNvPicPr>
            <a:picLocks noChangeAspect="1"/>
          </p:cNvPicPr>
          <p:nvPr/>
        </p:nvPicPr>
        <p:blipFill>
          <a:blip r:embed="rId2"/>
          <a:stretch>
            <a:fillRect/>
          </a:stretch>
        </p:blipFill>
        <p:spPr>
          <a:xfrm>
            <a:off x="990600" y="3991275"/>
            <a:ext cx="7772400" cy="2380650"/>
          </a:xfrm>
          <a:prstGeom prst="rect">
            <a:avLst/>
          </a:prstGeom>
        </p:spPr>
      </p:pic>
    </p:spTree>
    <p:extLst>
      <p:ext uri="{BB962C8B-B14F-4D97-AF65-F5344CB8AC3E}">
        <p14:creationId xmlns:p14="http://schemas.microsoft.com/office/powerpoint/2010/main" val="2258569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D5CD80-79FE-B126-8FDF-D9896C6F1394}"/>
              </a:ext>
            </a:extLst>
          </p:cNvPr>
          <p:cNvSpPr>
            <a:spLocks noGrp="1"/>
          </p:cNvSpPr>
          <p:nvPr>
            <p:ph type="title"/>
          </p:nvPr>
        </p:nvSpPr>
        <p:spPr/>
        <p:txBody>
          <a:bodyPr/>
          <a:lstStyle/>
          <a:p>
            <a:r>
              <a:rPr lang="en-US" dirty="0"/>
              <a:t>SR (Stochastic Rounding)</a:t>
            </a:r>
          </a:p>
        </p:txBody>
      </p:sp>
      <p:sp>
        <p:nvSpPr>
          <p:cNvPr id="3" name="コンテンツ プレースホルダー 2">
            <a:extLst>
              <a:ext uri="{FF2B5EF4-FFF2-40B4-BE49-F238E27FC236}">
                <a16:creationId xmlns:a16="http://schemas.microsoft.com/office/drawing/2014/main" id="{864DBE09-C446-BC61-495B-501B62969D05}"/>
              </a:ext>
            </a:extLst>
          </p:cNvPr>
          <p:cNvSpPr>
            <a:spLocks noGrp="1"/>
          </p:cNvSpPr>
          <p:nvPr>
            <p:ph idx="1"/>
          </p:nvPr>
        </p:nvSpPr>
        <p:spPr/>
        <p:txBody>
          <a:bodyPr/>
          <a:lstStyle/>
          <a:p>
            <a:r>
              <a:rPr lang="en-US" dirty="0"/>
              <a:t> Input: x</a:t>
            </a:r>
          </a:p>
          <a:p>
            <a:pPr lvl="1"/>
            <a:r>
              <a:rPr lang="en-US" dirty="0"/>
              <a:t>x in [</a:t>
            </a:r>
            <a:r>
              <a:rPr lang="en-US" dirty="0" err="1"/>
              <a:t>a,b</a:t>
            </a:r>
            <a:r>
              <a:rPr lang="en-US" dirty="0"/>
              <a:t>] → x~ in [-1,1] </a:t>
            </a:r>
          </a:p>
          <a:p>
            <a:pPr lvl="2"/>
            <a:r>
              <a:rPr lang="en-US" dirty="0"/>
              <a:t>x~ = -1 + (x-a)*2/(b-a)</a:t>
            </a:r>
          </a:p>
          <a:p>
            <a:r>
              <a:rPr lang="en-US" dirty="0"/>
              <a:t>Perturbation: x’</a:t>
            </a:r>
          </a:p>
          <a:p>
            <a:pPr lvl="1"/>
            <a:endParaRPr lang="en-US" dirty="0"/>
          </a:p>
          <a:p>
            <a:pPr lvl="1"/>
            <a:endParaRPr lang="en-US" dirty="0"/>
          </a:p>
          <a:p>
            <a:pPr lvl="1"/>
            <a:endParaRPr lang="en-US" dirty="0"/>
          </a:p>
          <a:p>
            <a:r>
              <a:rPr lang="en-US" altLang="ja-JP" dirty="0"/>
              <a:t>Unbiased estimator</a:t>
            </a:r>
            <a:endParaRPr lang="en-US" dirty="0"/>
          </a:p>
          <a:p>
            <a:pPr lvl="1"/>
            <a:endParaRPr lang="en-US" dirty="0"/>
          </a:p>
          <a:p>
            <a:endParaRPr lang="en-US" dirty="0"/>
          </a:p>
        </p:txBody>
      </p:sp>
      <p:pic>
        <p:nvPicPr>
          <p:cNvPr id="5" name="図 4" descr="ダイアグラム, 概略図&#10;&#10;自動的に生成された説明">
            <a:extLst>
              <a:ext uri="{FF2B5EF4-FFF2-40B4-BE49-F238E27FC236}">
                <a16:creationId xmlns:a16="http://schemas.microsoft.com/office/drawing/2014/main" id="{2001CD0E-3C82-039E-337A-17EEF963DC6A}"/>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47800" y="3657600"/>
            <a:ext cx="5711010" cy="1098964"/>
          </a:xfrm>
          <a:prstGeom prst="rect">
            <a:avLst/>
          </a:prstGeom>
        </p:spPr>
      </p:pic>
      <p:pic>
        <p:nvPicPr>
          <p:cNvPr id="7" name="図 6" descr="ロゴ が含まれている画像&#10;&#10;自動的に生成された説明">
            <a:extLst>
              <a:ext uri="{FF2B5EF4-FFF2-40B4-BE49-F238E27FC236}">
                <a16:creationId xmlns:a16="http://schemas.microsoft.com/office/drawing/2014/main" id="{F7EDF6AD-8286-A354-A34C-256CC39BC6C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85190" y="4685302"/>
            <a:ext cx="3425699" cy="717545"/>
          </a:xfrm>
          <a:prstGeom prst="rect">
            <a:avLst/>
          </a:prstGeom>
        </p:spPr>
      </p:pic>
      <p:pic>
        <p:nvPicPr>
          <p:cNvPr id="9" name="図 8" descr="ダイアグラム&#10;&#10;自動的に生成された説明">
            <a:extLst>
              <a:ext uri="{FF2B5EF4-FFF2-40B4-BE49-F238E27FC236}">
                <a16:creationId xmlns:a16="http://schemas.microsoft.com/office/drawing/2014/main" id="{E642C8A2-829B-8EEC-D59B-6E97952BC8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9410" y="5402847"/>
            <a:ext cx="2010590" cy="899475"/>
          </a:xfrm>
          <a:prstGeom prst="rect">
            <a:avLst/>
          </a:prstGeom>
        </p:spPr>
      </p:pic>
    </p:spTree>
    <p:extLst>
      <p:ext uri="{BB962C8B-B14F-4D97-AF65-F5344CB8AC3E}">
        <p14:creationId xmlns:p14="http://schemas.microsoft.com/office/powerpoint/2010/main" val="3307517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8974F5-DA5C-7329-9F50-3A8802D3CA55}"/>
              </a:ext>
            </a:extLst>
          </p:cNvPr>
          <p:cNvSpPr>
            <a:spLocks noGrp="1"/>
          </p:cNvSpPr>
          <p:nvPr>
            <p:ph type="title"/>
          </p:nvPr>
        </p:nvSpPr>
        <p:spPr/>
        <p:txBody>
          <a:bodyPr/>
          <a:lstStyle/>
          <a:p>
            <a:r>
              <a:rPr lang="en-US" dirty="0"/>
              <a:t>PM</a:t>
            </a:r>
            <a:r>
              <a:rPr lang="ja-JP" altLang="en-US" dirty="0"/>
              <a:t> </a:t>
            </a:r>
            <a:r>
              <a:rPr lang="en-US" altLang="ja-JP" dirty="0"/>
              <a:t>(Piecewise</a:t>
            </a:r>
            <a:r>
              <a:rPr lang="ja-JP" altLang="en-US" dirty="0"/>
              <a:t> </a:t>
            </a:r>
            <a:r>
              <a:rPr lang="en-US" altLang="ja-JP" dirty="0"/>
              <a:t>Mechanism)</a:t>
            </a:r>
            <a:endParaRPr 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B58DF059-2A05-2872-E48F-D3DA4A160D05}"/>
                  </a:ext>
                </a:extLst>
              </p:cNvPr>
              <p:cNvSpPr>
                <a:spLocks noGrp="1"/>
              </p:cNvSpPr>
              <p:nvPr>
                <p:ph idx="1"/>
              </p:nvPr>
            </p:nvSpPr>
            <p:spPr>
              <a:xfrm>
                <a:off x="990600" y="1676400"/>
                <a:ext cx="7772400" cy="4914900"/>
              </a:xfrm>
            </p:spPr>
            <p:txBody>
              <a:bodyPr/>
              <a:lstStyle/>
              <a:p>
                <a:r>
                  <a:rPr lang="en-US" dirty="0"/>
                  <a:t>Input</a:t>
                </a:r>
              </a:p>
              <a:p>
                <a:pPr lvl="1"/>
                <a:r>
                  <a:rPr lang="en-US" dirty="0"/>
                  <a:t>x in [</a:t>
                </a:r>
                <a:r>
                  <a:rPr lang="en-US" dirty="0" err="1"/>
                  <a:t>a,b</a:t>
                </a:r>
                <a:r>
                  <a:rPr lang="en-US" dirty="0"/>
                  <a:t>] → </a:t>
                </a:r>
                <a14:m>
                  <m:oMath xmlns:m="http://schemas.openxmlformats.org/officeDocument/2006/math">
                    <m:acc>
                      <m:accPr>
                        <m:chr m:val="̃"/>
                        <m:ctrlPr>
                          <a:rPr lang="en-US" altLang="ja-JP" b="0" i="1" smtClean="0">
                            <a:latin typeface="Cambria Math" panose="02040503050406030204" pitchFamily="18" charset="0"/>
                          </a:rPr>
                        </m:ctrlPr>
                      </m:accPr>
                      <m:e>
                        <m:r>
                          <a:rPr lang="en-US" altLang="ja-JP" b="0" i="1" smtClean="0">
                            <a:latin typeface="Cambria Math" panose="02040503050406030204" pitchFamily="18" charset="0"/>
                          </a:rPr>
                          <m:t>𝑥</m:t>
                        </m:r>
                      </m:e>
                    </m:acc>
                  </m:oMath>
                </a14:m>
                <a:r>
                  <a:rPr lang="en-US" dirty="0"/>
                  <a:t> in [-1,1]</a:t>
                </a:r>
              </a:p>
              <a:p>
                <a:r>
                  <a:rPr lang="en-US" dirty="0"/>
                  <a:t>Perturbation</a:t>
                </a:r>
              </a:p>
              <a:p>
                <a:pPr lvl="1"/>
                <a:r>
                  <a:rPr lang="en-US" dirty="0"/>
                  <a:t>x’ in [-s, +s]</a:t>
                </a:r>
              </a:p>
              <a:p>
                <a:pPr marL="457200" lvl="1" indent="0">
                  <a:buNone/>
                </a:pPr>
                <a:br>
                  <a:rPr lang="en-US" dirty="0"/>
                </a:br>
                <a:endParaRPr lang="en-US" dirty="0"/>
              </a:p>
              <a:p>
                <a:pPr lvl="1"/>
                <a:endParaRPr lang="en-US" dirty="0"/>
              </a:p>
              <a:p>
                <a:r>
                  <a:rPr lang="en-US" altLang="ja-JP" dirty="0"/>
                  <a:t>Unbiased Estimator</a:t>
                </a:r>
                <a:endParaRPr lang="en-US" dirty="0"/>
              </a:p>
              <a:p>
                <a:pPr lvl="1"/>
                <a14:m>
                  <m:oMath xmlns:m="http://schemas.openxmlformats.org/officeDocument/2006/math">
                    <m:r>
                      <a:rPr lang="en-US" b="0" i="1" smtClean="0">
                        <a:latin typeface="Cambria Math" panose="02040503050406030204" pitchFamily="18" charset="0"/>
                      </a:rPr>
                      <m:t>𝐸</m:t>
                    </m:r>
                    <m:d>
                      <m:dPr>
                        <m:begChr m:val="["/>
                        <m:endChr m:val="]"/>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m:t>
                            </m:r>
                          </m:sup>
                        </m:sSup>
                      </m:e>
                    </m:d>
                    <m:r>
                      <a:rPr lang="en-US" b="0" i="1" smtClean="0">
                        <a:latin typeface="Cambria Math" panose="02040503050406030204" pitchFamily="18" charset="0"/>
                      </a:rPr>
                      <m:t>=</m:t>
                    </m:r>
                    <m:acc>
                      <m:accPr>
                        <m:chr m:val="̃"/>
                        <m:ctrlPr>
                          <a:rPr lang="en-US" altLang="ja-JP" b="0" i="1" smtClean="0">
                            <a:latin typeface="Cambria Math" panose="02040503050406030204" pitchFamily="18" charset="0"/>
                          </a:rPr>
                        </m:ctrlPr>
                      </m:accPr>
                      <m:e>
                        <m:r>
                          <a:rPr lang="en-US" altLang="ja-JP" b="0" i="1" smtClean="0">
                            <a:latin typeface="Cambria Math" panose="02040503050406030204" pitchFamily="18" charset="0"/>
                          </a:rPr>
                          <m:t>𝑥</m:t>
                        </m:r>
                      </m:e>
                    </m:acc>
                  </m:oMath>
                </a14:m>
                <a:endParaRPr lang="en-US" dirty="0"/>
              </a:p>
              <a:p>
                <a:pPr lvl="2"/>
                <a:endParaRPr lang="en-US" dirty="0"/>
              </a:p>
            </p:txBody>
          </p:sp>
        </mc:Choice>
        <mc:Fallback xmlns="">
          <p:sp>
            <p:nvSpPr>
              <p:cNvPr id="3" name="コンテンツ プレースホルダー 2">
                <a:extLst>
                  <a:ext uri="{FF2B5EF4-FFF2-40B4-BE49-F238E27FC236}">
                    <a16:creationId xmlns:a16="http://schemas.microsoft.com/office/drawing/2014/main" id="{B58DF059-2A05-2872-E48F-D3DA4A160D05}"/>
                  </a:ext>
                </a:extLst>
              </p:cNvPr>
              <p:cNvSpPr>
                <a:spLocks noGrp="1" noRot="1" noChangeAspect="1" noMove="1" noResize="1" noEditPoints="1" noAdjustHandles="1" noChangeArrowheads="1" noChangeShapeType="1" noTextEdit="1"/>
              </p:cNvSpPr>
              <p:nvPr>
                <p:ph idx="1"/>
              </p:nvPr>
            </p:nvSpPr>
            <p:spPr>
              <a:xfrm>
                <a:off x="990600" y="1676400"/>
                <a:ext cx="7772400" cy="4914900"/>
              </a:xfrm>
              <a:blipFill>
                <a:blip r:embed="rId2"/>
                <a:stretch>
                  <a:fillRect l="-1098" t="-1613"/>
                </a:stretch>
              </a:blipFill>
            </p:spPr>
            <p:txBody>
              <a:bodyPr/>
              <a:lstStyle/>
              <a:p>
                <a:r>
                  <a:rPr lang="ja-JP" altLang="en-US">
                    <a:noFill/>
                  </a:rPr>
                  <a:t> </a:t>
                </a:r>
              </a:p>
            </p:txBody>
          </p:sp>
        </mc:Fallback>
      </mc:AlternateContent>
      <p:pic>
        <p:nvPicPr>
          <p:cNvPr id="5" name="図 4">
            <a:extLst>
              <a:ext uri="{FF2B5EF4-FFF2-40B4-BE49-F238E27FC236}">
                <a16:creationId xmlns:a16="http://schemas.microsoft.com/office/drawing/2014/main" id="{8E4D74CD-1DFD-3E20-E48E-C334181F864E}"/>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57400" y="3429000"/>
            <a:ext cx="6882276" cy="2057400"/>
          </a:xfrm>
          <a:prstGeom prst="rect">
            <a:avLst/>
          </a:prstGeom>
        </p:spPr>
      </p:pic>
    </p:spTree>
    <p:extLst>
      <p:ext uri="{BB962C8B-B14F-4D97-AF65-F5344CB8AC3E}">
        <p14:creationId xmlns:p14="http://schemas.microsoft.com/office/powerpoint/2010/main" val="1795561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7F3ABC-6D06-F43A-ACE1-D6C49E79D73F}"/>
              </a:ext>
            </a:extLst>
          </p:cNvPr>
          <p:cNvSpPr>
            <a:spLocks noGrp="1"/>
          </p:cNvSpPr>
          <p:nvPr>
            <p:ph type="title"/>
          </p:nvPr>
        </p:nvSpPr>
        <p:spPr/>
        <p:txBody>
          <a:bodyPr/>
          <a:lstStyle/>
          <a:p>
            <a:r>
              <a:rPr kumimoji="1" lang="en-US" altLang="ja-JP" dirty="0"/>
              <a:t>Threat model</a:t>
            </a:r>
            <a:endParaRPr kumimoji="1" lang="ja-JP" altLang="en-US" dirty="0"/>
          </a:p>
        </p:txBody>
      </p:sp>
      <p:sp>
        <p:nvSpPr>
          <p:cNvPr id="3" name="コンテンツ プレースホルダー 2">
            <a:extLst>
              <a:ext uri="{FF2B5EF4-FFF2-40B4-BE49-F238E27FC236}">
                <a16:creationId xmlns:a16="http://schemas.microsoft.com/office/drawing/2014/main" id="{FB9399F1-E825-FA9D-7E68-F46AC6562951}"/>
              </a:ext>
            </a:extLst>
          </p:cNvPr>
          <p:cNvSpPr>
            <a:spLocks noGrp="1"/>
          </p:cNvSpPr>
          <p:nvPr>
            <p:ph idx="1"/>
          </p:nvPr>
        </p:nvSpPr>
        <p:spPr/>
        <p:txBody>
          <a:bodyPr/>
          <a:lstStyle/>
          <a:p>
            <a:r>
              <a:rPr lang="en-US" altLang="ja-JP" i="1" dirty="0"/>
              <a:t>n</a:t>
            </a:r>
            <a:r>
              <a:rPr lang="en-US" altLang="ja-JP" dirty="0"/>
              <a:t> honest users</a:t>
            </a:r>
          </a:p>
          <a:p>
            <a:r>
              <a:rPr lang="en-US" altLang="ja-JP" i="1" dirty="0"/>
              <a:t>m</a:t>
            </a:r>
            <a:r>
              <a:rPr lang="en-US" altLang="ja-JP" dirty="0"/>
              <a:t> malicious users</a:t>
            </a:r>
            <a:endParaRPr kumimoji="1" lang="en-US" altLang="ja-JP" dirty="0"/>
          </a:p>
          <a:p>
            <a:pPr lvl="1"/>
            <a:r>
              <a:rPr lang="en-US" altLang="ja-JP" dirty="0"/>
              <a:t>rate </a:t>
            </a:r>
            <a:r>
              <a:rPr lang="el-GR" altLang="ja-JP" dirty="0">
                <a:ea typeface="Arial Unicode MS" panose="020B0604020202020204" pitchFamily="34" charset="-128"/>
                <a:cs typeface="Arial Unicode MS" panose="020B0604020202020204" pitchFamily="34" charset="-128"/>
                <a:sym typeface="Symbol" pitchFamily="2" charset="2"/>
              </a:rPr>
              <a:t></a:t>
            </a:r>
            <a:r>
              <a:rPr lang="en-US" altLang="ja-JP" dirty="0">
                <a:ea typeface="Arial Unicode MS" panose="020B0604020202020204" pitchFamily="34" charset="-128"/>
                <a:cs typeface="Arial Unicode MS" panose="020B0604020202020204" pitchFamily="34" charset="-128"/>
                <a:sym typeface="Symbol" pitchFamily="2" charset="2"/>
              </a:rPr>
              <a:t> </a:t>
            </a:r>
            <a:r>
              <a:rPr lang="en-US" altLang="ja-JP" dirty="0"/>
              <a:t>= m/(</a:t>
            </a:r>
            <a:r>
              <a:rPr lang="en-US" altLang="ja-JP" dirty="0" err="1"/>
              <a:t>n+m</a:t>
            </a:r>
            <a:r>
              <a:rPr lang="en-US" altLang="ja-JP" dirty="0"/>
              <a:t>)</a:t>
            </a:r>
            <a:endParaRPr kumimoji="1" lang="en-US" altLang="ja-JP" dirty="0"/>
          </a:p>
          <a:p>
            <a:pPr lvl="1"/>
            <a:r>
              <a:rPr lang="en-US" altLang="ja-JP" dirty="0"/>
              <a:t>gain = target mean</a:t>
            </a:r>
            <a:r>
              <a:rPr lang="ja-JP" altLang="en-US" dirty="0"/>
              <a:t> </a:t>
            </a:r>
            <a:r>
              <a:rPr lang="en-US" altLang="ja-JP" dirty="0"/>
              <a:t>(</a:t>
            </a:r>
            <a:r>
              <a:rPr lang="en-US" altLang="ja-JP" dirty="0">
                <a:solidFill>
                  <a:schemeClr val="accent2"/>
                </a:solidFill>
              </a:rPr>
              <a:t>max) – </a:t>
            </a:r>
            <a:r>
              <a:rPr lang="en-US" altLang="ja-JP" dirty="0"/>
              <a:t>true mean</a:t>
            </a:r>
          </a:p>
          <a:p>
            <a:pPr lvl="1"/>
            <a:r>
              <a:rPr lang="en-US" altLang="ja-JP" dirty="0"/>
              <a:t>IPA</a:t>
            </a:r>
            <a:r>
              <a:rPr lang="ja-JP" altLang="en-US" dirty="0"/>
              <a:t>　 </a:t>
            </a:r>
            <a:r>
              <a:rPr lang="en-US" altLang="ja-JP" dirty="0"/>
              <a:t>(input = targeted value, with LDP)</a:t>
            </a:r>
          </a:p>
          <a:p>
            <a:pPr lvl="1"/>
            <a:r>
              <a:rPr lang="en-US" altLang="ja-JP" dirty="0"/>
              <a:t>OPA (output = targeted value, without LDP, </a:t>
            </a:r>
            <a:r>
              <a:rPr lang="en-US" altLang="ja-JP" dirty="0">
                <a:solidFill>
                  <a:schemeClr val="accent2"/>
                </a:solidFill>
              </a:rPr>
              <a:t>leaves if x &lt; θ</a:t>
            </a:r>
            <a:r>
              <a:rPr lang="ja-JP" altLang="en-US" dirty="0"/>
              <a:t>）</a:t>
            </a:r>
            <a:endParaRPr lang="en-US" altLang="ja-JP" dirty="0"/>
          </a:p>
          <a:p>
            <a:pPr lvl="1"/>
            <a:endParaRPr lang="en-US" altLang="ja-JP" dirty="0"/>
          </a:p>
          <a:p>
            <a:pPr lvl="1"/>
            <a:endParaRPr kumimoji="1" lang="en-US" altLang="ja-JP" dirty="0"/>
          </a:p>
          <a:p>
            <a:endParaRPr kumimoji="1" lang="ja-JP" altLang="en-US" dirty="0"/>
          </a:p>
        </p:txBody>
      </p:sp>
    </p:spTree>
    <p:extLst>
      <p:ext uri="{BB962C8B-B14F-4D97-AF65-F5344CB8AC3E}">
        <p14:creationId xmlns:p14="http://schemas.microsoft.com/office/powerpoint/2010/main" val="2146432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9E4E0C-EA04-8FB6-AD1B-36FFBD015598}"/>
              </a:ext>
            </a:extLst>
          </p:cNvPr>
          <p:cNvSpPr>
            <a:spLocks noGrp="1"/>
          </p:cNvSpPr>
          <p:nvPr>
            <p:ph type="title"/>
          </p:nvPr>
        </p:nvSpPr>
        <p:spPr/>
        <p:txBody>
          <a:bodyPr/>
          <a:lstStyle/>
          <a:p>
            <a:r>
              <a:rPr kumimoji="1" lang="en-US" altLang="ja-JP" dirty="0"/>
              <a:t>Proposed Method</a:t>
            </a:r>
            <a:endParaRPr kumimoji="1" lang="ja-JP" altLang="en-US" dirty="0"/>
          </a:p>
        </p:txBody>
      </p:sp>
      <p:sp>
        <p:nvSpPr>
          <p:cNvPr id="3" name="コンテンツ プレースホルダー 2">
            <a:extLst>
              <a:ext uri="{FF2B5EF4-FFF2-40B4-BE49-F238E27FC236}">
                <a16:creationId xmlns:a16="http://schemas.microsoft.com/office/drawing/2014/main" id="{C7C0CBA7-8613-AF25-9936-A01DC8DE7BD8}"/>
              </a:ext>
            </a:extLst>
          </p:cNvPr>
          <p:cNvSpPr>
            <a:spLocks noGrp="1"/>
          </p:cNvSpPr>
          <p:nvPr>
            <p:ph idx="1"/>
          </p:nvPr>
        </p:nvSpPr>
        <p:spPr/>
        <p:txBody>
          <a:bodyPr/>
          <a:lstStyle/>
          <a:p>
            <a:r>
              <a:rPr kumimoji="1" lang="en-US" altLang="ja-JP" dirty="0"/>
              <a:t>Idea</a:t>
            </a:r>
          </a:p>
          <a:p>
            <a:pPr lvl="1"/>
            <a:r>
              <a:rPr lang="en-US" altLang="ja-JP" dirty="0">
                <a:solidFill>
                  <a:schemeClr val="accent2"/>
                </a:solidFill>
              </a:rPr>
              <a:t>binning</a:t>
            </a:r>
            <a:r>
              <a:rPr lang="en-US" altLang="ja-JP" dirty="0"/>
              <a:t> (making into discrete  bins)</a:t>
            </a:r>
            <a:r>
              <a:rPr lang="ja-JP" altLang="en-US" dirty="0"/>
              <a:t> </a:t>
            </a:r>
            <a:r>
              <a:rPr lang="en-US" altLang="ja-JP" dirty="0"/>
              <a:t>and applies </a:t>
            </a:r>
            <a:r>
              <a:rPr kumimoji="1" lang="en-US" altLang="ja-JP" dirty="0"/>
              <a:t>Harmless Opening</a:t>
            </a:r>
            <a:r>
              <a:rPr kumimoji="1" lang="ja-JP" altLang="en-US" dirty="0"/>
              <a:t> </a:t>
            </a:r>
            <a:r>
              <a:rPr kumimoji="1" lang="en-US" altLang="ja-JP" dirty="0"/>
              <a:t>(VGRR)</a:t>
            </a:r>
          </a:p>
          <a:p>
            <a:pPr lvl="1"/>
            <a:endParaRPr kumimoji="1" lang="en-US" altLang="ja-JP" dirty="0"/>
          </a:p>
          <a:p>
            <a:pPr marL="0" indent="0">
              <a:buNone/>
            </a:pPr>
            <a:r>
              <a:rPr kumimoji="1" lang="en-US" altLang="ja-JP" dirty="0"/>
              <a:t> </a:t>
            </a:r>
            <a:endParaRPr kumimoji="1" lang="ja-JP" altLang="en-US" dirty="0"/>
          </a:p>
        </p:txBody>
      </p:sp>
      <p:graphicFrame>
        <p:nvGraphicFramePr>
          <p:cNvPr id="4" name="表 3">
            <a:extLst>
              <a:ext uri="{FF2B5EF4-FFF2-40B4-BE49-F238E27FC236}">
                <a16:creationId xmlns:a16="http://schemas.microsoft.com/office/drawing/2014/main" id="{9A7C527D-29A8-AD44-3E39-6AC45DCF6DBD}"/>
              </a:ext>
            </a:extLst>
          </p:cNvPr>
          <p:cNvGraphicFramePr>
            <a:graphicFrameLocks noGrp="1"/>
          </p:cNvGraphicFramePr>
          <p:nvPr>
            <p:extLst>
              <p:ext uri="{D42A27DB-BD31-4B8C-83A1-F6EECF244321}">
                <p14:modId xmlns:p14="http://schemas.microsoft.com/office/powerpoint/2010/main" val="3364266069"/>
              </p:ext>
            </p:extLst>
          </p:nvPr>
        </p:nvGraphicFramePr>
        <p:xfrm>
          <a:off x="1676400" y="3429000"/>
          <a:ext cx="6096000" cy="2661920"/>
        </p:xfrm>
        <a:graphic>
          <a:graphicData uri="http://schemas.openxmlformats.org/drawingml/2006/table">
            <a:tbl>
              <a:tblPr firstRow="1" bandRow="1">
                <a:tableStyleId>{5940675A-B579-460E-94D1-54222C63F5DA}</a:tableStyleId>
              </a:tblPr>
              <a:tblGrid>
                <a:gridCol w="1295400">
                  <a:extLst>
                    <a:ext uri="{9D8B030D-6E8A-4147-A177-3AD203B41FA5}">
                      <a16:colId xmlns:a16="http://schemas.microsoft.com/office/drawing/2014/main" val="1168384982"/>
                    </a:ext>
                  </a:extLst>
                </a:gridCol>
                <a:gridCol w="1752600">
                  <a:extLst>
                    <a:ext uri="{9D8B030D-6E8A-4147-A177-3AD203B41FA5}">
                      <a16:colId xmlns:a16="http://schemas.microsoft.com/office/drawing/2014/main" val="3141473688"/>
                    </a:ext>
                  </a:extLst>
                </a:gridCol>
                <a:gridCol w="1524000">
                  <a:extLst>
                    <a:ext uri="{9D8B030D-6E8A-4147-A177-3AD203B41FA5}">
                      <a16:colId xmlns:a16="http://schemas.microsoft.com/office/drawing/2014/main" val="4077254982"/>
                    </a:ext>
                  </a:extLst>
                </a:gridCol>
                <a:gridCol w="1524000">
                  <a:extLst>
                    <a:ext uri="{9D8B030D-6E8A-4147-A177-3AD203B41FA5}">
                      <a16:colId xmlns:a16="http://schemas.microsoft.com/office/drawing/2014/main" val="272033541"/>
                    </a:ext>
                  </a:extLst>
                </a:gridCol>
              </a:tblGrid>
              <a:tr h="370840">
                <a:tc gridSpan="2">
                  <a:txBody>
                    <a:bodyPr/>
                    <a:lstStyle/>
                    <a:p>
                      <a:pPr algn="ctr"/>
                      <a:r>
                        <a:rPr lang="en-US" dirty="0"/>
                        <a:t>base</a:t>
                      </a:r>
                    </a:p>
                  </a:txBody>
                  <a:tcPr/>
                </a:tc>
                <a:tc hMerge="1">
                  <a:txBody>
                    <a:bodyPr/>
                    <a:lstStyle/>
                    <a:p>
                      <a:endParaRPr dirty="0"/>
                    </a:p>
                  </a:txBody>
                  <a:tcPr/>
                </a:tc>
                <a:tc gridSpan="2">
                  <a:txBody>
                    <a:bodyPr/>
                    <a:lstStyle/>
                    <a:p>
                      <a:pPr algn="ctr"/>
                      <a:r>
                        <a:rPr lang="en-US" dirty="0"/>
                        <a:t>Harmless Opening</a:t>
                      </a:r>
                    </a:p>
                  </a:txBody>
                  <a:tcPr/>
                </a:tc>
                <a:tc hMerge="1">
                  <a:txBody>
                    <a:bodyPr/>
                    <a:lstStyle/>
                    <a:p>
                      <a:endParaRPr lang="en-US" dirty="0"/>
                    </a:p>
                  </a:txBody>
                  <a:tcPr/>
                </a:tc>
                <a:extLst>
                  <a:ext uri="{0D108BD9-81ED-4DB2-BD59-A6C34878D82A}">
                    <a16:rowId xmlns:a16="http://schemas.microsoft.com/office/drawing/2014/main" val="295763647"/>
                  </a:ext>
                </a:extLst>
              </a:tr>
              <a:tr h="370840">
                <a:tc>
                  <a:txBody>
                    <a:bodyPr/>
                    <a:lstStyle/>
                    <a:p>
                      <a:r>
                        <a:rPr lang="en-US" dirty="0"/>
                        <a:t>LDP</a:t>
                      </a:r>
                    </a:p>
                  </a:txBody>
                  <a:tcPr/>
                </a:tc>
                <a:tc>
                  <a:txBody>
                    <a:bodyPr/>
                    <a:lstStyle/>
                    <a:p>
                      <a:r>
                        <a:rPr lang="en-US" dirty="0"/>
                        <a:t>encoding </a:t>
                      </a:r>
                    </a:p>
                  </a:txBody>
                  <a:tcPr/>
                </a:tc>
                <a:tc>
                  <a:txBody>
                    <a:bodyPr/>
                    <a:lstStyle/>
                    <a:p>
                      <a:r>
                        <a:rPr lang="en-US" dirty="0"/>
                        <a:t>Binning</a:t>
                      </a:r>
                    </a:p>
                  </a:txBody>
                  <a:tcPr/>
                </a:tc>
                <a:tc>
                  <a:txBody>
                    <a:bodyPr/>
                    <a:lstStyle/>
                    <a:p>
                      <a:endParaRPr lang="en-US" dirty="0"/>
                    </a:p>
                  </a:txBody>
                  <a:tcPr/>
                </a:tc>
                <a:extLst>
                  <a:ext uri="{0D108BD9-81ED-4DB2-BD59-A6C34878D82A}">
                    <a16:rowId xmlns:a16="http://schemas.microsoft.com/office/drawing/2014/main" val="622118861"/>
                  </a:ext>
                </a:extLst>
              </a:tr>
              <a:tr h="370840">
                <a:tc>
                  <a:txBody>
                    <a:bodyPr/>
                    <a:lstStyle/>
                    <a:p>
                      <a:r>
                        <a:rPr lang="en-US" dirty="0"/>
                        <a:t>GRR</a:t>
                      </a:r>
                    </a:p>
                  </a:txBody>
                  <a:tcPr/>
                </a:tc>
                <a:tc>
                  <a:txBody>
                    <a:bodyPr/>
                    <a:lstStyle/>
                    <a:p>
                      <a:r>
                        <a:rPr lang="en-US" dirty="0"/>
                        <a:t>D→D</a:t>
                      </a:r>
                    </a:p>
                  </a:txBody>
                  <a:tcPr/>
                </a:tc>
                <a:tc>
                  <a:txBody>
                    <a:bodyPr/>
                    <a:lstStyle/>
                    <a:p>
                      <a:r>
                        <a:rPr lang="en-US" i="1" dirty="0"/>
                        <a:t>D </a:t>
                      </a:r>
                      <a:r>
                        <a:rPr lang="en-US" altLang="ja-JP" dirty="0"/>
                        <a:t>→</a:t>
                      </a:r>
                      <a:r>
                        <a:rPr lang="en-US" i="1" dirty="0"/>
                        <a:t>d</a:t>
                      </a:r>
                      <a:r>
                        <a:rPr lang="en-US" dirty="0"/>
                        <a:t> values {0,…,d-1} </a:t>
                      </a:r>
                    </a:p>
                  </a:txBody>
                  <a:tcPr/>
                </a:tc>
                <a:tc>
                  <a:txBody>
                    <a:bodyPr/>
                    <a:lstStyle/>
                    <a:p>
                      <a:r>
                        <a:rPr lang="en-US" dirty="0"/>
                        <a:t>VGRR-HO</a:t>
                      </a:r>
                    </a:p>
                  </a:txBody>
                  <a:tcPr/>
                </a:tc>
                <a:extLst>
                  <a:ext uri="{0D108BD9-81ED-4DB2-BD59-A6C34878D82A}">
                    <a16:rowId xmlns:a16="http://schemas.microsoft.com/office/drawing/2014/main" val="2751771210"/>
                  </a:ext>
                </a:extLst>
              </a:tr>
              <a:tr h="370840">
                <a:tc>
                  <a:txBody>
                    <a:bodyPr/>
                    <a:lstStyle/>
                    <a:p>
                      <a:r>
                        <a:rPr lang="en-US" dirty="0"/>
                        <a:t>SR</a:t>
                      </a:r>
                    </a:p>
                  </a:txBody>
                  <a:tcPr/>
                </a:tc>
                <a:tc>
                  <a:txBody>
                    <a:bodyPr/>
                    <a:lstStyle/>
                    <a:p>
                      <a:r>
                        <a:rPr lang="en-US" dirty="0"/>
                        <a:t>[</a:t>
                      </a:r>
                      <a:r>
                        <a:rPr lang="en-US" dirty="0" err="1"/>
                        <a:t>a,b</a:t>
                      </a:r>
                      <a:r>
                        <a:rPr lang="en-US" dirty="0"/>
                        <a:t>]→{-1,+1}</a:t>
                      </a:r>
                    </a:p>
                  </a:txBody>
                  <a:tcPr/>
                </a:tc>
                <a:tc>
                  <a:txBody>
                    <a:bodyPr/>
                    <a:lstStyle/>
                    <a:p>
                      <a:r>
                        <a:rPr lang="en-US" dirty="0"/>
                        <a:t>[</a:t>
                      </a:r>
                      <a:r>
                        <a:rPr lang="en-US" dirty="0" err="1"/>
                        <a:t>a,b</a:t>
                      </a:r>
                      <a:r>
                        <a:rPr lang="en-US" dirty="0"/>
                        <a:t>] </a:t>
                      </a:r>
                      <a:r>
                        <a:rPr lang="en-US" altLang="ja-JP" dirty="0"/>
                        <a:t>→</a:t>
                      </a:r>
                      <a:br>
                        <a:rPr lang="en-US" dirty="0"/>
                      </a:br>
                      <a:r>
                        <a:rPr lang="en-US" altLang="ja-JP" i="1" dirty="0"/>
                        <a:t>d</a:t>
                      </a:r>
                      <a:r>
                        <a:rPr lang="en-US" altLang="ja-JP" dirty="0"/>
                        <a:t> values </a:t>
                      </a:r>
                      <a:endParaRPr lang="en-US" dirty="0"/>
                    </a:p>
                  </a:txBody>
                  <a:tcPr/>
                </a:tc>
                <a:tc>
                  <a:txBody>
                    <a:bodyPr/>
                    <a:lstStyle/>
                    <a:p>
                      <a:r>
                        <a:rPr lang="en-US" dirty="0"/>
                        <a:t>SR-HO</a:t>
                      </a:r>
                    </a:p>
                  </a:txBody>
                  <a:tcPr/>
                </a:tc>
                <a:extLst>
                  <a:ext uri="{0D108BD9-81ED-4DB2-BD59-A6C34878D82A}">
                    <a16:rowId xmlns:a16="http://schemas.microsoft.com/office/drawing/2014/main" val="1023109619"/>
                  </a:ext>
                </a:extLst>
              </a:tr>
              <a:tr h="370840">
                <a:tc>
                  <a:txBody>
                    <a:bodyPr/>
                    <a:lstStyle/>
                    <a:p>
                      <a:r>
                        <a:rPr lang="en-US" dirty="0"/>
                        <a:t>PM</a:t>
                      </a:r>
                    </a:p>
                  </a:txBody>
                  <a:tcPr/>
                </a:tc>
                <a:tc>
                  <a:txBody>
                    <a:bodyPr/>
                    <a:lstStyle/>
                    <a:p>
                      <a:r>
                        <a:rPr lang="en-US" dirty="0"/>
                        <a:t>[</a:t>
                      </a:r>
                      <a:r>
                        <a:rPr lang="en-US" dirty="0" err="1"/>
                        <a:t>a,b</a:t>
                      </a:r>
                      <a:r>
                        <a:rPr lang="en-US" dirty="0"/>
                        <a:t>] →[-s, +s]</a:t>
                      </a:r>
                    </a:p>
                  </a:txBody>
                  <a:tcPr/>
                </a:tc>
                <a:tc>
                  <a:txBody>
                    <a:bodyPr/>
                    <a:lstStyle/>
                    <a:p>
                      <a:r>
                        <a:rPr lang="en-US" dirty="0"/>
                        <a:t>[-</a:t>
                      </a:r>
                      <a:r>
                        <a:rPr lang="en-US" dirty="0" err="1"/>
                        <a:t>s,+s</a:t>
                      </a:r>
                      <a:r>
                        <a:rPr lang="en-US" dirty="0"/>
                        <a:t>] </a:t>
                      </a:r>
                      <a:r>
                        <a:rPr lang="en-US" altLang="ja-JP" dirty="0"/>
                        <a:t>→</a:t>
                      </a:r>
                      <a:br>
                        <a:rPr lang="en-US" dirty="0"/>
                      </a:br>
                      <a:r>
                        <a:rPr lang="en-US" altLang="ja-JP" i="1" dirty="0"/>
                        <a:t>d</a:t>
                      </a:r>
                      <a:r>
                        <a:rPr lang="en-US" altLang="ja-JP" dirty="0"/>
                        <a:t> values </a:t>
                      </a:r>
                      <a:endParaRPr lang="en-US" dirty="0"/>
                    </a:p>
                  </a:txBody>
                  <a:tcPr/>
                </a:tc>
                <a:tc>
                  <a:txBody>
                    <a:bodyPr/>
                    <a:lstStyle/>
                    <a:p>
                      <a:r>
                        <a:rPr lang="en-US" dirty="0"/>
                        <a:t>PM-HO</a:t>
                      </a:r>
                    </a:p>
                  </a:txBody>
                  <a:tcPr/>
                </a:tc>
                <a:extLst>
                  <a:ext uri="{0D108BD9-81ED-4DB2-BD59-A6C34878D82A}">
                    <a16:rowId xmlns:a16="http://schemas.microsoft.com/office/drawing/2014/main" val="4210554233"/>
                  </a:ext>
                </a:extLst>
              </a:tr>
            </a:tbl>
          </a:graphicData>
        </a:graphic>
      </p:graphicFrame>
    </p:spTree>
    <p:extLst>
      <p:ext uri="{BB962C8B-B14F-4D97-AF65-F5344CB8AC3E}">
        <p14:creationId xmlns:p14="http://schemas.microsoft.com/office/powerpoint/2010/main" val="2473317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D5242-094F-E81A-D0AB-88F2D6A3D8C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93150FC-126D-4134-6656-9E3C160E492A}"/>
              </a:ext>
            </a:extLst>
          </p:cNvPr>
          <p:cNvSpPr>
            <a:spLocks noGrp="1"/>
          </p:cNvSpPr>
          <p:nvPr>
            <p:ph type="title"/>
          </p:nvPr>
        </p:nvSpPr>
        <p:spPr/>
        <p:txBody>
          <a:bodyPr/>
          <a:lstStyle/>
          <a:p>
            <a:r>
              <a:rPr lang="en-US" dirty="0"/>
              <a:t>Example 1) GRR</a:t>
            </a:r>
          </a:p>
        </p:txBody>
      </p:sp>
      <p:sp>
        <p:nvSpPr>
          <p:cNvPr id="3" name="コンテンツ プレースホルダー 2">
            <a:extLst>
              <a:ext uri="{FF2B5EF4-FFF2-40B4-BE49-F238E27FC236}">
                <a16:creationId xmlns:a16="http://schemas.microsoft.com/office/drawing/2014/main" id="{62D52ED9-C915-EFEC-E874-E8C3E7CDA6AD}"/>
              </a:ext>
            </a:extLst>
          </p:cNvPr>
          <p:cNvSpPr>
            <a:spLocks noGrp="1"/>
          </p:cNvSpPr>
          <p:nvPr>
            <p:ph idx="1"/>
          </p:nvPr>
        </p:nvSpPr>
        <p:spPr/>
        <p:txBody>
          <a:bodyPr>
            <a:normAutofit fontScale="92500" lnSpcReduction="10000"/>
          </a:bodyPr>
          <a:lstStyle/>
          <a:p>
            <a:r>
              <a:rPr lang="en-US" dirty="0"/>
              <a:t>1. Commit</a:t>
            </a:r>
          </a:p>
          <a:p>
            <a:pPr lvl="1"/>
            <a:r>
              <a:rPr lang="en-US" dirty="0"/>
              <a:t>d = 5, x in {1,2,3,4,5}, x~ in {-1, -1/2, 0, ½, 1}, </a:t>
            </a:r>
            <a:br>
              <a:rPr lang="en-US" dirty="0"/>
            </a:br>
            <a:r>
              <a:rPr lang="en-US" altLang="ja-JP" dirty="0">
                <a:ea typeface="Arial Unicode MS" panose="020B0604020202020204" pitchFamily="34" charset="-128"/>
                <a:cs typeface="Arial Unicode MS" panose="020B0604020202020204" pitchFamily="34" charset="-128"/>
              </a:rPr>
              <a:t>ε </a:t>
            </a:r>
            <a:r>
              <a:rPr lang="en-US" dirty="0"/>
              <a:t>= log 2</a:t>
            </a:r>
          </a:p>
          <a:p>
            <a:pPr lvl="1"/>
            <a:r>
              <a:rPr lang="en-US" dirty="0"/>
              <a:t>x = 4, x~ = 1/2, p = </a:t>
            </a:r>
            <a:r>
              <a:rPr lang="en-US" altLang="ja-JP" dirty="0" err="1"/>
              <a:t>e</a:t>
            </a:r>
            <a:r>
              <a:rPr lang="en-US" altLang="ja-JP" baseline="30000" dirty="0" err="1">
                <a:ea typeface="Arial Unicode MS" panose="020B0604020202020204" pitchFamily="34" charset="-128"/>
                <a:cs typeface="Arial Unicode MS" panose="020B0604020202020204" pitchFamily="34" charset="-128"/>
              </a:rPr>
              <a:t>ε</a:t>
            </a:r>
            <a:r>
              <a:rPr lang="en-US" altLang="ja-JP" dirty="0"/>
              <a:t>/(e</a:t>
            </a:r>
            <a:r>
              <a:rPr lang="en-US" altLang="ja-JP" baseline="30000" dirty="0">
                <a:ea typeface="Arial Unicode MS" panose="020B0604020202020204" pitchFamily="34" charset="-128"/>
                <a:cs typeface="Arial Unicode MS" panose="020B0604020202020204" pitchFamily="34" charset="-128"/>
              </a:rPr>
              <a:t>ε</a:t>
            </a:r>
            <a:r>
              <a:rPr lang="en-US" altLang="ja-JP" dirty="0">
                <a:ea typeface="Arial Unicode MS" panose="020B0604020202020204" pitchFamily="34" charset="-128"/>
                <a:cs typeface="Arial Unicode MS" panose="020B0604020202020204" pitchFamily="34" charset="-128"/>
              </a:rPr>
              <a:t>+d-1</a:t>
            </a:r>
            <a:r>
              <a:rPr lang="en-US" altLang="ja-JP" dirty="0"/>
              <a:t>) =</a:t>
            </a:r>
            <a:r>
              <a:rPr lang="en-US" dirty="0"/>
              <a:t>2/6, q = 1/6</a:t>
            </a:r>
          </a:p>
          <a:p>
            <a:pPr marL="457200" lvl="1" indent="0">
              <a:buNone/>
            </a:pPr>
            <a:br>
              <a:rPr lang="en-US" dirty="0"/>
            </a:br>
            <a:endParaRPr lang="en-US" dirty="0"/>
          </a:p>
          <a:p>
            <a:r>
              <a:rPr lang="en-US" altLang="ja-JP" dirty="0">
                <a:ea typeface="Arial Unicode MS" panose="020B0604020202020204" pitchFamily="34" charset="-128"/>
                <a:cs typeface="Arial Unicode MS" panose="020B0604020202020204" pitchFamily="34" charset="-128"/>
              </a:rPr>
              <a:t>2. A picks j = 2 in {1,..,6}</a:t>
            </a:r>
          </a:p>
          <a:p>
            <a:r>
              <a:rPr lang="en-US" dirty="0">
                <a:ea typeface="Arial Unicode MS" panose="020B0604020202020204" pitchFamily="34" charset="-128"/>
                <a:cs typeface="Arial Unicode MS" panose="020B0604020202020204" pitchFamily="34" charset="-128"/>
              </a:rPr>
              <a:t>3. U opens </a:t>
            </a:r>
            <a:r>
              <a:rPr lang="en-US" dirty="0">
                <a:solidFill>
                  <a:schemeClr val="accent2"/>
                </a:solidFill>
                <a:ea typeface="Arial Unicode MS" panose="020B0604020202020204" pitchFamily="34" charset="-128"/>
                <a:cs typeface="Arial Unicode MS" panose="020B0604020202020204" pitchFamily="34" charset="-128"/>
              </a:rPr>
              <a:t>c(1)</a:t>
            </a:r>
            <a:r>
              <a:rPr lang="en-US" altLang="ja-JP" dirty="0">
                <a:solidFill>
                  <a:schemeClr val="accent2"/>
                </a:solidFill>
                <a:ea typeface="Arial Unicode MS" panose="020B0604020202020204" pitchFamily="34" charset="-128"/>
                <a:cs typeface="Arial Unicode MS" panose="020B0604020202020204" pitchFamily="34" charset="-128"/>
              </a:rPr>
              <a:t> c(</a:t>
            </a:r>
            <a:r>
              <a:rPr lang="en-US" altLang="ja-JP" dirty="0">
                <a:solidFill>
                  <a:srgbClr val="FF0000"/>
                </a:solidFill>
                <a:ea typeface="Arial Unicode MS" panose="020B0604020202020204" pitchFamily="34" charset="-128"/>
                <a:cs typeface="Arial Unicode MS" panose="020B0604020202020204" pitchFamily="34" charset="-128"/>
              </a:rPr>
              <a:t>2</a:t>
            </a:r>
            <a:r>
              <a:rPr lang="en-US" altLang="ja-JP" dirty="0">
                <a:solidFill>
                  <a:schemeClr val="accent2"/>
                </a:solidFill>
                <a:ea typeface="Arial Unicode MS" panose="020B0604020202020204" pitchFamily="34" charset="-128"/>
                <a:cs typeface="Arial Unicode MS" panose="020B0604020202020204" pitchFamily="34" charset="-128"/>
              </a:rPr>
              <a:t>) c(3) c(4) c(5)</a:t>
            </a:r>
            <a:r>
              <a:rPr lang="en-US" dirty="0">
                <a:ea typeface="Arial Unicode MS" panose="020B0604020202020204" pitchFamily="34" charset="-128"/>
                <a:cs typeface="Arial Unicode MS" panose="020B0604020202020204" pitchFamily="34" charset="-128"/>
              </a:rPr>
              <a:t> </a:t>
            </a:r>
          </a:p>
          <a:p>
            <a:r>
              <a:rPr lang="en-US" dirty="0">
                <a:ea typeface="Arial Unicode MS" panose="020B0604020202020204" pitchFamily="34" charset="-128"/>
                <a:cs typeface="Arial Unicode MS" panose="020B0604020202020204" pitchFamily="34" charset="-128"/>
              </a:rPr>
              <a:t>4. A checks C and </a:t>
            </a:r>
            <a:r>
              <a:rPr lang="en-US" altLang="ja-JP" dirty="0">
                <a:solidFill>
                  <a:schemeClr val="accent2"/>
                </a:solidFill>
                <a:ea typeface="Arial Unicode MS" panose="020B0604020202020204" pitchFamily="34" charset="-128"/>
                <a:cs typeface="Arial Unicode MS" panose="020B0604020202020204" pitchFamily="34" charset="-128"/>
              </a:rPr>
              <a:t>c(1) c(2) c(3) c(4) c(5)</a:t>
            </a:r>
            <a:r>
              <a:rPr lang="en-US" altLang="ja-JP" dirty="0">
                <a:ea typeface="Arial Unicode MS" panose="020B0604020202020204" pitchFamily="34" charset="-128"/>
                <a:cs typeface="Arial Unicode MS" panose="020B0604020202020204" pitchFamily="34" charset="-128"/>
              </a:rPr>
              <a:t> </a:t>
            </a:r>
            <a:endParaRPr lang="en-US" dirty="0">
              <a:solidFill>
                <a:schemeClr val="accent2"/>
              </a:solidFill>
            </a:endParaRPr>
          </a:p>
        </p:txBody>
      </p:sp>
      <p:graphicFrame>
        <p:nvGraphicFramePr>
          <p:cNvPr id="4" name="表 3">
            <a:extLst>
              <a:ext uri="{FF2B5EF4-FFF2-40B4-BE49-F238E27FC236}">
                <a16:creationId xmlns:a16="http://schemas.microsoft.com/office/drawing/2014/main" id="{805B0F11-201C-0291-29B5-220B4B024020}"/>
              </a:ext>
            </a:extLst>
          </p:cNvPr>
          <p:cNvGraphicFramePr>
            <a:graphicFrameLocks noGrp="1"/>
          </p:cNvGraphicFramePr>
          <p:nvPr>
            <p:extLst>
              <p:ext uri="{D42A27DB-BD31-4B8C-83A1-F6EECF244321}">
                <p14:modId xmlns:p14="http://schemas.microsoft.com/office/powerpoint/2010/main" val="2201436316"/>
              </p:ext>
            </p:extLst>
          </p:nvPr>
        </p:nvGraphicFramePr>
        <p:xfrm>
          <a:off x="1219200" y="3429000"/>
          <a:ext cx="3886200" cy="746760"/>
        </p:xfrm>
        <a:graphic>
          <a:graphicData uri="http://schemas.openxmlformats.org/drawingml/2006/table">
            <a:tbl>
              <a:tblPr firstRow="1" bandRow="1">
                <a:tableStyleId>{5940675A-B579-460E-94D1-54222C63F5DA}</a:tableStyleId>
              </a:tblPr>
              <a:tblGrid>
                <a:gridCol w="647700">
                  <a:extLst>
                    <a:ext uri="{9D8B030D-6E8A-4147-A177-3AD203B41FA5}">
                      <a16:colId xmlns:a16="http://schemas.microsoft.com/office/drawing/2014/main" val="2545878162"/>
                    </a:ext>
                  </a:extLst>
                </a:gridCol>
                <a:gridCol w="647700">
                  <a:extLst>
                    <a:ext uri="{9D8B030D-6E8A-4147-A177-3AD203B41FA5}">
                      <a16:colId xmlns:a16="http://schemas.microsoft.com/office/drawing/2014/main" val="4104257593"/>
                    </a:ext>
                  </a:extLst>
                </a:gridCol>
                <a:gridCol w="647700">
                  <a:extLst>
                    <a:ext uri="{9D8B030D-6E8A-4147-A177-3AD203B41FA5}">
                      <a16:colId xmlns:a16="http://schemas.microsoft.com/office/drawing/2014/main" val="527026427"/>
                    </a:ext>
                  </a:extLst>
                </a:gridCol>
                <a:gridCol w="647700">
                  <a:extLst>
                    <a:ext uri="{9D8B030D-6E8A-4147-A177-3AD203B41FA5}">
                      <a16:colId xmlns:a16="http://schemas.microsoft.com/office/drawing/2014/main" val="3680089758"/>
                    </a:ext>
                  </a:extLst>
                </a:gridCol>
                <a:gridCol w="647700">
                  <a:extLst>
                    <a:ext uri="{9D8B030D-6E8A-4147-A177-3AD203B41FA5}">
                      <a16:colId xmlns:a16="http://schemas.microsoft.com/office/drawing/2014/main" val="871404893"/>
                    </a:ext>
                  </a:extLst>
                </a:gridCol>
                <a:gridCol w="647700">
                  <a:extLst>
                    <a:ext uri="{9D8B030D-6E8A-4147-A177-3AD203B41FA5}">
                      <a16:colId xmlns:a16="http://schemas.microsoft.com/office/drawing/2014/main" val="984891080"/>
                    </a:ext>
                  </a:extLst>
                </a:gridCol>
              </a:tblGrid>
              <a:tr h="381000">
                <a:tc>
                  <a:txBody>
                    <a:bodyPr/>
                    <a:lstStyle/>
                    <a:p>
                      <a:r>
                        <a:rPr lang="en-US" dirty="0"/>
                        <a:t>1</a:t>
                      </a:r>
                    </a:p>
                  </a:txBody>
                  <a:tcPr/>
                </a:tc>
                <a:tc>
                  <a:txBody>
                    <a:bodyPr/>
                    <a:lstStyle/>
                    <a:p>
                      <a:r>
                        <a:rPr lang="en-US" dirty="0">
                          <a:solidFill>
                            <a:srgbClr val="FF0000"/>
                          </a:solidFill>
                        </a:rPr>
                        <a:t>2</a:t>
                      </a:r>
                    </a:p>
                  </a:txBody>
                  <a:tcPr/>
                </a:tc>
                <a:tc>
                  <a:txBody>
                    <a:bodyPr/>
                    <a:lstStyle/>
                    <a:p>
                      <a:r>
                        <a:rPr lang="en-US" dirty="0">
                          <a:solidFill>
                            <a:schemeClr val="accent2"/>
                          </a:solidFill>
                        </a:rPr>
                        <a:t>2</a:t>
                      </a:r>
                    </a:p>
                  </a:txBody>
                  <a:tcPr/>
                </a:tc>
                <a:tc>
                  <a:txBody>
                    <a:bodyPr/>
                    <a:lstStyle/>
                    <a:p>
                      <a:r>
                        <a:rPr lang="en-US" dirty="0">
                          <a:solidFill>
                            <a:schemeClr val="accent2"/>
                          </a:solidFill>
                        </a:rPr>
                        <a:t>3</a:t>
                      </a:r>
                    </a:p>
                  </a:txBody>
                  <a:tcPr/>
                </a:tc>
                <a:tc>
                  <a:txBody>
                    <a:bodyPr/>
                    <a:lstStyle/>
                    <a:p>
                      <a:r>
                        <a:rPr lang="en-US" dirty="0">
                          <a:solidFill>
                            <a:schemeClr val="accent2"/>
                          </a:solidFill>
                        </a:rPr>
                        <a:t>4</a:t>
                      </a:r>
                    </a:p>
                  </a:txBody>
                  <a:tcPr/>
                </a:tc>
                <a:tc>
                  <a:txBody>
                    <a:bodyPr/>
                    <a:lstStyle/>
                    <a:p>
                      <a:r>
                        <a:rPr lang="en-US" dirty="0">
                          <a:solidFill>
                            <a:schemeClr val="accent2"/>
                          </a:solidFill>
                        </a:rPr>
                        <a:t>5</a:t>
                      </a:r>
                    </a:p>
                  </a:txBody>
                  <a:tcPr/>
                </a:tc>
                <a:extLst>
                  <a:ext uri="{0D108BD9-81ED-4DB2-BD59-A6C34878D82A}">
                    <a16:rowId xmlns:a16="http://schemas.microsoft.com/office/drawing/2014/main" val="3679248074"/>
                  </a:ext>
                </a:extLst>
              </a:tr>
              <a:tr h="152400">
                <a:tc>
                  <a:txBody>
                    <a:bodyPr/>
                    <a:lstStyle/>
                    <a:p>
                      <a:r>
                        <a:rPr lang="en-US" dirty="0"/>
                        <a:t>C(1)</a:t>
                      </a:r>
                    </a:p>
                  </a:txBody>
                  <a:tcPr/>
                </a:tc>
                <a:tc>
                  <a:txBody>
                    <a:bodyPr/>
                    <a:lstStyle/>
                    <a:p>
                      <a:r>
                        <a:rPr lang="en-US" dirty="0">
                          <a:solidFill>
                            <a:srgbClr val="FF0000"/>
                          </a:solidFill>
                        </a:rPr>
                        <a:t>C(2)</a:t>
                      </a:r>
                    </a:p>
                  </a:txBody>
                  <a:tcPr/>
                </a:tc>
                <a:tc>
                  <a:txBody>
                    <a:bodyPr/>
                    <a:lstStyle/>
                    <a:p>
                      <a:r>
                        <a:rPr lang="en-US" dirty="0">
                          <a:solidFill>
                            <a:schemeClr val="accent2"/>
                          </a:solidFill>
                        </a:rPr>
                        <a:t>C(2)</a:t>
                      </a:r>
                    </a:p>
                  </a:txBody>
                  <a:tcPr/>
                </a:tc>
                <a:tc>
                  <a:txBody>
                    <a:bodyPr/>
                    <a:lstStyle/>
                    <a:p>
                      <a:r>
                        <a:rPr lang="en-US" dirty="0">
                          <a:solidFill>
                            <a:schemeClr val="accent2"/>
                          </a:solidFill>
                        </a:rPr>
                        <a:t>C(3)</a:t>
                      </a:r>
                    </a:p>
                  </a:txBody>
                  <a:tcPr/>
                </a:tc>
                <a:tc>
                  <a:txBody>
                    <a:bodyPr/>
                    <a:lstStyle/>
                    <a:p>
                      <a:r>
                        <a:rPr lang="en-US" dirty="0">
                          <a:solidFill>
                            <a:schemeClr val="accent2"/>
                          </a:solidFill>
                        </a:rPr>
                        <a:t>C(4)</a:t>
                      </a:r>
                    </a:p>
                  </a:txBody>
                  <a:tcPr/>
                </a:tc>
                <a:tc>
                  <a:txBody>
                    <a:bodyPr/>
                    <a:lstStyle/>
                    <a:p>
                      <a:r>
                        <a:rPr lang="en-US" dirty="0">
                          <a:solidFill>
                            <a:schemeClr val="accent2"/>
                          </a:solidFill>
                        </a:rPr>
                        <a:t>C(5)</a:t>
                      </a:r>
                    </a:p>
                  </a:txBody>
                  <a:tcPr/>
                </a:tc>
                <a:extLst>
                  <a:ext uri="{0D108BD9-81ED-4DB2-BD59-A6C34878D82A}">
                    <a16:rowId xmlns:a16="http://schemas.microsoft.com/office/drawing/2014/main" val="3543151213"/>
                  </a:ext>
                </a:extLst>
              </a:tr>
            </a:tbl>
          </a:graphicData>
        </a:graphic>
      </p:graphicFrame>
    </p:spTree>
    <p:extLst>
      <p:ext uri="{BB962C8B-B14F-4D97-AF65-F5344CB8AC3E}">
        <p14:creationId xmlns:p14="http://schemas.microsoft.com/office/powerpoint/2010/main" val="2410367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EDE1FD-C756-4E8E-1294-C680D7E6BCE4}"/>
              </a:ext>
            </a:extLst>
          </p:cNvPr>
          <p:cNvSpPr>
            <a:spLocks noGrp="1"/>
          </p:cNvSpPr>
          <p:nvPr>
            <p:ph type="title"/>
          </p:nvPr>
        </p:nvSpPr>
        <p:spPr/>
        <p:txBody>
          <a:bodyPr/>
          <a:lstStyle/>
          <a:p>
            <a:r>
              <a:rPr kumimoji="1" lang="en-US" altLang="ja-JP" dirty="0"/>
              <a:t>Example 2) SR-HO</a:t>
            </a:r>
            <a:endParaRPr kumimoji="1" lang="ja-JP" altLang="en-US" dirty="0"/>
          </a:p>
        </p:txBody>
      </p:sp>
      <p:sp>
        <p:nvSpPr>
          <p:cNvPr id="3" name="コンテンツ プレースホルダー 2">
            <a:extLst>
              <a:ext uri="{FF2B5EF4-FFF2-40B4-BE49-F238E27FC236}">
                <a16:creationId xmlns:a16="http://schemas.microsoft.com/office/drawing/2014/main" id="{68CA12ED-0328-47CB-CB5E-4D0E12418F7E}"/>
              </a:ext>
            </a:extLst>
          </p:cNvPr>
          <p:cNvSpPr>
            <a:spLocks noGrp="1"/>
          </p:cNvSpPr>
          <p:nvPr>
            <p:ph idx="1"/>
          </p:nvPr>
        </p:nvSpPr>
        <p:spPr/>
        <p:txBody>
          <a:bodyPr/>
          <a:lstStyle/>
          <a:p>
            <a:r>
              <a:rPr kumimoji="1" lang="en-US" altLang="ja-JP" sz="2800" dirty="0"/>
              <a:t>D = {0,1,2,3,4}, d = 5, </a:t>
            </a:r>
            <a:r>
              <a:rPr lang="el-GR" altLang="ja-JP" sz="2800" dirty="0">
                <a:ea typeface="Arial Unicode MS" panose="020B0604020202020204" pitchFamily="50" charset="-128"/>
                <a:cs typeface="Arial" panose="020B0604020202020204" pitchFamily="34" charset="0"/>
                <a:sym typeface="Symbol" panose="05050102010706020507" pitchFamily="18" charset="2"/>
              </a:rPr>
              <a:t>ε</a:t>
            </a:r>
            <a:r>
              <a:rPr kumimoji="1" lang="en-US" altLang="ja-JP" sz="2800" dirty="0"/>
              <a:t> =ln 2</a:t>
            </a:r>
            <a:r>
              <a:rPr lang="en-US" altLang="ja-JP" sz="2800" dirty="0"/>
              <a:t>, </a:t>
            </a:r>
            <a:r>
              <a:rPr lang="el-GR" altLang="ja-JP" sz="2800" dirty="0">
                <a:ea typeface="Arial Unicode MS" panose="020B0604020202020204" pitchFamily="50" charset="-128"/>
              </a:rPr>
              <a:t>ℓ</a:t>
            </a:r>
            <a:r>
              <a:rPr lang="en-US" altLang="ja-JP" sz="2800" dirty="0"/>
              <a:t> = 12</a:t>
            </a:r>
          </a:p>
          <a:p>
            <a:pPr lvl="1"/>
            <a:endParaRPr lang="en-US" altLang="ja-JP" sz="2400" dirty="0"/>
          </a:p>
          <a:p>
            <a:pPr lvl="1"/>
            <a:endParaRPr lang="en-US" altLang="ja-JP" sz="2400" dirty="0"/>
          </a:p>
          <a:p>
            <a:pPr lvl="1"/>
            <a:endParaRPr lang="en-US" altLang="ja-JP" sz="2400" dirty="0"/>
          </a:p>
          <a:p>
            <a:pPr lvl="1"/>
            <a:endParaRPr lang="en-US" altLang="ja-JP" sz="2400" dirty="0"/>
          </a:p>
          <a:p>
            <a:pPr lvl="1"/>
            <a:endParaRPr lang="en-US" altLang="ja-JP" sz="2400" dirty="0"/>
          </a:p>
          <a:p>
            <a:pPr lvl="1"/>
            <a:endParaRPr lang="en-US" altLang="ja-JP" sz="2400" dirty="0"/>
          </a:p>
          <a:p>
            <a:pPr lvl="1"/>
            <a:endParaRPr lang="en-US" altLang="ja-JP" sz="2400" dirty="0"/>
          </a:p>
          <a:p>
            <a:pPr lvl="1"/>
            <a:endParaRPr lang="en-US" altLang="ja-JP" sz="2400" dirty="0"/>
          </a:p>
          <a:p>
            <a:pPr lvl="1"/>
            <a:endParaRPr lang="en-US" altLang="ja-JP" sz="2400" dirty="0"/>
          </a:p>
          <a:p>
            <a:pPr lvl="1"/>
            <a:r>
              <a:rPr lang="en-US" altLang="ja-JP" sz="2400" dirty="0"/>
              <a:t>HO proves that </a:t>
            </a:r>
            <a:r>
              <a:rPr lang="ja-JP" altLang="en-US" sz="2400" dirty="0"/>
              <a:t> </a:t>
            </a:r>
            <a:r>
              <a:rPr lang="en-US" altLang="ja-JP" sz="2400" dirty="0">
                <a:solidFill>
                  <a:schemeClr val="accent1"/>
                </a:solidFill>
              </a:rPr>
              <a:t>4</a:t>
            </a:r>
            <a:r>
              <a:rPr lang="en-US" altLang="ja-JP" sz="2400" dirty="0"/>
              <a:t>/12 </a:t>
            </a:r>
            <a:r>
              <a:rPr lang="ja-JP" altLang="en-US" sz="2400" dirty="0"/>
              <a:t>≦ </a:t>
            </a:r>
            <a:r>
              <a:rPr lang="en-US" altLang="ja-JP" sz="2400" dirty="0"/>
              <a:t>p* </a:t>
            </a:r>
            <a:r>
              <a:rPr lang="ja-JP" altLang="en-US" sz="2400" dirty="0"/>
              <a:t>≦ </a:t>
            </a:r>
            <a:r>
              <a:rPr lang="en-US" altLang="ja-JP" sz="2400" dirty="0">
                <a:solidFill>
                  <a:schemeClr val="accent2"/>
                </a:solidFill>
              </a:rPr>
              <a:t>8</a:t>
            </a:r>
            <a:r>
              <a:rPr lang="en-US" altLang="ja-JP" sz="2400" dirty="0"/>
              <a:t>/12 for all cases</a:t>
            </a:r>
            <a:endParaRPr kumimoji="1" lang="ja-JP" altLang="en-US" sz="2400" dirty="0"/>
          </a:p>
        </p:txBody>
      </p:sp>
      <p:graphicFrame>
        <p:nvGraphicFramePr>
          <p:cNvPr id="4" name="表 3">
            <a:extLst>
              <a:ext uri="{FF2B5EF4-FFF2-40B4-BE49-F238E27FC236}">
                <a16:creationId xmlns:a16="http://schemas.microsoft.com/office/drawing/2014/main" id="{0F1D3237-9652-3B98-05A3-EC5A8FDDBE35}"/>
              </a:ext>
            </a:extLst>
          </p:cNvPr>
          <p:cNvGraphicFramePr>
            <a:graphicFrameLocks noGrp="1"/>
          </p:cNvGraphicFramePr>
          <p:nvPr>
            <p:extLst>
              <p:ext uri="{D42A27DB-BD31-4B8C-83A1-F6EECF244321}">
                <p14:modId xmlns:p14="http://schemas.microsoft.com/office/powerpoint/2010/main" val="737844841"/>
              </p:ext>
            </p:extLst>
          </p:nvPr>
        </p:nvGraphicFramePr>
        <p:xfrm>
          <a:off x="1946910" y="2265757"/>
          <a:ext cx="5067300" cy="2194560"/>
        </p:xfrm>
        <a:graphic>
          <a:graphicData uri="http://schemas.openxmlformats.org/drawingml/2006/table">
            <a:tbl>
              <a:tblPr firstRow="1" bandRow="1">
                <a:tableStyleId>{5940675A-B579-460E-94D1-54222C63F5DA}</a:tableStyleId>
              </a:tblPr>
              <a:tblGrid>
                <a:gridCol w="1013460">
                  <a:extLst>
                    <a:ext uri="{9D8B030D-6E8A-4147-A177-3AD203B41FA5}">
                      <a16:colId xmlns:a16="http://schemas.microsoft.com/office/drawing/2014/main" val="2559306662"/>
                    </a:ext>
                  </a:extLst>
                </a:gridCol>
                <a:gridCol w="1013460">
                  <a:extLst>
                    <a:ext uri="{9D8B030D-6E8A-4147-A177-3AD203B41FA5}">
                      <a16:colId xmlns:a16="http://schemas.microsoft.com/office/drawing/2014/main" val="1969039316"/>
                    </a:ext>
                  </a:extLst>
                </a:gridCol>
                <a:gridCol w="1013460">
                  <a:extLst>
                    <a:ext uri="{9D8B030D-6E8A-4147-A177-3AD203B41FA5}">
                      <a16:colId xmlns:a16="http://schemas.microsoft.com/office/drawing/2014/main" val="3028961783"/>
                    </a:ext>
                  </a:extLst>
                </a:gridCol>
                <a:gridCol w="1013460">
                  <a:extLst>
                    <a:ext uri="{9D8B030D-6E8A-4147-A177-3AD203B41FA5}">
                      <a16:colId xmlns:a16="http://schemas.microsoft.com/office/drawing/2014/main" val="840839548"/>
                    </a:ext>
                  </a:extLst>
                </a:gridCol>
                <a:gridCol w="1013460">
                  <a:extLst>
                    <a:ext uri="{9D8B030D-6E8A-4147-A177-3AD203B41FA5}">
                      <a16:colId xmlns:a16="http://schemas.microsoft.com/office/drawing/2014/main" val="2447994625"/>
                    </a:ext>
                  </a:extLst>
                </a:gridCol>
              </a:tblGrid>
              <a:tr h="330200">
                <a:tc>
                  <a:txBody>
                    <a:bodyPr/>
                    <a:lstStyle/>
                    <a:p>
                      <a:pPr algn="ctr"/>
                      <a:r>
                        <a:rPr kumimoji="1" lang="en-US" altLang="ja-JP" dirty="0"/>
                        <a:t>x</a:t>
                      </a:r>
                      <a:endParaRPr kumimoji="1" lang="ja-JP" altLang="en-US" dirty="0"/>
                    </a:p>
                  </a:txBody>
                  <a:tcPr/>
                </a:tc>
                <a:tc>
                  <a:txBody>
                    <a:bodyPr/>
                    <a:lstStyle/>
                    <a:p>
                      <a:pPr algn="ctr"/>
                      <a:r>
                        <a:rPr kumimoji="1" lang="en-US" altLang="ja-JP" dirty="0"/>
                        <a:t>~x</a:t>
                      </a:r>
                      <a:endParaRPr kumimoji="1" lang="ja-JP" altLang="en-US" dirty="0"/>
                    </a:p>
                  </a:txBody>
                  <a:tcPr/>
                </a:tc>
                <a:tc>
                  <a:txBody>
                    <a:bodyPr/>
                    <a:lstStyle/>
                    <a:p>
                      <a:pPr algn="ctr"/>
                      <a:r>
                        <a:rPr kumimoji="1" lang="en-US" altLang="ja-JP" dirty="0"/>
                        <a:t>P*</a:t>
                      </a:r>
                      <a:endParaRPr kumimoji="1" lang="ja-JP" altLang="en-US" dirty="0"/>
                    </a:p>
                  </a:txBody>
                  <a:tcPr/>
                </a:tc>
                <a:tc>
                  <a:txBody>
                    <a:bodyPr/>
                    <a:lstStyle/>
                    <a:p>
                      <a:pPr algn="ctr"/>
                      <a:r>
                        <a:rPr lang="el-GR" altLang="ja-JP" dirty="0">
                          <a:ea typeface="Arial Unicode MS" panose="020B0604020202020204" pitchFamily="50" charset="-128"/>
                        </a:rPr>
                        <a:t>ℓ</a:t>
                      </a:r>
                      <a:r>
                        <a:rPr lang="en-US" altLang="ja-JP" dirty="0">
                          <a:ea typeface="Arial Unicode MS" panose="020B0604020202020204" pitchFamily="50" charset="-128"/>
                        </a:rPr>
                        <a:t>-</a:t>
                      </a:r>
                      <a:r>
                        <a:rPr kumimoji="1" lang="en-US" altLang="ja-JP" baseline="-25000" dirty="0"/>
                        <a:t>1</a:t>
                      </a:r>
                      <a:endParaRPr kumimoji="1" lang="ja-JP" altLang="en-US" baseline="-25000" dirty="0"/>
                    </a:p>
                  </a:txBody>
                  <a:tcPr/>
                </a:tc>
                <a:tc>
                  <a:txBody>
                    <a:bodyPr/>
                    <a:lstStyle/>
                    <a:p>
                      <a:pPr algn="ctr"/>
                      <a:r>
                        <a:rPr lang="el-GR" altLang="ja-JP" dirty="0">
                          <a:ea typeface="Arial Unicode MS" panose="020B0604020202020204" pitchFamily="50" charset="-128"/>
                        </a:rPr>
                        <a:t>ℓ</a:t>
                      </a:r>
                      <a:r>
                        <a:rPr kumimoji="1" lang="en-US" altLang="ja-JP" baseline="-25000" dirty="0"/>
                        <a:t>1</a:t>
                      </a:r>
                      <a:endParaRPr kumimoji="1" lang="ja-JP" altLang="en-US" baseline="-25000" dirty="0"/>
                    </a:p>
                  </a:txBody>
                  <a:tcPr/>
                </a:tc>
                <a:extLst>
                  <a:ext uri="{0D108BD9-81ED-4DB2-BD59-A6C34878D82A}">
                    <a16:rowId xmlns:a16="http://schemas.microsoft.com/office/drawing/2014/main" val="2581134112"/>
                  </a:ext>
                </a:extLst>
              </a:tr>
              <a:tr h="345440">
                <a:tc>
                  <a:txBody>
                    <a:bodyPr/>
                    <a:lstStyle/>
                    <a:p>
                      <a:pPr algn="ctr"/>
                      <a:r>
                        <a:rPr kumimoji="1" lang="en-US" altLang="ja-JP" dirty="0"/>
                        <a:t>0</a:t>
                      </a:r>
                      <a:endParaRPr kumimoji="1" lang="ja-JP" altLang="en-US" dirty="0"/>
                    </a:p>
                  </a:txBody>
                  <a:tcPr>
                    <a:solidFill>
                      <a:schemeClr val="accent4">
                        <a:lumMod val="20000"/>
                        <a:lumOff val="80000"/>
                      </a:schemeClr>
                    </a:solidFill>
                  </a:tcPr>
                </a:tc>
                <a:tc>
                  <a:txBody>
                    <a:bodyPr/>
                    <a:lstStyle/>
                    <a:p>
                      <a:pPr algn="ctr"/>
                      <a:r>
                        <a:rPr kumimoji="1" lang="en-US" altLang="ja-JP" dirty="0"/>
                        <a:t>-1</a:t>
                      </a:r>
                      <a:endParaRPr kumimoji="1" lang="ja-JP" altLang="en-US" dirty="0"/>
                    </a:p>
                  </a:txBody>
                  <a:tcPr>
                    <a:solidFill>
                      <a:schemeClr val="accent4">
                        <a:lumMod val="20000"/>
                        <a:lumOff val="80000"/>
                      </a:schemeClr>
                    </a:solidFill>
                  </a:tcPr>
                </a:tc>
                <a:tc>
                  <a:txBody>
                    <a:bodyPr/>
                    <a:lstStyle/>
                    <a:p>
                      <a:pPr algn="ctr"/>
                      <a:r>
                        <a:rPr kumimoji="1" lang="en-US" altLang="ja-JP" dirty="0"/>
                        <a:t>1/3</a:t>
                      </a:r>
                      <a:endParaRPr kumimoji="1" lang="ja-JP" altLang="en-US" dirty="0"/>
                    </a:p>
                  </a:txBody>
                  <a:tcPr>
                    <a:solidFill>
                      <a:schemeClr val="accent4">
                        <a:lumMod val="20000"/>
                        <a:lumOff val="80000"/>
                      </a:schemeClr>
                    </a:solidFill>
                  </a:tcPr>
                </a:tc>
                <a:tc>
                  <a:txBody>
                    <a:bodyPr/>
                    <a:lstStyle/>
                    <a:p>
                      <a:pPr algn="ctr"/>
                      <a:r>
                        <a:rPr kumimoji="1" lang="en-US" altLang="ja-JP" b="1" dirty="0">
                          <a:solidFill>
                            <a:srgbClr val="FF0000"/>
                          </a:solidFill>
                        </a:rPr>
                        <a:t>4</a:t>
                      </a:r>
                      <a:endParaRPr kumimoji="1" lang="ja-JP" altLang="en-US" b="1" dirty="0">
                        <a:solidFill>
                          <a:srgbClr val="FF0000"/>
                        </a:solidFill>
                      </a:endParaRPr>
                    </a:p>
                  </a:txBody>
                  <a:tcPr>
                    <a:solidFill>
                      <a:schemeClr val="accent4">
                        <a:lumMod val="20000"/>
                        <a:lumOff val="80000"/>
                      </a:schemeClr>
                    </a:solidFill>
                  </a:tcPr>
                </a:tc>
                <a:tc>
                  <a:txBody>
                    <a:bodyPr/>
                    <a:lstStyle/>
                    <a:p>
                      <a:pPr algn="ctr"/>
                      <a:r>
                        <a:rPr kumimoji="1" lang="en-US" altLang="ja-JP" dirty="0">
                          <a:solidFill>
                            <a:schemeClr val="accent2"/>
                          </a:solidFill>
                        </a:rPr>
                        <a:t>8</a:t>
                      </a:r>
                      <a:endParaRPr kumimoji="1" lang="ja-JP" altLang="en-US" dirty="0">
                        <a:solidFill>
                          <a:schemeClr val="accent2"/>
                        </a:solidFill>
                      </a:endParaRPr>
                    </a:p>
                  </a:txBody>
                  <a:tcPr>
                    <a:solidFill>
                      <a:schemeClr val="accent4">
                        <a:lumMod val="20000"/>
                        <a:lumOff val="80000"/>
                      </a:schemeClr>
                    </a:solidFill>
                  </a:tcPr>
                </a:tc>
                <a:extLst>
                  <a:ext uri="{0D108BD9-81ED-4DB2-BD59-A6C34878D82A}">
                    <a16:rowId xmlns:a16="http://schemas.microsoft.com/office/drawing/2014/main" val="441398821"/>
                  </a:ext>
                </a:extLst>
              </a:tr>
              <a:tr h="345440">
                <a:tc>
                  <a:txBody>
                    <a:bodyPr/>
                    <a:lstStyle/>
                    <a:p>
                      <a:pPr algn="ctr"/>
                      <a:r>
                        <a:rPr kumimoji="1" lang="en-US" altLang="ja-JP" dirty="0"/>
                        <a:t>1</a:t>
                      </a:r>
                      <a:endParaRPr kumimoji="1" lang="ja-JP" altLang="en-US" dirty="0"/>
                    </a:p>
                  </a:txBody>
                  <a:tcPr>
                    <a:solidFill>
                      <a:schemeClr val="accent4">
                        <a:lumMod val="20000"/>
                        <a:lumOff val="80000"/>
                      </a:schemeClr>
                    </a:solidFill>
                  </a:tcPr>
                </a:tc>
                <a:tc>
                  <a:txBody>
                    <a:bodyPr/>
                    <a:lstStyle/>
                    <a:p>
                      <a:pPr algn="ctr"/>
                      <a:r>
                        <a:rPr kumimoji="1" lang="en-US" altLang="ja-JP" dirty="0"/>
                        <a:t>-1/2</a:t>
                      </a:r>
                      <a:endParaRPr kumimoji="1" lang="ja-JP" altLang="en-US" dirty="0"/>
                    </a:p>
                  </a:txBody>
                  <a:tcPr>
                    <a:solidFill>
                      <a:schemeClr val="accent4">
                        <a:lumMod val="20000"/>
                        <a:lumOff val="80000"/>
                      </a:schemeClr>
                    </a:solidFill>
                  </a:tcPr>
                </a:tc>
                <a:tc>
                  <a:txBody>
                    <a:bodyPr/>
                    <a:lstStyle/>
                    <a:p>
                      <a:pPr algn="ctr"/>
                      <a:r>
                        <a:rPr kumimoji="1" lang="en-US" altLang="ja-JP" dirty="0"/>
                        <a:t>5/12</a:t>
                      </a:r>
                      <a:endParaRPr kumimoji="1" lang="ja-JP" altLang="en-US" dirty="0"/>
                    </a:p>
                  </a:txBody>
                  <a:tcPr>
                    <a:solidFill>
                      <a:schemeClr val="accent4">
                        <a:lumMod val="20000"/>
                        <a:lumOff val="80000"/>
                      </a:schemeClr>
                    </a:solidFill>
                  </a:tcPr>
                </a:tc>
                <a:tc>
                  <a:txBody>
                    <a:bodyPr/>
                    <a:lstStyle/>
                    <a:p>
                      <a:pPr algn="ctr"/>
                      <a:r>
                        <a:rPr kumimoji="1" lang="en-US" altLang="ja-JP" dirty="0"/>
                        <a:t>5</a:t>
                      </a:r>
                      <a:endParaRPr kumimoji="1" lang="ja-JP" altLang="en-US" dirty="0"/>
                    </a:p>
                  </a:txBody>
                  <a:tcPr>
                    <a:solidFill>
                      <a:schemeClr val="accent4">
                        <a:lumMod val="20000"/>
                        <a:lumOff val="80000"/>
                      </a:schemeClr>
                    </a:solidFill>
                  </a:tcPr>
                </a:tc>
                <a:tc>
                  <a:txBody>
                    <a:bodyPr/>
                    <a:lstStyle/>
                    <a:p>
                      <a:pPr algn="ctr"/>
                      <a:r>
                        <a:rPr kumimoji="1" lang="en-US" altLang="ja-JP" dirty="0"/>
                        <a:t>7</a:t>
                      </a:r>
                      <a:endParaRPr kumimoji="1" lang="ja-JP" altLang="en-US" dirty="0"/>
                    </a:p>
                  </a:txBody>
                  <a:tcPr>
                    <a:solidFill>
                      <a:schemeClr val="accent4">
                        <a:lumMod val="20000"/>
                        <a:lumOff val="80000"/>
                      </a:schemeClr>
                    </a:solidFill>
                  </a:tcPr>
                </a:tc>
                <a:extLst>
                  <a:ext uri="{0D108BD9-81ED-4DB2-BD59-A6C34878D82A}">
                    <a16:rowId xmlns:a16="http://schemas.microsoft.com/office/drawing/2014/main" val="1743024975"/>
                  </a:ext>
                </a:extLst>
              </a:tr>
              <a:tr h="345440">
                <a:tc>
                  <a:txBody>
                    <a:bodyPr/>
                    <a:lstStyle/>
                    <a:p>
                      <a:pPr algn="ctr"/>
                      <a:r>
                        <a:rPr kumimoji="1" lang="en-US" altLang="ja-JP" dirty="0"/>
                        <a:t>2</a:t>
                      </a:r>
                      <a:endParaRPr kumimoji="1" lang="ja-JP" altLang="en-US" dirty="0"/>
                    </a:p>
                  </a:txBody>
                  <a:tcPr/>
                </a:tc>
                <a:tc>
                  <a:txBody>
                    <a:bodyPr/>
                    <a:lstStyle/>
                    <a:p>
                      <a:pPr algn="ctr"/>
                      <a:r>
                        <a:rPr kumimoji="1" lang="en-US" altLang="ja-JP" dirty="0"/>
                        <a:t>0</a:t>
                      </a:r>
                      <a:endParaRPr kumimoji="1" lang="ja-JP" altLang="en-US" dirty="0"/>
                    </a:p>
                  </a:txBody>
                  <a:tcPr/>
                </a:tc>
                <a:tc>
                  <a:txBody>
                    <a:bodyPr/>
                    <a:lstStyle/>
                    <a:p>
                      <a:pPr algn="ctr"/>
                      <a:r>
                        <a:rPr kumimoji="1" lang="en-US" altLang="ja-JP" dirty="0"/>
                        <a:t>1/2</a:t>
                      </a:r>
                      <a:endParaRPr kumimoji="1" lang="ja-JP" altLang="en-US" dirty="0"/>
                    </a:p>
                  </a:txBody>
                  <a:tcPr/>
                </a:tc>
                <a:tc>
                  <a:txBody>
                    <a:bodyPr/>
                    <a:lstStyle/>
                    <a:p>
                      <a:pPr algn="ctr"/>
                      <a:r>
                        <a:rPr kumimoji="1" lang="en-US" altLang="ja-JP" dirty="0"/>
                        <a:t>6</a:t>
                      </a:r>
                      <a:endParaRPr kumimoji="1" lang="ja-JP" altLang="en-US" dirty="0"/>
                    </a:p>
                  </a:txBody>
                  <a:tcPr/>
                </a:tc>
                <a:tc>
                  <a:txBody>
                    <a:bodyPr/>
                    <a:lstStyle/>
                    <a:p>
                      <a:pPr algn="ctr"/>
                      <a:r>
                        <a:rPr kumimoji="1" lang="en-US" altLang="ja-JP" dirty="0"/>
                        <a:t>6</a:t>
                      </a:r>
                      <a:endParaRPr kumimoji="1" lang="ja-JP" altLang="en-US" dirty="0"/>
                    </a:p>
                  </a:txBody>
                  <a:tcPr/>
                </a:tc>
                <a:extLst>
                  <a:ext uri="{0D108BD9-81ED-4DB2-BD59-A6C34878D82A}">
                    <a16:rowId xmlns:a16="http://schemas.microsoft.com/office/drawing/2014/main" val="3710771282"/>
                  </a:ext>
                </a:extLst>
              </a:tr>
              <a:tr h="345440">
                <a:tc>
                  <a:txBody>
                    <a:bodyPr/>
                    <a:lstStyle/>
                    <a:p>
                      <a:pPr algn="ctr"/>
                      <a:r>
                        <a:rPr kumimoji="1" lang="en-US" altLang="ja-JP" dirty="0"/>
                        <a:t>3</a:t>
                      </a:r>
                      <a:endParaRPr kumimoji="1" lang="ja-JP" altLang="en-US" dirty="0"/>
                    </a:p>
                  </a:txBody>
                  <a:tcPr/>
                </a:tc>
                <a:tc>
                  <a:txBody>
                    <a:bodyPr/>
                    <a:lstStyle/>
                    <a:p>
                      <a:pPr algn="ctr"/>
                      <a:r>
                        <a:rPr kumimoji="1" lang="en-US" altLang="ja-JP" dirty="0"/>
                        <a:t>1/2</a:t>
                      </a:r>
                      <a:endParaRPr kumimoji="1" lang="ja-JP" altLang="en-US" dirty="0"/>
                    </a:p>
                  </a:txBody>
                  <a:tcPr/>
                </a:tc>
                <a:tc>
                  <a:txBody>
                    <a:bodyPr/>
                    <a:lstStyle/>
                    <a:p>
                      <a:pPr algn="ctr"/>
                      <a:r>
                        <a:rPr kumimoji="1" lang="en-US" altLang="ja-JP" dirty="0"/>
                        <a:t>7/12</a:t>
                      </a:r>
                      <a:endParaRPr kumimoji="1" lang="ja-JP" altLang="en-US" dirty="0"/>
                    </a:p>
                  </a:txBody>
                  <a:tcPr/>
                </a:tc>
                <a:tc>
                  <a:txBody>
                    <a:bodyPr/>
                    <a:lstStyle/>
                    <a:p>
                      <a:pPr algn="ctr"/>
                      <a:r>
                        <a:rPr kumimoji="1" lang="en-US" altLang="ja-JP" dirty="0"/>
                        <a:t>7</a:t>
                      </a:r>
                      <a:endParaRPr kumimoji="1" lang="ja-JP" altLang="en-US" dirty="0"/>
                    </a:p>
                  </a:txBody>
                  <a:tcPr/>
                </a:tc>
                <a:tc>
                  <a:txBody>
                    <a:bodyPr/>
                    <a:lstStyle/>
                    <a:p>
                      <a:pPr algn="ctr"/>
                      <a:r>
                        <a:rPr kumimoji="1" lang="en-US" altLang="ja-JP" dirty="0"/>
                        <a:t>5</a:t>
                      </a:r>
                      <a:endParaRPr kumimoji="1" lang="ja-JP" altLang="en-US" dirty="0"/>
                    </a:p>
                  </a:txBody>
                  <a:tcPr/>
                </a:tc>
                <a:extLst>
                  <a:ext uri="{0D108BD9-81ED-4DB2-BD59-A6C34878D82A}">
                    <a16:rowId xmlns:a16="http://schemas.microsoft.com/office/drawing/2014/main" val="2770008452"/>
                  </a:ext>
                </a:extLst>
              </a:tr>
              <a:tr h="345440">
                <a:tc>
                  <a:txBody>
                    <a:bodyPr/>
                    <a:lstStyle/>
                    <a:p>
                      <a:pPr algn="ctr"/>
                      <a:r>
                        <a:rPr kumimoji="1" lang="en-US" altLang="ja-JP" dirty="0"/>
                        <a:t>4</a:t>
                      </a:r>
                      <a:endParaRPr kumimoji="1" lang="ja-JP" altLang="en-US" dirty="0"/>
                    </a:p>
                  </a:txBody>
                  <a:tcPr/>
                </a:tc>
                <a:tc>
                  <a:txBody>
                    <a:bodyPr/>
                    <a:lstStyle/>
                    <a:p>
                      <a:pPr algn="ctr"/>
                      <a:r>
                        <a:rPr kumimoji="1" lang="en-US" altLang="ja-JP" dirty="0"/>
                        <a:t>1</a:t>
                      </a:r>
                      <a:endParaRPr kumimoji="1" lang="ja-JP" altLang="en-US" dirty="0"/>
                    </a:p>
                  </a:txBody>
                  <a:tcPr/>
                </a:tc>
                <a:tc>
                  <a:txBody>
                    <a:bodyPr/>
                    <a:lstStyle/>
                    <a:p>
                      <a:pPr algn="ctr"/>
                      <a:r>
                        <a:rPr kumimoji="1" lang="en-US" altLang="ja-JP" dirty="0"/>
                        <a:t>2/3</a:t>
                      </a:r>
                      <a:endParaRPr kumimoji="1" lang="ja-JP" altLang="en-US" dirty="0"/>
                    </a:p>
                  </a:txBody>
                  <a:tcPr/>
                </a:tc>
                <a:tc>
                  <a:txBody>
                    <a:bodyPr/>
                    <a:lstStyle/>
                    <a:p>
                      <a:pPr algn="ctr"/>
                      <a:r>
                        <a:rPr kumimoji="1" lang="en-US" altLang="ja-JP" b="1" dirty="0">
                          <a:solidFill>
                            <a:schemeClr val="accent2"/>
                          </a:solidFill>
                        </a:rPr>
                        <a:t>8</a:t>
                      </a:r>
                      <a:endParaRPr kumimoji="1" lang="ja-JP" altLang="en-US" b="1" dirty="0">
                        <a:solidFill>
                          <a:schemeClr val="accent2"/>
                        </a:solidFill>
                      </a:endParaRPr>
                    </a:p>
                  </a:txBody>
                  <a:tcPr/>
                </a:tc>
                <a:tc>
                  <a:txBody>
                    <a:bodyPr/>
                    <a:lstStyle/>
                    <a:p>
                      <a:pPr algn="ctr"/>
                      <a:r>
                        <a:rPr kumimoji="1" lang="en-US" altLang="ja-JP" dirty="0">
                          <a:solidFill>
                            <a:schemeClr val="accent1"/>
                          </a:solidFill>
                        </a:rPr>
                        <a:t>4</a:t>
                      </a:r>
                      <a:endParaRPr kumimoji="1" lang="ja-JP" altLang="en-US" dirty="0">
                        <a:solidFill>
                          <a:schemeClr val="accent1"/>
                        </a:solidFill>
                      </a:endParaRPr>
                    </a:p>
                  </a:txBody>
                  <a:tcPr/>
                </a:tc>
                <a:extLst>
                  <a:ext uri="{0D108BD9-81ED-4DB2-BD59-A6C34878D82A}">
                    <a16:rowId xmlns:a16="http://schemas.microsoft.com/office/drawing/2014/main" val="771075396"/>
                  </a:ext>
                </a:extLst>
              </a:tr>
            </a:tbl>
          </a:graphicData>
        </a:graphic>
      </p:graphicFrame>
      <p:graphicFrame>
        <p:nvGraphicFramePr>
          <p:cNvPr id="6" name="表 5">
            <a:extLst>
              <a:ext uri="{FF2B5EF4-FFF2-40B4-BE49-F238E27FC236}">
                <a16:creationId xmlns:a16="http://schemas.microsoft.com/office/drawing/2014/main" id="{0AE95096-77D6-43DB-A234-CC1638E69D6F}"/>
              </a:ext>
            </a:extLst>
          </p:cNvPr>
          <p:cNvGraphicFramePr>
            <a:graphicFrameLocks noGrp="1"/>
          </p:cNvGraphicFramePr>
          <p:nvPr>
            <p:extLst>
              <p:ext uri="{D42A27DB-BD31-4B8C-83A1-F6EECF244321}">
                <p14:modId xmlns:p14="http://schemas.microsoft.com/office/powerpoint/2010/main" val="768591715"/>
              </p:ext>
            </p:extLst>
          </p:nvPr>
        </p:nvGraphicFramePr>
        <p:xfrm>
          <a:off x="228600" y="4655178"/>
          <a:ext cx="8719578" cy="1212222"/>
        </p:xfrm>
        <a:graphic>
          <a:graphicData uri="http://schemas.openxmlformats.org/drawingml/2006/table">
            <a:tbl>
              <a:tblPr firstRow="1" bandRow="1">
                <a:tableStyleId>{5940675A-B579-460E-94D1-54222C63F5DA}</a:tableStyleId>
              </a:tblPr>
              <a:tblGrid>
                <a:gridCol w="373380">
                  <a:extLst>
                    <a:ext uri="{9D8B030D-6E8A-4147-A177-3AD203B41FA5}">
                      <a16:colId xmlns:a16="http://schemas.microsoft.com/office/drawing/2014/main" val="4198645832"/>
                    </a:ext>
                  </a:extLst>
                </a:gridCol>
                <a:gridCol w="764487">
                  <a:extLst>
                    <a:ext uri="{9D8B030D-6E8A-4147-A177-3AD203B41FA5}">
                      <a16:colId xmlns:a16="http://schemas.microsoft.com/office/drawing/2014/main" val="2545878162"/>
                    </a:ext>
                  </a:extLst>
                </a:gridCol>
                <a:gridCol w="764487">
                  <a:extLst>
                    <a:ext uri="{9D8B030D-6E8A-4147-A177-3AD203B41FA5}">
                      <a16:colId xmlns:a16="http://schemas.microsoft.com/office/drawing/2014/main" val="4104257593"/>
                    </a:ext>
                  </a:extLst>
                </a:gridCol>
                <a:gridCol w="764487">
                  <a:extLst>
                    <a:ext uri="{9D8B030D-6E8A-4147-A177-3AD203B41FA5}">
                      <a16:colId xmlns:a16="http://schemas.microsoft.com/office/drawing/2014/main" val="527026427"/>
                    </a:ext>
                  </a:extLst>
                </a:gridCol>
                <a:gridCol w="767080">
                  <a:extLst>
                    <a:ext uri="{9D8B030D-6E8A-4147-A177-3AD203B41FA5}">
                      <a16:colId xmlns:a16="http://schemas.microsoft.com/office/drawing/2014/main" val="3680089758"/>
                    </a:ext>
                  </a:extLst>
                </a:gridCol>
                <a:gridCol w="767080">
                  <a:extLst>
                    <a:ext uri="{9D8B030D-6E8A-4147-A177-3AD203B41FA5}">
                      <a16:colId xmlns:a16="http://schemas.microsoft.com/office/drawing/2014/main" val="871404893"/>
                    </a:ext>
                  </a:extLst>
                </a:gridCol>
                <a:gridCol w="645511">
                  <a:extLst>
                    <a:ext uri="{9D8B030D-6E8A-4147-A177-3AD203B41FA5}">
                      <a16:colId xmlns:a16="http://schemas.microsoft.com/office/drawing/2014/main" val="984891080"/>
                    </a:ext>
                  </a:extLst>
                </a:gridCol>
                <a:gridCol w="645511">
                  <a:extLst>
                    <a:ext uri="{9D8B030D-6E8A-4147-A177-3AD203B41FA5}">
                      <a16:colId xmlns:a16="http://schemas.microsoft.com/office/drawing/2014/main" val="1383028150"/>
                    </a:ext>
                  </a:extLst>
                </a:gridCol>
                <a:gridCol w="645511">
                  <a:extLst>
                    <a:ext uri="{9D8B030D-6E8A-4147-A177-3AD203B41FA5}">
                      <a16:colId xmlns:a16="http://schemas.microsoft.com/office/drawing/2014/main" val="397261999"/>
                    </a:ext>
                  </a:extLst>
                </a:gridCol>
                <a:gridCol w="645511">
                  <a:extLst>
                    <a:ext uri="{9D8B030D-6E8A-4147-A177-3AD203B41FA5}">
                      <a16:colId xmlns:a16="http://schemas.microsoft.com/office/drawing/2014/main" val="2686498035"/>
                    </a:ext>
                  </a:extLst>
                </a:gridCol>
                <a:gridCol w="645511">
                  <a:extLst>
                    <a:ext uri="{9D8B030D-6E8A-4147-A177-3AD203B41FA5}">
                      <a16:colId xmlns:a16="http://schemas.microsoft.com/office/drawing/2014/main" val="1538275164"/>
                    </a:ext>
                  </a:extLst>
                </a:gridCol>
                <a:gridCol w="645511">
                  <a:extLst>
                    <a:ext uri="{9D8B030D-6E8A-4147-A177-3AD203B41FA5}">
                      <a16:colId xmlns:a16="http://schemas.microsoft.com/office/drawing/2014/main" val="290689035"/>
                    </a:ext>
                  </a:extLst>
                </a:gridCol>
                <a:gridCol w="645511">
                  <a:extLst>
                    <a:ext uri="{9D8B030D-6E8A-4147-A177-3AD203B41FA5}">
                      <a16:colId xmlns:a16="http://schemas.microsoft.com/office/drawing/2014/main" val="2401720024"/>
                    </a:ext>
                  </a:extLst>
                </a:gridCol>
              </a:tblGrid>
              <a:tr h="251383">
                <a:tc>
                  <a:txBody>
                    <a:bodyPr/>
                    <a:lstStyle/>
                    <a:p>
                      <a:pPr algn="ctr"/>
                      <a:r>
                        <a:rPr lang="en-US" sz="1400" dirty="0">
                          <a:solidFill>
                            <a:sysClr val="windowText" lastClr="000000"/>
                          </a:solidFill>
                        </a:rPr>
                        <a:t>x</a:t>
                      </a:r>
                    </a:p>
                  </a:txBody>
                  <a:tcPr/>
                </a:tc>
                <a:tc>
                  <a:txBody>
                    <a:bodyPr/>
                    <a:lstStyle/>
                    <a:p>
                      <a:pPr algn="ctr"/>
                      <a:r>
                        <a:rPr lang="en-US" sz="1400" dirty="0">
                          <a:solidFill>
                            <a:schemeClr val="accent2"/>
                          </a:solidFill>
                        </a:rPr>
                        <a:t>1</a:t>
                      </a:r>
                    </a:p>
                  </a:txBody>
                  <a:tcPr/>
                </a:tc>
                <a:tc>
                  <a:txBody>
                    <a:bodyPr/>
                    <a:lstStyle/>
                    <a:p>
                      <a:pPr algn="ctr"/>
                      <a:r>
                        <a:rPr lang="en-US" sz="1400" dirty="0">
                          <a:solidFill>
                            <a:srgbClr val="FF0000"/>
                          </a:solidFill>
                        </a:rPr>
                        <a:t>2</a:t>
                      </a:r>
                    </a:p>
                  </a:txBody>
                  <a:tcPr/>
                </a:tc>
                <a:tc>
                  <a:txBody>
                    <a:bodyPr/>
                    <a:lstStyle/>
                    <a:p>
                      <a:pPr algn="ctr"/>
                      <a:r>
                        <a:rPr lang="en-US" sz="1400" dirty="0">
                          <a:solidFill>
                            <a:schemeClr val="accent2"/>
                          </a:solidFill>
                        </a:rPr>
                        <a:t>3</a:t>
                      </a:r>
                    </a:p>
                  </a:txBody>
                  <a:tcPr/>
                </a:tc>
                <a:tc>
                  <a:txBody>
                    <a:bodyPr/>
                    <a:lstStyle/>
                    <a:p>
                      <a:pPr algn="ctr"/>
                      <a:r>
                        <a:rPr lang="en-US" sz="1400" dirty="0">
                          <a:solidFill>
                            <a:schemeClr val="accent2"/>
                          </a:solidFill>
                        </a:rPr>
                        <a:t>4</a:t>
                      </a:r>
                    </a:p>
                  </a:txBody>
                  <a:tcPr/>
                </a:tc>
                <a:tc>
                  <a:txBody>
                    <a:bodyPr/>
                    <a:lstStyle/>
                    <a:p>
                      <a:pPr algn="ctr"/>
                      <a:r>
                        <a:rPr lang="en-US" sz="1400" dirty="0">
                          <a:solidFill>
                            <a:schemeClr val="accent2"/>
                          </a:solidFill>
                        </a:rPr>
                        <a:t>5</a:t>
                      </a:r>
                    </a:p>
                  </a:txBody>
                  <a:tcPr/>
                </a:tc>
                <a:tc>
                  <a:txBody>
                    <a:bodyPr/>
                    <a:lstStyle/>
                    <a:p>
                      <a:pPr algn="ctr"/>
                      <a:r>
                        <a:rPr lang="en-US" sz="1400" dirty="0">
                          <a:solidFill>
                            <a:schemeClr val="accent2"/>
                          </a:solidFill>
                        </a:rPr>
                        <a:t>6</a:t>
                      </a:r>
                    </a:p>
                  </a:txBody>
                  <a:tcPr/>
                </a:tc>
                <a:tc>
                  <a:txBody>
                    <a:bodyPr/>
                    <a:lstStyle/>
                    <a:p>
                      <a:pPr algn="ctr"/>
                      <a:r>
                        <a:rPr lang="en-US" sz="1400" dirty="0">
                          <a:solidFill>
                            <a:schemeClr val="accent2"/>
                          </a:solidFill>
                        </a:rPr>
                        <a:t>7</a:t>
                      </a:r>
                    </a:p>
                  </a:txBody>
                  <a:tcPr/>
                </a:tc>
                <a:tc>
                  <a:txBody>
                    <a:bodyPr/>
                    <a:lstStyle/>
                    <a:p>
                      <a:pPr algn="ctr"/>
                      <a:r>
                        <a:rPr lang="en-US" sz="1400" dirty="0">
                          <a:solidFill>
                            <a:sysClr val="windowText" lastClr="000000"/>
                          </a:solidFill>
                        </a:rPr>
                        <a:t>8</a:t>
                      </a:r>
                    </a:p>
                  </a:txBody>
                  <a:tcPr/>
                </a:tc>
                <a:tc>
                  <a:txBody>
                    <a:bodyPr/>
                    <a:lstStyle/>
                    <a:p>
                      <a:pPr algn="ctr"/>
                      <a:r>
                        <a:rPr lang="en-US" sz="1400" dirty="0">
                          <a:solidFill>
                            <a:sysClr val="windowText" lastClr="000000"/>
                          </a:solidFill>
                        </a:rPr>
                        <a:t>9</a:t>
                      </a:r>
                    </a:p>
                  </a:txBody>
                  <a:tcPr/>
                </a:tc>
                <a:tc>
                  <a:txBody>
                    <a:bodyPr/>
                    <a:lstStyle/>
                    <a:p>
                      <a:pPr algn="ctr"/>
                      <a:r>
                        <a:rPr lang="en-US" sz="1400" dirty="0">
                          <a:solidFill>
                            <a:sysClr val="windowText" lastClr="000000"/>
                          </a:solidFill>
                        </a:rPr>
                        <a:t>10</a:t>
                      </a:r>
                    </a:p>
                  </a:txBody>
                  <a:tcPr/>
                </a:tc>
                <a:tc>
                  <a:txBody>
                    <a:bodyPr/>
                    <a:lstStyle/>
                    <a:p>
                      <a:pPr algn="ctr"/>
                      <a:r>
                        <a:rPr lang="en-US" sz="1400" dirty="0">
                          <a:solidFill>
                            <a:sysClr val="windowText" lastClr="000000"/>
                          </a:solidFill>
                        </a:rPr>
                        <a:t>11</a:t>
                      </a:r>
                    </a:p>
                  </a:txBody>
                  <a:tcPr/>
                </a:tc>
                <a:tc>
                  <a:txBody>
                    <a:bodyPr/>
                    <a:lstStyle/>
                    <a:p>
                      <a:pPr algn="ctr"/>
                      <a:r>
                        <a:rPr lang="en-US" sz="1400" dirty="0">
                          <a:solidFill>
                            <a:sysClr val="windowText" lastClr="000000"/>
                          </a:solidFill>
                        </a:rPr>
                        <a:t>12</a:t>
                      </a:r>
                    </a:p>
                  </a:txBody>
                  <a:tcPr/>
                </a:tc>
                <a:extLst>
                  <a:ext uri="{0D108BD9-81ED-4DB2-BD59-A6C34878D82A}">
                    <a16:rowId xmlns:a16="http://schemas.microsoft.com/office/drawing/2014/main" val="3679248074"/>
                  </a:ext>
                </a:extLst>
              </a:tr>
              <a:tr h="453711">
                <a:tc>
                  <a:txBody>
                    <a:bodyPr/>
                    <a:lstStyle/>
                    <a:p>
                      <a:r>
                        <a:rPr lang="en-US" dirty="0">
                          <a:solidFill>
                            <a:sysClr val="windowText" lastClr="000000"/>
                          </a:solidFill>
                        </a:rPr>
                        <a:t>0</a:t>
                      </a:r>
                    </a:p>
                  </a:txBody>
                  <a:tcPr/>
                </a:tc>
                <a:tc>
                  <a:txBody>
                    <a:bodyPr/>
                    <a:lstStyle/>
                    <a:p>
                      <a:r>
                        <a:rPr lang="en-US" dirty="0">
                          <a:solidFill>
                            <a:schemeClr val="accent1"/>
                          </a:solidFill>
                        </a:rPr>
                        <a:t>C(-1)</a:t>
                      </a:r>
                    </a:p>
                  </a:txBody>
                  <a:tcPr/>
                </a:tc>
                <a:tc>
                  <a:txBody>
                    <a:bodyPr/>
                    <a:lstStyle/>
                    <a:p>
                      <a:r>
                        <a:rPr lang="en-US" dirty="0">
                          <a:solidFill>
                            <a:schemeClr val="accent1"/>
                          </a:solidFill>
                        </a:rPr>
                        <a:t>C(-1)</a:t>
                      </a:r>
                    </a:p>
                  </a:txBody>
                  <a:tcPr/>
                </a:tc>
                <a:tc>
                  <a:txBody>
                    <a:bodyPr/>
                    <a:lstStyle/>
                    <a:p>
                      <a:r>
                        <a:rPr lang="en-US" dirty="0">
                          <a:solidFill>
                            <a:schemeClr val="accent1"/>
                          </a:solidFill>
                        </a:rPr>
                        <a:t>C(-1)</a:t>
                      </a:r>
                    </a:p>
                  </a:txBody>
                  <a:tcPr/>
                </a:tc>
                <a:tc>
                  <a:txBody>
                    <a:bodyPr/>
                    <a:lstStyle/>
                    <a:p>
                      <a:r>
                        <a:rPr lang="en-US" dirty="0">
                          <a:solidFill>
                            <a:schemeClr val="accent1"/>
                          </a:solidFill>
                        </a:rPr>
                        <a:t>C(-1)</a:t>
                      </a:r>
                    </a:p>
                  </a:txBody>
                  <a:tcPr/>
                </a:tc>
                <a:tc>
                  <a:txBody>
                    <a:bodyPr/>
                    <a:lstStyle/>
                    <a:p>
                      <a:r>
                        <a:rPr lang="en-US" dirty="0">
                          <a:solidFill>
                            <a:schemeClr val="accent2"/>
                          </a:solidFill>
                        </a:rPr>
                        <a:t>C(1)</a:t>
                      </a:r>
                    </a:p>
                  </a:txBody>
                  <a:tcPr/>
                </a:tc>
                <a:tc>
                  <a:txBody>
                    <a:bodyPr/>
                    <a:lstStyle/>
                    <a:p>
                      <a:r>
                        <a:rPr lang="en-US" dirty="0">
                          <a:solidFill>
                            <a:schemeClr val="accent2"/>
                          </a:solidFill>
                        </a:rPr>
                        <a:t>C(1)</a:t>
                      </a:r>
                    </a:p>
                  </a:txBody>
                  <a:tcPr/>
                </a:tc>
                <a:tc>
                  <a:txBody>
                    <a:bodyPr/>
                    <a:lstStyle/>
                    <a:p>
                      <a:r>
                        <a:rPr lang="en-US" altLang="ja-JP" dirty="0">
                          <a:solidFill>
                            <a:schemeClr val="accent2"/>
                          </a:solidFill>
                        </a:rPr>
                        <a:t>C(1)</a:t>
                      </a:r>
                      <a:endParaRPr lang="en-US" dirty="0">
                        <a:solidFill>
                          <a:schemeClr val="accent2"/>
                        </a:solidFill>
                      </a:endParaRPr>
                    </a:p>
                  </a:txBody>
                  <a:tcPr/>
                </a:tc>
                <a:tc>
                  <a:txBody>
                    <a:bodyPr/>
                    <a:lstStyle/>
                    <a:p>
                      <a:r>
                        <a:rPr lang="en-US" altLang="ja-JP" dirty="0">
                          <a:solidFill>
                            <a:schemeClr val="accent2"/>
                          </a:solidFill>
                        </a:rPr>
                        <a:t>C(1)</a:t>
                      </a:r>
                      <a:endParaRPr lang="en-US" dirty="0">
                        <a:solidFill>
                          <a:schemeClr val="accent2"/>
                        </a:solidFill>
                      </a:endParaRPr>
                    </a:p>
                  </a:txBody>
                  <a:tcPr/>
                </a:tc>
                <a:tc>
                  <a:txBody>
                    <a:bodyPr/>
                    <a:lstStyle/>
                    <a:p>
                      <a:r>
                        <a:rPr lang="en-US" altLang="ja-JP" dirty="0">
                          <a:solidFill>
                            <a:schemeClr val="accent2"/>
                          </a:solidFill>
                        </a:rPr>
                        <a:t>C(1)</a:t>
                      </a:r>
                      <a:endParaRPr lang="en-US" dirty="0">
                        <a:solidFill>
                          <a:schemeClr val="accent2"/>
                        </a:solidFill>
                      </a:endParaRPr>
                    </a:p>
                  </a:txBody>
                  <a:tcPr/>
                </a:tc>
                <a:tc>
                  <a:txBody>
                    <a:bodyPr/>
                    <a:lstStyle/>
                    <a:p>
                      <a:r>
                        <a:rPr lang="en-US" altLang="ja-JP" dirty="0">
                          <a:solidFill>
                            <a:schemeClr val="accent2"/>
                          </a:solidFill>
                        </a:rPr>
                        <a:t>C(1)</a:t>
                      </a:r>
                      <a:endParaRPr lang="en-US" dirty="0">
                        <a:solidFill>
                          <a:schemeClr val="accent2"/>
                        </a:solidFill>
                      </a:endParaRPr>
                    </a:p>
                  </a:txBody>
                  <a:tcPr/>
                </a:tc>
                <a:tc>
                  <a:txBody>
                    <a:bodyPr/>
                    <a:lstStyle/>
                    <a:p>
                      <a:r>
                        <a:rPr lang="en-US" altLang="ja-JP" dirty="0">
                          <a:solidFill>
                            <a:schemeClr val="accent2"/>
                          </a:solidFill>
                        </a:rPr>
                        <a:t>C(1)</a:t>
                      </a:r>
                      <a:endParaRPr lang="en-US" dirty="0">
                        <a:solidFill>
                          <a:schemeClr val="accent2"/>
                        </a:solidFill>
                      </a:endParaRPr>
                    </a:p>
                  </a:txBody>
                  <a:tcPr/>
                </a:tc>
                <a:tc>
                  <a:txBody>
                    <a:bodyPr/>
                    <a:lstStyle/>
                    <a:p>
                      <a:r>
                        <a:rPr lang="en-US" altLang="ja-JP" dirty="0">
                          <a:solidFill>
                            <a:schemeClr val="accent2"/>
                          </a:solidFill>
                        </a:rPr>
                        <a:t>C(1)</a:t>
                      </a:r>
                      <a:endParaRPr lang="en-US" dirty="0">
                        <a:solidFill>
                          <a:schemeClr val="accent2"/>
                        </a:solidFill>
                      </a:endParaRPr>
                    </a:p>
                  </a:txBody>
                  <a:tcPr/>
                </a:tc>
                <a:extLst>
                  <a:ext uri="{0D108BD9-81ED-4DB2-BD59-A6C34878D82A}">
                    <a16:rowId xmlns:a16="http://schemas.microsoft.com/office/drawing/2014/main" val="3543151213"/>
                  </a:ext>
                </a:extLst>
              </a:tr>
              <a:tr h="453711">
                <a:tc>
                  <a:txBody>
                    <a:bodyPr/>
                    <a:lstStyle/>
                    <a:p>
                      <a:r>
                        <a:rPr lang="en-US" dirty="0">
                          <a:solidFill>
                            <a:sysClr val="windowText" lastClr="000000"/>
                          </a:solidFill>
                        </a:rPr>
                        <a:t>1</a:t>
                      </a:r>
                    </a:p>
                  </a:txBody>
                  <a:tcPr/>
                </a:tc>
                <a:tc>
                  <a:txBody>
                    <a:bodyPr/>
                    <a:lstStyle/>
                    <a:p>
                      <a:r>
                        <a:rPr lang="en-US" dirty="0">
                          <a:solidFill>
                            <a:schemeClr val="accent1"/>
                          </a:solidFill>
                        </a:rPr>
                        <a:t>C(-1)</a:t>
                      </a:r>
                    </a:p>
                  </a:txBody>
                  <a:tcPr/>
                </a:tc>
                <a:tc>
                  <a:txBody>
                    <a:bodyPr/>
                    <a:lstStyle/>
                    <a:p>
                      <a:r>
                        <a:rPr lang="en-US" dirty="0">
                          <a:solidFill>
                            <a:schemeClr val="accent1"/>
                          </a:solidFill>
                        </a:rPr>
                        <a:t>C(-1)</a:t>
                      </a:r>
                    </a:p>
                  </a:txBody>
                  <a:tcPr/>
                </a:tc>
                <a:tc>
                  <a:txBody>
                    <a:bodyPr/>
                    <a:lstStyle/>
                    <a:p>
                      <a:r>
                        <a:rPr lang="en-US" dirty="0">
                          <a:solidFill>
                            <a:schemeClr val="accent1"/>
                          </a:solidFill>
                        </a:rPr>
                        <a:t>C(-1)</a:t>
                      </a:r>
                    </a:p>
                  </a:txBody>
                  <a:tcPr/>
                </a:tc>
                <a:tc>
                  <a:txBody>
                    <a:bodyPr/>
                    <a:lstStyle/>
                    <a:p>
                      <a:r>
                        <a:rPr lang="en-US" dirty="0">
                          <a:solidFill>
                            <a:schemeClr val="accent1"/>
                          </a:solidFill>
                        </a:rPr>
                        <a:t>C(-1)</a:t>
                      </a:r>
                    </a:p>
                  </a:txBody>
                  <a:tcPr/>
                </a:tc>
                <a:tc>
                  <a:txBody>
                    <a:bodyPr/>
                    <a:lstStyle/>
                    <a:p>
                      <a:r>
                        <a:rPr lang="en-US" dirty="0">
                          <a:solidFill>
                            <a:schemeClr val="accent1"/>
                          </a:solidFill>
                        </a:rPr>
                        <a:t>C(-1)</a:t>
                      </a:r>
                    </a:p>
                  </a:txBody>
                  <a:tcPr/>
                </a:tc>
                <a:tc>
                  <a:txBody>
                    <a:bodyPr/>
                    <a:lstStyle/>
                    <a:p>
                      <a:r>
                        <a:rPr lang="en-US" dirty="0">
                          <a:solidFill>
                            <a:schemeClr val="accent2"/>
                          </a:solidFill>
                        </a:rPr>
                        <a:t>C(1)</a:t>
                      </a:r>
                    </a:p>
                  </a:txBody>
                  <a:tcPr/>
                </a:tc>
                <a:tc>
                  <a:txBody>
                    <a:bodyPr/>
                    <a:lstStyle/>
                    <a:p>
                      <a:r>
                        <a:rPr lang="en-US" altLang="ja-JP" dirty="0">
                          <a:solidFill>
                            <a:schemeClr val="accent2"/>
                          </a:solidFill>
                        </a:rPr>
                        <a:t>C(1)</a:t>
                      </a:r>
                      <a:endParaRPr lang="en-US" dirty="0">
                        <a:solidFill>
                          <a:schemeClr val="accent2"/>
                        </a:solidFill>
                      </a:endParaRPr>
                    </a:p>
                  </a:txBody>
                  <a:tcPr/>
                </a:tc>
                <a:tc>
                  <a:txBody>
                    <a:bodyPr/>
                    <a:lstStyle/>
                    <a:p>
                      <a:r>
                        <a:rPr lang="en-US" altLang="ja-JP" dirty="0">
                          <a:solidFill>
                            <a:schemeClr val="accent2"/>
                          </a:solidFill>
                        </a:rPr>
                        <a:t>C(1)</a:t>
                      </a:r>
                      <a:endParaRPr lang="en-US" dirty="0">
                        <a:solidFill>
                          <a:schemeClr val="accent2"/>
                        </a:solidFill>
                      </a:endParaRPr>
                    </a:p>
                  </a:txBody>
                  <a:tcPr/>
                </a:tc>
                <a:tc>
                  <a:txBody>
                    <a:bodyPr/>
                    <a:lstStyle/>
                    <a:p>
                      <a:r>
                        <a:rPr lang="en-US" altLang="ja-JP" dirty="0">
                          <a:solidFill>
                            <a:schemeClr val="accent2"/>
                          </a:solidFill>
                        </a:rPr>
                        <a:t>C(1)</a:t>
                      </a:r>
                      <a:endParaRPr lang="en-US" dirty="0">
                        <a:solidFill>
                          <a:schemeClr val="accent2"/>
                        </a:solidFill>
                      </a:endParaRPr>
                    </a:p>
                  </a:txBody>
                  <a:tcPr/>
                </a:tc>
                <a:tc>
                  <a:txBody>
                    <a:bodyPr/>
                    <a:lstStyle/>
                    <a:p>
                      <a:r>
                        <a:rPr lang="en-US" altLang="ja-JP" dirty="0">
                          <a:solidFill>
                            <a:schemeClr val="accent2"/>
                          </a:solidFill>
                        </a:rPr>
                        <a:t>C(1)</a:t>
                      </a:r>
                      <a:endParaRPr lang="en-US" dirty="0">
                        <a:solidFill>
                          <a:schemeClr val="accent2"/>
                        </a:solidFill>
                      </a:endParaRPr>
                    </a:p>
                  </a:txBody>
                  <a:tcPr/>
                </a:tc>
                <a:tc>
                  <a:txBody>
                    <a:bodyPr/>
                    <a:lstStyle/>
                    <a:p>
                      <a:r>
                        <a:rPr lang="en-US" altLang="ja-JP" dirty="0">
                          <a:solidFill>
                            <a:schemeClr val="accent2"/>
                          </a:solidFill>
                        </a:rPr>
                        <a:t>C(1)</a:t>
                      </a:r>
                      <a:endParaRPr lang="en-US" dirty="0">
                        <a:solidFill>
                          <a:schemeClr val="accent2"/>
                        </a:solidFill>
                      </a:endParaRPr>
                    </a:p>
                  </a:txBody>
                  <a:tcPr/>
                </a:tc>
                <a:tc>
                  <a:txBody>
                    <a:bodyPr/>
                    <a:lstStyle/>
                    <a:p>
                      <a:r>
                        <a:rPr lang="en-US" altLang="ja-JP" dirty="0">
                          <a:solidFill>
                            <a:schemeClr val="accent2"/>
                          </a:solidFill>
                        </a:rPr>
                        <a:t>C(1)</a:t>
                      </a:r>
                      <a:endParaRPr lang="en-US" dirty="0">
                        <a:solidFill>
                          <a:schemeClr val="accent2"/>
                        </a:solidFill>
                      </a:endParaRPr>
                    </a:p>
                  </a:txBody>
                  <a:tcPr/>
                </a:tc>
                <a:extLst>
                  <a:ext uri="{0D108BD9-81ED-4DB2-BD59-A6C34878D82A}">
                    <a16:rowId xmlns:a16="http://schemas.microsoft.com/office/drawing/2014/main" val="1254693498"/>
                  </a:ext>
                </a:extLst>
              </a:tr>
            </a:tbl>
          </a:graphicData>
        </a:graphic>
      </p:graphicFrame>
    </p:spTree>
    <p:extLst>
      <p:ext uri="{BB962C8B-B14F-4D97-AF65-F5344CB8AC3E}">
        <p14:creationId xmlns:p14="http://schemas.microsoft.com/office/powerpoint/2010/main" val="2917454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63B47-A49F-EF92-0DE0-C61BA3990A8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280E051-9C22-4436-C204-BA6DB508316A}"/>
              </a:ext>
            </a:extLst>
          </p:cNvPr>
          <p:cNvSpPr>
            <a:spLocks noGrp="1"/>
          </p:cNvSpPr>
          <p:nvPr>
            <p:ph type="title"/>
          </p:nvPr>
        </p:nvSpPr>
        <p:spPr/>
        <p:txBody>
          <a:bodyPr/>
          <a:lstStyle/>
          <a:p>
            <a:r>
              <a:rPr lang="en-US" dirty="0"/>
              <a:t>Example 3) PM-HO</a:t>
            </a:r>
          </a:p>
        </p:txBody>
      </p:sp>
      <p:sp>
        <p:nvSpPr>
          <p:cNvPr id="3" name="コンテンツ プレースホルダー 2">
            <a:extLst>
              <a:ext uri="{FF2B5EF4-FFF2-40B4-BE49-F238E27FC236}">
                <a16:creationId xmlns:a16="http://schemas.microsoft.com/office/drawing/2014/main" id="{171BDE68-6141-349B-AF8B-E15022AEC91B}"/>
              </a:ext>
            </a:extLst>
          </p:cNvPr>
          <p:cNvSpPr>
            <a:spLocks noGrp="1"/>
          </p:cNvSpPr>
          <p:nvPr>
            <p:ph idx="1"/>
          </p:nvPr>
        </p:nvSpPr>
        <p:spPr/>
        <p:txBody>
          <a:bodyPr>
            <a:normAutofit/>
          </a:bodyPr>
          <a:lstStyle/>
          <a:p>
            <a:r>
              <a:rPr lang="en-US" dirty="0"/>
              <a:t>Commit</a:t>
            </a:r>
          </a:p>
          <a:p>
            <a:pPr lvl="1"/>
            <a:r>
              <a:rPr lang="en-US" dirty="0"/>
              <a:t>d = 5, x in {0,1,2,3,4}, ~x in {-1, -1/2, 0, ½, 1}, </a:t>
            </a:r>
            <a:r>
              <a:rPr lang="en-US" altLang="ja-JP" dirty="0">
                <a:ea typeface="Arial Unicode MS" panose="020B0604020202020204" pitchFamily="34" charset="-128"/>
                <a:cs typeface="Arial Unicode MS" panose="020B0604020202020204" pitchFamily="34" charset="-128"/>
              </a:rPr>
              <a:t>ε </a:t>
            </a:r>
            <a:r>
              <a:rPr lang="en-US" dirty="0"/>
              <a:t>= log 2, </a:t>
            </a:r>
          </a:p>
          <a:p>
            <a:pPr lvl="1"/>
            <a:r>
              <a:rPr lang="en-US" dirty="0"/>
              <a:t>x = 3, x~ = 1/2, </a:t>
            </a:r>
            <a:r>
              <a:rPr lang="en-US" altLang="ja-JP" dirty="0"/>
              <a:t>s = (</a:t>
            </a:r>
            <a:r>
              <a:rPr lang="en-US" altLang="ja-JP" dirty="0" err="1"/>
              <a:t>e</a:t>
            </a:r>
            <a:r>
              <a:rPr lang="en-US" altLang="ja-JP" baseline="30000" dirty="0" err="1">
                <a:ea typeface="Arial Unicode MS" panose="020B0604020202020204" pitchFamily="34" charset="-128"/>
                <a:cs typeface="Arial Unicode MS" panose="020B0604020202020204" pitchFamily="34" charset="-128"/>
              </a:rPr>
              <a:t>ε</a:t>
            </a:r>
            <a:r>
              <a:rPr lang="en-US" altLang="ja-JP" baseline="30000" dirty="0">
                <a:ea typeface="Arial Unicode MS" panose="020B0604020202020204" pitchFamily="34" charset="-128"/>
                <a:cs typeface="Arial Unicode MS" panose="020B0604020202020204" pitchFamily="34" charset="-128"/>
              </a:rPr>
              <a:t>/2</a:t>
            </a:r>
            <a:r>
              <a:rPr lang="en-US" altLang="ja-JP" dirty="0">
                <a:ea typeface="Arial Unicode MS" panose="020B0604020202020204" pitchFamily="34" charset="-128"/>
                <a:cs typeface="Arial Unicode MS" panose="020B0604020202020204" pitchFamily="34" charset="-128"/>
              </a:rPr>
              <a:t>+1)</a:t>
            </a:r>
            <a:r>
              <a:rPr lang="en-US" altLang="ja-JP" dirty="0"/>
              <a:t>/(</a:t>
            </a:r>
            <a:r>
              <a:rPr lang="en-US" altLang="ja-JP" dirty="0" err="1"/>
              <a:t>e</a:t>
            </a:r>
            <a:r>
              <a:rPr lang="en-US" altLang="ja-JP" baseline="30000" dirty="0" err="1">
                <a:ea typeface="Arial Unicode MS" panose="020B0604020202020204" pitchFamily="34" charset="-128"/>
                <a:cs typeface="Arial Unicode MS" panose="020B0604020202020204" pitchFamily="34" charset="-128"/>
              </a:rPr>
              <a:t>ε</a:t>
            </a:r>
            <a:r>
              <a:rPr lang="en-US" altLang="ja-JP" baseline="30000" dirty="0">
                <a:ea typeface="Arial Unicode MS" panose="020B0604020202020204" pitchFamily="34" charset="-128"/>
                <a:cs typeface="Arial Unicode MS" panose="020B0604020202020204" pitchFamily="34" charset="-128"/>
              </a:rPr>
              <a:t>/2</a:t>
            </a:r>
            <a:r>
              <a:rPr lang="en-US" altLang="ja-JP" dirty="0"/>
              <a:t> -1) = 5.8</a:t>
            </a:r>
            <a:endParaRPr lang="en-US" dirty="0"/>
          </a:p>
          <a:p>
            <a:pPr lvl="1"/>
            <a:r>
              <a:rPr lang="el-GR" altLang="ja-JP" dirty="0">
                <a:ea typeface="Arial Unicode MS" panose="020B0604020202020204" pitchFamily="50" charset="-128"/>
              </a:rPr>
              <a:t>ℓ</a:t>
            </a:r>
            <a:r>
              <a:rPr lang="en-US" dirty="0"/>
              <a:t>(x) = 2x -1 /(2-1) = -0.7, r(x) = 4.1</a:t>
            </a:r>
            <a:br>
              <a:rPr lang="en-US" dirty="0"/>
            </a:br>
            <a:endParaRPr lang="en-US" dirty="0"/>
          </a:p>
        </p:txBody>
      </p:sp>
      <p:cxnSp>
        <p:nvCxnSpPr>
          <p:cNvPr id="6" name="直線コネクタ 5">
            <a:extLst>
              <a:ext uri="{FF2B5EF4-FFF2-40B4-BE49-F238E27FC236}">
                <a16:creationId xmlns:a16="http://schemas.microsoft.com/office/drawing/2014/main" id="{96285A1E-701B-33EF-C5C4-7D6B2D8A5C17}"/>
              </a:ext>
            </a:extLst>
          </p:cNvPr>
          <p:cNvCxnSpPr/>
          <p:nvPr/>
        </p:nvCxnSpPr>
        <p:spPr bwMode="auto">
          <a:xfrm>
            <a:off x="2400300" y="6028123"/>
            <a:ext cx="4343400"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7" name="直線コネクタ 6">
            <a:extLst>
              <a:ext uri="{FF2B5EF4-FFF2-40B4-BE49-F238E27FC236}">
                <a16:creationId xmlns:a16="http://schemas.microsoft.com/office/drawing/2014/main" id="{52A0BE8A-119B-BAC4-4A5F-65B6AE8BC937}"/>
              </a:ext>
            </a:extLst>
          </p:cNvPr>
          <p:cNvCxnSpPr>
            <a:cxnSpLocks/>
          </p:cNvCxnSpPr>
          <p:nvPr/>
        </p:nvCxnSpPr>
        <p:spPr bwMode="auto">
          <a:xfrm>
            <a:off x="4572000" y="5257800"/>
            <a:ext cx="533400" cy="0"/>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cxnSp>
        <p:nvCxnSpPr>
          <p:cNvPr id="11" name="直線コネクタ 10">
            <a:extLst>
              <a:ext uri="{FF2B5EF4-FFF2-40B4-BE49-F238E27FC236}">
                <a16:creationId xmlns:a16="http://schemas.microsoft.com/office/drawing/2014/main" id="{5875BF45-984E-FE04-88A9-83190C93F72A}"/>
              </a:ext>
            </a:extLst>
          </p:cNvPr>
          <p:cNvCxnSpPr>
            <a:cxnSpLocks/>
          </p:cNvCxnSpPr>
          <p:nvPr/>
        </p:nvCxnSpPr>
        <p:spPr bwMode="auto">
          <a:xfrm>
            <a:off x="5105400" y="5791200"/>
            <a:ext cx="533400" cy="0"/>
          </a:xfrm>
          <a:prstGeom prst="line">
            <a:avLst/>
          </a:prstGeom>
          <a:solidFill>
            <a:schemeClr val="accent1"/>
          </a:solidFill>
          <a:ln w="28575" cap="flat" cmpd="sng" algn="ctr">
            <a:solidFill>
              <a:schemeClr val="accent2"/>
            </a:solidFill>
            <a:prstDash val="solid"/>
            <a:round/>
            <a:headEnd type="none" w="med" len="med"/>
            <a:tailEnd type="none" w="med" len="med"/>
          </a:ln>
          <a:effectLst/>
        </p:spPr>
      </p:cxnSp>
      <p:cxnSp>
        <p:nvCxnSpPr>
          <p:cNvPr id="12" name="直線コネクタ 11">
            <a:extLst>
              <a:ext uri="{FF2B5EF4-FFF2-40B4-BE49-F238E27FC236}">
                <a16:creationId xmlns:a16="http://schemas.microsoft.com/office/drawing/2014/main" id="{E4E7A89A-3D37-CA5D-D067-6CDB58635D5C}"/>
              </a:ext>
            </a:extLst>
          </p:cNvPr>
          <p:cNvCxnSpPr>
            <a:cxnSpLocks/>
          </p:cNvCxnSpPr>
          <p:nvPr/>
        </p:nvCxnSpPr>
        <p:spPr bwMode="auto">
          <a:xfrm>
            <a:off x="5638800" y="5791200"/>
            <a:ext cx="533400" cy="0"/>
          </a:xfrm>
          <a:prstGeom prst="line">
            <a:avLst/>
          </a:prstGeom>
          <a:solidFill>
            <a:schemeClr val="accent1"/>
          </a:solidFill>
          <a:ln w="28575" cap="flat" cmpd="sng" algn="ctr">
            <a:solidFill>
              <a:schemeClr val="accent2"/>
            </a:solidFill>
            <a:prstDash val="solid"/>
            <a:round/>
            <a:headEnd type="none" w="med" len="med"/>
            <a:tailEnd type="none" w="med" len="med"/>
          </a:ln>
          <a:effectLst/>
        </p:spPr>
      </p:cxnSp>
      <p:cxnSp>
        <p:nvCxnSpPr>
          <p:cNvPr id="13" name="直線コネクタ 12">
            <a:extLst>
              <a:ext uri="{FF2B5EF4-FFF2-40B4-BE49-F238E27FC236}">
                <a16:creationId xmlns:a16="http://schemas.microsoft.com/office/drawing/2014/main" id="{BA80C1DF-431A-41D2-8061-2CBEEC7CE180}"/>
              </a:ext>
            </a:extLst>
          </p:cNvPr>
          <p:cNvCxnSpPr>
            <a:cxnSpLocks/>
          </p:cNvCxnSpPr>
          <p:nvPr/>
        </p:nvCxnSpPr>
        <p:spPr bwMode="auto">
          <a:xfrm>
            <a:off x="4038600" y="5791200"/>
            <a:ext cx="533400" cy="0"/>
          </a:xfrm>
          <a:prstGeom prst="line">
            <a:avLst/>
          </a:prstGeom>
          <a:solidFill>
            <a:schemeClr val="accent1"/>
          </a:solidFill>
          <a:ln w="28575" cap="flat" cmpd="sng" algn="ctr">
            <a:solidFill>
              <a:schemeClr val="accent2"/>
            </a:solidFill>
            <a:prstDash val="solid"/>
            <a:round/>
            <a:headEnd type="none" w="med" len="med"/>
            <a:tailEnd type="none" w="med" len="med"/>
          </a:ln>
          <a:effectLst/>
        </p:spPr>
      </p:cxnSp>
      <p:cxnSp>
        <p:nvCxnSpPr>
          <p:cNvPr id="14" name="直線コネクタ 13">
            <a:extLst>
              <a:ext uri="{FF2B5EF4-FFF2-40B4-BE49-F238E27FC236}">
                <a16:creationId xmlns:a16="http://schemas.microsoft.com/office/drawing/2014/main" id="{5E2B1B62-7C07-A6C9-3873-4217D90C3317}"/>
              </a:ext>
            </a:extLst>
          </p:cNvPr>
          <p:cNvCxnSpPr>
            <a:cxnSpLocks/>
          </p:cNvCxnSpPr>
          <p:nvPr/>
        </p:nvCxnSpPr>
        <p:spPr bwMode="auto">
          <a:xfrm>
            <a:off x="3505200" y="5795058"/>
            <a:ext cx="533400" cy="0"/>
          </a:xfrm>
          <a:prstGeom prst="line">
            <a:avLst/>
          </a:prstGeom>
          <a:solidFill>
            <a:schemeClr val="accent1"/>
          </a:solidFill>
          <a:ln w="28575" cap="flat" cmpd="sng" algn="ctr">
            <a:solidFill>
              <a:schemeClr val="accent2"/>
            </a:solidFill>
            <a:prstDash val="solid"/>
            <a:round/>
            <a:headEnd type="none" w="med" len="med"/>
            <a:tailEnd type="none" w="med" len="med"/>
          </a:ln>
          <a:effectLst/>
        </p:spPr>
      </p:cxnSp>
      <p:cxnSp>
        <p:nvCxnSpPr>
          <p:cNvPr id="15" name="直線コネクタ 14">
            <a:extLst>
              <a:ext uri="{FF2B5EF4-FFF2-40B4-BE49-F238E27FC236}">
                <a16:creationId xmlns:a16="http://schemas.microsoft.com/office/drawing/2014/main" id="{AF957D24-087E-889D-767A-DF9123FBE4B3}"/>
              </a:ext>
            </a:extLst>
          </p:cNvPr>
          <p:cNvCxnSpPr>
            <a:cxnSpLocks/>
          </p:cNvCxnSpPr>
          <p:nvPr/>
        </p:nvCxnSpPr>
        <p:spPr bwMode="auto">
          <a:xfrm>
            <a:off x="2971800" y="5798916"/>
            <a:ext cx="533400" cy="0"/>
          </a:xfrm>
          <a:prstGeom prst="line">
            <a:avLst/>
          </a:prstGeom>
          <a:solidFill>
            <a:schemeClr val="accent1"/>
          </a:solidFill>
          <a:ln w="28575" cap="flat" cmpd="sng" algn="ctr">
            <a:solidFill>
              <a:schemeClr val="accent2"/>
            </a:solidFill>
            <a:prstDash val="solid"/>
            <a:round/>
            <a:headEnd type="none" w="med" len="med"/>
            <a:tailEnd type="none" w="med" len="med"/>
          </a:ln>
          <a:effectLst/>
        </p:spPr>
      </p:cxnSp>
      <p:sp>
        <p:nvSpPr>
          <p:cNvPr id="16" name="テキスト ボックス 15">
            <a:extLst>
              <a:ext uri="{FF2B5EF4-FFF2-40B4-BE49-F238E27FC236}">
                <a16:creationId xmlns:a16="http://schemas.microsoft.com/office/drawing/2014/main" id="{56579EB0-69E0-DD86-EF0D-B36398AE3186}"/>
              </a:ext>
            </a:extLst>
          </p:cNvPr>
          <p:cNvSpPr txBox="1"/>
          <p:nvPr/>
        </p:nvSpPr>
        <p:spPr>
          <a:xfrm>
            <a:off x="1932008" y="5558741"/>
            <a:ext cx="914400" cy="461665"/>
          </a:xfrm>
          <a:prstGeom prst="rect">
            <a:avLst/>
          </a:prstGeom>
          <a:noFill/>
        </p:spPr>
        <p:txBody>
          <a:bodyPr wrap="square" rtlCol="0">
            <a:spAutoFit/>
          </a:bodyPr>
          <a:lstStyle/>
          <a:p>
            <a:r>
              <a:rPr lang="en-US" dirty="0"/>
              <a:t>0.060</a:t>
            </a:r>
          </a:p>
        </p:txBody>
      </p:sp>
      <p:sp>
        <p:nvSpPr>
          <p:cNvPr id="17" name="テキスト ボックス 16">
            <a:extLst>
              <a:ext uri="{FF2B5EF4-FFF2-40B4-BE49-F238E27FC236}">
                <a16:creationId xmlns:a16="http://schemas.microsoft.com/office/drawing/2014/main" id="{F198853D-9E34-0D77-AC6B-711D5F1E9233}"/>
              </a:ext>
            </a:extLst>
          </p:cNvPr>
          <p:cNvSpPr txBox="1"/>
          <p:nvPr/>
        </p:nvSpPr>
        <p:spPr>
          <a:xfrm>
            <a:off x="1932008" y="5023108"/>
            <a:ext cx="914400" cy="461665"/>
          </a:xfrm>
          <a:prstGeom prst="rect">
            <a:avLst/>
          </a:prstGeom>
          <a:noFill/>
        </p:spPr>
        <p:txBody>
          <a:bodyPr wrap="square" rtlCol="0">
            <a:spAutoFit/>
          </a:bodyPr>
          <a:lstStyle/>
          <a:p>
            <a:r>
              <a:rPr lang="en-US" dirty="0"/>
              <a:t>0.121</a:t>
            </a:r>
          </a:p>
        </p:txBody>
      </p:sp>
      <p:sp>
        <p:nvSpPr>
          <p:cNvPr id="19" name="テキスト ボックス 18">
            <a:extLst>
              <a:ext uri="{FF2B5EF4-FFF2-40B4-BE49-F238E27FC236}">
                <a16:creationId xmlns:a16="http://schemas.microsoft.com/office/drawing/2014/main" id="{B80EB632-AAEA-DACE-DAF5-6C3E3EB647E7}"/>
              </a:ext>
            </a:extLst>
          </p:cNvPr>
          <p:cNvSpPr txBox="1"/>
          <p:nvPr/>
        </p:nvSpPr>
        <p:spPr>
          <a:xfrm>
            <a:off x="2679056" y="6094374"/>
            <a:ext cx="783219" cy="461665"/>
          </a:xfrm>
          <a:prstGeom prst="rect">
            <a:avLst/>
          </a:prstGeom>
          <a:noFill/>
        </p:spPr>
        <p:txBody>
          <a:bodyPr wrap="square" rtlCol="0">
            <a:spAutoFit/>
          </a:bodyPr>
          <a:lstStyle/>
          <a:p>
            <a:r>
              <a:rPr lang="en-US" dirty="0"/>
              <a:t>-5.8</a:t>
            </a:r>
          </a:p>
        </p:txBody>
      </p:sp>
      <p:sp>
        <p:nvSpPr>
          <p:cNvPr id="20" name="テキスト ボックス 19">
            <a:extLst>
              <a:ext uri="{FF2B5EF4-FFF2-40B4-BE49-F238E27FC236}">
                <a16:creationId xmlns:a16="http://schemas.microsoft.com/office/drawing/2014/main" id="{853F7C20-DA43-B00F-C213-A5BEDA6B63DC}"/>
              </a:ext>
            </a:extLst>
          </p:cNvPr>
          <p:cNvSpPr txBox="1"/>
          <p:nvPr/>
        </p:nvSpPr>
        <p:spPr>
          <a:xfrm>
            <a:off x="4191000" y="6094374"/>
            <a:ext cx="835788" cy="461665"/>
          </a:xfrm>
          <a:prstGeom prst="rect">
            <a:avLst/>
          </a:prstGeom>
          <a:noFill/>
        </p:spPr>
        <p:txBody>
          <a:bodyPr wrap="square" rtlCol="0">
            <a:spAutoFit/>
          </a:bodyPr>
          <a:lstStyle/>
          <a:p>
            <a:r>
              <a:rPr lang="en-US" dirty="0"/>
              <a:t>-0.7</a:t>
            </a:r>
          </a:p>
        </p:txBody>
      </p:sp>
      <p:sp>
        <p:nvSpPr>
          <p:cNvPr id="21" name="テキスト ボックス 20">
            <a:extLst>
              <a:ext uri="{FF2B5EF4-FFF2-40B4-BE49-F238E27FC236}">
                <a16:creationId xmlns:a16="http://schemas.microsoft.com/office/drawing/2014/main" id="{4A4019A4-8D84-598B-2165-C150437DF2B8}"/>
              </a:ext>
            </a:extLst>
          </p:cNvPr>
          <p:cNvSpPr txBox="1"/>
          <p:nvPr/>
        </p:nvSpPr>
        <p:spPr>
          <a:xfrm>
            <a:off x="5960480" y="6094374"/>
            <a:ext cx="783220" cy="461665"/>
          </a:xfrm>
          <a:prstGeom prst="rect">
            <a:avLst/>
          </a:prstGeom>
          <a:noFill/>
        </p:spPr>
        <p:txBody>
          <a:bodyPr wrap="square" rtlCol="0">
            <a:spAutoFit/>
          </a:bodyPr>
          <a:lstStyle/>
          <a:p>
            <a:r>
              <a:rPr lang="en-US" dirty="0"/>
              <a:t>+5.8</a:t>
            </a:r>
          </a:p>
        </p:txBody>
      </p:sp>
      <p:sp>
        <p:nvSpPr>
          <p:cNvPr id="22" name="テキスト ボックス 21">
            <a:extLst>
              <a:ext uri="{FF2B5EF4-FFF2-40B4-BE49-F238E27FC236}">
                <a16:creationId xmlns:a16="http://schemas.microsoft.com/office/drawing/2014/main" id="{0A50E50A-E545-933C-7C0F-0C10DBC18B93}"/>
              </a:ext>
            </a:extLst>
          </p:cNvPr>
          <p:cNvSpPr txBox="1"/>
          <p:nvPr/>
        </p:nvSpPr>
        <p:spPr>
          <a:xfrm>
            <a:off x="5026788" y="6094374"/>
            <a:ext cx="612011" cy="461665"/>
          </a:xfrm>
          <a:prstGeom prst="rect">
            <a:avLst/>
          </a:prstGeom>
          <a:noFill/>
        </p:spPr>
        <p:txBody>
          <a:bodyPr wrap="square" rtlCol="0">
            <a:spAutoFit/>
          </a:bodyPr>
          <a:lstStyle/>
          <a:p>
            <a:r>
              <a:rPr lang="en-US" dirty="0"/>
              <a:t>4.1</a:t>
            </a:r>
          </a:p>
        </p:txBody>
      </p:sp>
    </p:spTree>
    <p:extLst>
      <p:ext uri="{BB962C8B-B14F-4D97-AF65-F5344CB8AC3E}">
        <p14:creationId xmlns:p14="http://schemas.microsoft.com/office/powerpoint/2010/main" val="1540756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7CBB86-FD8C-B264-522C-62D2DACCFAAD}"/>
              </a:ext>
            </a:extLst>
          </p:cNvPr>
          <p:cNvSpPr>
            <a:spLocks noGrp="1"/>
          </p:cNvSpPr>
          <p:nvPr>
            <p:ph type="title"/>
          </p:nvPr>
        </p:nvSpPr>
        <p:spPr/>
        <p:txBody>
          <a:bodyPr/>
          <a:lstStyle/>
          <a:p>
            <a:r>
              <a:rPr lang="en-US" dirty="0"/>
              <a:t>Questions</a:t>
            </a:r>
          </a:p>
        </p:txBody>
      </p:sp>
      <p:sp>
        <p:nvSpPr>
          <p:cNvPr id="3" name="コンテンツ プレースホルダー 2">
            <a:extLst>
              <a:ext uri="{FF2B5EF4-FFF2-40B4-BE49-F238E27FC236}">
                <a16:creationId xmlns:a16="http://schemas.microsoft.com/office/drawing/2014/main" id="{FCF8085C-2B42-9E9C-F386-D7B940DE018D}"/>
              </a:ext>
            </a:extLst>
          </p:cNvPr>
          <p:cNvSpPr>
            <a:spLocks noGrp="1"/>
          </p:cNvSpPr>
          <p:nvPr>
            <p:ph idx="1"/>
          </p:nvPr>
        </p:nvSpPr>
        <p:spPr/>
        <p:txBody>
          <a:bodyPr/>
          <a:lstStyle/>
          <a:p>
            <a:r>
              <a:rPr lang="en-US" altLang="ja-JP" dirty="0"/>
              <a:t>RQ1. Does Harmless Opening mitigates poisoning attacks? </a:t>
            </a:r>
          </a:p>
          <a:p>
            <a:r>
              <a:rPr lang="en-US" dirty="0"/>
              <a:t>RQ2. How much accuracy reduction does come with the binning? </a:t>
            </a:r>
          </a:p>
          <a:p>
            <a:r>
              <a:rPr lang="en-US" dirty="0"/>
              <a:t>RQ3. Which is the best LDP scheme in terms of accuracy and computational costs?</a:t>
            </a:r>
          </a:p>
        </p:txBody>
      </p:sp>
      <p:pic>
        <p:nvPicPr>
          <p:cNvPr id="5" name="Picture 5" descr="P_10">
            <a:extLst>
              <a:ext uri="{FF2B5EF4-FFF2-40B4-BE49-F238E27FC236}">
                <a16:creationId xmlns:a16="http://schemas.microsoft.com/office/drawing/2014/main" id="{B115D983-F9A2-28D6-2070-438B9FB791A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254068" y="4876800"/>
            <a:ext cx="1899332" cy="1981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3058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21DC60-E716-5527-9B60-B28AE2534357}"/>
              </a:ext>
            </a:extLst>
          </p:cNvPr>
          <p:cNvSpPr>
            <a:spLocks noGrp="1"/>
          </p:cNvSpPr>
          <p:nvPr>
            <p:ph type="title"/>
          </p:nvPr>
        </p:nvSpPr>
        <p:spPr/>
        <p:txBody>
          <a:bodyPr/>
          <a:lstStyle/>
          <a:p>
            <a:r>
              <a:rPr lang="en-US" dirty="0"/>
              <a:t>Security Analysis </a:t>
            </a:r>
          </a:p>
        </p:txBody>
      </p:sp>
      <p:sp>
        <p:nvSpPr>
          <p:cNvPr id="3" name="コンテンツ プレースホルダー 2">
            <a:extLst>
              <a:ext uri="{FF2B5EF4-FFF2-40B4-BE49-F238E27FC236}">
                <a16:creationId xmlns:a16="http://schemas.microsoft.com/office/drawing/2014/main" id="{C1EC6AD0-F2A2-D816-4A7A-757D830C9154}"/>
              </a:ext>
            </a:extLst>
          </p:cNvPr>
          <p:cNvSpPr>
            <a:spLocks noGrp="1"/>
          </p:cNvSpPr>
          <p:nvPr>
            <p:ph idx="1"/>
          </p:nvPr>
        </p:nvSpPr>
        <p:spPr/>
        <p:txBody>
          <a:bodyPr/>
          <a:lstStyle/>
          <a:p>
            <a:r>
              <a:rPr lang="en-US" dirty="0"/>
              <a:t>Privacy</a:t>
            </a:r>
          </a:p>
          <a:p>
            <a:pPr lvl="1"/>
            <a:r>
              <a:rPr lang="en-US" dirty="0"/>
              <a:t>GRR-HO, SR-HO and PM-HO satisfies </a:t>
            </a:r>
            <a:br>
              <a:rPr lang="en-US" dirty="0"/>
            </a:br>
            <a:r>
              <a:rPr lang="el-GR" altLang="ja-JP" dirty="0">
                <a:ea typeface="Arial Unicode MS" panose="020B0604020202020204" pitchFamily="50" charset="-128"/>
                <a:cs typeface="Arial" panose="020B0604020202020204" pitchFamily="34" charset="0"/>
                <a:sym typeface="Symbol" panose="05050102010706020507" pitchFamily="18" charset="2"/>
              </a:rPr>
              <a:t>ε</a:t>
            </a:r>
            <a:r>
              <a:rPr lang="en-US" dirty="0"/>
              <a:t>-LDP. </a:t>
            </a:r>
          </a:p>
          <a:p>
            <a:r>
              <a:rPr lang="en-US" dirty="0"/>
              <a:t>Robustness</a:t>
            </a:r>
          </a:p>
          <a:p>
            <a:pPr lvl="1"/>
            <a:r>
              <a:rPr lang="en-US" dirty="0"/>
              <a:t>Theorem 1 GRR-HO is robust</a:t>
            </a:r>
          </a:p>
          <a:p>
            <a:pPr lvl="2"/>
            <a:r>
              <a:rPr lang="en-US" altLang="ja-JP" dirty="0" err="1"/>
              <a:t>Pr</a:t>
            </a:r>
            <a:r>
              <a:rPr lang="en-US" altLang="ja-JP" dirty="0"/>
              <a:t>[S</a:t>
            </a:r>
            <a:r>
              <a:rPr lang="en-US" altLang="ja-JP" baseline="-25000" dirty="0"/>
              <a:t>max</a:t>
            </a:r>
            <a:r>
              <a:rPr lang="ja-JP" altLang="en-US" baseline="-25000" dirty="0"/>
              <a:t> </a:t>
            </a:r>
            <a:r>
              <a:rPr lang="en-US" altLang="ja-JP" dirty="0">
                <a:solidFill>
                  <a:srgbClr val="FF0000"/>
                </a:solidFill>
              </a:rPr>
              <a:t>=</a:t>
            </a:r>
            <a:r>
              <a:rPr lang="en-US" altLang="ja-JP" dirty="0"/>
              <a:t> S</a:t>
            </a:r>
            <a:r>
              <a:rPr lang="en-US" altLang="ja-JP" baseline="-25000" dirty="0"/>
              <a:t>in</a:t>
            </a:r>
            <a:r>
              <a:rPr lang="en-US" altLang="ja-JP" dirty="0"/>
              <a:t>] &gt; 1 – </a:t>
            </a:r>
            <a:r>
              <a:rPr lang="en-US" altLang="ja-JP" dirty="0" err="1"/>
              <a:t>negl</a:t>
            </a:r>
            <a:r>
              <a:rPr lang="en-US" altLang="ja-JP" dirty="0"/>
              <a:t> (k)</a:t>
            </a:r>
            <a:endParaRPr lang="en-US" dirty="0"/>
          </a:p>
          <a:p>
            <a:pPr lvl="1"/>
            <a:r>
              <a:rPr lang="en-US" dirty="0"/>
              <a:t>Proposition SR-HO is </a:t>
            </a:r>
            <a:r>
              <a:rPr lang="en-US" altLang="ja-JP" dirty="0">
                <a:solidFill>
                  <a:schemeClr val="accent2"/>
                </a:solidFill>
              </a:rPr>
              <a:t>semi</a:t>
            </a:r>
            <a:r>
              <a:rPr lang="en-US" altLang="ja-JP" dirty="0"/>
              <a:t>-robust? </a:t>
            </a:r>
          </a:p>
          <a:p>
            <a:pPr lvl="2"/>
            <a:r>
              <a:rPr lang="en-US" dirty="0" err="1"/>
              <a:t>Pr</a:t>
            </a:r>
            <a:r>
              <a:rPr lang="en-US" dirty="0"/>
              <a:t>[S</a:t>
            </a:r>
            <a:r>
              <a:rPr lang="en-US" baseline="-25000" dirty="0"/>
              <a:t>max</a:t>
            </a:r>
            <a:r>
              <a:rPr lang="en-US" dirty="0"/>
              <a:t> </a:t>
            </a:r>
            <a:r>
              <a:rPr lang="en-US" dirty="0">
                <a:solidFill>
                  <a:srgbClr val="FF0000"/>
                </a:solidFill>
              </a:rPr>
              <a:t>&gt;</a:t>
            </a:r>
            <a:r>
              <a:rPr lang="en-US" dirty="0"/>
              <a:t> S</a:t>
            </a:r>
            <a:r>
              <a:rPr lang="en-US" baseline="-25000" dirty="0"/>
              <a:t>in</a:t>
            </a:r>
            <a:r>
              <a:rPr lang="en-US" dirty="0"/>
              <a:t>] &gt; 1 – </a:t>
            </a:r>
            <a:r>
              <a:rPr lang="en-US" dirty="0" err="1"/>
              <a:t>negl</a:t>
            </a:r>
            <a:r>
              <a:rPr lang="en-US" dirty="0"/>
              <a:t> (k)</a:t>
            </a:r>
          </a:p>
          <a:p>
            <a:pPr lvl="1"/>
            <a:endParaRPr lang="en-US" dirty="0"/>
          </a:p>
        </p:txBody>
      </p:sp>
      <p:sp>
        <p:nvSpPr>
          <p:cNvPr id="4" name="テキスト ボックス 3">
            <a:extLst>
              <a:ext uri="{FF2B5EF4-FFF2-40B4-BE49-F238E27FC236}">
                <a16:creationId xmlns:a16="http://schemas.microsoft.com/office/drawing/2014/main" id="{189A72DB-949F-28E2-DAB7-079A149D4C69}"/>
              </a:ext>
            </a:extLst>
          </p:cNvPr>
          <p:cNvSpPr txBox="1"/>
          <p:nvPr/>
        </p:nvSpPr>
        <p:spPr>
          <a:xfrm rot="1701681">
            <a:off x="3994771" y="5627154"/>
            <a:ext cx="2018513" cy="646331"/>
          </a:xfrm>
          <a:prstGeom prst="rect">
            <a:avLst/>
          </a:prstGeom>
          <a:noFill/>
        </p:spPr>
        <p:txBody>
          <a:bodyPr wrap="square" rtlCol="0">
            <a:spAutoFit/>
          </a:bodyPr>
          <a:lstStyle/>
          <a:p>
            <a:r>
              <a:rPr kumimoji="1" lang="en-US" altLang="ja-JP" sz="3600" dirty="0">
                <a:solidFill>
                  <a:schemeClr val="accent1"/>
                </a:solidFill>
                <a:latin typeface="+mn-lt"/>
              </a:rPr>
              <a:t>bogus</a:t>
            </a:r>
            <a:endParaRPr kumimoji="1" lang="ja-JP" altLang="en-US" sz="3600" dirty="0">
              <a:solidFill>
                <a:schemeClr val="accent1"/>
              </a:solidFill>
              <a:latin typeface="+mn-lt"/>
            </a:endParaRPr>
          </a:p>
        </p:txBody>
      </p:sp>
    </p:spTree>
    <p:extLst>
      <p:ext uri="{BB962C8B-B14F-4D97-AF65-F5344CB8AC3E}">
        <p14:creationId xmlns:p14="http://schemas.microsoft.com/office/powerpoint/2010/main" val="156359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EFAF37-8F89-AEA2-3C44-FCF13565D39C}"/>
              </a:ext>
            </a:extLst>
          </p:cNvPr>
          <p:cNvSpPr>
            <a:spLocks noGrp="1"/>
          </p:cNvSpPr>
          <p:nvPr>
            <p:ph type="title"/>
          </p:nvPr>
        </p:nvSpPr>
        <p:spPr/>
        <p:txBody>
          <a:bodyPr/>
          <a:lstStyle/>
          <a:p>
            <a:r>
              <a:rPr lang="en-US" altLang="ja-JP" dirty="0"/>
              <a:t>Security of SR-HO</a:t>
            </a:r>
            <a:endParaRPr kumimoji="1" lang="ja-JP" altLang="en-US" dirty="0"/>
          </a:p>
        </p:txBody>
      </p:sp>
      <p:sp>
        <p:nvSpPr>
          <p:cNvPr id="3" name="コンテンツ プレースホルダー 2">
            <a:extLst>
              <a:ext uri="{FF2B5EF4-FFF2-40B4-BE49-F238E27FC236}">
                <a16:creationId xmlns:a16="http://schemas.microsoft.com/office/drawing/2014/main" id="{D05EC364-F964-015D-17CF-5DA898E60A0B}"/>
              </a:ext>
            </a:extLst>
          </p:cNvPr>
          <p:cNvSpPr>
            <a:spLocks noGrp="1"/>
          </p:cNvSpPr>
          <p:nvPr>
            <p:ph idx="1"/>
          </p:nvPr>
        </p:nvSpPr>
        <p:spPr/>
        <p:txBody>
          <a:bodyPr/>
          <a:lstStyle/>
          <a:p>
            <a:r>
              <a:rPr kumimoji="1" lang="en-US" altLang="ja-JP" dirty="0"/>
              <a:t>Lemma 1. Any report accepted by the Harmless opening satisfies</a:t>
            </a:r>
            <a:br>
              <a:rPr kumimoji="1" lang="en-US" altLang="ja-JP" dirty="0"/>
            </a:br>
            <a:br>
              <a:rPr kumimoji="1" lang="en-US" altLang="ja-JP" dirty="0"/>
            </a:br>
            <a:r>
              <a:rPr kumimoji="1" lang="en-US" altLang="ja-JP" dirty="0"/>
              <a:t>for </a:t>
            </a:r>
            <a:r>
              <a:rPr kumimoji="1" lang="en-US" altLang="ja-JP" dirty="0">
                <a:solidFill>
                  <a:schemeClr val="accent2"/>
                </a:solidFill>
              </a:rPr>
              <a:t>mean-maximizing</a:t>
            </a:r>
            <a:r>
              <a:rPr kumimoji="1" lang="en-US" altLang="ja-JP" dirty="0"/>
              <a:t> attack.</a:t>
            </a:r>
          </a:p>
          <a:p>
            <a:pPr lvl="1"/>
            <a:r>
              <a:rPr kumimoji="1" lang="en-US" altLang="ja-JP" sz="2400" dirty="0"/>
              <a:t>Mean-maximizing adversary would like to commit +1 value, which is limited at most </a:t>
            </a:r>
            <a:r>
              <a:rPr lang="el-GR" altLang="ja-JP" sz="2400" dirty="0">
                <a:ea typeface="Arial Unicode MS" panose="020B0604020202020204" pitchFamily="50" charset="-128"/>
              </a:rPr>
              <a:t>ℓ</a:t>
            </a:r>
            <a:r>
              <a:rPr lang="en-US" altLang="ja-JP" sz="2400" baseline="-25000" dirty="0">
                <a:ea typeface="Arial Unicode MS" panose="020B0604020202020204" pitchFamily="50" charset="-128"/>
              </a:rPr>
              <a:t>2</a:t>
            </a:r>
            <a:r>
              <a:rPr lang="en-US" altLang="ja-JP" sz="2400" dirty="0">
                <a:ea typeface="Arial Unicode MS" panose="020B0604020202020204" pitchFamily="50" charset="-128"/>
              </a:rPr>
              <a:t> (</a:t>
            </a:r>
            <a:r>
              <a:rPr lang="el-GR" altLang="ja-JP" sz="2400" dirty="0">
                <a:ea typeface="Arial Unicode MS" panose="020B0604020202020204" pitchFamily="50" charset="-128"/>
              </a:rPr>
              <a:t>ℓ</a:t>
            </a:r>
            <a:r>
              <a:rPr lang="en-US" altLang="ja-JP" sz="2400" baseline="-25000" dirty="0">
                <a:ea typeface="Arial Unicode MS" panose="020B0604020202020204" pitchFamily="50" charset="-128"/>
              </a:rPr>
              <a:t>-1</a:t>
            </a:r>
            <a:r>
              <a:rPr lang="en-US" altLang="ja-JP" sz="2400" dirty="0">
                <a:ea typeface="Arial Unicode MS" panose="020B0604020202020204" pitchFamily="50" charset="-128"/>
              </a:rPr>
              <a:t>) times in HO verification process. </a:t>
            </a:r>
            <a:endParaRPr kumimoji="1" lang="en-US" altLang="ja-JP" sz="2400" dirty="0"/>
          </a:p>
          <a:p>
            <a:r>
              <a:rPr lang="en-US" altLang="ja-JP" dirty="0"/>
              <a:t>Theorem 2. SR-HO is robust for mean estimation, i.e., gain </a:t>
            </a:r>
            <a:r>
              <a:rPr lang="en-US" altLang="ja-JP" dirty="0" err="1"/>
              <a:t>G</a:t>
            </a:r>
            <a:r>
              <a:rPr lang="en-US" altLang="ja-JP" baseline="-25000" dirty="0" err="1"/>
              <a:t>max</a:t>
            </a:r>
            <a:r>
              <a:rPr lang="en-US" altLang="ja-JP" dirty="0"/>
              <a:t> = G</a:t>
            </a:r>
            <a:r>
              <a:rPr lang="en-US" altLang="ja-JP" baseline="-25000" dirty="0"/>
              <a:t>IPA</a:t>
            </a:r>
            <a:r>
              <a:rPr lang="en-US" altLang="ja-JP" dirty="0"/>
              <a:t>. </a:t>
            </a:r>
            <a:r>
              <a:rPr kumimoji="1" lang="en-US" altLang="ja-JP" dirty="0"/>
              <a:t> </a:t>
            </a:r>
            <a:endParaRPr kumimoji="1" lang="ja-JP" altLang="en-US" dirty="0"/>
          </a:p>
        </p:txBody>
      </p:sp>
      <p:pic>
        <p:nvPicPr>
          <p:cNvPr id="5" name="図 4">
            <a:extLst>
              <a:ext uri="{FF2B5EF4-FFF2-40B4-BE49-F238E27FC236}">
                <a16:creationId xmlns:a16="http://schemas.microsoft.com/office/drawing/2014/main" id="{ED926E37-15C0-A824-32C2-73596DD08266}"/>
              </a:ext>
            </a:extLst>
          </p:cNvPr>
          <p:cNvPicPr>
            <a:picLocks noChangeAspect="1"/>
          </p:cNvPicPr>
          <p:nvPr/>
        </p:nvPicPr>
        <p:blipFill>
          <a:blip r:embed="rId2"/>
          <a:stretch>
            <a:fillRect/>
          </a:stretch>
        </p:blipFill>
        <p:spPr>
          <a:xfrm>
            <a:off x="6709554" y="2209800"/>
            <a:ext cx="2016575" cy="937282"/>
          </a:xfrm>
          <a:prstGeom prst="rect">
            <a:avLst/>
          </a:prstGeom>
        </p:spPr>
      </p:pic>
    </p:spTree>
    <p:extLst>
      <p:ext uri="{BB962C8B-B14F-4D97-AF65-F5344CB8AC3E}">
        <p14:creationId xmlns:p14="http://schemas.microsoft.com/office/powerpoint/2010/main" val="1192607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BA125A-F35B-2C94-2604-CF0C8218066C}"/>
              </a:ext>
            </a:extLst>
          </p:cNvPr>
          <p:cNvSpPr>
            <a:spLocks noGrp="1"/>
          </p:cNvSpPr>
          <p:nvPr>
            <p:ph type="title"/>
          </p:nvPr>
        </p:nvSpPr>
        <p:spPr/>
        <p:txBody>
          <a:bodyPr/>
          <a:lstStyle/>
          <a:p>
            <a:r>
              <a:rPr lang="en-US" dirty="0"/>
              <a:t>Evaluation</a:t>
            </a:r>
          </a:p>
        </p:txBody>
      </p:sp>
      <p:sp>
        <p:nvSpPr>
          <p:cNvPr id="3" name="コンテンツ プレースホルダー 2">
            <a:extLst>
              <a:ext uri="{FF2B5EF4-FFF2-40B4-BE49-F238E27FC236}">
                <a16:creationId xmlns:a16="http://schemas.microsoft.com/office/drawing/2014/main" id="{A86FD3F3-E0AF-98C1-8E96-4EFCA852E72F}"/>
              </a:ext>
            </a:extLst>
          </p:cNvPr>
          <p:cNvSpPr>
            <a:spLocks noGrp="1"/>
          </p:cNvSpPr>
          <p:nvPr>
            <p:ph idx="1"/>
          </p:nvPr>
        </p:nvSpPr>
        <p:spPr/>
        <p:txBody>
          <a:bodyPr/>
          <a:lstStyle/>
          <a:p>
            <a:r>
              <a:rPr lang="en-US" dirty="0"/>
              <a:t>Dataset</a:t>
            </a:r>
          </a:p>
          <a:p>
            <a:pPr lvl="1"/>
            <a:r>
              <a:rPr lang="en-US" dirty="0"/>
              <a:t>UCI Adult dataset , Age [a = 17, b = 90]</a:t>
            </a:r>
          </a:p>
          <a:p>
            <a:r>
              <a:rPr lang="en-US" dirty="0"/>
              <a:t>Taks</a:t>
            </a:r>
          </a:p>
          <a:p>
            <a:pPr lvl="1"/>
            <a:r>
              <a:rPr lang="en-US" dirty="0"/>
              <a:t>Mean estimation</a:t>
            </a:r>
          </a:p>
          <a:p>
            <a:r>
              <a:rPr lang="en-US" dirty="0"/>
              <a:t>Metrics</a:t>
            </a:r>
          </a:p>
          <a:p>
            <a:pPr lvl="1"/>
            <a:r>
              <a:rPr lang="en-US" dirty="0"/>
              <a:t>Accuracy:  MSE</a:t>
            </a:r>
          </a:p>
          <a:p>
            <a:pPr lvl="1"/>
            <a:r>
              <a:rPr lang="en-US" dirty="0"/>
              <a:t>Robustness: gain</a:t>
            </a:r>
            <a:br>
              <a:rPr lang="en-US" dirty="0"/>
            </a:br>
            <a:r>
              <a:rPr lang="en-US" dirty="0"/>
              <a:t>gain = estimate with poisoning – estimate</a:t>
            </a:r>
          </a:p>
        </p:txBody>
      </p:sp>
    </p:spTree>
    <p:extLst>
      <p:ext uri="{BB962C8B-B14F-4D97-AF65-F5344CB8AC3E}">
        <p14:creationId xmlns:p14="http://schemas.microsoft.com/office/powerpoint/2010/main" val="3838896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7BC49E-894E-CAFE-4F99-4DE527807BED}"/>
              </a:ext>
            </a:extLst>
          </p:cNvPr>
          <p:cNvSpPr>
            <a:spLocks noGrp="1"/>
          </p:cNvSpPr>
          <p:nvPr>
            <p:ph type="title"/>
          </p:nvPr>
        </p:nvSpPr>
        <p:spPr/>
        <p:txBody>
          <a:bodyPr/>
          <a:lstStyle/>
          <a:p>
            <a:r>
              <a:rPr lang="en-US" dirty="0"/>
              <a:t>Result 1. binning</a:t>
            </a:r>
          </a:p>
        </p:txBody>
      </p:sp>
      <p:pic>
        <p:nvPicPr>
          <p:cNvPr id="5" name="図 4" descr="グラフ&#10;&#10;自動的に生成された説明">
            <a:extLst>
              <a:ext uri="{FF2B5EF4-FFF2-40B4-BE49-F238E27FC236}">
                <a16:creationId xmlns:a16="http://schemas.microsoft.com/office/drawing/2014/main" id="{8EEC736C-EC7D-7CEC-1EF3-7DD4ED481B9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99393" y="2425148"/>
            <a:ext cx="4178852" cy="3061252"/>
          </a:xfrm>
          <a:prstGeom prst="rect">
            <a:avLst/>
          </a:prstGeom>
        </p:spPr>
      </p:pic>
      <p:pic>
        <p:nvPicPr>
          <p:cNvPr id="7" name="図 6" descr="グラフ, 折れ線グラフ&#10;&#10;自動的に生成された説明">
            <a:extLst>
              <a:ext uri="{FF2B5EF4-FFF2-40B4-BE49-F238E27FC236}">
                <a16:creationId xmlns:a16="http://schemas.microsoft.com/office/drawing/2014/main" id="{37A6C07A-EF79-9188-EFAC-B4ED050954F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48352" y="2352261"/>
            <a:ext cx="4191000" cy="3134139"/>
          </a:xfrm>
          <a:prstGeom prst="rect">
            <a:avLst/>
          </a:prstGeom>
        </p:spPr>
      </p:pic>
      <p:sp>
        <p:nvSpPr>
          <p:cNvPr id="8" name="テキスト ボックス 7">
            <a:extLst>
              <a:ext uri="{FF2B5EF4-FFF2-40B4-BE49-F238E27FC236}">
                <a16:creationId xmlns:a16="http://schemas.microsoft.com/office/drawing/2014/main" id="{95FF036E-ED36-E3AD-A806-B7384D01F794}"/>
              </a:ext>
            </a:extLst>
          </p:cNvPr>
          <p:cNvSpPr txBox="1"/>
          <p:nvPr/>
        </p:nvSpPr>
        <p:spPr>
          <a:xfrm>
            <a:off x="1828800" y="5334000"/>
            <a:ext cx="2109952" cy="400110"/>
          </a:xfrm>
          <a:prstGeom prst="rect">
            <a:avLst/>
          </a:prstGeom>
          <a:solidFill>
            <a:schemeClr val="bg1"/>
          </a:solidFill>
        </p:spPr>
        <p:txBody>
          <a:bodyPr wrap="square" rtlCol="0">
            <a:spAutoFit/>
          </a:bodyPr>
          <a:lstStyle/>
          <a:p>
            <a:r>
              <a:rPr lang="en-US" sz="2000" dirty="0">
                <a:latin typeface="+mn-lt"/>
                <a:ea typeface="+mj-ea"/>
              </a:rPr>
              <a:t>d (# values)</a:t>
            </a:r>
          </a:p>
        </p:txBody>
      </p:sp>
      <p:sp>
        <p:nvSpPr>
          <p:cNvPr id="9" name="テキスト ボックス 8">
            <a:extLst>
              <a:ext uri="{FF2B5EF4-FFF2-40B4-BE49-F238E27FC236}">
                <a16:creationId xmlns:a16="http://schemas.microsoft.com/office/drawing/2014/main" id="{3E828CA0-905D-8B37-AF90-B3D075F3F5FD}"/>
              </a:ext>
            </a:extLst>
          </p:cNvPr>
          <p:cNvSpPr txBox="1"/>
          <p:nvPr/>
        </p:nvSpPr>
        <p:spPr>
          <a:xfrm>
            <a:off x="5965059" y="5334000"/>
            <a:ext cx="2109952" cy="400110"/>
          </a:xfrm>
          <a:prstGeom prst="rect">
            <a:avLst/>
          </a:prstGeom>
          <a:solidFill>
            <a:schemeClr val="bg1"/>
          </a:solidFill>
        </p:spPr>
        <p:txBody>
          <a:bodyPr wrap="square" rtlCol="0">
            <a:spAutoFit/>
          </a:bodyPr>
          <a:lstStyle/>
          <a:p>
            <a:r>
              <a:rPr lang="en-US" sz="2000" dirty="0">
                <a:latin typeface="+mn-lt"/>
                <a:ea typeface="+mj-ea"/>
              </a:rPr>
              <a:t>d (# values)</a:t>
            </a:r>
          </a:p>
        </p:txBody>
      </p:sp>
      <p:sp>
        <p:nvSpPr>
          <p:cNvPr id="10" name="テキスト ボックス 9">
            <a:extLst>
              <a:ext uri="{FF2B5EF4-FFF2-40B4-BE49-F238E27FC236}">
                <a16:creationId xmlns:a16="http://schemas.microsoft.com/office/drawing/2014/main" id="{7DB278CC-EA8B-C51F-FDCE-2C7EE26892F1}"/>
              </a:ext>
            </a:extLst>
          </p:cNvPr>
          <p:cNvSpPr txBox="1"/>
          <p:nvPr/>
        </p:nvSpPr>
        <p:spPr>
          <a:xfrm>
            <a:off x="363921" y="2177438"/>
            <a:ext cx="2379279" cy="400110"/>
          </a:xfrm>
          <a:prstGeom prst="rect">
            <a:avLst/>
          </a:prstGeom>
          <a:solidFill>
            <a:schemeClr val="bg1"/>
          </a:solidFill>
        </p:spPr>
        <p:txBody>
          <a:bodyPr wrap="square" rtlCol="0">
            <a:spAutoFit/>
          </a:bodyPr>
          <a:lstStyle/>
          <a:p>
            <a:r>
              <a:rPr lang="en-US" sz="2000" dirty="0">
                <a:latin typeface="+mn-lt"/>
                <a:ea typeface="+mj-ea"/>
              </a:rPr>
              <a:t>Estimated mean</a:t>
            </a:r>
          </a:p>
        </p:txBody>
      </p:sp>
      <p:sp>
        <p:nvSpPr>
          <p:cNvPr id="11" name="テキスト ボックス 10">
            <a:extLst>
              <a:ext uri="{FF2B5EF4-FFF2-40B4-BE49-F238E27FC236}">
                <a16:creationId xmlns:a16="http://schemas.microsoft.com/office/drawing/2014/main" id="{F1D6174D-4BD0-4977-45A4-CC5D695575F4}"/>
              </a:ext>
            </a:extLst>
          </p:cNvPr>
          <p:cNvSpPr txBox="1"/>
          <p:nvPr/>
        </p:nvSpPr>
        <p:spPr>
          <a:xfrm>
            <a:off x="1828800" y="1661875"/>
            <a:ext cx="2743200" cy="400110"/>
          </a:xfrm>
          <a:prstGeom prst="rect">
            <a:avLst/>
          </a:prstGeom>
          <a:solidFill>
            <a:schemeClr val="bg1"/>
          </a:solidFill>
        </p:spPr>
        <p:txBody>
          <a:bodyPr wrap="square" rtlCol="0">
            <a:spAutoFit/>
          </a:bodyPr>
          <a:lstStyle/>
          <a:p>
            <a:r>
              <a:rPr lang="en-US" sz="2000" dirty="0">
                <a:latin typeface="+mn-lt"/>
                <a:ea typeface="+mj-ea"/>
              </a:rPr>
              <a:t>Without perturbation</a:t>
            </a:r>
          </a:p>
        </p:txBody>
      </p:sp>
      <p:sp>
        <p:nvSpPr>
          <p:cNvPr id="12" name="テキスト ボックス 11">
            <a:extLst>
              <a:ext uri="{FF2B5EF4-FFF2-40B4-BE49-F238E27FC236}">
                <a16:creationId xmlns:a16="http://schemas.microsoft.com/office/drawing/2014/main" id="{3F34FAAD-FDDB-5508-C5F2-86B13CF2438F}"/>
              </a:ext>
            </a:extLst>
          </p:cNvPr>
          <p:cNvSpPr txBox="1"/>
          <p:nvPr/>
        </p:nvSpPr>
        <p:spPr>
          <a:xfrm>
            <a:off x="5992211" y="1617365"/>
            <a:ext cx="2379279" cy="400110"/>
          </a:xfrm>
          <a:prstGeom prst="rect">
            <a:avLst/>
          </a:prstGeom>
          <a:solidFill>
            <a:schemeClr val="bg1"/>
          </a:solidFill>
        </p:spPr>
        <p:txBody>
          <a:bodyPr wrap="square" rtlCol="0">
            <a:spAutoFit/>
          </a:bodyPr>
          <a:lstStyle/>
          <a:p>
            <a:r>
              <a:rPr lang="en-US" sz="2000" dirty="0">
                <a:latin typeface="+mn-lt"/>
                <a:ea typeface="+mj-ea"/>
              </a:rPr>
              <a:t>LDP (GRR, SR)</a:t>
            </a:r>
          </a:p>
        </p:txBody>
      </p:sp>
      <p:sp>
        <p:nvSpPr>
          <p:cNvPr id="3" name="テキスト ボックス 2">
            <a:extLst>
              <a:ext uri="{FF2B5EF4-FFF2-40B4-BE49-F238E27FC236}">
                <a16:creationId xmlns:a16="http://schemas.microsoft.com/office/drawing/2014/main" id="{A9B77838-CF8A-7EEB-846D-6FBE28D2087B}"/>
              </a:ext>
            </a:extLst>
          </p:cNvPr>
          <p:cNvSpPr txBox="1"/>
          <p:nvPr/>
        </p:nvSpPr>
        <p:spPr>
          <a:xfrm>
            <a:off x="76200" y="4495800"/>
            <a:ext cx="1645307" cy="369332"/>
          </a:xfrm>
          <a:prstGeom prst="rect">
            <a:avLst/>
          </a:prstGeom>
          <a:noFill/>
        </p:spPr>
        <p:txBody>
          <a:bodyPr wrap="square" rtlCol="0">
            <a:spAutoFit/>
          </a:bodyPr>
          <a:lstStyle/>
          <a:p>
            <a:r>
              <a:rPr lang="en-US" altLang="ja-JP" sz="1800" dirty="0">
                <a:latin typeface="+mn-lt"/>
                <a:ea typeface="+mj-ea"/>
              </a:rPr>
              <a:t>True mean</a:t>
            </a:r>
            <a:endParaRPr lang="en-US" sz="1800" dirty="0">
              <a:latin typeface="+mn-lt"/>
              <a:ea typeface="+mj-ea"/>
            </a:endParaRPr>
          </a:p>
        </p:txBody>
      </p:sp>
    </p:spTree>
    <p:extLst>
      <p:ext uri="{BB962C8B-B14F-4D97-AF65-F5344CB8AC3E}">
        <p14:creationId xmlns:p14="http://schemas.microsoft.com/office/powerpoint/2010/main" val="38273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071252-8D1F-8AB5-A214-2A41A9E92331}"/>
              </a:ext>
            </a:extLst>
          </p:cNvPr>
          <p:cNvSpPr>
            <a:spLocks noGrp="1"/>
          </p:cNvSpPr>
          <p:nvPr>
            <p:ph type="title"/>
          </p:nvPr>
        </p:nvSpPr>
        <p:spPr/>
        <p:txBody>
          <a:bodyPr/>
          <a:lstStyle/>
          <a:p>
            <a:r>
              <a:rPr lang="en-US" dirty="0">
                <a:latin typeface="+mn-lt"/>
              </a:rPr>
              <a:t>Result 2. Estimated Mean</a:t>
            </a:r>
          </a:p>
        </p:txBody>
      </p:sp>
      <p:pic>
        <p:nvPicPr>
          <p:cNvPr id="7" name="図 6" descr="グラフ, 折れ線グラフ&#10;&#10;自動的に生成された説明">
            <a:extLst>
              <a:ext uri="{FF2B5EF4-FFF2-40B4-BE49-F238E27FC236}">
                <a16:creationId xmlns:a16="http://schemas.microsoft.com/office/drawing/2014/main" id="{18584B0A-3110-1C1C-B79C-3E48A579FF0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11300" y="1447800"/>
            <a:ext cx="6121400" cy="2667000"/>
          </a:xfrm>
          <a:prstGeom prst="rect">
            <a:avLst/>
          </a:prstGeom>
        </p:spPr>
      </p:pic>
      <p:pic>
        <p:nvPicPr>
          <p:cNvPr id="9" name="図 8" descr="グラフ, 折れ線グラフ&#10;&#10;自動的に生成された説明">
            <a:extLst>
              <a:ext uri="{FF2B5EF4-FFF2-40B4-BE49-F238E27FC236}">
                <a16:creationId xmlns:a16="http://schemas.microsoft.com/office/drawing/2014/main" id="{0E421F44-AC9A-18EC-7D47-35D90315485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511300" y="4109545"/>
            <a:ext cx="6083300" cy="2603500"/>
          </a:xfrm>
          <a:prstGeom prst="rect">
            <a:avLst/>
          </a:prstGeom>
        </p:spPr>
      </p:pic>
      <p:sp>
        <p:nvSpPr>
          <p:cNvPr id="10" name="テキスト ボックス 9">
            <a:extLst>
              <a:ext uri="{FF2B5EF4-FFF2-40B4-BE49-F238E27FC236}">
                <a16:creationId xmlns:a16="http://schemas.microsoft.com/office/drawing/2014/main" id="{3A724F30-C32E-837A-B71F-8D8C2AF76889}"/>
              </a:ext>
            </a:extLst>
          </p:cNvPr>
          <p:cNvSpPr txBox="1"/>
          <p:nvPr/>
        </p:nvSpPr>
        <p:spPr>
          <a:xfrm>
            <a:off x="2006600" y="3467100"/>
            <a:ext cx="2260600" cy="400110"/>
          </a:xfrm>
          <a:prstGeom prst="rect">
            <a:avLst/>
          </a:prstGeom>
          <a:solidFill>
            <a:schemeClr val="bg1"/>
          </a:solidFill>
        </p:spPr>
        <p:txBody>
          <a:bodyPr wrap="square" rtlCol="0">
            <a:spAutoFit/>
          </a:bodyPr>
          <a:lstStyle/>
          <a:p>
            <a:pPr algn="ctr"/>
            <a:r>
              <a:rPr lang="en-US" sz="2000" dirty="0">
                <a:latin typeface="+mn-lt"/>
                <a:ea typeface="+mj-ea"/>
              </a:rPr>
              <a:t>Privacy budget  </a:t>
            </a:r>
            <a:r>
              <a:rPr lang="el-GR" altLang="ja-JP" sz="2000" dirty="0">
                <a:latin typeface="+mn-lt"/>
                <a:ea typeface="Arial Unicode MS" panose="020B0604020202020204" pitchFamily="34" charset="-128"/>
                <a:cs typeface="Arial" panose="020B0604020202020204" pitchFamily="34" charset="0"/>
                <a:sym typeface="Symbol" pitchFamily="2" charset="2"/>
              </a:rPr>
              <a:t>ε</a:t>
            </a:r>
            <a:endParaRPr lang="en-US" sz="2000" dirty="0">
              <a:latin typeface="+mn-lt"/>
              <a:ea typeface="+mj-ea"/>
            </a:endParaRPr>
          </a:p>
        </p:txBody>
      </p:sp>
      <p:sp>
        <p:nvSpPr>
          <p:cNvPr id="11" name="テキスト ボックス 10">
            <a:extLst>
              <a:ext uri="{FF2B5EF4-FFF2-40B4-BE49-F238E27FC236}">
                <a16:creationId xmlns:a16="http://schemas.microsoft.com/office/drawing/2014/main" id="{A4598AB3-72AA-B4B3-863B-F203FD26F9C3}"/>
              </a:ext>
            </a:extLst>
          </p:cNvPr>
          <p:cNvSpPr txBox="1"/>
          <p:nvPr/>
        </p:nvSpPr>
        <p:spPr>
          <a:xfrm>
            <a:off x="5257800" y="3429000"/>
            <a:ext cx="1879600" cy="400110"/>
          </a:xfrm>
          <a:prstGeom prst="rect">
            <a:avLst/>
          </a:prstGeom>
          <a:solidFill>
            <a:schemeClr val="bg1"/>
          </a:solidFill>
        </p:spPr>
        <p:txBody>
          <a:bodyPr wrap="square" rtlCol="0">
            <a:spAutoFit/>
          </a:bodyPr>
          <a:lstStyle/>
          <a:p>
            <a:pPr algn="ctr"/>
            <a:r>
              <a:rPr lang="el-GR" altLang="ja-JP" sz="2000" dirty="0">
                <a:latin typeface="+mn-lt"/>
                <a:ea typeface="Arial Unicode MS" panose="020B0604020202020204" pitchFamily="34" charset="-128"/>
                <a:cs typeface="Arial" panose="020B0604020202020204" pitchFamily="34" charset="0"/>
                <a:sym typeface="Symbol" pitchFamily="2" charset="2"/>
              </a:rPr>
              <a:t>ε</a:t>
            </a:r>
            <a:endParaRPr lang="en-US" sz="1200" dirty="0">
              <a:latin typeface="+mn-lt"/>
              <a:ea typeface="+mj-ea"/>
            </a:endParaRPr>
          </a:p>
        </p:txBody>
      </p:sp>
      <p:sp>
        <p:nvSpPr>
          <p:cNvPr id="12" name="テキスト ボックス 11">
            <a:extLst>
              <a:ext uri="{FF2B5EF4-FFF2-40B4-BE49-F238E27FC236}">
                <a16:creationId xmlns:a16="http://schemas.microsoft.com/office/drawing/2014/main" id="{334A4313-4E09-F4CC-8FBC-CB1F3B07D8F5}"/>
              </a:ext>
            </a:extLst>
          </p:cNvPr>
          <p:cNvSpPr txBox="1"/>
          <p:nvPr/>
        </p:nvSpPr>
        <p:spPr>
          <a:xfrm>
            <a:off x="2159000" y="6096000"/>
            <a:ext cx="1879600" cy="400110"/>
          </a:xfrm>
          <a:prstGeom prst="rect">
            <a:avLst/>
          </a:prstGeom>
          <a:noFill/>
        </p:spPr>
        <p:txBody>
          <a:bodyPr wrap="square" rtlCol="0">
            <a:spAutoFit/>
          </a:bodyPr>
          <a:lstStyle/>
          <a:p>
            <a:pPr algn="ctr"/>
            <a:r>
              <a:rPr lang="en-US" altLang="ja-JP" sz="2000" dirty="0">
                <a:latin typeface="+mn-lt"/>
                <a:ea typeface="Arial Unicode MS" panose="020B0604020202020204" pitchFamily="34" charset="-128"/>
                <a:cs typeface="Arial" panose="020B0604020202020204" pitchFamily="34" charset="0"/>
                <a:sym typeface="Symbol" pitchFamily="2" charset="2"/>
              </a:rPr>
              <a:t>d</a:t>
            </a:r>
            <a:r>
              <a:rPr lang="en-US" altLang="ja-JP" sz="1200" dirty="0">
                <a:latin typeface="+mn-lt"/>
                <a:ea typeface="Arial Unicode MS" panose="020B0604020202020204" pitchFamily="34" charset="-128"/>
                <a:cs typeface="Arial" panose="020B0604020202020204" pitchFamily="34" charset="0"/>
                <a:sym typeface="Symbol" pitchFamily="2" charset="2"/>
              </a:rPr>
              <a:t> (# values)</a:t>
            </a:r>
            <a:endParaRPr lang="en-US" sz="1200" dirty="0">
              <a:latin typeface="+mn-lt"/>
              <a:ea typeface="+mj-ea"/>
            </a:endParaRPr>
          </a:p>
        </p:txBody>
      </p:sp>
      <p:sp>
        <p:nvSpPr>
          <p:cNvPr id="13" name="テキスト ボックス 12">
            <a:extLst>
              <a:ext uri="{FF2B5EF4-FFF2-40B4-BE49-F238E27FC236}">
                <a16:creationId xmlns:a16="http://schemas.microsoft.com/office/drawing/2014/main" id="{047AB8B3-8276-4920-A34D-54A26FFB0726}"/>
              </a:ext>
            </a:extLst>
          </p:cNvPr>
          <p:cNvSpPr txBox="1"/>
          <p:nvPr/>
        </p:nvSpPr>
        <p:spPr>
          <a:xfrm>
            <a:off x="5410200" y="6096000"/>
            <a:ext cx="1879600" cy="400110"/>
          </a:xfrm>
          <a:prstGeom prst="rect">
            <a:avLst/>
          </a:prstGeom>
          <a:noFill/>
        </p:spPr>
        <p:txBody>
          <a:bodyPr wrap="square" rtlCol="0">
            <a:spAutoFit/>
          </a:bodyPr>
          <a:lstStyle/>
          <a:p>
            <a:pPr algn="ctr"/>
            <a:r>
              <a:rPr lang="en-US" sz="1200" dirty="0">
                <a:latin typeface="+mn-lt"/>
                <a:ea typeface="+mj-ea"/>
              </a:rPr>
              <a:t> </a:t>
            </a:r>
            <a:r>
              <a:rPr lang="en-US" altLang="ja-JP" sz="2000" dirty="0">
                <a:latin typeface="+mn-lt"/>
                <a:ea typeface="Arial Unicode MS" panose="020B0604020202020204" pitchFamily="34" charset="-128"/>
                <a:cs typeface="Arial" panose="020B0604020202020204" pitchFamily="34" charset="0"/>
                <a:sym typeface="Symbol" pitchFamily="2" charset="2"/>
              </a:rPr>
              <a:t>d</a:t>
            </a:r>
            <a:endParaRPr lang="en-US" sz="2000" dirty="0">
              <a:latin typeface="+mn-lt"/>
              <a:ea typeface="+mj-ea"/>
            </a:endParaRPr>
          </a:p>
        </p:txBody>
      </p:sp>
      <p:sp>
        <p:nvSpPr>
          <p:cNvPr id="14" name="テキスト ボックス 13">
            <a:extLst>
              <a:ext uri="{FF2B5EF4-FFF2-40B4-BE49-F238E27FC236}">
                <a16:creationId xmlns:a16="http://schemas.microsoft.com/office/drawing/2014/main" id="{595BD094-7A21-4E00-30FF-B38C7B549F88}"/>
              </a:ext>
            </a:extLst>
          </p:cNvPr>
          <p:cNvSpPr txBox="1"/>
          <p:nvPr/>
        </p:nvSpPr>
        <p:spPr>
          <a:xfrm>
            <a:off x="381000" y="1535272"/>
            <a:ext cx="1473200" cy="1015663"/>
          </a:xfrm>
          <a:prstGeom prst="rect">
            <a:avLst/>
          </a:prstGeom>
          <a:solidFill>
            <a:schemeClr val="bg1"/>
          </a:solidFill>
        </p:spPr>
        <p:txBody>
          <a:bodyPr wrap="square" rtlCol="0">
            <a:spAutoFit/>
          </a:bodyPr>
          <a:lstStyle/>
          <a:p>
            <a:pPr algn="ctr"/>
            <a:r>
              <a:rPr lang="en-US" sz="2000" dirty="0">
                <a:latin typeface="+mn-lt"/>
                <a:ea typeface="+mj-ea"/>
              </a:rPr>
              <a:t>Estimated mean</a:t>
            </a:r>
          </a:p>
          <a:p>
            <a:pPr algn="ctr"/>
            <a:r>
              <a:rPr lang="en-US" sz="2000" dirty="0">
                <a:latin typeface="+mn-lt"/>
                <a:ea typeface="+mj-ea"/>
              </a:rPr>
              <a:t>(age)</a:t>
            </a:r>
          </a:p>
        </p:txBody>
      </p:sp>
      <p:sp>
        <p:nvSpPr>
          <p:cNvPr id="15" name="テキスト ボックス 14">
            <a:extLst>
              <a:ext uri="{FF2B5EF4-FFF2-40B4-BE49-F238E27FC236}">
                <a16:creationId xmlns:a16="http://schemas.microsoft.com/office/drawing/2014/main" id="{45C0984C-49D1-BC46-2844-998E2E9457E4}"/>
              </a:ext>
            </a:extLst>
          </p:cNvPr>
          <p:cNvSpPr txBox="1"/>
          <p:nvPr/>
        </p:nvSpPr>
        <p:spPr>
          <a:xfrm>
            <a:off x="247650" y="4142601"/>
            <a:ext cx="1473200" cy="1015663"/>
          </a:xfrm>
          <a:prstGeom prst="rect">
            <a:avLst/>
          </a:prstGeom>
          <a:solidFill>
            <a:schemeClr val="bg1"/>
          </a:solidFill>
        </p:spPr>
        <p:txBody>
          <a:bodyPr wrap="square" rtlCol="0">
            <a:spAutoFit/>
          </a:bodyPr>
          <a:lstStyle/>
          <a:p>
            <a:pPr algn="ctr"/>
            <a:r>
              <a:rPr lang="en-US" sz="2000" dirty="0">
                <a:latin typeface="+mn-lt"/>
                <a:ea typeface="+mj-ea"/>
              </a:rPr>
              <a:t>Estimated mean</a:t>
            </a:r>
          </a:p>
          <a:p>
            <a:pPr algn="ctr"/>
            <a:r>
              <a:rPr lang="en-US" sz="2000" dirty="0">
                <a:latin typeface="+mn-lt"/>
                <a:ea typeface="+mj-ea"/>
              </a:rPr>
              <a:t>(age)</a:t>
            </a:r>
          </a:p>
        </p:txBody>
      </p:sp>
    </p:spTree>
    <p:extLst>
      <p:ext uri="{BB962C8B-B14F-4D97-AF65-F5344CB8AC3E}">
        <p14:creationId xmlns:p14="http://schemas.microsoft.com/office/powerpoint/2010/main" val="3518858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2C2AC1-F088-4E9F-E747-472A53853B5D}"/>
              </a:ext>
            </a:extLst>
          </p:cNvPr>
          <p:cNvSpPr>
            <a:spLocks noGrp="1"/>
          </p:cNvSpPr>
          <p:nvPr>
            <p:ph type="title"/>
          </p:nvPr>
        </p:nvSpPr>
        <p:spPr/>
        <p:txBody>
          <a:bodyPr/>
          <a:lstStyle/>
          <a:p>
            <a:r>
              <a:rPr lang="en-US" dirty="0"/>
              <a:t>Result 3. Gain</a:t>
            </a:r>
            <a:r>
              <a:rPr lang="ja-JP" altLang="en-US" dirty="0"/>
              <a:t> </a:t>
            </a:r>
            <a:r>
              <a:rPr lang="en-US" altLang="ja-JP" dirty="0"/>
              <a:t>(=vulnerability)</a:t>
            </a:r>
            <a:endParaRPr lang="en-US" dirty="0"/>
          </a:p>
        </p:txBody>
      </p:sp>
      <p:pic>
        <p:nvPicPr>
          <p:cNvPr id="5" name="図 4" descr="グラフ, 折れ線グラフ&#10;&#10;自動的に生成された説明">
            <a:extLst>
              <a:ext uri="{FF2B5EF4-FFF2-40B4-BE49-F238E27FC236}">
                <a16:creationId xmlns:a16="http://schemas.microsoft.com/office/drawing/2014/main" id="{3DA59EEC-2684-9EB2-2935-EA5FBBFAAB7D}"/>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66850" y="1435100"/>
            <a:ext cx="6210300" cy="2755900"/>
          </a:xfrm>
          <a:prstGeom prst="rect">
            <a:avLst/>
          </a:prstGeom>
        </p:spPr>
      </p:pic>
      <p:pic>
        <p:nvPicPr>
          <p:cNvPr id="7" name="図 6" descr="グラフ, 折れ線グラフ&#10;&#10;自動的に生成された説明">
            <a:extLst>
              <a:ext uri="{FF2B5EF4-FFF2-40B4-BE49-F238E27FC236}">
                <a16:creationId xmlns:a16="http://schemas.microsoft.com/office/drawing/2014/main" id="{D50F0741-E93E-0E99-DFC0-AB30F438BA0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676400" y="3841750"/>
            <a:ext cx="6019800" cy="2705100"/>
          </a:xfrm>
          <a:prstGeom prst="rect">
            <a:avLst/>
          </a:prstGeom>
        </p:spPr>
      </p:pic>
      <p:sp>
        <p:nvSpPr>
          <p:cNvPr id="8" name="テキスト ボックス 7">
            <a:extLst>
              <a:ext uri="{FF2B5EF4-FFF2-40B4-BE49-F238E27FC236}">
                <a16:creationId xmlns:a16="http://schemas.microsoft.com/office/drawing/2014/main" id="{91C38B98-F4D1-81E3-B2F6-04561F8397CF}"/>
              </a:ext>
            </a:extLst>
          </p:cNvPr>
          <p:cNvSpPr txBox="1"/>
          <p:nvPr/>
        </p:nvSpPr>
        <p:spPr>
          <a:xfrm>
            <a:off x="1905000" y="3609201"/>
            <a:ext cx="2413000" cy="400110"/>
          </a:xfrm>
          <a:prstGeom prst="rect">
            <a:avLst/>
          </a:prstGeom>
          <a:solidFill>
            <a:schemeClr val="bg1"/>
          </a:solidFill>
        </p:spPr>
        <p:txBody>
          <a:bodyPr wrap="square" rtlCol="0">
            <a:spAutoFit/>
          </a:bodyPr>
          <a:lstStyle/>
          <a:p>
            <a:pPr algn="ctr"/>
            <a:r>
              <a:rPr lang="en-US" sz="2000" dirty="0">
                <a:latin typeface="+mn-lt"/>
                <a:ea typeface="+mj-ea"/>
              </a:rPr>
              <a:t>Privacy budget  </a:t>
            </a:r>
            <a:r>
              <a:rPr lang="el-GR" altLang="ja-JP" sz="2000" dirty="0">
                <a:latin typeface="+mn-lt"/>
                <a:ea typeface="Arial Unicode MS" panose="020B0604020202020204" pitchFamily="34" charset="-128"/>
                <a:cs typeface="Arial" panose="020B0604020202020204" pitchFamily="34" charset="0"/>
                <a:sym typeface="Symbol" pitchFamily="2" charset="2"/>
              </a:rPr>
              <a:t>ε</a:t>
            </a:r>
            <a:endParaRPr lang="en-US" sz="2000" dirty="0">
              <a:latin typeface="+mn-lt"/>
              <a:ea typeface="+mj-ea"/>
            </a:endParaRPr>
          </a:p>
        </p:txBody>
      </p:sp>
      <p:sp>
        <p:nvSpPr>
          <p:cNvPr id="9" name="テキスト ボックス 8">
            <a:extLst>
              <a:ext uri="{FF2B5EF4-FFF2-40B4-BE49-F238E27FC236}">
                <a16:creationId xmlns:a16="http://schemas.microsoft.com/office/drawing/2014/main" id="{51694431-3E05-79B4-85C8-CA66D1EBD4BF}"/>
              </a:ext>
            </a:extLst>
          </p:cNvPr>
          <p:cNvSpPr txBox="1"/>
          <p:nvPr/>
        </p:nvSpPr>
        <p:spPr>
          <a:xfrm>
            <a:off x="5334000" y="3685401"/>
            <a:ext cx="1879600" cy="400110"/>
          </a:xfrm>
          <a:prstGeom prst="rect">
            <a:avLst/>
          </a:prstGeom>
          <a:solidFill>
            <a:schemeClr val="bg1"/>
          </a:solidFill>
        </p:spPr>
        <p:txBody>
          <a:bodyPr wrap="square" rtlCol="0">
            <a:spAutoFit/>
          </a:bodyPr>
          <a:lstStyle/>
          <a:p>
            <a:pPr algn="ctr"/>
            <a:r>
              <a:rPr lang="el-GR" altLang="ja-JP" sz="2000" dirty="0">
                <a:latin typeface="+mn-lt"/>
                <a:ea typeface="Arial Unicode MS" panose="020B0604020202020204" pitchFamily="34" charset="-128"/>
                <a:cs typeface="Arial" panose="020B0604020202020204" pitchFamily="34" charset="0"/>
                <a:sym typeface="Symbol" pitchFamily="2" charset="2"/>
              </a:rPr>
              <a:t>ε</a:t>
            </a:r>
            <a:endParaRPr lang="en-US" sz="2000" dirty="0">
              <a:latin typeface="+mn-lt"/>
              <a:ea typeface="+mj-ea"/>
            </a:endParaRPr>
          </a:p>
        </p:txBody>
      </p:sp>
      <p:sp>
        <p:nvSpPr>
          <p:cNvPr id="10" name="テキスト ボックス 9">
            <a:extLst>
              <a:ext uri="{FF2B5EF4-FFF2-40B4-BE49-F238E27FC236}">
                <a16:creationId xmlns:a16="http://schemas.microsoft.com/office/drawing/2014/main" id="{6EA1D80A-B6A3-E6CB-60E1-C4F035E23B1C}"/>
              </a:ext>
            </a:extLst>
          </p:cNvPr>
          <p:cNvSpPr txBox="1"/>
          <p:nvPr/>
        </p:nvSpPr>
        <p:spPr>
          <a:xfrm>
            <a:off x="1691641" y="5850811"/>
            <a:ext cx="2895599" cy="707886"/>
          </a:xfrm>
          <a:prstGeom prst="rect">
            <a:avLst/>
          </a:prstGeom>
          <a:solidFill>
            <a:schemeClr val="bg1"/>
          </a:solidFill>
        </p:spPr>
        <p:txBody>
          <a:bodyPr wrap="square" rtlCol="0">
            <a:spAutoFit/>
          </a:bodyPr>
          <a:lstStyle/>
          <a:p>
            <a:pPr algn="ctr"/>
            <a:r>
              <a:rPr lang="en-US" sz="2000" dirty="0">
                <a:latin typeface="+mn-lt"/>
                <a:ea typeface="+mj-ea"/>
              </a:rPr>
              <a:t>Malicious user rate  </a:t>
            </a:r>
            <a:r>
              <a:rPr lang="el-GR" altLang="ja-JP" sz="2000" dirty="0">
                <a:latin typeface="+mn-lt"/>
                <a:ea typeface="Arial Unicode MS" panose="020B0604020202020204" pitchFamily="34" charset="-128"/>
                <a:cs typeface="Arial Unicode MS" panose="020B0604020202020204" pitchFamily="34" charset="-128"/>
                <a:sym typeface="Symbol" pitchFamily="2" charset="2"/>
              </a:rPr>
              <a:t></a:t>
            </a:r>
            <a:endParaRPr lang="en-US" altLang="ja-JP" sz="2000" dirty="0">
              <a:latin typeface="+mn-lt"/>
              <a:ea typeface="Arial Unicode MS" panose="020B0604020202020204" pitchFamily="34" charset="-128"/>
              <a:cs typeface="Arial Unicode MS" panose="020B0604020202020204" pitchFamily="34" charset="-128"/>
              <a:sym typeface="Symbol" pitchFamily="2" charset="2"/>
            </a:endParaRPr>
          </a:p>
          <a:p>
            <a:pPr algn="ctr"/>
            <a:r>
              <a:rPr lang="en-US" sz="2000" dirty="0">
                <a:latin typeface="+mn-lt"/>
                <a:ea typeface="Arial Unicode MS" panose="020B0604020202020204" pitchFamily="34" charset="-128"/>
                <a:sym typeface="Symbol" pitchFamily="2" charset="2"/>
              </a:rPr>
              <a:t>d = 20</a:t>
            </a:r>
            <a:endParaRPr lang="en-US" sz="2000" dirty="0">
              <a:latin typeface="+mn-lt"/>
              <a:ea typeface="+mj-ea"/>
            </a:endParaRPr>
          </a:p>
        </p:txBody>
      </p:sp>
      <p:sp>
        <p:nvSpPr>
          <p:cNvPr id="11" name="テキスト ボックス 10">
            <a:extLst>
              <a:ext uri="{FF2B5EF4-FFF2-40B4-BE49-F238E27FC236}">
                <a16:creationId xmlns:a16="http://schemas.microsoft.com/office/drawing/2014/main" id="{826BA8B8-8AA2-3854-6988-22A363B3C74F}"/>
              </a:ext>
            </a:extLst>
          </p:cNvPr>
          <p:cNvSpPr txBox="1"/>
          <p:nvPr/>
        </p:nvSpPr>
        <p:spPr>
          <a:xfrm>
            <a:off x="5435600" y="6036101"/>
            <a:ext cx="1879600" cy="707886"/>
          </a:xfrm>
          <a:prstGeom prst="rect">
            <a:avLst/>
          </a:prstGeom>
          <a:solidFill>
            <a:schemeClr val="bg1"/>
          </a:solidFill>
        </p:spPr>
        <p:txBody>
          <a:bodyPr wrap="square" rtlCol="0">
            <a:spAutoFit/>
          </a:bodyPr>
          <a:lstStyle/>
          <a:p>
            <a:pPr algn="ctr"/>
            <a:r>
              <a:rPr lang="el-GR" altLang="ja-JP" sz="2000" dirty="0">
                <a:latin typeface="+mn-lt"/>
                <a:ea typeface="Arial Unicode MS" panose="020B0604020202020204" pitchFamily="34" charset="-128"/>
                <a:cs typeface="Arial Unicode MS" panose="020B0604020202020204" pitchFamily="34" charset="-128"/>
                <a:sym typeface="Symbol" pitchFamily="2" charset="2"/>
              </a:rPr>
              <a:t></a:t>
            </a:r>
            <a:endParaRPr lang="en-US" altLang="ja-JP" sz="2000" dirty="0">
              <a:latin typeface="+mn-lt"/>
              <a:ea typeface="Arial Unicode MS" panose="020B0604020202020204" pitchFamily="34" charset="-128"/>
              <a:cs typeface="Arial Unicode MS" panose="020B0604020202020204" pitchFamily="34" charset="-128"/>
              <a:sym typeface="Symbol" pitchFamily="2" charset="2"/>
            </a:endParaRPr>
          </a:p>
          <a:p>
            <a:pPr algn="ctr"/>
            <a:r>
              <a:rPr lang="en-US" sz="2000" dirty="0">
                <a:latin typeface="+mn-lt"/>
                <a:ea typeface="Arial Unicode MS" panose="020B0604020202020204" pitchFamily="34" charset="-128"/>
                <a:sym typeface="Symbol" pitchFamily="2" charset="2"/>
              </a:rPr>
              <a:t>d = 50</a:t>
            </a:r>
            <a:endParaRPr lang="en-US" sz="2000" dirty="0">
              <a:latin typeface="+mn-lt"/>
              <a:ea typeface="+mj-ea"/>
            </a:endParaRPr>
          </a:p>
        </p:txBody>
      </p:sp>
      <p:sp>
        <p:nvSpPr>
          <p:cNvPr id="12" name="テキスト ボックス 11">
            <a:extLst>
              <a:ext uri="{FF2B5EF4-FFF2-40B4-BE49-F238E27FC236}">
                <a16:creationId xmlns:a16="http://schemas.microsoft.com/office/drawing/2014/main" id="{AEA433A7-3EC2-4253-0027-C212F0DF745B}"/>
              </a:ext>
            </a:extLst>
          </p:cNvPr>
          <p:cNvSpPr txBox="1"/>
          <p:nvPr/>
        </p:nvSpPr>
        <p:spPr>
          <a:xfrm>
            <a:off x="812800" y="1447800"/>
            <a:ext cx="1473200" cy="400110"/>
          </a:xfrm>
          <a:prstGeom prst="rect">
            <a:avLst/>
          </a:prstGeom>
          <a:solidFill>
            <a:schemeClr val="bg1"/>
          </a:solidFill>
        </p:spPr>
        <p:txBody>
          <a:bodyPr wrap="square" rtlCol="0">
            <a:spAutoFit/>
          </a:bodyPr>
          <a:lstStyle/>
          <a:p>
            <a:pPr algn="ctr"/>
            <a:r>
              <a:rPr lang="en-US" sz="2000" dirty="0">
                <a:latin typeface="+mn-lt"/>
                <a:ea typeface="+mj-ea"/>
              </a:rPr>
              <a:t>Gain </a:t>
            </a:r>
          </a:p>
        </p:txBody>
      </p:sp>
      <p:sp>
        <p:nvSpPr>
          <p:cNvPr id="13" name="テキスト ボックス 12">
            <a:extLst>
              <a:ext uri="{FF2B5EF4-FFF2-40B4-BE49-F238E27FC236}">
                <a16:creationId xmlns:a16="http://schemas.microsoft.com/office/drawing/2014/main" id="{AA4E41CA-E04E-46A9-CF62-3C3A76780C13}"/>
              </a:ext>
            </a:extLst>
          </p:cNvPr>
          <p:cNvSpPr txBox="1"/>
          <p:nvPr/>
        </p:nvSpPr>
        <p:spPr>
          <a:xfrm>
            <a:off x="228600" y="1830120"/>
            <a:ext cx="1625601" cy="400110"/>
          </a:xfrm>
          <a:prstGeom prst="rect">
            <a:avLst/>
          </a:prstGeom>
          <a:solidFill>
            <a:schemeClr val="bg1"/>
          </a:solidFill>
        </p:spPr>
        <p:txBody>
          <a:bodyPr wrap="square" rtlCol="0">
            <a:spAutoFit/>
          </a:bodyPr>
          <a:lstStyle/>
          <a:p>
            <a:pPr algn="ctr"/>
            <a:r>
              <a:rPr lang="en-US" sz="2000" dirty="0">
                <a:latin typeface="+mn-lt"/>
                <a:ea typeface="+mj-ea"/>
              </a:rPr>
              <a:t>vulnerable</a:t>
            </a:r>
          </a:p>
        </p:txBody>
      </p:sp>
      <p:sp>
        <p:nvSpPr>
          <p:cNvPr id="14" name="テキスト ボックス 13">
            <a:extLst>
              <a:ext uri="{FF2B5EF4-FFF2-40B4-BE49-F238E27FC236}">
                <a16:creationId xmlns:a16="http://schemas.microsoft.com/office/drawing/2014/main" id="{38C8675F-6558-D4F6-6AAD-3690A6059679}"/>
              </a:ext>
            </a:extLst>
          </p:cNvPr>
          <p:cNvSpPr txBox="1"/>
          <p:nvPr/>
        </p:nvSpPr>
        <p:spPr>
          <a:xfrm>
            <a:off x="609601" y="3276600"/>
            <a:ext cx="1219200" cy="400110"/>
          </a:xfrm>
          <a:prstGeom prst="rect">
            <a:avLst/>
          </a:prstGeom>
          <a:solidFill>
            <a:schemeClr val="bg1"/>
          </a:solidFill>
        </p:spPr>
        <p:txBody>
          <a:bodyPr wrap="square" rtlCol="0">
            <a:spAutoFit/>
          </a:bodyPr>
          <a:lstStyle/>
          <a:p>
            <a:pPr algn="ctr"/>
            <a:r>
              <a:rPr lang="en-US" sz="2000" dirty="0">
                <a:latin typeface="+mn-lt"/>
                <a:ea typeface="+mj-ea"/>
              </a:rPr>
              <a:t>Robust</a:t>
            </a:r>
          </a:p>
        </p:txBody>
      </p:sp>
      <p:cxnSp>
        <p:nvCxnSpPr>
          <p:cNvPr id="16" name="直線矢印コネクタ 15">
            <a:extLst>
              <a:ext uri="{FF2B5EF4-FFF2-40B4-BE49-F238E27FC236}">
                <a16:creationId xmlns:a16="http://schemas.microsoft.com/office/drawing/2014/main" id="{F6FA0417-478A-B00A-F6F9-38D9BFCC66A4}"/>
              </a:ext>
            </a:extLst>
          </p:cNvPr>
          <p:cNvCxnSpPr>
            <a:cxnSpLocks/>
            <a:endCxn id="14" idx="0"/>
          </p:cNvCxnSpPr>
          <p:nvPr/>
        </p:nvCxnSpPr>
        <p:spPr bwMode="auto">
          <a:xfrm>
            <a:off x="1219201" y="2230230"/>
            <a:ext cx="0" cy="1046370"/>
          </a:xfrm>
          <a:prstGeom prst="straightConnector1">
            <a:avLst/>
          </a:prstGeom>
          <a:solidFill>
            <a:schemeClr val="accent1"/>
          </a:solidFill>
          <a:ln w="12700" cap="flat" cmpd="sng" algn="ctr">
            <a:solidFill>
              <a:schemeClr val="tx1"/>
            </a:solidFill>
            <a:prstDash val="solid"/>
            <a:round/>
            <a:headEnd type="triangle"/>
            <a:tailEnd type="triangle"/>
          </a:ln>
          <a:effectLst/>
        </p:spPr>
      </p:cxnSp>
      <p:sp>
        <p:nvSpPr>
          <p:cNvPr id="17" name="テキスト ボックス 16">
            <a:extLst>
              <a:ext uri="{FF2B5EF4-FFF2-40B4-BE49-F238E27FC236}">
                <a16:creationId xmlns:a16="http://schemas.microsoft.com/office/drawing/2014/main" id="{01438590-F7FD-F30E-1912-BC55F2B285AB}"/>
              </a:ext>
            </a:extLst>
          </p:cNvPr>
          <p:cNvSpPr txBox="1"/>
          <p:nvPr/>
        </p:nvSpPr>
        <p:spPr>
          <a:xfrm>
            <a:off x="381000" y="4113311"/>
            <a:ext cx="1473201" cy="400110"/>
          </a:xfrm>
          <a:prstGeom prst="rect">
            <a:avLst/>
          </a:prstGeom>
          <a:solidFill>
            <a:schemeClr val="bg1"/>
          </a:solidFill>
        </p:spPr>
        <p:txBody>
          <a:bodyPr wrap="square" rtlCol="0">
            <a:spAutoFit/>
          </a:bodyPr>
          <a:lstStyle/>
          <a:p>
            <a:pPr algn="ctr"/>
            <a:r>
              <a:rPr lang="en-US" sz="2000" dirty="0">
                <a:latin typeface="+mn-lt"/>
                <a:ea typeface="+mj-ea"/>
              </a:rPr>
              <a:t>Vulnerable</a:t>
            </a:r>
          </a:p>
        </p:txBody>
      </p:sp>
      <p:sp>
        <p:nvSpPr>
          <p:cNvPr id="18" name="テキスト ボックス 17">
            <a:extLst>
              <a:ext uri="{FF2B5EF4-FFF2-40B4-BE49-F238E27FC236}">
                <a16:creationId xmlns:a16="http://schemas.microsoft.com/office/drawing/2014/main" id="{0F82B40C-2C5C-1893-4DFD-85E02C10FE98}"/>
              </a:ext>
            </a:extLst>
          </p:cNvPr>
          <p:cNvSpPr txBox="1"/>
          <p:nvPr/>
        </p:nvSpPr>
        <p:spPr>
          <a:xfrm>
            <a:off x="609601" y="5559791"/>
            <a:ext cx="1219199" cy="400110"/>
          </a:xfrm>
          <a:prstGeom prst="rect">
            <a:avLst/>
          </a:prstGeom>
          <a:solidFill>
            <a:schemeClr val="bg1"/>
          </a:solidFill>
        </p:spPr>
        <p:txBody>
          <a:bodyPr wrap="square" rtlCol="0">
            <a:spAutoFit/>
          </a:bodyPr>
          <a:lstStyle/>
          <a:p>
            <a:pPr algn="ctr"/>
            <a:r>
              <a:rPr lang="en-US" sz="2000" dirty="0">
                <a:latin typeface="+mn-lt"/>
                <a:ea typeface="+mj-ea"/>
              </a:rPr>
              <a:t>robust</a:t>
            </a:r>
          </a:p>
        </p:txBody>
      </p:sp>
      <p:cxnSp>
        <p:nvCxnSpPr>
          <p:cNvPr id="19" name="直線矢印コネクタ 18">
            <a:extLst>
              <a:ext uri="{FF2B5EF4-FFF2-40B4-BE49-F238E27FC236}">
                <a16:creationId xmlns:a16="http://schemas.microsoft.com/office/drawing/2014/main" id="{55E00FFD-C28D-0FE4-3C7D-825A9FED7925}"/>
              </a:ext>
            </a:extLst>
          </p:cNvPr>
          <p:cNvCxnSpPr>
            <a:cxnSpLocks/>
            <a:endCxn id="18" idx="0"/>
          </p:cNvCxnSpPr>
          <p:nvPr/>
        </p:nvCxnSpPr>
        <p:spPr bwMode="auto">
          <a:xfrm>
            <a:off x="1219201" y="4513421"/>
            <a:ext cx="0" cy="1046370"/>
          </a:xfrm>
          <a:prstGeom prst="straightConnector1">
            <a:avLst/>
          </a:prstGeom>
          <a:solidFill>
            <a:schemeClr val="accent1"/>
          </a:solidFill>
          <a:ln w="12700" cap="flat" cmpd="sng" algn="ctr">
            <a:solidFill>
              <a:schemeClr val="tx1"/>
            </a:solidFill>
            <a:prstDash val="solid"/>
            <a:round/>
            <a:headEnd type="triangle"/>
            <a:tailEnd type="triangle"/>
          </a:ln>
          <a:effectLst/>
        </p:spPr>
      </p:cxnSp>
    </p:spTree>
    <p:extLst>
      <p:ext uri="{BB962C8B-B14F-4D97-AF65-F5344CB8AC3E}">
        <p14:creationId xmlns:p14="http://schemas.microsoft.com/office/powerpoint/2010/main" val="2028976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17889-552D-E27E-F716-F3C553B2A7C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3F4E0E3-8790-42CA-5E62-FA9A2252F041}"/>
              </a:ext>
            </a:extLst>
          </p:cNvPr>
          <p:cNvSpPr>
            <a:spLocks noGrp="1"/>
          </p:cNvSpPr>
          <p:nvPr>
            <p:ph type="title"/>
          </p:nvPr>
        </p:nvSpPr>
        <p:spPr/>
        <p:txBody>
          <a:bodyPr/>
          <a:lstStyle/>
          <a:p>
            <a:r>
              <a:rPr lang="en-US" dirty="0"/>
              <a:t>Result 3. Gain</a:t>
            </a:r>
            <a:r>
              <a:rPr lang="ja-JP" altLang="en-US" dirty="0"/>
              <a:t> </a:t>
            </a:r>
            <a:r>
              <a:rPr lang="en-US" altLang="ja-JP" dirty="0"/>
              <a:t>(=vulnerability)</a:t>
            </a:r>
            <a:endParaRPr lang="en-US" dirty="0"/>
          </a:p>
        </p:txBody>
      </p:sp>
      <p:sp>
        <p:nvSpPr>
          <p:cNvPr id="8" name="テキスト ボックス 7">
            <a:extLst>
              <a:ext uri="{FF2B5EF4-FFF2-40B4-BE49-F238E27FC236}">
                <a16:creationId xmlns:a16="http://schemas.microsoft.com/office/drawing/2014/main" id="{15DD0201-F962-3D9C-9ACD-D0639A3EA7D8}"/>
              </a:ext>
            </a:extLst>
          </p:cNvPr>
          <p:cNvSpPr txBox="1"/>
          <p:nvPr/>
        </p:nvSpPr>
        <p:spPr>
          <a:xfrm>
            <a:off x="2294555" y="5146502"/>
            <a:ext cx="2413000" cy="400110"/>
          </a:xfrm>
          <a:prstGeom prst="rect">
            <a:avLst/>
          </a:prstGeom>
          <a:solidFill>
            <a:schemeClr val="bg1"/>
          </a:solidFill>
        </p:spPr>
        <p:txBody>
          <a:bodyPr wrap="square" rtlCol="0">
            <a:spAutoFit/>
          </a:bodyPr>
          <a:lstStyle/>
          <a:p>
            <a:pPr algn="ctr"/>
            <a:r>
              <a:rPr lang="en-US" sz="2000" dirty="0">
                <a:latin typeface="+mn-lt"/>
                <a:ea typeface="+mj-ea"/>
              </a:rPr>
              <a:t>Privacy budget  </a:t>
            </a:r>
            <a:r>
              <a:rPr lang="el-GR" altLang="ja-JP" sz="2000" dirty="0">
                <a:latin typeface="+mn-lt"/>
                <a:ea typeface="Arial Unicode MS" panose="020B0604020202020204" pitchFamily="34" charset="-128"/>
                <a:cs typeface="Arial" panose="020B0604020202020204" pitchFamily="34" charset="0"/>
                <a:sym typeface="Symbol" pitchFamily="2" charset="2"/>
              </a:rPr>
              <a:t>ε</a:t>
            </a:r>
            <a:endParaRPr lang="en-US" sz="2000" dirty="0">
              <a:latin typeface="+mn-lt"/>
              <a:ea typeface="+mj-ea"/>
            </a:endParaRPr>
          </a:p>
        </p:txBody>
      </p:sp>
      <p:sp>
        <p:nvSpPr>
          <p:cNvPr id="9" name="テキスト ボックス 8">
            <a:extLst>
              <a:ext uri="{FF2B5EF4-FFF2-40B4-BE49-F238E27FC236}">
                <a16:creationId xmlns:a16="http://schemas.microsoft.com/office/drawing/2014/main" id="{059436B8-B755-6316-29EC-0ADB324CF880}"/>
              </a:ext>
            </a:extLst>
          </p:cNvPr>
          <p:cNvSpPr txBox="1"/>
          <p:nvPr/>
        </p:nvSpPr>
        <p:spPr>
          <a:xfrm>
            <a:off x="6409355" y="5262500"/>
            <a:ext cx="1879600" cy="400110"/>
          </a:xfrm>
          <a:prstGeom prst="rect">
            <a:avLst/>
          </a:prstGeom>
          <a:solidFill>
            <a:schemeClr val="bg1"/>
          </a:solidFill>
        </p:spPr>
        <p:txBody>
          <a:bodyPr wrap="square" rtlCol="0">
            <a:spAutoFit/>
          </a:bodyPr>
          <a:lstStyle/>
          <a:p>
            <a:pPr algn="ctr"/>
            <a:r>
              <a:rPr lang="el-GR" altLang="ja-JP" sz="2000" dirty="0">
                <a:latin typeface="+mn-lt"/>
                <a:ea typeface="Arial Unicode MS" panose="020B0604020202020204" pitchFamily="34" charset="-128"/>
                <a:cs typeface="Arial" panose="020B0604020202020204" pitchFamily="34" charset="0"/>
                <a:sym typeface="Symbol" pitchFamily="2" charset="2"/>
              </a:rPr>
              <a:t>ε</a:t>
            </a:r>
            <a:endParaRPr lang="en-US" sz="2000" dirty="0">
              <a:latin typeface="+mn-lt"/>
              <a:ea typeface="+mj-ea"/>
            </a:endParaRPr>
          </a:p>
        </p:txBody>
      </p:sp>
      <p:sp>
        <p:nvSpPr>
          <p:cNvPr id="12" name="テキスト ボックス 11">
            <a:extLst>
              <a:ext uri="{FF2B5EF4-FFF2-40B4-BE49-F238E27FC236}">
                <a16:creationId xmlns:a16="http://schemas.microsoft.com/office/drawing/2014/main" id="{25750179-8AB8-E84F-4A51-CB38CB57E1A2}"/>
              </a:ext>
            </a:extLst>
          </p:cNvPr>
          <p:cNvSpPr txBox="1"/>
          <p:nvPr/>
        </p:nvSpPr>
        <p:spPr>
          <a:xfrm>
            <a:off x="584200" y="1598694"/>
            <a:ext cx="1473200" cy="400110"/>
          </a:xfrm>
          <a:prstGeom prst="rect">
            <a:avLst/>
          </a:prstGeom>
          <a:solidFill>
            <a:schemeClr val="bg1"/>
          </a:solidFill>
        </p:spPr>
        <p:txBody>
          <a:bodyPr wrap="square" rtlCol="0">
            <a:spAutoFit/>
          </a:bodyPr>
          <a:lstStyle/>
          <a:p>
            <a:pPr algn="ctr"/>
            <a:r>
              <a:rPr lang="en-US" sz="2000" dirty="0">
                <a:latin typeface="+mn-lt"/>
                <a:ea typeface="+mj-ea"/>
              </a:rPr>
              <a:t>Gain </a:t>
            </a:r>
          </a:p>
        </p:txBody>
      </p:sp>
      <p:sp>
        <p:nvSpPr>
          <p:cNvPr id="13" name="テキスト ボックス 12">
            <a:extLst>
              <a:ext uri="{FF2B5EF4-FFF2-40B4-BE49-F238E27FC236}">
                <a16:creationId xmlns:a16="http://schemas.microsoft.com/office/drawing/2014/main" id="{10351B02-10F0-7D6A-4C85-16A0046B0B2B}"/>
              </a:ext>
            </a:extLst>
          </p:cNvPr>
          <p:cNvSpPr txBox="1"/>
          <p:nvPr/>
        </p:nvSpPr>
        <p:spPr>
          <a:xfrm>
            <a:off x="0" y="1981014"/>
            <a:ext cx="1625601" cy="400110"/>
          </a:xfrm>
          <a:prstGeom prst="rect">
            <a:avLst/>
          </a:prstGeom>
          <a:solidFill>
            <a:schemeClr val="bg1"/>
          </a:solidFill>
        </p:spPr>
        <p:txBody>
          <a:bodyPr wrap="square" rtlCol="0">
            <a:spAutoFit/>
          </a:bodyPr>
          <a:lstStyle/>
          <a:p>
            <a:pPr algn="ctr"/>
            <a:r>
              <a:rPr lang="en-US" sz="2000" dirty="0">
                <a:latin typeface="+mn-lt"/>
                <a:ea typeface="+mj-ea"/>
              </a:rPr>
              <a:t>vulnerable</a:t>
            </a:r>
          </a:p>
        </p:txBody>
      </p:sp>
      <p:sp>
        <p:nvSpPr>
          <p:cNvPr id="14" name="テキスト ボックス 13">
            <a:extLst>
              <a:ext uri="{FF2B5EF4-FFF2-40B4-BE49-F238E27FC236}">
                <a16:creationId xmlns:a16="http://schemas.microsoft.com/office/drawing/2014/main" id="{DDFB0C45-B0B3-83BC-4C43-B4AAAD2DFA92}"/>
              </a:ext>
            </a:extLst>
          </p:cNvPr>
          <p:cNvSpPr txBox="1"/>
          <p:nvPr/>
        </p:nvSpPr>
        <p:spPr>
          <a:xfrm>
            <a:off x="228600" y="4701563"/>
            <a:ext cx="1219200" cy="400110"/>
          </a:xfrm>
          <a:prstGeom prst="rect">
            <a:avLst/>
          </a:prstGeom>
          <a:solidFill>
            <a:schemeClr val="bg1"/>
          </a:solidFill>
        </p:spPr>
        <p:txBody>
          <a:bodyPr wrap="square" rtlCol="0">
            <a:spAutoFit/>
          </a:bodyPr>
          <a:lstStyle/>
          <a:p>
            <a:pPr algn="ctr"/>
            <a:r>
              <a:rPr lang="en-US" sz="2000" dirty="0">
                <a:latin typeface="+mn-lt"/>
                <a:ea typeface="+mj-ea"/>
              </a:rPr>
              <a:t>Robust</a:t>
            </a:r>
          </a:p>
        </p:txBody>
      </p:sp>
      <p:cxnSp>
        <p:nvCxnSpPr>
          <p:cNvPr id="16" name="直線矢印コネクタ 15">
            <a:extLst>
              <a:ext uri="{FF2B5EF4-FFF2-40B4-BE49-F238E27FC236}">
                <a16:creationId xmlns:a16="http://schemas.microsoft.com/office/drawing/2014/main" id="{316B5DB3-012A-54E2-D070-1F7C3407F3FA}"/>
              </a:ext>
            </a:extLst>
          </p:cNvPr>
          <p:cNvCxnSpPr>
            <a:cxnSpLocks/>
          </p:cNvCxnSpPr>
          <p:nvPr/>
        </p:nvCxnSpPr>
        <p:spPr bwMode="auto">
          <a:xfrm>
            <a:off x="762000" y="2382630"/>
            <a:ext cx="0" cy="2118086"/>
          </a:xfrm>
          <a:prstGeom prst="straightConnector1">
            <a:avLst/>
          </a:prstGeom>
          <a:solidFill>
            <a:schemeClr val="accent1"/>
          </a:solidFill>
          <a:ln w="12700" cap="flat" cmpd="sng" algn="ctr">
            <a:solidFill>
              <a:schemeClr val="tx1"/>
            </a:solidFill>
            <a:prstDash val="solid"/>
            <a:round/>
            <a:headEnd type="triangle"/>
            <a:tailEnd type="triangle"/>
          </a:ln>
          <a:effectLst/>
        </p:spPr>
      </p:cxnSp>
      <p:pic>
        <p:nvPicPr>
          <p:cNvPr id="4" name="図 3">
            <a:extLst>
              <a:ext uri="{FF2B5EF4-FFF2-40B4-BE49-F238E27FC236}">
                <a16:creationId xmlns:a16="http://schemas.microsoft.com/office/drawing/2014/main" id="{C85553B9-94E9-9BCC-E187-BAC4E3A6CE73}"/>
              </a:ext>
            </a:extLst>
          </p:cNvPr>
          <p:cNvPicPr>
            <a:picLocks noChangeAspect="1"/>
          </p:cNvPicPr>
          <p:nvPr/>
        </p:nvPicPr>
        <p:blipFill>
          <a:blip r:embed="rId2"/>
          <a:stretch>
            <a:fillRect/>
          </a:stretch>
        </p:blipFill>
        <p:spPr>
          <a:xfrm>
            <a:off x="1371600" y="2225898"/>
            <a:ext cx="3848433" cy="2766300"/>
          </a:xfrm>
          <a:prstGeom prst="rect">
            <a:avLst/>
          </a:prstGeom>
        </p:spPr>
      </p:pic>
      <p:pic>
        <p:nvPicPr>
          <p:cNvPr id="15" name="図 14">
            <a:extLst>
              <a:ext uri="{FF2B5EF4-FFF2-40B4-BE49-F238E27FC236}">
                <a16:creationId xmlns:a16="http://schemas.microsoft.com/office/drawing/2014/main" id="{11B570DF-6DAC-F862-9EE8-6D4B04F3D9FA}"/>
              </a:ext>
            </a:extLst>
          </p:cNvPr>
          <p:cNvPicPr>
            <a:picLocks noChangeAspect="1"/>
          </p:cNvPicPr>
          <p:nvPr/>
        </p:nvPicPr>
        <p:blipFill>
          <a:blip r:embed="rId3"/>
          <a:stretch>
            <a:fillRect/>
          </a:stretch>
        </p:blipFill>
        <p:spPr>
          <a:xfrm>
            <a:off x="5078518" y="2193943"/>
            <a:ext cx="3871295" cy="2804403"/>
          </a:xfrm>
          <a:prstGeom prst="rect">
            <a:avLst/>
          </a:prstGeom>
        </p:spPr>
      </p:pic>
      <p:sp>
        <p:nvSpPr>
          <p:cNvPr id="22" name="テキスト ボックス 21">
            <a:extLst>
              <a:ext uri="{FF2B5EF4-FFF2-40B4-BE49-F238E27FC236}">
                <a16:creationId xmlns:a16="http://schemas.microsoft.com/office/drawing/2014/main" id="{C1CAD037-10F1-C9CE-4D8B-3E7F8572262B}"/>
              </a:ext>
            </a:extLst>
          </p:cNvPr>
          <p:cNvSpPr txBox="1"/>
          <p:nvPr/>
        </p:nvSpPr>
        <p:spPr>
          <a:xfrm>
            <a:off x="5767097" y="3962400"/>
            <a:ext cx="1284515" cy="307777"/>
          </a:xfrm>
          <a:prstGeom prst="rect">
            <a:avLst/>
          </a:prstGeom>
          <a:solidFill>
            <a:schemeClr val="bg1"/>
          </a:solidFill>
        </p:spPr>
        <p:txBody>
          <a:bodyPr wrap="square" rtlCol="0">
            <a:spAutoFit/>
          </a:bodyPr>
          <a:lstStyle/>
          <a:p>
            <a:pPr algn="ctr"/>
            <a:r>
              <a:rPr lang="en-US" altLang="ja-JP" sz="1400" dirty="0">
                <a:latin typeface="+mn-lt"/>
                <a:ea typeface="+mj-ea"/>
              </a:rPr>
              <a:t>OPA+HO</a:t>
            </a:r>
            <a:endParaRPr lang="en-US" sz="1400" dirty="0">
              <a:latin typeface="+mn-lt"/>
              <a:ea typeface="+mj-ea"/>
            </a:endParaRPr>
          </a:p>
        </p:txBody>
      </p:sp>
      <p:sp>
        <p:nvSpPr>
          <p:cNvPr id="24" name="テキスト ボックス 23">
            <a:extLst>
              <a:ext uri="{FF2B5EF4-FFF2-40B4-BE49-F238E27FC236}">
                <a16:creationId xmlns:a16="http://schemas.microsoft.com/office/drawing/2014/main" id="{5B3E3A6B-E270-AF1F-2911-BEF46B633683}"/>
              </a:ext>
            </a:extLst>
          </p:cNvPr>
          <p:cNvSpPr txBox="1"/>
          <p:nvPr/>
        </p:nvSpPr>
        <p:spPr>
          <a:xfrm>
            <a:off x="5829632" y="3148524"/>
            <a:ext cx="642256" cy="307777"/>
          </a:xfrm>
          <a:prstGeom prst="rect">
            <a:avLst/>
          </a:prstGeom>
          <a:solidFill>
            <a:schemeClr val="bg1"/>
          </a:solidFill>
        </p:spPr>
        <p:txBody>
          <a:bodyPr wrap="square" rtlCol="0">
            <a:spAutoFit/>
          </a:bodyPr>
          <a:lstStyle/>
          <a:p>
            <a:pPr algn="ctr"/>
            <a:r>
              <a:rPr lang="en-US" altLang="ja-JP" sz="1400" dirty="0">
                <a:latin typeface="+mn-lt"/>
                <a:ea typeface="+mj-ea"/>
              </a:rPr>
              <a:t>OPA</a:t>
            </a:r>
            <a:endParaRPr lang="en-US" sz="1400" dirty="0">
              <a:latin typeface="+mn-lt"/>
              <a:ea typeface="+mj-ea"/>
            </a:endParaRPr>
          </a:p>
        </p:txBody>
      </p:sp>
    </p:spTree>
    <p:extLst>
      <p:ext uri="{BB962C8B-B14F-4D97-AF65-F5344CB8AC3E}">
        <p14:creationId xmlns:p14="http://schemas.microsoft.com/office/powerpoint/2010/main" val="3526698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15B741-9E00-4513-BEE0-E72A08749769}"/>
              </a:ext>
            </a:extLst>
          </p:cNvPr>
          <p:cNvSpPr>
            <a:spLocks noGrp="1"/>
          </p:cNvSpPr>
          <p:nvPr>
            <p:ph type="title"/>
          </p:nvPr>
        </p:nvSpPr>
        <p:spPr/>
        <p:txBody>
          <a:bodyPr/>
          <a:lstStyle/>
          <a:p>
            <a:r>
              <a:rPr kumimoji="1" lang="en-US" altLang="ja-JP" dirty="0"/>
              <a:t>Result 4 processing time</a:t>
            </a:r>
            <a:endParaRPr kumimoji="1" lang="ja-JP" altLang="en-US" dirty="0"/>
          </a:p>
        </p:txBody>
      </p:sp>
      <p:pic>
        <p:nvPicPr>
          <p:cNvPr id="4" name="図 3">
            <a:extLst>
              <a:ext uri="{FF2B5EF4-FFF2-40B4-BE49-F238E27FC236}">
                <a16:creationId xmlns:a16="http://schemas.microsoft.com/office/drawing/2014/main" id="{3D1C998C-C47D-4A4A-BB8A-1A83703EB9A3}"/>
              </a:ext>
            </a:extLst>
          </p:cNvPr>
          <p:cNvPicPr>
            <a:picLocks noChangeAspect="1"/>
          </p:cNvPicPr>
          <p:nvPr/>
        </p:nvPicPr>
        <p:blipFill>
          <a:blip r:embed="rId2"/>
          <a:stretch>
            <a:fillRect/>
          </a:stretch>
        </p:blipFill>
        <p:spPr>
          <a:xfrm>
            <a:off x="609600" y="2057401"/>
            <a:ext cx="5233909" cy="3352800"/>
          </a:xfrm>
          <a:prstGeom prst="rect">
            <a:avLst/>
          </a:prstGeom>
        </p:spPr>
      </p:pic>
      <p:sp>
        <p:nvSpPr>
          <p:cNvPr id="7" name="テキスト ボックス 6">
            <a:extLst>
              <a:ext uri="{FF2B5EF4-FFF2-40B4-BE49-F238E27FC236}">
                <a16:creationId xmlns:a16="http://schemas.microsoft.com/office/drawing/2014/main" id="{856C760C-D55B-1C8F-5F51-42F0C29D3B12}"/>
              </a:ext>
            </a:extLst>
          </p:cNvPr>
          <p:cNvSpPr txBox="1"/>
          <p:nvPr/>
        </p:nvSpPr>
        <p:spPr>
          <a:xfrm>
            <a:off x="2514600" y="5181600"/>
            <a:ext cx="1879600" cy="276999"/>
          </a:xfrm>
          <a:prstGeom prst="rect">
            <a:avLst/>
          </a:prstGeom>
          <a:solidFill>
            <a:schemeClr val="bg1"/>
          </a:solidFill>
        </p:spPr>
        <p:txBody>
          <a:bodyPr wrap="square" rtlCol="0">
            <a:spAutoFit/>
          </a:bodyPr>
          <a:lstStyle/>
          <a:p>
            <a:pPr algn="ctr"/>
            <a:r>
              <a:rPr lang="ja-JP" altLang="en-US" sz="1200" dirty="0">
                <a:latin typeface="+mj-ea"/>
                <a:ea typeface="+mj-ea"/>
              </a:rPr>
              <a:t>レコード数 </a:t>
            </a:r>
            <a:r>
              <a:rPr lang="en-US" altLang="ja-JP" sz="1200" dirty="0">
                <a:latin typeface="+mj-ea"/>
                <a:ea typeface="+mj-ea"/>
              </a:rPr>
              <a:t>N</a:t>
            </a:r>
            <a:endParaRPr lang="en-US" sz="1200" dirty="0">
              <a:latin typeface="+mj-ea"/>
              <a:ea typeface="+mj-ea"/>
            </a:endParaRPr>
          </a:p>
        </p:txBody>
      </p:sp>
      <p:sp>
        <p:nvSpPr>
          <p:cNvPr id="8" name="テキスト ボックス 7">
            <a:extLst>
              <a:ext uri="{FF2B5EF4-FFF2-40B4-BE49-F238E27FC236}">
                <a16:creationId xmlns:a16="http://schemas.microsoft.com/office/drawing/2014/main" id="{29239672-DF7A-CCAE-9B86-9E82215BC2D3}"/>
              </a:ext>
            </a:extLst>
          </p:cNvPr>
          <p:cNvSpPr txBox="1"/>
          <p:nvPr/>
        </p:nvSpPr>
        <p:spPr>
          <a:xfrm>
            <a:off x="5873989" y="2406640"/>
            <a:ext cx="2895600" cy="3416320"/>
          </a:xfrm>
          <a:prstGeom prst="rect">
            <a:avLst/>
          </a:prstGeom>
          <a:noFill/>
        </p:spPr>
        <p:txBody>
          <a:bodyPr wrap="square" rtlCol="0">
            <a:spAutoFit/>
          </a:bodyPr>
          <a:lstStyle/>
          <a:p>
            <a:r>
              <a:rPr kumimoji="1" lang="en-US" altLang="ja-JP" dirty="0">
                <a:latin typeface="+mn-lt"/>
              </a:rPr>
              <a:t>Total time </a:t>
            </a:r>
            <a:r>
              <a:rPr lang="en-US" altLang="ja-JP" dirty="0">
                <a:latin typeface="+mn-lt"/>
              </a:rPr>
              <a:t>used for </a:t>
            </a:r>
            <a:r>
              <a:rPr kumimoji="1" lang="en-US" altLang="ja-JP" dirty="0">
                <a:latin typeface="+mn-lt"/>
              </a:rPr>
              <a:t>Pedersen Commitment</a:t>
            </a:r>
          </a:p>
          <a:p>
            <a:r>
              <a:rPr kumimoji="1" lang="en-US" altLang="ja-JP" dirty="0">
                <a:latin typeface="+mn-lt"/>
              </a:rPr>
              <a:t>d = 73, </a:t>
            </a:r>
            <a:r>
              <a:rPr lang="el-GR" altLang="ja-JP" dirty="0">
                <a:latin typeface="+mn-lt"/>
                <a:ea typeface="Arial Unicode MS" pitchFamily="50" charset="-128"/>
              </a:rPr>
              <a:t>ℓ </a:t>
            </a:r>
            <a:r>
              <a:rPr kumimoji="1" lang="en-US" altLang="ja-JP" dirty="0">
                <a:latin typeface="+mn-lt"/>
              </a:rPr>
              <a:t>= 200</a:t>
            </a:r>
          </a:p>
          <a:p>
            <a:endParaRPr lang="en-US" altLang="ja-JP" dirty="0">
              <a:latin typeface="+mn-lt"/>
            </a:endParaRPr>
          </a:p>
          <a:p>
            <a:r>
              <a:rPr lang="en-US" altLang="ja-JP" dirty="0">
                <a:latin typeface="+mn-lt"/>
              </a:rPr>
              <a:t>Per user time is very small. </a:t>
            </a:r>
          </a:p>
          <a:p>
            <a:r>
              <a:rPr lang="en-US" altLang="ja-JP" dirty="0">
                <a:latin typeface="+mn-lt"/>
              </a:rPr>
              <a:t>E.g. 75 s / 300 (N ) = 0.25 sec/user</a:t>
            </a:r>
            <a:endParaRPr kumimoji="1" lang="ja-JP" altLang="en-US" dirty="0">
              <a:latin typeface="+mn-lt"/>
            </a:endParaRPr>
          </a:p>
        </p:txBody>
      </p:sp>
      <p:sp>
        <p:nvSpPr>
          <p:cNvPr id="9" name="テキスト ボックス 8">
            <a:extLst>
              <a:ext uri="{FF2B5EF4-FFF2-40B4-BE49-F238E27FC236}">
                <a16:creationId xmlns:a16="http://schemas.microsoft.com/office/drawing/2014/main" id="{71CC51E5-827C-05B8-D844-611FA7D13864}"/>
              </a:ext>
            </a:extLst>
          </p:cNvPr>
          <p:cNvSpPr txBox="1"/>
          <p:nvPr/>
        </p:nvSpPr>
        <p:spPr>
          <a:xfrm>
            <a:off x="4203700" y="2542401"/>
            <a:ext cx="736600" cy="276999"/>
          </a:xfrm>
          <a:prstGeom prst="rect">
            <a:avLst/>
          </a:prstGeom>
          <a:noFill/>
        </p:spPr>
        <p:txBody>
          <a:bodyPr wrap="square" rtlCol="0">
            <a:spAutoFit/>
          </a:bodyPr>
          <a:lstStyle/>
          <a:p>
            <a:pPr algn="ctr"/>
            <a:r>
              <a:rPr lang="en-US" altLang="ja-JP" sz="1200" dirty="0">
                <a:latin typeface="+mj-ea"/>
                <a:ea typeface="+mj-ea"/>
              </a:rPr>
              <a:t>512 bit</a:t>
            </a:r>
            <a:endParaRPr lang="en-US" sz="1200" dirty="0">
              <a:latin typeface="+mj-ea"/>
              <a:ea typeface="+mj-ea"/>
            </a:endParaRPr>
          </a:p>
        </p:txBody>
      </p:sp>
      <p:sp>
        <p:nvSpPr>
          <p:cNvPr id="10" name="テキスト ボックス 9">
            <a:extLst>
              <a:ext uri="{FF2B5EF4-FFF2-40B4-BE49-F238E27FC236}">
                <a16:creationId xmlns:a16="http://schemas.microsoft.com/office/drawing/2014/main" id="{7FB4C8BE-70AB-622A-C9CF-E1CF0B95A3D0}"/>
              </a:ext>
            </a:extLst>
          </p:cNvPr>
          <p:cNvSpPr txBox="1"/>
          <p:nvPr/>
        </p:nvSpPr>
        <p:spPr>
          <a:xfrm>
            <a:off x="4203700" y="4114800"/>
            <a:ext cx="736600" cy="276999"/>
          </a:xfrm>
          <a:prstGeom prst="rect">
            <a:avLst/>
          </a:prstGeom>
          <a:noFill/>
        </p:spPr>
        <p:txBody>
          <a:bodyPr wrap="square" rtlCol="0">
            <a:spAutoFit/>
          </a:bodyPr>
          <a:lstStyle/>
          <a:p>
            <a:pPr algn="ctr"/>
            <a:r>
              <a:rPr lang="en-US" altLang="ja-JP" sz="1200" dirty="0">
                <a:latin typeface="+mj-ea"/>
                <a:ea typeface="+mj-ea"/>
              </a:rPr>
              <a:t>256 bit</a:t>
            </a:r>
            <a:endParaRPr lang="en-US" sz="1200" dirty="0">
              <a:latin typeface="+mj-ea"/>
              <a:ea typeface="+mj-ea"/>
            </a:endParaRPr>
          </a:p>
        </p:txBody>
      </p:sp>
    </p:spTree>
    <p:extLst>
      <p:ext uri="{BB962C8B-B14F-4D97-AF65-F5344CB8AC3E}">
        <p14:creationId xmlns:p14="http://schemas.microsoft.com/office/powerpoint/2010/main" val="1794469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64D9E0C1-BD28-32D2-B279-037326827218}"/>
              </a:ext>
            </a:extLst>
          </p:cNvPr>
          <p:cNvSpPr>
            <a:spLocks noGrp="1"/>
          </p:cNvSpPr>
          <p:nvPr>
            <p:ph type="title"/>
          </p:nvPr>
        </p:nvSpPr>
        <p:spPr/>
        <p:txBody>
          <a:bodyPr/>
          <a:lstStyle/>
          <a:p>
            <a:r>
              <a:rPr lang="en-US" dirty="0"/>
              <a:t>Conclusions</a:t>
            </a:r>
          </a:p>
        </p:txBody>
      </p:sp>
      <p:sp>
        <p:nvSpPr>
          <p:cNvPr id="7" name="コンテンツ プレースホルダー 6">
            <a:extLst>
              <a:ext uri="{FF2B5EF4-FFF2-40B4-BE49-F238E27FC236}">
                <a16:creationId xmlns:a16="http://schemas.microsoft.com/office/drawing/2014/main" id="{9850C110-89FC-6864-878F-500BB33F8A9F}"/>
              </a:ext>
            </a:extLst>
          </p:cNvPr>
          <p:cNvSpPr>
            <a:spLocks noGrp="1"/>
          </p:cNvSpPr>
          <p:nvPr>
            <p:ph idx="1"/>
          </p:nvPr>
        </p:nvSpPr>
        <p:spPr/>
        <p:txBody>
          <a:bodyPr/>
          <a:lstStyle/>
          <a:p>
            <a:r>
              <a:rPr lang="en-US" altLang="ja-JP" sz="2400" dirty="0"/>
              <a:t>RQ1. does HO mitigate poisoning? </a:t>
            </a:r>
          </a:p>
          <a:p>
            <a:pPr lvl="1"/>
            <a:r>
              <a:rPr lang="en-US" altLang="ja-JP" sz="2000" dirty="0"/>
              <a:t>Yes. GRR and SM</a:t>
            </a:r>
            <a:r>
              <a:rPr lang="ja-JP" altLang="en-US" sz="2000" dirty="0"/>
              <a:t> </a:t>
            </a:r>
            <a:r>
              <a:rPr lang="en-US" altLang="ja-JP" sz="2000" dirty="0"/>
              <a:t>are</a:t>
            </a:r>
            <a:r>
              <a:rPr lang="ja-JP" altLang="en-US" sz="2000" dirty="0"/>
              <a:t> </a:t>
            </a:r>
            <a:r>
              <a:rPr lang="en-US" altLang="ja-JP" sz="2000" dirty="0"/>
              <a:t>robust.</a:t>
            </a:r>
          </a:p>
          <a:p>
            <a:r>
              <a:rPr lang="en-US" altLang="ja-JP" sz="2400" dirty="0"/>
              <a:t>RQ2. Accuracy reduction?  small</a:t>
            </a:r>
          </a:p>
          <a:p>
            <a:r>
              <a:rPr lang="en-US" altLang="ja-JP" sz="2400" dirty="0"/>
              <a:t>RQ3. Best scheme? SR is robust and lightweighted </a:t>
            </a:r>
          </a:p>
          <a:p>
            <a:r>
              <a:rPr lang="en-US" altLang="ja-JP" sz="2400" dirty="0"/>
              <a:t>Future work</a:t>
            </a:r>
            <a:r>
              <a:rPr lang="ja-JP" altLang="en-US" sz="2400" dirty="0"/>
              <a:t>：</a:t>
            </a:r>
            <a:r>
              <a:rPr lang="en-US" altLang="ja-JP" sz="2400" dirty="0"/>
              <a:t> robustness for PM and work with Robust LDP [Zhao 25]</a:t>
            </a:r>
          </a:p>
        </p:txBody>
      </p:sp>
      <p:graphicFrame>
        <p:nvGraphicFramePr>
          <p:cNvPr id="8" name="コンテンツ プレースホルダー 4">
            <a:extLst>
              <a:ext uri="{FF2B5EF4-FFF2-40B4-BE49-F238E27FC236}">
                <a16:creationId xmlns:a16="http://schemas.microsoft.com/office/drawing/2014/main" id="{1DB878C7-4E03-3EE0-155B-2A10C69FEFC1}"/>
              </a:ext>
            </a:extLst>
          </p:cNvPr>
          <p:cNvGraphicFramePr>
            <a:graphicFrameLocks/>
          </p:cNvGraphicFramePr>
          <p:nvPr>
            <p:extLst>
              <p:ext uri="{D42A27DB-BD31-4B8C-83A1-F6EECF244321}">
                <p14:modId xmlns:p14="http://schemas.microsoft.com/office/powerpoint/2010/main" val="1080406482"/>
              </p:ext>
            </p:extLst>
          </p:nvPr>
        </p:nvGraphicFramePr>
        <p:xfrm>
          <a:off x="990600" y="4071620"/>
          <a:ext cx="7772400" cy="2590800"/>
        </p:xfrm>
        <a:graphic>
          <a:graphicData uri="http://schemas.openxmlformats.org/drawingml/2006/table">
            <a:tbl>
              <a:tblPr firstRow="1" bandRow="1">
                <a:tableStyleId>{5940675A-B579-460E-94D1-54222C63F5DA}</a:tableStyleId>
              </a:tblPr>
              <a:tblGrid>
                <a:gridCol w="1943100">
                  <a:extLst>
                    <a:ext uri="{9D8B030D-6E8A-4147-A177-3AD203B41FA5}">
                      <a16:colId xmlns:a16="http://schemas.microsoft.com/office/drawing/2014/main" val="847161662"/>
                    </a:ext>
                  </a:extLst>
                </a:gridCol>
                <a:gridCol w="1943100">
                  <a:extLst>
                    <a:ext uri="{9D8B030D-6E8A-4147-A177-3AD203B41FA5}">
                      <a16:colId xmlns:a16="http://schemas.microsoft.com/office/drawing/2014/main" val="1199501134"/>
                    </a:ext>
                  </a:extLst>
                </a:gridCol>
                <a:gridCol w="1943100">
                  <a:extLst>
                    <a:ext uri="{9D8B030D-6E8A-4147-A177-3AD203B41FA5}">
                      <a16:colId xmlns:a16="http://schemas.microsoft.com/office/drawing/2014/main" val="2697607737"/>
                    </a:ext>
                  </a:extLst>
                </a:gridCol>
                <a:gridCol w="1943100">
                  <a:extLst>
                    <a:ext uri="{9D8B030D-6E8A-4147-A177-3AD203B41FA5}">
                      <a16:colId xmlns:a16="http://schemas.microsoft.com/office/drawing/2014/main" val="363225033"/>
                    </a:ext>
                  </a:extLst>
                </a:gridCol>
              </a:tblGrid>
              <a:tr h="142240">
                <a:tc>
                  <a:txBody>
                    <a:bodyPr/>
                    <a:lstStyle/>
                    <a:p>
                      <a:pPr algn="ctr"/>
                      <a:endParaRPr lang="en-US"/>
                    </a:p>
                  </a:txBody>
                  <a:tcPr/>
                </a:tc>
                <a:tc>
                  <a:txBody>
                    <a:bodyPr/>
                    <a:lstStyle/>
                    <a:p>
                      <a:pPr algn="ctr"/>
                      <a:r>
                        <a:rPr lang="en-US" dirty="0"/>
                        <a:t>GRR</a:t>
                      </a:r>
                    </a:p>
                  </a:txBody>
                  <a:tcPr/>
                </a:tc>
                <a:tc>
                  <a:txBody>
                    <a:bodyPr/>
                    <a:lstStyle/>
                    <a:p>
                      <a:pPr algn="ctr"/>
                      <a:r>
                        <a:rPr lang="en-US" dirty="0"/>
                        <a:t>SR</a:t>
                      </a:r>
                    </a:p>
                  </a:txBody>
                  <a:tcPr/>
                </a:tc>
                <a:tc>
                  <a:txBody>
                    <a:bodyPr/>
                    <a:lstStyle/>
                    <a:p>
                      <a:pPr algn="ctr"/>
                      <a:r>
                        <a:rPr lang="en-US" dirty="0"/>
                        <a:t>PM</a:t>
                      </a:r>
                    </a:p>
                  </a:txBody>
                  <a:tcPr/>
                </a:tc>
                <a:extLst>
                  <a:ext uri="{0D108BD9-81ED-4DB2-BD59-A6C34878D82A}">
                    <a16:rowId xmlns:a16="http://schemas.microsoft.com/office/drawing/2014/main" val="3739394053"/>
                  </a:ext>
                </a:extLst>
              </a:tr>
              <a:tr h="370840">
                <a:tc>
                  <a:txBody>
                    <a:bodyPr/>
                    <a:lstStyle/>
                    <a:p>
                      <a:pPr algn="ctr"/>
                      <a:r>
                        <a:rPr lang="en-US" dirty="0"/>
                        <a:t>Robustness</a:t>
                      </a:r>
                    </a:p>
                  </a:txBody>
                  <a:tcPr/>
                </a:tc>
                <a:tc>
                  <a:txBody>
                    <a:bodyPr/>
                    <a:lstStyle/>
                    <a:p>
                      <a:pPr algn="ctr"/>
                      <a:r>
                        <a:rPr lang="en-US" dirty="0">
                          <a:solidFill>
                            <a:schemeClr val="accent2"/>
                          </a:solidFill>
                        </a:rPr>
                        <a:t>Frequency</a:t>
                      </a:r>
                    </a:p>
                  </a:txBody>
                  <a:tcPr/>
                </a:tc>
                <a:tc>
                  <a:txBody>
                    <a:bodyPr/>
                    <a:lstStyle/>
                    <a:p>
                      <a:pPr algn="ctr"/>
                      <a:r>
                        <a:rPr lang="en-US" dirty="0"/>
                        <a:t>Mean</a:t>
                      </a:r>
                    </a:p>
                  </a:txBody>
                  <a:tcPr/>
                </a:tc>
                <a:tc>
                  <a:txBody>
                    <a:bodyPr/>
                    <a:lstStyle/>
                    <a:p>
                      <a:pPr algn="ctr"/>
                      <a:r>
                        <a:rPr lang="en-US" dirty="0">
                          <a:solidFill>
                            <a:schemeClr val="accent2"/>
                          </a:solidFill>
                        </a:rPr>
                        <a:t>Mean </a:t>
                      </a:r>
                    </a:p>
                  </a:txBody>
                  <a:tcPr/>
                </a:tc>
                <a:extLst>
                  <a:ext uri="{0D108BD9-81ED-4DB2-BD59-A6C34878D82A}">
                    <a16:rowId xmlns:a16="http://schemas.microsoft.com/office/drawing/2014/main" val="802338142"/>
                  </a:ext>
                </a:extLst>
              </a:tr>
              <a:tr h="370840">
                <a:tc>
                  <a:txBody>
                    <a:bodyPr/>
                    <a:lstStyle/>
                    <a:p>
                      <a:pPr algn="ctr"/>
                      <a:r>
                        <a:rPr lang="en-US" dirty="0"/>
                        <a:t>security</a:t>
                      </a:r>
                    </a:p>
                  </a:txBody>
                  <a:tcPr/>
                </a:tc>
                <a:tc>
                  <a:txBody>
                    <a:bodyPr/>
                    <a:lstStyle/>
                    <a:p>
                      <a:pPr algn="ctr"/>
                      <a:r>
                        <a:rPr lang="en-US" dirty="0">
                          <a:solidFill>
                            <a:schemeClr val="accent2"/>
                          </a:solidFill>
                        </a:rPr>
                        <a:t>Robust</a:t>
                      </a:r>
                    </a:p>
                  </a:txBody>
                  <a:tcPr/>
                </a:tc>
                <a:tc>
                  <a:txBody>
                    <a:bodyPr/>
                    <a:lstStyle/>
                    <a:p>
                      <a:pPr algn="ctr"/>
                      <a:r>
                        <a:rPr lang="en-US" dirty="0">
                          <a:solidFill>
                            <a:schemeClr val="accent1"/>
                          </a:solidFill>
                        </a:rPr>
                        <a:t>Robust</a:t>
                      </a:r>
                    </a:p>
                  </a:txBody>
                  <a:tcPr/>
                </a:tc>
                <a:tc>
                  <a:txBody>
                    <a:bodyPr/>
                    <a:lstStyle/>
                    <a:p>
                      <a:pPr algn="ctr"/>
                      <a:r>
                        <a:rPr lang="en-US" dirty="0">
                          <a:solidFill>
                            <a:schemeClr val="accent2"/>
                          </a:solidFill>
                        </a:rPr>
                        <a:t>(open)</a:t>
                      </a:r>
                    </a:p>
                  </a:txBody>
                  <a:tcPr/>
                </a:tc>
                <a:extLst>
                  <a:ext uri="{0D108BD9-81ED-4DB2-BD59-A6C34878D82A}">
                    <a16:rowId xmlns:a16="http://schemas.microsoft.com/office/drawing/2014/main" val="1933070524"/>
                  </a:ext>
                </a:extLst>
              </a:tr>
              <a:tr h="370840">
                <a:tc>
                  <a:txBody>
                    <a:bodyPr/>
                    <a:lstStyle/>
                    <a:p>
                      <a:pPr algn="ctr"/>
                      <a:r>
                        <a:rPr lang="el-GR" altLang="ja-JP" dirty="0" err="1">
                          <a:ea typeface="Arial Unicode MS" panose="020B0604020202020204" pitchFamily="34" charset="-128"/>
                          <a:cs typeface="Arial Unicode MS" panose="020B0604020202020204" pitchFamily="34" charset="-128"/>
                        </a:rPr>
                        <a:t>ℓ</a:t>
                      </a:r>
                      <a:endParaRPr lang="en-US" dirty="0"/>
                    </a:p>
                  </a:txBody>
                  <a:tcPr/>
                </a:tc>
                <a:tc>
                  <a:txBody>
                    <a:bodyPr/>
                    <a:lstStyle/>
                    <a:p>
                      <a:pPr algn="ctr"/>
                      <a:r>
                        <a:rPr lang="el-GR" altLang="ja-JP" dirty="0" err="1">
                          <a:ea typeface="Arial Unicode MS" panose="020B0604020202020204" pitchFamily="34" charset="-128"/>
                          <a:cs typeface="Arial Unicode MS" panose="020B0604020202020204" pitchFamily="34" charset="-128"/>
                        </a:rPr>
                        <a:t>ℓ</a:t>
                      </a:r>
                      <a:r>
                        <a:rPr lang="en-US" altLang="ja-JP" baseline="-25000" dirty="0">
                          <a:ea typeface="Arial Unicode MS" panose="020B0604020202020204" pitchFamily="34" charset="-128"/>
                          <a:cs typeface="Arial Unicode MS" panose="020B0604020202020204" pitchFamily="34" charset="-128"/>
                        </a:rPr>
                        <a:t>1</a:t>
                      </a:r>
                      <a:r>
                        <a:rPr lang="en-US" altLang="ja-JP" dirty="0">
                          <a:ea typeface="Arial Unicode MS" panose="020B0604020202020204" pitchFamily="34" charset="-128"/>
                          <a:cs typeface="Arial Unicode MS" panose="020B0604020202020204" pitchFamily="34" charset="-128"/>
                        </a:rPr>
                        <a:t>+(d-1)</a:t>
                      </a:r>
                      <a:r>
                        <a:rPr lang="el-GR" altLang="ja-JP" dirty="0">
                          <a:ea typeface="Arial Unicode MS" panose="020B0604020202020204" pitchFamily="34" charset="-128"/>
                          <a:cs typeface="Arial Unicode MS" panose="020B0604020202020204" pitchFamily="34" charset="-128"/>
                        </a:rPr>
                        <a:t> </a:t>
                      </a:r>
                      <a:r>
                        <a:rPr lang="el-GR" altLang="ja-JP" dirty="0" err="1">
                          <a:ea typeface="Arial Unicode MS" panose="020B0604020202020204" pitchFamily="34" charset="-128"/>
                          <a:cs typeface="Arial Unicode MS" panose="020B0604020202020204" pitchFamily="34" charset="-128"/>
                        </a:rPr>
                        <a:t>ℓ</a:t>
                      </a:r>
                      <a:r>
                        <a:rPr lang="en-US" altLang="ja-JP" baseline="-25000" dirty="0">
                          <a:ea typeface="Arial Unicode MS" panose="020B0604020202020204" pitchFamily="34" charset="-128"/>
                          <a:cs typeface="Arial Unicode MS" panose="020B0604020202020204" pitchFamily="34" charset="-128"/>
                        </a:rPr>
                        <a:t>2</a:t>
                      </a:r>
                      <a:endParaRPr lang="en-US" baseline="-25000" dirty="0"/>
                    </a:p>
                  </a:txBody>
                  <a:tcPr/>
                </a:tc>
                <a:tc>
                  <a:txBody>
                    <a:bodyPr/>
                    <a:lstStyle/>
                    <a:p>
                      <a:pPr algn="ctr"/>
                      <a:r>
                        <a:rPr lang="el-GR" altLang="ja-JP" dirty="0" err="1">
                          <a:ea typeface="Arial Unicode MS" panose="020B0604020202020204" pitchFamily="34" charset="-128"/>
                          <a:cs typeface="Arial Unicode MS" panose="020B0604020202020204" pitchFamily="34" charset="-128"/>
                        </a:rPr>
                        <a:t>ℓ</a:t>
                      </a:r>
                      <a:r>
                        <a:rPr lang="en-US" altLang="ja-JP" baseline="-25000" dirty="0">
                          <a:ea typeface="Arial Unicode MS" panose="020B0604020202020204" pitchFamily="34" charset="-128"/>
                          <a:cs typeface="Arial Unicode MS" panose="020B0604020202020204" pitchFamily="34" charset="-128"/>
                        </a:rPr>
                        <a:t>1</a:t>
                      </a:r>
                      <a:r>
                        <a:rPr lang="en-US" altLang="ja-JP" dirty="0">
                          <a:ea typeface="Arial Unicode MS" panose="020B0604020202020204" pitchFamily="34" charset="-128"/>
                          <a:cs typeface="Arial Unicode MS" panose="020B0604020202020204" pitchFamily="34" charset="-128"/>
                        </a:rPr>
                        <a:t>+</a:t>
                      </a:r>
                      <a:r>
                        <a:rPr lang="el-GR" altLang="ja-JP" dirty="0" err="1">
                          <a:ea typeface="Arial Unicode MS" panose="020B0604020202020204" pitchFamily="34" charset="-128"/>
                          <a:cs typeface="Arial Unicode MS" panose="020B0604020202020204" pitchFamily="34" charset="-128"/>
                        </a:rPr>
                        <a:t>ℓ</a:t>
                      </a:r>
                      <a:r>
                        <a:rPr lang="en-US" altLang="ja-JP" baseline="-25000" dirty="0">
                          <a:ea typeface="Arial Unicode MS" panose="020B0604020202020204" pitchFamily="34" charset="-128"/>
                          <a:cs typeface="Arial Unicode MS" panose="020B0604020202020204" pitchFamily="34" charset="-128"/>
                        </a:rPr>
                        <a:t>2</a:t>
                      </a:r>
                      <a:endParaRPr lang="en-US" baseline="-25000" dirty="0"/>
                    </a:p>
                  </a:txBody>
                  <a:tcPr/>
                </a:tc>
                <a:tc>
                  <a:txBody>
                    <a:bodyPr/>
                    <a:lstStyle/>
                    <a:p>
                      <a:pPr algn="ctr"/>
                      <a:r>
                        <a:rPr lang="el-GR" altLang="ja-JP" dirty="0" err="1">
                          <a:ea typeface="Arial Unicode MS" panose="020B0604020202020204" pitchFamily="34" charset="-128"/>
                          <a:cs typeface="Arial Unicode MS" panose="020B0604020202020204" pitchFamily="34" charset="-128"/>
                        </a:rPr>
                        <a:t>ℓ</a:t>
                      </a:r>
                      <a:r>
                        <a:rPr lang="en-US" altLang="ja-JP" baseline="-25000" dirty="0">
                          <a:ea typeface="Arial Unicode MS" panose="020B0604020202020204" pitchFamily="34" charset="-128"/>
                          <a:cs typeface="Arial Unicode MS" panose="020B0604020202020204" pitchFamily="34" charset="-128"/>
                        </a:rPr>
                        <a:t>1</a:t>
                      </a:r>
                      <a:r>
                        <a:rPr lang="en-US" altLang="ja-JP" dirty="0">
                          <a:ea typeface="Arial Unicode MS" panose="020B0604020202020204" pitchFamily="34" charset="-128"/>
                          <a:cs typeface="Arial Unicode MS" panose="020B0604020202020204" pitchFamily="34" charset="-128"/>
                        </a:rPr>
                        <a:t>s + </a:t>
                      </a:r>
                      <a:r>
                        <a:rPr lang="el-GR" altLang="ja-JP" dirty="0" err="1">
                          <a:ea typeface="Arial Unicode MS" panose="020B0604020202020204" pitchFamily="34" charset="-128"/>
                          <a:cs typeface="Arial Unicode MS" panose="020B0604020202020204" pitchFamily="34" charset="-128"/>
                        </a:rPr>
                        <a:t>ℓ</a:t>
                      </a:r>
                      <a:r>
                        <a:rPr lang="en-US" altLang="ja-JP" baseline="-25000" dirty="0">
                          <a:ea typeface="Arial Unicode MS" panose="020B0604020202020204" pitchFamily="34" charset="-128"/>
                          <a:cs typeface="Arial Unicode MS" panose="020B0604020202020204" pitchFamily="34" charset="-128"/>
                        </a:rPr>
                        <a:t>2</a:t>
                      </a:r>
                      <a:r>
                        <a:rPr lang="en-US" altLang="ja-JP" dirty="0">
                          <a:ea typeface="Arial Unicode MS" panose="020B0604020202020204" pitchFamily="34" charset="-128"/>
                          <a:cs typeface="Arial Unicode MS" panose="020B0604020202020204" pitchFamily="34" charset="-128"/>
                        </a:rPr>
                        <a:t>s</a:t>
                      </a:r>
                      <a:endParaRPr lang="en-US" dirty="0"/>
                    </a:p>
                  </a:txBody>
                  <a:tcPr/>
                </a:tc>
                <a:extLst>
                  <a:ext uri="{0D108BD9-81ED-4DB2-BD59-A6C34878D82A}">
                    <a16:rowId xmlns:a16="http://schemas.microsoft.com/office/drawing/2014/main" val="1882678996"/>
                  </a:ext>
                </a:extLst>
              </a:tr>
              <a:tr h="370840">
                <a:tc>
                  <a:txBody>
                    <a:bodyPr/>
                    <a:lstStyle/>
                    <a:p>
                      <a:pPr algn="ctr"/>
                      <a:r>
                        <a:rPr lang="en-US" dirty="0"/>
                        <a:t>Cost</a:t>
                      </a:r>
                    </a:p>
                  </a:txBody>
                  <a:tcPr/>
                </a:tc>
                <a:tc>
                  <a:txBody>
                    <a:bodyPr/>
                    <a:lstStyle/>
                    <a:p>
                      <a:pPr algn="ctr"/>
                      <a:r>
                        <a:rPr lang="en-US" baseline="0" dirty="0"/>
                        <a:t>High</a:t>
                      </a:r>
                    </a:p>
                  </a:txBody>
                  <a:tcPr/>
                </a:tc>
                <a:tc>
                  <a:txBody>
                    <a:bodyPr/>
                    <a:lstStyle/>
                    <a:p>
                      <a:pPr algn="ctr"/>
                      <a:r>
                        <a:rPr lang="en-US" baseline="0" dirty="0">
                          <a:solidFill>
                            <a:schemeClr val="accent2"/>
                          </a:solidFill>
                        </a:rPr>
                        <a:t>Low</a:t>
                      </a:r>
                    </a:p>
                  </a:txBody>
                  <a:tcPr/>
                </a:tc>
                <a:tc>
                  <a:txBody>
                    <a:bodyPr/>
                    <a:lstStyle/>
                    <a:p>
                      <a:pPr algn="ctr"/>
                      <a:r>
                        <a:rPr lang="en-US" dirty="0"/>
                        <a:t>High</a:t>
                      </a:r>
                    </a:p>
                  </a:txBody>
                  <a:tcPr/>
                </a:tc>
                <a:extLst>
                  <a:ext uri="{0D108BD9-81ED-4DB2-BD59-A6C34878D82A}">
                    <a16:rowId xmlns:a16="http://schemas.microsoft.com/office/drawing/2014/main" val="3992596600"/>
                  </a:ext>
                </a:extLst>
              </a:tr>
              <a:tr h="370840">
                <a:tc>
                  <a:txBody>
                    <a:bodyPr/>
                    <a:lstStyle/>
                    <a:p>
                      <a:pPr algn="ctr"/>
                      <a:r>
                        <a:rPr lang="en-US" dirty="0"/>
                        <a:t>Accuracy</a:t>
                      </a:r>
                    </a:p>
                  </a:txBody>
                  <a:tcPr/>
                </a:tc>
                <a:tc>
                  <a:txBody>
                    <a:bodyPr/>
                    <a:lstStyle/>
                    <a:p>
                      <a:pPr algn="ctr"/>
                      <a:r>
                        <a:rPr lang="en-US" baseline="0" dirty="0">
                          <a:solidFill>
                            <a:schemeClr val="tx1"/>
                          </a:solidFill>
                        </a:rPr>
                        <a:t>Low</a:t>
                      </a:r>
                    </a:p>
                  </a:txBody>
                  <a:tcPr/>
                </a:tc>
                <a:tc>
                  <a:txBody>
                    <a:bodyPr/>
                    <a:lstStyle/>
                    <a:p>
                      <a:pPr algn="ctr"/>
                      <a:r>
                        <a:rPr lang="en-US" baseline="0" dirty="0">
                          <a:solidFill>
                            <a:schemeClr val="accent2"/>
                          </a:solidFill>
                        </a:rPr>
                        <a:t>High</a:t>
                      </a:r>
                    </a:p>
                  </a:txBody>
                  <a:tcPr/>
                </a:tc>
                <a:tc>
                  <a:txBody>
                    <a:bodyPr/>
                    <a:lstStyle/>
                    <a:p>
                      <a:pPr algn="ctr"/>
                      <a:r>
                        <a:rPr lang="en-US" dirty="0">
                          <a:solidFill>
                            <a:schemeClr val="accent2"/>
                          </a:solidFill>
                        </a:rPr>
                        <a:t>High</a:t>
                      </a:r>
                    </a:p>
                  </a:txBody>
                  <a:tcPr/>
                </a:tc>
                <a:extLst>
                  <a:ext uri="{0D108BD9-81ED-4DB2-BD59-A6C34878D82A}">
                    <a16:rowId xmlns:a16="http://schemas.microsoft.com/office/drawing/2014/main" val="1162089347"/>
                  </a:ext>
                </a:extLst>
              </a:tr>
              <a:tr h="370840">
                <a:tc>
                  <a:txBody>
                    <a:bodyPr/>
                    <a:lstStyle/>
                    <a:p>
                      <a:pPr algn="ctr"/>
                      <a:r>
                        <a:rPr lang="en-US" dirty="0"/>
                        <a:t>Gain</a:t>
                      </a:r>
                    </a:p>
                  </a:txBody>
                  <a:tcPr/>
                </a:tc>
                <a:tc>
                  <a:txBody>
                    <a:bodyPr/>
                    <a:lstStyle/>
                    <a:p>
                      <a:pPr algn="ctr"/>
                      <a:r>
                        <a:rPr lang="en-US" baseline="0" dirty="0"/>
                        <a:t>High</a:t>
                      </a:r>
                    </a:p>
                  </a:txBody>
                  <a:tcPr/>
                </a:tc>
                <a:tc>
                  <a:txBody>
                    <a:bodyPr/>
                    <a:lstStyle/>
                    <a:p>
                      <a:pPr algn="ctr"/>
                      <a:r>
                        <a:rPr lang="en-US" baseline="0" dirty="0">
                          <a:solidFill>
                            <a:schemeClr val="accent2"/>
                          </a:solidFill>
                        </a:rPr>
                        <a:t>Low</a:t>
                      </a:r>
                    </a:p>
                  </a:txBody>
                  <a:tcPr/>
                </a:tc>
                <a:tc>
                  <a:txBody>
                    <a:bodyPr/>
                    <a:lstStyle/>
                    <a:p>
                      <a:pPr algn="ctr"/>
                      <a:r>
                        <a:rPr lang="en-US" dirty="0">
                          <a:solidFill>
                            <a:schemeClr val="accent2"/>
                          </a:solidFill>
                        </a:rPr>
                        <a:t>Low</a:t>
                      </a:r>
                    </a:p>
                  </a:txBody>
                  <a:tcPr/>
                </a:tc>
                <a:extLst>
                  <a:ext uri="{0D108BD9-81ED-4DB2-BD59-A6C34878D82A}">
                    <a16:rowId xmlns:a16="http://schemas.microsoft.com/office/drawing/2014/main" val="4029829039"/>
                  </a:ext>
                </a:extLst>
              </a:tr>
            </a:tbl>
          </a:graphicData>
        </a:graphic>
      </p:graphicFrame>
    </p:spTree>
    <p:extLst>
      <p:ext uri="{BB962C8B-B14F-4D97-AF65-F5344CB8AC3E}">
        <p14:creationId xmlns:p14="http://schemas.microsoft.com/office/powerpoint/2010/main" val="31285291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14A156-6083-456E-F1F4-9730060BCE31}"/>
              </a:ext>
            </a:extLst>
          </p:cNvPr>
          <p:cNvSpPr>
            <a:spLocks noGrp="1"/>
          </p:cNvSpPr>
          <p:nvPr>
            <p:ph type="title"/>
          </p:nvPr>
        </p:nvSpPr>
        <p:spPr/>
        <p:txBody>
          <a:bodyPr/>
          <a:lstStyle/>
          <a:p>
            <a:r>
              <a:rPr kumimoji="1" lang="en-US" altLang="ja-JP" dirty="0"/>
              <a:t>Pedersen Commitment</a:t>
            </a:r>
            <a:endParaRPr kumimoji="1" lang="ja-JP" altLang="en-US"/>
          </a:p>
        </p:txBody>
      </p:sp>
      <p:sp>
        <p:nvSpPr>
          <p:cNvPr id="3" name="コンテンツ プレースホルダー 2">
            <a:extLst>
              <a:ext uri="{FF2B5EF4-FFF2-40B4-BE49-F238E27FC236}">
                <a16:creationId xmlns:a16="http://schemas.microsoft.com/office/drawing/2014/main" id="{AC652150-5316-493F-25C4-923E92C2D478}"/>
              </a:ext>
            </a:extLst>
          </p:cNvPr>
          <p:cNvSpPr>
            <a:spLocks noGrp="1"/>
          </p:cNvSpPr>
          <p:nvPr>
            <p:ph idx="1"/>
          </p:nvPr>
        </p:nvSpPr>
        <p:spPr/>
        <p:txBody>
          <a:bodyPr/>
          <a:lstStyle/>
          <a:p>
            <a:r>
              <a:rPr kumimoji="1" lang="ja-JP" altLang="en-US"/>
              <a:t>情報理論的安全性を保証したコミット</a:t>
            </a:r>
            <a:endParaRPr kumimoji="1" lang="en-US" altLang="ja-JP" dirty="0"/>
          </a:p>
          <a:p>
            <a:pPr lvl="1"/>
            <a:r>
              <a:rPr kumimoji="1" lang="en-US" altLang="ja-JP" dirty="0"/>
              <a:t>Z1, Z2: </a:t>
            </a:r>
            <a:r>
              <a:rPr kumimoji="1" lang="ja-JP" altLang="en-US"/>
              <a:t>有限群</a:t>
            </a:r>
            <a:r>
              <a:rPr kumimoji="1" lang="en-US" altLang="ja-JP" dirty="0"/>
              <a:t> (DLP</a:t>
            </a:r>
            <a:r>
              <a:rPr kumimoji="1" lang="ja-JP" altLang="en-US"/>
              <a:t>仮定</a:t>
            </a:r>
            <a:r>
              <a:rPr kumimoji="1" lang="en-US" altLang="ja-JP" dirty="0"/>
              <a:t>)</a:t>
            </a:r>
          </a:p>
          <a:p>
            <a:pPr lvl="1"/>
            <a:r>
              <a:rPr lang="ja-JP" altLang="en-US"/>
              <a:t>公開鍵</a:t>
            </a:r>
            <a:r>
              <a:rPr lang="en-US" altLang="ja-JP" dirty="0"/>
              <a:t>: (g, h) Z1, Z2</a:t>
            </a:r>
            <a:r>
              <a:rPr lang="ja-JP" altLang="en-US"/>
              <a:t>の生成元</a:t>
            </a:r>
            <a:endParaRPr lang="en-US" altLang="ja-JP" dirty="0"/>
          </a:p>
          <a:p>
            <a:pPr lvl="1"/>
            <a:r>
              <a:rPr lang="ja-JP" altLang="en-US"/>
              <a:t>コミットする値</a:t>
            </a:r>
            <a:r>
              <a:rPr lang="en-US" altLang="ja-JP" dirty="0"/>
              <a:t>: </a:t>
            </a:r>
            <a:r>
              <a:rPr lang="el-GR" altLang="ja-JP" dirty="0">
                <a:ea typeface="Arial Unicode MS" panose="020B0604020202020204" pitchFamily="34" charset="-128"/>
                <a:cs typeface="Arial" panose="020B0604020202020204" pitchFamily="34" charset="0"/>
                <a:sym typeface="Symbol" pitchFamily="2" charset="2"/>
              </a:rPr>
              <a:t>ρ</a:t>
            </a:r>
            <a:endParaRPr lang="en-US" altLang="ja-JP" dirty="0"/>
          </a:p>
          <a:p>
            <a:pPr lvl="1"/>
            <a:r>
              <a:rPr lang="ja-JP" altLang="en-US"/>
              <a:t>コミット：</a:t>
            </a:r>
            <a:r>
              <a:rPr lang="en-US" altLang="ja-JP" dirty="0"/>
              <a:t> C(</a:t>
            </a:r>
            <a:r>
              <a:rPr lang="el-GR" altLang="ja-JP" dirty="0">
                <a:ea typeface="Arial Unicode MS" panose="020B0604020202020204" pitchFamily="34" charset="-128"/>
                <a:cs typeface="Arial" panose="020B0604020202020204" pitchFamily="34" charset="0"/>
                <a:sym typeface="Symbol" pitchFamily="2" charset="2"/>
              </a:rPr>
              <a:t>ρ</a:t>
            </a:r>
            <a:r>
              <a:rPr lang="en-US" altLang="ja-JP" dirty="0"/>
              <a:t>) = g</a:t>
            </a:r>
            <a:r>
              <a:rPr lang="el-GR" altLang="ja-JP" baseline="30000" dirty="0">
                <a:ea typeface="Arial Unicode MS" panose="020B0604020202020204" pitchFamily="34" charset="-128"/>
                <a:cs typeface="Arial" panose="020B0604020202020204" pitchFamily="34" charset="0"/>
                <a:sym typeface="Symbol" pitchFamily="2" charset="2"/>
              </a:rPr>
              <a:t>ρ</a:t>
            </a:r>
            <a:r>
              <a:rPr lang="en-US" altLang="ja-JP" dirty="0"/>
              <a:t>h</a:t>
            </a:r>
            <a:r>
              <a:rPr lang="el-GR" altLang="ja-JP" baseline="30000" dirty="0">
                <a:ea typeface="Arial Unicode MS" panose="020B0604020202020204" pitchFamily="34" charset="-128"/>
                <a:cs typeface="Arial" panose="020B0604020202020204" pitchFamily="34" charset="0"/>
                <a:sym typeface="Symbol" pitchFamily="2" charset="2"/>
              </a:rPr>
              <a:t>τ</a:t>
            </a:r>
            <a:endParaRPr lang="en-US" altLang="ja-JP" baseline="30000" dirty="0"/>
          </a:p>
          <a:p>
            <a:pPr lvl="1"/>
            <a:r>
              <a:rPr kumimoji="1" lang="ja-JP" altLang="en-US">
                <a:solidFill>
                  <a:schemeClr val="accent1"/>
                </a:solidFill>
              </a:rPr>
              <a:t>準同型性</a:t>
            </a:r>
            <a:endParaRPr kumimoji="1" lang="en-US" altLang="ja-JP" dirty="0">
              <a:solidFill>
                <a:schemeClr val="accent1"/>
              </a:solidFill>
            </a:endParaRPr>
          </a:p>
          <a:p>
            <a:pPr lvl="1"/>
            <a:endParaRPr kumimoji="1" lang="ja-JP" altLang="en-US"/>
          </a:p>
        </p:txBody>
      </p:sp>
      <p:pic>
        <p:nvPicPr>
          <p:cNvPr id="5" name="図 4">
            <a:extLst>
              <a:ext uri="{FF2B5EF4-FFF2-40B4-BE49-F238E27FC236}">
                <a16:creationId xmlns:a16="http://schemas.microsoft.com/office/drawing/2014/main" id="{3B4E0BB1-CBD7-F5F8-95DA-B01E0242C2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4800600"/>
            <a:ext cx="6100763" cy="533400"/>
          </a:xfrm>
          <a:prstGeom prst="rect">
            <a:avLst/>
          </a:prstGeom>
        </p:spPr>
      </p:pic>
    </p:spTree>
    <p:extLst>
      <p:ext uri="{BB962C8B-B14F-4D97-AF65-F5344CB8AC3E}">
        <p14:creationId xmlns:p14="http://schemas.microsoft.com/office/powerpoint/2010/main" val="1161651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984007-EB7F-F7DF-72D2-C8B456CDA7E3}"/>
              </a:ext>
            </a:extLst>
          </p:cNvPr>
          <p:cNvSpPr>
            <a:spLocks noGrp="1"/>
          </p:cNvSpPr>
          <p:nvPr>
            <p:ph type="title"/>
          </p:nvPr>
        </p:nvSpPr>
        <p:spPr>
          <a:xfrm>
            <a:off x="381000" y="266700"/>
            <a:ext cx="9601200" cy="1104900"/>
          </a:xfrm>
        </p:spPr>
        <p:txBody>
          <a:bodyPr/>
          <a:lstStyle/>
          <a:p>
            <a:r>
              <a:rPr lang="en-US" dirty="0" err="1"/>
              <a:t>準同型性を用いたランダムサンプリング</a:t>
            </a:r>
            <a:endParaRPr lang="en-US" dirty="0"/>
          </a:p>
        </p:txBody>
      </p:sp>
      <p:sp>
        <p:nvSpPr>
          <p:cNvPr id="3" name="コンテンツ プレースホルダー 2">
            <a:extLst>
              <a:ext uri="{FF2B5EF4-FFF2-40B4-BE49-F238E27FC236}">
                <a16:creationId xmlns:a16="http://schemas.microsoft.com/office/drawing/2014/main" id="{DE16E652-5B48-AD29-B40F-8395D32AE7F7}"/>
              </a:ext>
            </a:extLst>
          </p:cNvPr>
          <p:cNvSpPr>
            <a:spLocks noGrp="1"/>
          </p:cNvSpPr>
          <p:nvPr>
            <p:ph idx="1"/>
          </p:nvPr>
        </p:nvSpPr>
        <p:spPr/>
        <p:txBody>
          <a:bodyPr/>
          <a:lstStyle/>
          <a:p>
            <a:r>
              <a:rPr lang="en-US" dirty="0" err="1"/>
              <a:t>初期値</a:t>
            </a:r>
            <a:endParaRPr lang="en-US" dirty="0"/>
          </a:p>
          <a:p>
            <a:pPr lvl="1"/>
            <a:r>
              <a:rPr lang="en-US" dirty="0"/>
              <a:t>A: x, B: y</a:t>
            </a:r>
          </a:p>
          <a:p>
            <a:pPr lvl="1"/>
            <a:r>
              <a:rPr lang="en-US" dirty="0"/>
              <a:t>A→B: C(x,r1)</a:t>
            </a:r>
          </a:p>
          <a:p>
            <a:pPr lvl="1"/>
            <a:r>
              <a:rPr lang="en-US" dirty="0"/>
              <a:t>B→A: C(y,r2)</a:t>
            </a:r>
          </a:p>
          <a:p>
            <a:pPr lvl="1"/>
            <a:r>
              <a:rPr lang="en-US" dirty="0"/>
              <a:t>C’ = C(x,r1)*C(y,r2) = C(</a:t>
            </a:r>
            <a:r>
              <a:rPr lang="en-US" dirty="0" err="1"/>
              <a:t>x+y</a:t>
            </a:r>
            <a:r>
              <a:rPr lang="en-US" dirty="0"/>
              <a:t>, r1+r2)</a:t>
            </a:r>
            <a:r>
              <a:rPr lang="en-US" dirty="0" err="1"/>
              <a:t>を求めて，x</a:t>
            </a:r>
            <a:r>
              <a:rPr lang="en-US" dirty="0"/>
              <a:t>, y </a:t>
            </a:r>
            <a:r>
              <a:rPr lang="en-US" dirty="0" err="1"/>
              <a:t>をopen</a:t>
            </a:r>
            <a:endParaRPr lang="en-US" dirty="0"/>
          </a:p>
        </p:txBody>
      </p:sp>
    </p:spTree>
    <p:extLst>
      <p:ext uri="{BB962C8B-B14F-4D97-AF65-F5344CB8AC3E}">
        <p14:creationId xmlns:p14="http://schemas.microsoft.com/office/powerpoint/2010/main" val="24569230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320076-D866-2FAE-5B0D-28198A807F58}"/>
              </a:ext>
            </a:extLst>
          </p:cNvPr>
          <p:cNvSpPr>
            <a:spLocks noGrp="1"/>
          </p:cNvSpPr>
          <p:nvPr>
            <p:ph type="title"/>
          </p:nvPr>
        </p:nvSpPr>
        <p:spPr/>
        <p:txBody>
          <a:bodyPr/>
          <a:lstStyle/>
          <a:p>
            <a:r>
              <a:rPr kumimoji="1" lang="en-US" altLang="ja-JP" dirty="0"/>
              <a:t>VGRR</a:t>
            </a:r>
            <a:endParaRPr kumimoji="1" lang="ja-JP" altLang="en-US"/>
          </a:p>
        </p:txBody>
      </p:sp>
      <p:pic>
        <p:nvPicPr>
          <p:cNvPr id="5" name="コンテンツ プレースホルダー 4" descr="テキスト&#10;&#10;AI によって生成されたコンテンツは間違っている可能性があります。">
            <a:extLst>
              <a:ext uri="{FF2B5EF4-FFF2-40B4-BE49-F238E27FC236}">
                <a16:creationId xmlns:a16="http://schemas.microsoft.com/office/drawing/2014/main" id="{62110385-A5B9-C324-C32D-AC5F24E823AD}"/>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85749" y="1905000"/>
            <a:ext cx="8416925" cy="3352800"/>
          </a:xfrm>
        </p:spPr>
      </p:pic>
    </p:spTree>
    <p:extLst>
      <p:ext uri="{BB962C8B-B14F-4D97-AF65-F5344CB8AC3E}">
        <p14:creationId xmlns:p14="http://schemas.microsoft.com/office/powerpoint/2010/main" val="10480929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FD7A10-B450-DE92-2FA4-89CDCE0723B2}"/>
              </a:ext>
            </a:extLst>
          </p:cNvPr>
          <p:cNvSpPr>
            <a:spLocks noGrp="1"/>
          </p:cNvSpPr>
          <p:nvPr>
            <p:ph type="title"/>
          </p:nvPr>
        </p:nvSpPr>
        <p:spPr/>
        <p:txBody>
          <a:bodyPr/>
          <a:lstStyle/>
          <a:p>
            <a:r>
              <a:rPr kumimoji="1" lang="en-US" altLang="ja-JP" dirty="0"/>
              <a:t>robust</a:t>
            </a:r>
            <a:r>
              <a:rPr kumimoji="1" lang="ja-JP" altLang="en-US"/>
              <a:t>の定義</a:t>
            </a:r>
          </a:p>
        </p:txBody>
      </p:sp>
      <p:sp>
        <p:nvSpPr>
          <p:cNvPr id="3" name="コンテンツ プレースホルダー 2">
            <a:extLst>
              <a:ext uri="{FF2B5EF4-FFF2-40B4-BE49-F238E27FC236}">
                <a16:creationId xmlns:a16="http://schemas.microsoft.com/office/drawing/2014/main" id="{67E9F9A9-30EE-6F75-B333-D5E140AC3B08}"/>
              </a:ext>
            </a:extLst>
          </p:cNvPr>
          <p:cNvSpPr>
            <a:spLocks noGrp="1"/>
          </p:cNvSpPr>
          <p:nvPr>
            <p:ph idx="1"/>
          </p:nvPr>
        </p:nvSpPr>
        <p:spPr/>
        <p:txBody>
          <a:bodyPr>
            <a:normAutofit fontScale="85000" lnSpcReduction="10000"/>
          </a:bodyPr>
          <a:lstStyle/>
          <a:p>
            <a:r>
              <a:rPr kumimoji="1" lang="ja-JP" altLang="en-US"/>
              <a:t>定義</a:t>
            </a:r>
            <a:r>
              <a:rPr kumimoji="1" lang="en-US" altLang="ja-JP" dirty="0"/>
              <a:t>2 (</a:t>
            </a:r>
            <a:r>
              <a:rPr kumimoji="1" lang="ja-JP" altLang="en-US"/>
              <a:t>識別不能性</a:t>
            </a:r>
            <a:r>
              <a:rPr kumimoji="1" lang="en-US" altLang="ja-JP" dirty="0"/>
              <a:t>)</a:t>
            </a:r>
          </a:p>
          <a:p>
            <a:pPr lvl="1"/>
            <a:r>
              <a:rPr lang="en-US" altLang="ja-JP" dirty="0"/>
              <a:t>A* (</a:t>
            </a:r>
            <a:r>
              <a:rPr lang="ja-JP" altLang="en-US"/>
              <a:t>真のアイテムを推測するアルゴリズム）</a:t>
            </a:r>
            <a:endParaRPr lang="en-US" altLang="ja-JP" dirty="0"/>
          </a:p>
          <a:p>
            <a:pPr lvl="1"/>
            <a:r>
              <a:rPr kumimoji="1" lang="en-US" altLang="ja-JP" dirty="0"/>
              <a:t>view (</a:t>
            </a:r>
            <a:r>
              <a:rPr lang="en-US" altLang="ja-JP" dirty="0"/>
              <a:t>A</a:t>
            </a:r>
            <a:r>
              <a:rPr lang="ja-JP" altLang="en-US"/>
              <a:t>が観測する情報）</a:t>
            </a:r>
            <a:endParaRPr lang="en-US" altLang="ja-JP" dirty="0"/>
          </a:p>
          <a:p>
            <a:pPr lvl="1"/>
            <a:r>
              <a:rPr kumimoji="1" lang="en-US" altLang="ja-JP" dirty="0" err="1"/>
              <a:t>Pr</a:t>
            </a:r>
            <a:r>
              <a:rPr kumimoji="1" lang="en-US" altLang="ja-JP" dirty="0"/>
              <a:t>(A*(</a:t>
            </a:r>
            <a:r>
              <a:rPr kumimoji="1" lang="en-US" altLang="ja-JP" dirty="0" err="1">
                <a:solidFill>
                  <a:srgbClr val="FF0000"/>
                </a:solidFill>
              </a:rPr>
              <a:t>view</a:t>
            </a:r>
            <a:r>
              <a:rPr kumimoji="1" lang="en-US" altLang="ja-JP" dirty="0" err="1"/>
              <a:t>;y</a:t>
            </a:r>
            <a:r>
              <a:rPr kumimoji="1" lang="en-US" altLang="ja-JP" dirty="0"/>
              <a:t>) = v) – </a:t>
            </a:r>
            <a:r>
              <a:rPr kumimoji="1" lang="en-US" altLang="ja-JP" dirty="0" err="1"/>
              <a:t>Pr</a:t>
            </a:r>
            <a:r>
              <a:rPr kumimoji="1" lang="en-US" altLang="ja-JP" dirty="0"/>
              <a:t>[A*(y) = v] &lt; </a:t>
            </a:r>
            <a:r>
              <a:rPr kumimoji="1" lang="en-US" altLang="ja-JP" dirty="0" err="1"/>
              <a:t>nelg</a:t>
            </a:r>
            <a:r>
              <a:rPr kumimoji="1" lang="en-US" altLang="ja-JP" dirty="0"/>
              <a:t>(k)</a:t>
            </a:r>
            <a:br>
              <a:rPr kumimoji="1" lang="en-US" altLang="ja-JP" dirty="0"/>
            </a:br>
            <a:r>
              <a:rPr kumimoji="1" lang="ja-JP" altLang="en-US"/>
              <a:t>である時，</a:t>
            </a:r>
            <a:r>
              <a:rPr kumimoji="1" lang="en-US" altLang="ja-JP" dirty="0"/>
              <a:t>M</a:t>
            </a:r>
            <a:r>
              <a:rPr kumimoji="1" lang="ja-JP" altLang="en-US"/>
              <a:t>は識別不能．</a:t>
            </a:r>
            <a:endParaRPr kumimoji="1" lang="en-US" altLang="ja-JP" dirty="0"/>
          </a:p>
          <a:p>
            <a:r>
              <a:rPr kumimoji="1" lang="ja-JP" altLang="en-US"/>
              <a:t>定義</a:t>
            </a:r>
            <a:r>
              <a:rPr kumimoji="1" lang="en-US" altLang="ja-JP" dirty="0"/>
              <a:t>3 (</a:t>
            </a:r>
            <a:r>
              <a:rPr kumimoji="1" lang="ja-JP" altLang="en-US"/>
              <a:t>ロバスト）</a:t>
            </a:r>
            <a:endParaRPr kumimoji="1" lang="en-US" altLang="ja-JP" dirty="0"/>
          </a:p>
          <a:p>
            <a:pPr lvl="1"/>
            <a:r>
              <a:rPr lang="en-US" altLang="ja-JP" dirty="0"/>
              <a:t>Smax = Overall score</a:t>
            </a:r>
            <a:r>
              <a:rPr lang="ja-JP" altLang="en-US"/>
              <a:t>の最大値．</a:t>
            </a:r>
            <a:endParaRPr lang="en-US" altLang="ja-JP" dirty="0"/>
          </a:p>
          <a:p>
            <a:pPr lvl="1"/>
            <a:r>
              <a:rPr kumimoji="1" lang="en-US" altLang="ja-JP" dirty="0" err="1"/>
              <a:t>Pr</a:t>
            </a:r>
            <a:r>
              <a:rPr kumimoji="1" lang="en-US" altLang="ja-JP" dirty="0"/>
              <a:t>[Smax </a:t>
            </a:r>
            <a:r>
              <a:rPr lang="en-US" altLang="ja-JP" dirty="0"/>
              <a:t>= Sin] &gt; 1 – </a:t>
            </a:r>
            <a:r>
              <a:rPr lang="en-US" altLang="ja-JP" dirty="0" err="1"/>
              <a:t>nelg</a:t>
            </a:r>
            <a:r>
              <a:rPr lang="en-US" altLang="ja-JP" dirty="0"/>
              <a:t>(k) </a:t>
            </a:r>
            <a:r>
              <a:rPr lang="ja-JP" altLang="en-US"/>
              <a:t>である時，</a:t>
            </a:r>
            <a:r>
              <a:rPr lang="en-US" altLang="ja-JP" dirty="0"/>
              <a:t>M</a:t>
            </a:r>
            <a:r>
              <a:rPr lang="ja-JP" altLang="en-US"/>
              <a:t>は</a:t>
            </a:r>
            <a:r>
              <a:rPr lang="en-US" altLang="ja-JP" dirty="0"/>
              <a:t>robust. </a:t>
            </a:r>
          </a:p>
          <a:p>
            <a:r>
              <a:rPr lang="ja-JP" altLang="en-US"/>
              <a:t>定義</a:t>
            </a:r>
            <a:r>
              <a:rPr lang="en-US" altLang="ja-JP" dirty="0"/>
              <a:t>4 (semi-robust)</a:t>
            </a:r>
          </a:p>
          <a:p>
            <a:pPr lvl="1"/>
            <a:r>
              <a:rPr lang="en-US" altLang="ja-JP" dirty="0" err="1"/>
              <a:t>Pr</a:t>
            </a:r>
            <a:r>
              <a:rPr lang="en-US" altLang="ja-JP" dirty="0"/>
              <a:t>[</a:t>
            </a:r>
            <a:r>
              <a:rPr lang="en-US" altLang="ja-JP" dirty="0" err="1"/>
              <a:t>Sout</a:t>
            </a:r>
            <a:r>
              <a:rPr lang="en-US" altLang="ja-JP" dirty="0"/>
              <a:t> &gt; Smax &gt; Sin] &gt; 1 – </a:t>
            </a:r>
            <a:r>
              <a:rPr lang="en-US" altLang="ja-JP" dirty="0" err="1"/>
              <a:t>nelg</a:t>
            </a:r>
            <a:r>
              <a:rPr lang="en-US" altLang="ja-JP" dirty="0"/>
              <a:t>(k)</a:t>
            </a:r>
          </a:p>
        </p:txBody>
      </p:sp>
    </p:spTree>
    <p:extLst>
      <p:ext uri="{BB962C8B-B14F-4D97-AF65-F5344CB8AC3E}">
        <p14:creationId xmlns:p14="http://schemas.microsoft.com/office/powerpoint/2010/main" val="36177385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B59961-AEC0-278F-3523-6DFE4C0DCEC9}"/>
              </a:ext>
            </a:extLst>
          </p:cNvPr>
          <p:cNvSpPr>
            <a:spLocks noGrp="1"/>
          </p:cNvSpPr>
          <p:nvPr>
            <p:ph type="title"/>
          </p:nvPr>
        </p:nvSpPr>
        <p:spPr/>
        <p:txBody>
          <a:bodyPr/>
          <a:lstStyle/>
          <a:p>
            <a:r>
              <a:rPr kumimoji="1" lang="en-US" altLang="ja-JP" dirty="0"/>
              <a:t>VOUE</a:t>
            </a:r>
            <a:endParaRPr kumimoji="1" lang="ja-JP" altLang="en-US"/>
          </a:p>
        </p:txBody>
      </p:sp>
      <p:sp>
        <p:nvSpPr>
          <p:cNvPr id="3" name="コンテンツ プレースホルダー 2">
            <a:extLst>
              <a:ext uri="{FF2B5EF4-FFF2-40B4-BE49-F238E27FC236}">
                <a16:creationId xmlns:a16="http://schemas.microsoft.com/office/drawing/2014/main" id="{BDDA1781-5128-B11C-7574-4F93F9BC8626}"/>
              </a:ext>
            </a:extLst>
          </p:cNvPr>
          <p:cNvSpPr>
            <a:spLocks noGrp="1"/>
          </p:cNvSpPr>
          <p:nvPr>
            <p:ph idx="1"/>
          </p:nvPr>
        </p:nvSpPr>
        <p:spPr/>
        <p:txBody>
          <a:bodyPr/>
          <a:lstStyle/>
          <a:p>
            <a:r>
              <a:rPr kumimoji="1" lang="en-US" altLang="ja-JP" dirty="0"/>
              <a:t>VGRR</a:t>
            </a:r>
            <a:r>
              <a:rPr kumimoji="1" lang="ja-JP" altLang="en-US"/>
              <a:t>の</a:t>
            </a:r>
            <a:r>
              <a:rPr kumimoji="1" lang="en-US" altLang="ja-JP" dirty="0"/>
              <a:t>OUE</a:t>
            </a:r>
            <a:r>
              <a:rPr kumimoji="1" lang="ja-JP" altLang="en-US"/>
              <a:t>バージョン</a:t>
            </a:r>
            <a:endParaRPr kumimoji="1" lang="en-US" altLang="ja-JP" dirty="0"/>
          </a:p>
          <a:p>
            <a:pPr lvl="1"/>
            <a:r>
              <a:rPr lang="el-GR" altLang="ja-JP" dirty="0" err="1">
                <a:ea typeface="Arial Unicode MS" panose="020B0604020202020204" pitchFamily="34" charset="-128"/>
                <a:cs typeface="Arial Unicode MS" panose="020B0604020202020204" pitchFamily="34" charset="-128"/>
              </a:rPr>
              <a:t>ℓ</a:t>
            </a:r>
            <a:r>
              <a:rPr lang="en-US" altLang="ja-JP" dirty="0">
                <a:ea typeface="Arial Unicode MS" panose="020B0604020202020204" pitchFamily="34" charset="-128"/>
                <a:cs typeface="Arial Unicode MS" panose="020B0604020202020204" pitchFamily="34" charset="-128"/>
              </a:rPr>
              <a:t> = 2</a:t>
            </a:r>
            <a:r>
              <a:rPr lang="el-GR" altLang="ja-JP" dirty="0" err="1">
                <a:ea typeface="Arial Unicode MS" panose="020B0604020202020204" pitchFamily="34" charset="-128"/>
                <a:cs typeface="Arial Unicode MS" panose="020B0604020202020204" pitchFamily="34" charset="-128"/>
              </a:rPr>
              <a:t>ℓ</a:t>
            </a:r>
            <a:r>
              <a:rPr lang="en-US" altLang="ja-JP" baseline="-25000" dirty="0">
                <a:ea typeface="Arial Unicode MS" panose="020B0604020202020204" pitchFamily="34" charset="-128"/>
                <a:cs typeface="Arial Unicode MS" panose="020B0604020202020204" pitchFamily="34" charset="-128"/>
              </a:rPr>
              <a:t>1</a:t>
            </a:r>
            <a:r>
              <a:rPr lang="en-US" altLang="ja-JP" dirty="0">
                <a:ea typeface="Arial Unicode MS" panose="020B0604020202020204" pitchFamily="34" charset="-128"/>
                <a:cs typeface="Arial Unicode MS" panose="020B0604020202020204" pitchFamily="34" charset="-128"/>
              </a:rPr>
              <a:t>, </a:t>
            </a:r>
            <a:r>
              <a:rPr lang="el-GR" altLang="ja-JP" dirty="0" err="1">
                <a:ea typeface="Arial Unicode MS" panose="020B0604020202020204" pitchFamily="34" charset="-128"/>
                <a:cs typeface="Arial Unicode MS" panose="020B0604020202020204" pitchFamily="34" charset="-128"/>
              </a:rPr>
              <a:t>ℓ</a:t>
            </a:r>
            <a:r>
              <a:rPr lang="en-US" altLang="ja-JP" baseline="-25000" dirty="0">
                <a:ea typeface="Arial Unicode MS" panose="020B0604020202020204" pitchFamily="34" charset="-128"/>
                <a:cs typeface="Arial Unicode MS" panose="020B0604020202020204" pitchFamily="34" charset="-128"/>
              </a:rPr>
              <a:t>1</a:t>
            </a:r>
            <a:r>
              <a:rPr lang="en-US" altLang="ja-JP" dirty="0">
                <a:ea typeface="Arial Unicode MS" panose="020B0604020202020204" pitchFamily="34" charset="-128"/>
                <a:cs typeface="Arial Unicode MS" panose="020B0604020202020204" pitchFamily="34" charset="-128"/>
              </a:rPr>
              <a:t>&gt; </a:t>
            </a:r>
            <a:r>
              <a:rPr lang="el-GR" altLang="ja-JP" dirty="0" err="1">
                <a:ea typeface="Arial Unicode MS" panose="020B0604020202020204" pitchFamily="34" charset="-128"/>
                <a:cs typeface="Arial Unicode MS" panose="020B0604020202020204" pitchFamily="34" charset="-128"/>
              </a:rPr>
              <a:t>ℓ</a:t>
            </a:r>
            <a:r>
              <a:rPr lang="en-US" altLang="ja-JP" baseline="-25000" dirty="0">
                <a:ea typeface="Arial Unicode MS" panose="020B0604020202020204" pitchFamily="34" charset="-128"/>
                <a:cs typeface="Arial Unicode MS" panose="020B0604020202020204" pitchFamily="34" charset="-128"/>
              </a:rPr>
              <a:t>2</a:t>
            </a:r>
          </a:p>
          <a:p>
            <a:pPr lvl="1"/>
            <a:r>
              <a:rPr kumimoji="1" lang="en-US" altLang="ja-JP" dirty="0"/>
              <a:t>d</a:t>
            </a:r>
            <a:r>
              <a:rPr kumimoji="1" lang="ja-JP" altLang="en-US"/>
              <a:t>個のそれぞれについて，</a:t>
            </a:r>
            <a:r>
              <a:rPr kumimoji="1" lang="en-US" altLang="ja-JP" dirty="0"/>
              <a:t>j</a:t>
            </a:r>
            <a:r>
              <a:rPr kumimoji="1" lang="ja-JP" altLang="en-US"/>
              <a:t>を選ぶ．</a:t>
            </a:r>
          </a:p>
        </p:txBody>
      </p:sp>
      <p:pic>
        <p:nvPicPr>
          <p:cNvPr id="5" name="図 4" descr="テーブル&#10;&#10;AI によって生成されたコンテンツは間違っている可能性があります。">
            <a:extLst>
              <a:ext uri="{FF2B5EF4-FFF2-40B4-BE49-F238E27FC236}">
                <a16:creationId xmlns:a16="http://schemas.microsoft.com/office/drawing/2014/main" id="{E9C311D2-F051-A25F-61E3-97C4CB1BF51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057400" y="3423745"/>
            <a:ext cx="4762313" cy="2868010"/>
          </a:xfrm>
          <a:prstGeom prst="rect">
            <a:avLst/>
          </a:prstGeom>
        </p:spPr>
      </p:pic>
    </p:spTree>
    <p:extLst>
      <p:ext uri="{BB962C8B-B14F-4D97-AF65-F5344CB8AC3E}">
        <p14:creationId xmlns:p14="http://schemas.microsoft.com/office/powerpoint/2010/main" val="35136884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6A929B-7ADA-B727-475F-CF7E3BDE96C8}"/>
              </a:ext>
            </a:extLst>
          </p:cNvPr>
          <p:cNvSpPr>
            <a:spLocks noGrp="1"/>
          </p:cNvSpPr>
          <p:nvPr>
            <p:ph type="title"/>
          </p:nvPr>
        </p:nvSpPr>
        <p:spPr/>
        <p:txBody>
          <a:bodyPr/>
          <a:lstStyle/>
          <a:p>
            <a:r>
              <a:rPr kumimoji="1" lang="en-US" altLang="ja-JP" dirty="0"/>
              <a:t>VOUE</a:t>
            </a:r>
            <a:r>
              <a:rPr kumimoji="1" lang="ja-JP" altLang="en-US"/>
              <a:t>の</a:t>
            </a:r>
            <a:r>
              <a:rPr lang="ja-JP" altLang="en-US"/>
              <a:t>性質</a:t>
            </a:r>
            <a:endParaRPr kumimoji="1" lang="ja-JP" altLang="en-US"/>
          </a:p>
        </p:txBody>
      </p:sp>
      <p:sp>
        <p:nvSpPr>
          <p:cNvPr id="3" name="コンテンツ プレースホルダー 2">
            <a:extLst>
              <a:ext uri="{FF2B5EF4-FFF2-40B4-BE49-F238E27FC236}">
                <a16:creationId xmlns:a16="http://schemas.microsoft.com/office/drawing/2014/main" id="{9A35D888-CAB7-53BF-88D2-B3D573AFF207}"/>
              </a:ext>
            </a:extLst>
          </p:cNvPr>
          <p:cNvSpPr>
            <a:spLocks noGrp="1"/>
          </p:cNvSpPr>
          <p:nvPr>
            <p:ph idx="1"/>
          </p:nvPr>
        </p:nvSpPr>
        <p:spPr/>
        <p:txBody>
          <a:bodyPr/>
          <a:lstStyle/>
          <a:p>
            <a:r>
              <a:rPr kumimoji="1" lang="ja-JP" altLang="en-US"/>
              <a:t>定理</a:t>
            </a:r>
            <a:r>
              <a:rPr kumimoji="1" lang="en-US" altLang="ja-JP" dirty="0"/>
              <a:t>4 (LDP)</a:t>
            </a:r>
          </a:p>
          <a:p>
            <a:pPr lvl="1"/>
            <a:r>
              <a:rPr kumimoji="1" lang="en-US" altLang="ja-JP" dirty="0"/>
              <a:t>               </a:t>
            </a:r>
            <a:r>
              <a:rPr kumimoji="1" lang="ja-JP" altLang="en-US"/>
              <a:t>　</a:t>
            </a:r>
            <a:r>
              <a:rPr kumimoji="1" lang="en-US" altLang="ja-JP" dirty="0"/>
              <a:t>LDP</a:t>
            </a:r>
            <a:r>
              <a:rPr kumimoji="1" lang="ja-JP" altLang="en-US"/>
              <a:t>を満たす．</a:t>
            </a:r>
            <a:endParaRPr kumimoji="1" lang="en-US" altLang="ja-JP" dirty="0"/>
          </a:p>
          <a:p>
            <a:r>
              <a:rPr kumimoji="1" lang="ja-JP" altLang="en-US"/>
              <a:t>定理</a:t>
            </a:r>
            <a:r>
              <a:rPr kumimoji="1" lang="en-US" altLang="ja-JP" dirty="0"/>
              <a:t>5 (</a:t>
            </a:r>
            <a:r>
              <a:rPr lang="ja-JP" altLang="en-US"/>
              <a:t>識別不能性</a:t>
            </a:r>
            <a:r>
              <a:rPr lang="en-US" altLang="ja-JP" dirty="0"/>
              <a:t>)</a:t>
            </a:r>
          </a:p>
          <a:p>
            <a:r>
              <a:rPr kumimoji="1" lang="ja-JP" altLang="en-US"/>
              <a:t>定理</a:t>
            </a:r>
            <a:r>
              <a:rPr kumimoji="1" lang="en-US" altLang="ja-JP" dirty="0"/>
              <a:t>6 (</a:t>
            </a:r>
            <a:r>
              <a:rPr kumimoji="1" lang="ja-JP" altLang="en-US"/>
              <a:t>安全性，少し弱い）</a:t>
            </a:r>
            <a:endParaRPr kumimoji="1" lang="en-US" altLang="ja-JP" dirty="0"/>
          </a:p>
          <a:p>
            <a:pPr lvl="1"/>
            <a:r>
              <a:rPr kumimoji="1" lang="en-US" altLang="ja-JP" dirty="0"/>
              <a:t>VOUE</a:t>
            </a:r>
            <a:r>
              <a:rPr kumimoji="1" lang="ja-JP" altLang="en-US"/>
              <a:t>は</a:t>
            </a:r>
            <a:r>
              <a:rPr kumimoji="1" lang="en-US" altLang="ja-JP" dirty="0"/>
              <a:t> semi-robust </a:t>
            </a:r>
            <a:r>
              <a:rPr kumimoji="1" lang="ja-JP" altLang="en-US"/>
              <a:t>である．</a:t>
            </a:r>
            <a:endParaRPr kumimoji="1" lang="en-US" altLang="ja-JP" dirty="0"/>
          </a:p>
          <a:p>
            <a:pPr lvl="2"/>
            <a:r>
              <a:rPr lang="ja-JP" altLang="en-US"/>
              <a:t> </a:t>
            </a:r>
            <a:r>
              <a:rPr lang="en-US" altLang="ja-JP" dirty="0" err="1"/>
              <a:t>Sout</a:t>
            </a:r>
            <a:r>
              <a:rPr lang="en-US" altLang="ja-JP" dirty="0"/>
              <a:t> = r</a:t>
            </a:r>
            <a:r>
              <a:rPr lang="el-GR" altLang="ja-JP" dirty="0">
                <a:ea typeface="Arial Unicode MS" panose="020B0604020202020204" pitchFamily="34" charset="-128"/>
                <a:cs typeface="Arial Unicode MS" panose="020B0604020202020204" pitchFamily="34" charset="-128"/>
              </a:rPr>
              <a:t> </a:t>
            </a:r>
            <a:r>
              <a:rPr lang="el-GR" altLang="ja-JP" dirty="0" err="1">
                <a:ea typeface="Arial Unicode MS" panose="020B0604020202020204" pitchFamily="34" charset="-128"/>
                <a:cs typeface="Arial Unicode MS" panose="020B0604020202020204" pitchFamily="34" charset="-128"/>
              </a:rPr>
              <a:t>ℓ</a:t>
            </a:r>
            <a:r>
              <a:rPr lang="en-US" altLang="ja-JP" baseline="-25000" dirty="0">
                <a:ea typeface="Arial Unicode MS" panose="020B0604020202020204" pitchFamily="34" charset="-128"/>
                <a:cs typeface="Arial Unicode MS" panose="020B0604020202020204" pitchFamily="34" charset="-128"/>
              </a:rPr>
              <a:t>1 </a:t>
            </a:r>
            <a:r>
              <a:rPr lang="en-US" altLang="ja-JP" dirty="0">
                <a:ea typeface="Arial Unicode MS" panose="020B0604020202020204" pitchFamily="34" charset="-128"/>
                <a:cs typeface="Arial Unicode MS" panose="020B0604020202020204" pitchFamily="34" charset="-128"/>
              </a:rPr>
              <a:t>&gt; </a:t>
            </a:r>
            <a:r>
              <a:rPr lang="en-US" altLang="ja-JP" dirty="0"/>
              <a:t>Smax = r/2 </a:t>
            </a:r>
            <a:endParaRPr kumimoji="1" lang="ja-JP" altLang="en-US"/>
          </a:p>
        </p:txBody>
      </p:sp>
      <p:pic>
        <p:nvPicPr>
          <p:cNvPr id="4" name="図 3">
            <a:extLst>
              <a:ext uri="{FF2B5EF4-FFF2-40B4-BE49-F238E27FC236}">
                <a16:creationId xmlns:a16="http://schemas.microsoft.com/office/drawing/2014/main" id="{51121461-F7C1-4F88-1FA7-CB3BB7CBF658}"/>
              </a:ext>
            </a:extLst>
          </p:cNvPr>
          <p:cNvPicPr>
            <a:picLocks noChangeAspect="1"/>
          </p:cNvPicPr>
          <p:nvPr/>
        </p:nvPicPr>
        <p:blipFill>
          <a:blip r:embed="rId2"/>
          <a:stretch>
            <a:fillRect/>
          </a:stretch>
        </p:blipFill>
        <p:spPr>
          <a:xfrm>
            <a:off x="1905000" y="2286000"/>
            <a:ext cx="1657350" cy="457200"/>
          </a:xfrm>
          <a:prstGeom prst="rect">
            <a:avLst/>
          </a:prstGeom>
        </p:spPr>
      </p:pic>
    </p:spTree>
    <p:extLst>
      <p:ext uri="{BB962C8B-B14F-4D97-AF65-F5344CB8AC3E}">
        <p14:creationId xmlns:p14="http://schemas.microsoft.com/office/powerpoint/2010/main" val="23091738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85C9AF-222E-2CEC-BB8D-E6C265C6DBAD}"/>
              </a:ext>
            </a:extLst>
          </p:cNvPr>
          <p:cNvSpPr>
            <a:spLocks noGrp="1"/>
          </p:cNvSpPr>
          <p:nvPr>
            <p:ph type="title"/>
          </p:nvPr>
        </p:nvSpPr>
        <p:spPr/>
        <p:txBody>
          <a:bodyPr/>
          <a:lstStyle/>
          <a:p>
            <a:r>
              <a:rPr kumimoji="1" lang="en-US" altLang="ja-JP" dirty="0"/>
              <a:t>VOUE+</a:t>
            </a:r>
            <a:endParaRPr kumimoji="1" lang="ja-JP" altLang="en-US"/>
          </a:p>
        </p:txBody>
      </p:sp>
      <p:sp>
        <p:nvSpPr>
          <p:cNvPr id="3" name="コンテンツ プレースホルダー 2">
            <a:extLst>
              <a:ext uri="{FF2B5EF4-FFF2-40B4-BE49-F238E27FC236}">
                <a16:creationId xmlns:a16="http://schemas.microsoft.com/office/drawing/2014/main" id="{C122750E-CD9A-15C9-F411-17AA3E18A571}"/>
              </a:ext>
            </a:extLst>
          </p:cNvPr>
          <p:cNvSpPr>
            <a:spLocks noGrp="1"/>
          </p:cNvSpPr>
          <p:nvPr>
            <p:ph idx="1"/>
          </p:nvPr>
        </p:nvSpPr>
        <p:spPr/>
        <p:txBody>
          <a:bodyPr/>
          <a:lstStyle/>
          <a:p>
            <a:r>
              <a:rPr lang="ja-JP" altLang="en-US"/>
              <a:t>集合への所属の</a:t>
            </a:r>
            <a:r>
              <a:rPr kumimoji="1" lang="en-US" altLang="ja-JP" dirty="0"/>
              <a:t>ZKIP</a:t>
            </a:r>
            <a:r>
              <a:rPr lang="ja-JP" altLang="en-US"/>
              <a:t>の導入</a:t>
            </a:r>
            <a:endParaRPr lang="en-US" altLang="ja-JP" dirty="0"/>
          </a:p>
          <a:p>
            <a:pPr lvl="1"/>
            <a:r>
              <a:rPr lang="en-US" altLang="ja-JP" dirty="0"/>
              <a:t>[36, Kato], [40, </a:t>
            </a:r>
            <a:r>
              <a:rPr lang="en-US" altLang="ja-JP" dirty="0" err="1"/>
              <a:t>Benarroh</a:t>
            </a:r>
            <a:r>
              <a:rPr lang="en-US" altLang="ja-JP" dirty="0"/>
              <a:t> 2021]</a:t>
            </a:r>
          </a:p>
          <a:p>
            <a:pPr lvl="1"/>
            <a:r>
              <a:rPr lang="ja-JP" altLang="en-US"/>
              <a:t>未開示のエレメントが正しく所定の集合に属していることを証明する．</a:t>
            </a:r>
            <a:endParaRPr lang="en-US" altLang="ja-JP" dirty="0"/>
          </a:p>
          <a:p>
            <a:r>
              <a:rPr kumimoji="1" lang="ja-JP" altLang="en-US"/>
              <a:t>定理</a:t>
            </a:r>
            <a:r>
              <a:rPr kumimoji="1" lang="en-US" altLang="ja-JP" dirty="0"/>
              <a:t>9 (</a:t>
            </a:r>
            <a:r>
              <a:rPr kumimoji="1" lang="ja-JP" altLang="en-US"/>
              <a:t>頑強性</a:t>
            </a:r>
            <a:r>
              <a:rPr kumimoji="1" lang="en-US" altLang="ja-JP" dirty="0"/>
              <a:t>)</a:t>
            </a:r>
          </a:p>
          <a:p>
            <a:pPr lvl="1"/>
            <a:r>
              <a:rPr kumimoji="1" lang="en-US" altLang="ja-JP" dirty="0"/>
              <a:t>VOUE+</a:t>
            </a:r>
            <a:r>
              <a:rPr kumimoji="1" lang="ja-JP" altLang="en-US"/>
              <a:t>は</a:t>
            </a:r>
            <a:r>
              <a:rPr kumimoji="1" lang="en-US" altLang="ja-JP" dirty="0"/>
              <a:t>robust</a:t>
            </a:r>
            <a:r>
              <a:rPr kumimoji="1" lang="ja-JP" altLang="en-US"/>
              <a:t>である．</a:t>
            </a:r>
          </a:p>
        </p:txBody>
      </p:sp>
    </p:spTree>
    <p:extLst>
      <p:ext uri="{BB962C8B-B14F-4D97-AF65-F5344CB8AC3E}">
        <p14:creationId xmlns:p14="http://schemas.microsoft.com/office/powerpoint/2010/main" val="254647099"/>
      </p:ext>
    </p:extLst>
  </p:cSld>
  <p:clrMapOvr>
    <a:masterClrMapping/>
  </p:clrMapOvr>
</p:sld>
</file>

<file path=ppt/theme/theme1.xml><?xml version="1.0" encoding="utf-8"?>
<a:theme xmlns:a="http://schemas.openxmlformats.org/drawingml/2006/main" name="kiknColor">
  <a:themeElements>
    <a:clrScheme name="kikn97">
      <a:dk1>
        <a:srgbClr val="000000"/>
      </a:dk1>
      <a:lt1>
        <a:srgbClr val="FFFFFF"/>
      </a:lt1>
      <a:dk2>
        <a:srgbClr val="081D58"/>
      </a:dk2>
      <a:lt2>
        <a:srgbClr val="919191"/>
      </a:lt2>
      <a:accent1>
        <a:srgbClr val="FC0128"/>
      </a:accent1>
      <a:accent2>
        <a:srgbClr val="063DE8"/>
      </a:accent2>
      <a:accent3>
        <a:srgbClr val="00DFCA"/>
      </a:accent3>
      <a:accent4>
        <a:srgbClr val="EAEC5E"/>
      </a:accent4>
      <a:accent5>
        <a:srgbClr val="FDAAAC"/>
      </a:accent5>
      <a:accent6>
        <a:srgbClr val="0536D2"/>
      </a:accent6>
      <a:hlink>
        <a:srgbClr val="00DFCA"/>
      </a:hlink>
      <a:folHlink>
        <a:srgbClr val="EAEC5E"/>
      </a:folHlink>
    </a:clrScheme>
    <a:fontScheme name="craft">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Times"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Times" pitchFamily="18" charset="0"/>
            <a:ea typeface="ＭＳ Ｐゴシック" pitchFamily="50" charset="-128"/>
          </a:defRPr>
        </a:defPPr>
      </a:lstStyle>
    </a:lnDef>
  </a:objectDefaults>
  <a:extraClrSchemeLst>
    <a:extraClrScheme>
      <a:clrScheme name="craf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raf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raf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raf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raf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raf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raf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kiknColor" id="{BF7D54C6-6A23-47D7-AB84-48EA33B470B8}" vid="{715C1D82-3B66-47D1-894B-7652D7F67E5F}"/>
    </a:ext>
  </a:ext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ホワイ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Yu Gothic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kiknColor</Template>
  <TotalTime>10609</TotalTime>
  <Words>1925</Words>
  <Application>Microsoft Office PowerPoint</Application>
  <PresentationFormat>画面に合わせる (4:3)</PresentationFormat>
  <Paragraphs>430</Paragraphs>
  <Slides>33</Slides>
  <Notes>1</Notes>
  <HiddenSlides>1</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33</vt:i4>
      </vt:variant>
    </vt:vector>
  </HeadingPairs>
  <TitlesOfParts>
    <vt:vector size="43" baseType="lpstr">
      <vt:lpstr>Arial Unicode MS</vt:lpstr>
      <vt:lpstr>ＭＳ Ｐゴシック</vt:lpstr>
      <vt:lpstr>游ゴシック</vt:lpstr>
      <vt:lpstr>游ゴシック</vt:lpstr>
      <vt:lpstr>Arial</vt:lpstr>
      <vt:lpstr>Cambria Math</vt:lpstr>
      <vt:lpstr>Times</vt:lpstr>
      <vt:lpstr>Times New Roman</vt:lpstr>
      <vt:lpstr>Wingdings</vt:lpstr>
      <vt:lpstr>kiknColor</vt:lpstr>
      <vt:lpstr>Harmless Opening for Continuous-Valued  Local Differential Privacy</vt:lpstr>
      <vt:lpstr>Issue of LDP: Poisoning </vt:lpstr>
      <vt:lpstr>Poisoning attacks</vt:lpstr>
      <vt:lpstr>Related Works</vt:lpstr>
      <vt:lpstr>[1] Song+23 </vt:lpstr>
      <vt:lpstr>“Harmless Opening”</vt:lpstr>
      <vt:lpstr>VGRR (Verified GRR)</vt:lpstr>
      <vt:lpstr>Our work</vt:lpstr>
      <vt:lpstr>Continuous-valued LDP</vt:lpstr>
      <vt:lpstr>SR (Stochastic Rounding)</vt:lpstr>
      <vt:lpstr>PM (Piecewise Mechanism)</vt:lpstr>
      <vt:lpstr>Threat model</vt:lpstr>
      <vt:lpstr>Proposed Method</vt:lpstr>
      <vt:lpstr>Example 1) GRR</vt:lpstr>
      <vt:lpstr>Example 2) SR-HO</vt:lpstr>
      <vt:lpstr>Example 3) PM-HO</vt:lpstr>
      <vt:lpstr>Questions</vt:lpstr>
      <vt:lpstr>Security Analysis </vt:lpstr>
      <vt:lpstr>Security of SR-HO</vt:lpstr>
      <vt:lpstr>Evaluation</vt:lpstr>
      <vt:lpstr>Result 1. binning</vt:lpstr>
      <vt:lpstr>Result 2. Estimated Mean</vt:lpstr>
      <vt:lpstr>Result 3. Gain (=vulnerability)</vt:lpstr>
      <vt:lpstr>Result 3. Gain (=vulnerability)</vt:lpstr>
      <vt:lpstr>Result 4 processing time</vt:lpstr>
      <vt:lpstr>Conclusions</vt:lpstr>
      <vt:lpstr>Pedersen Commitment</vt:lpstr>
      <vt:lpstr>準同型性を用いたランダムサンプリング</vt:lpstr>
      <vt:lpstr>VGRR</vt:lpstr>
      <vt:lpstr>robustの定義</vt:lpstr>
      <vt:lpstr>VOUE</vt:lpstr>
      <vt:lpstr>VOUEの性質</vt:lpstr>
      <vt:lpstr>VOUE+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Hiroaki Kikuchi</cp:lastModifiedBy>
  <cp:revision>631</cp:revision>
  <cp:lastPrinted>2023-04-18T04:13:55Z</cp:lastPrinted>
  <dcterms:created xsi:type="dcterms:W3CDTF">1601-01-01T00:00:00Z</dcterms:created>
  <dcterms:modified xsi:type="dcterms:W3CDTF">2026-09-17T06:26:50Z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