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59" r:id="rId1"/>
    <p:sldMasterId id="2147483661" r:id="rId2"/>
  </p:sldMasterIdLst>
  <p:notesMasterIdLst>
    <p:notesMasterId r:id="rId26"/>
  </p:notesMasterIdLst>
  <p:sldIdLst>
    <p:sldId id="1028" r:id="rId3"/>
    <p:sldId id="1029" r:id="rId4"/>
    <p:sldId id="1027" r:id="rId5"/>
    <p:sldId id="258" r:id="rId6"/>
    <p:sldId id="259" r:id="rId7"/>
    <p:sldId id="261" r:id="rId8"/>
    <p:sldId id="262" r:id="rId9"/>
    <p:sldId id="260" r:id="rId10"/>
    <p:sldId id="264" r:id="rId11"/>
    <p:sldId id="265" r:id="rId12"/>
    <p:sldId id="1034" r:id="rId13"/>
    <p:sldId id="267" r:id="rId14"/>
    <p:sldId id="269" r:id="rId15"/>
    <p:sldId id="268" r:id="rId16"/>
    <p:sldId id="271" r:id="rId17"/>
    <p:sldId id="1030" r:id="rId18"/>
    <p:sldId id="1031" r:id="rId19"/>
    <p:sldId id="1032" r:id="rId20"/>
    <p:sldId id="1033" r:id="rId21"/>
    <p:sldId id="273" r:id="rId22"/>
    <p:sldId id="279" r:id="rId23"/>
    <p:sldId id="274" r:id="rId24"/>
    <p:sldId id="911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032B"/>
    <a:srgbClr val="FFA504"/>
    <a:srgbClr val="FFFC1A"/>
    <a:srgbClr val="C00000"/>
    <a:srgbClr val="9097B6"/>
    <a:srgbClr val="9CA3C3"/>
    <a:srgbClr val="C6D438"/>
    <a:srgbClr val="85959C"/>
    <a:srgbClr val="3896A1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83"/>
    <p:restoredTop sz="92089"/>
  </p:normalViewPr>
  <p:slideViewPr>
    <p:cSldViewPr snapToGrid="0">
      <p:cViewPr varScale="1">
        <p:scale>
          <a:sx n="238" d="100"/>
          <a:sy n="238" d="100"/>
        </p:scale>
        <p:origin x="176" y="8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821FF2-CEBA-4003-881F-3245E252D6CC}" type="doc">
      <dgm:prSet loTypeId="urn:microsoft.com/office/officeart/2005/8/layout/list1" loCatId="list" qsTypeId="urn:microsoft.com/office/officeart/2005/8/quickstyle/simple1#6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D4C22724-4B30-4510-87FF-D371F3F48301}">
      <dgm:prSet custT="1"/>
      <dgm:spPr>
        <a:solidFill>
          <a:srgbClr val="C8032B">
            <a:alpha val="80000"/>
          </a:srgbClr>
        </a:solidFill>
      </dgm:spPr>
      <dgm:t>
        <a:bodyPr/>
        <a:lstStyle/>
        <a:p>
          <a:r>
            <a:rPr lang="en-US" sz="1800" dirty="0">
              <a:latin typeface="Lora" pitchFamily="2" charset="77"/>
            </a:rPr>
            <a:t>1. Data Processing</a:t>
          </a:r>
        </a:p>
      </dgm:t>
    </dgm:pt>
    <dgm:pt modelId="{3F7FC55F-0FB9-437C-8571-63EDC31C6B63}" type="parTrans" cxnId="{CF510513-0652-4D82-94FC-B3E3B941E1E4}">
      <dgm:prSet/>
      <dgm:spPr/>
      <dgm:t>
        <a:bodyPr/>
        <a:lstStyle/>
        <a:p>
          <a:endParaRPr lang="en-US"/>
        </a:p>
      </dgm:t>
    </dgm:pt>
    <dgm:pt modelId="{568C7CFB-7AE1-4DC1-881A-70405FDF6E3F}" type="sibTrans" cxnId="{CF510513-0652-4D82-94FC-B3E3B941E1E4}">
      <dgm:prSet/>
      <dgm:spPr/>
      <dgm:t>
        <a:bodyPr/>
        <a:lstStyle/>
        <a:p>
          <a:endParaRPr lang="en-US"/>
        </a:p>
      </dgm:t>
    </dgm:pt>
    <dgm:pt modelId="{59F609A6-9CA4-48CD-AB57-47EED517D3B4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SNAP networks</a:t>
          </a:r>
        </a:p>
      </dgm:t>
    </dgm:pt>
    <dgm:pt modelId="{2DBB80AD-5D59-4100-8DE9-05474B491800}" type="parTrans" cxnId="{440251DE-7340-44FC-9266-3C0B9F0E73BE}">
      <dgm:prSet/>
      <dgm:spPr/>
      <dgm:t>
        <a:bodyPr/>
        <a:lstStyle/>
        <a:p>
          <a:endParaRPr lang="en-US"/>
        </a:p>
      </dgm:t>
    </dgm:pt>
    <dgm:pt modelId="{FA785242-4956-4F6F-932D-EC8CEB27C3AB}" type="sibTrans" cxnId="{440251DE-7340-44FC-9266-3C0B9F0E73BE}">
      <dgm:prSet/>
      <dgm:spPr/>
      <dgm:t>
        <a:bodyPr/>
        <a:lstStyle/>
        <a:p>
          <a:endParaRPr lang="en-US"/>
        </a:p>
      </dgm:t>
    </dgm:pt>
    <dgm:pt modelId="{A3B0FEEE-8362-48EE-9236-257D073D80FA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Synthetic graphs: </a:t>
          </a:r>
          <a:r>
            <a:rPr lang="en-US" sz="1800" dirty="0" err="1">
              <a:latin typeface="Lora" pitchFamily="2" charset="77"/>
            </a:rPr>
            <a:t>Erdös</a:t>
          </a:r>
          <a:r>
            <a:rPr lang="en-US" sz="1800" dirty="0">
              <a:latin typeface="Lora" pitchFamily="2" charset="77"/>
            </a:rPr>
            <a:t>-Rényi &amp; </a:t>
          </a:r>
          <a:r>
            <a:rPr lang="en-US" sz="1800" dirty="0" err="1">
              <a:latin typeface="Lora" pitchFamily="2" charset="77"/>
            </a:rPr>
            <a:t>Barabási</a:t>
          </a:r>
          <a:r>
            <a:rPr lang="en-US" sz="1800" dirty="0">
              <a:latin typeface="Lora" pitchFamily="2" charset="77"/>
            </a:rPr>
            <a:t>-Albert </a:t>
          </a:r>
        </a:p>
      </dgm:t>
    </dgm:pt>
    <dgm:pt modelId="{CD9DAFEB-FC17-4C77-B122-87FDA8411431}" type="parTrans" cxnId="{69A906E2-397B-4DBA-BA00-87F8CA9CC7DC}">
      <dgm:prSet/>
      <dgm:spPr/>
      <dgm:t>
        <a:bodyPr/>
        <a:lstStyle/>
        <a:p>
          <a:endParaRPr lang="en-US"/>
        </a:p>
      </dgm:t>
    </dgm:pt>
    <dgm:pt modelId="{245EAD32-5574-4246-BB05-663081A048F3}" type="sibTrans" cxnId="{69A906E2-397B-4DBA-BA00-87F8CA9CC7DC}">
      <dgm:prSet/>
      <dgm:spPr/>
      <dgm:t>
        <a:bodyPr/>
        <a:lstStyle/>
        <a:p>
          <a:endParaRPr lang="en-US"/>
        </a:p>
      </dgm:t>
    </dgm:pt>
    <dgm:pt modelId="{B85CB756-94DE-445E-A9C0-4656F0BAD087}">
      <dgm:prSet custT="1"/>
      <dgm:spPr>
        <a:solidFill>
          <a:srgbClr val="C8032B">
            <a:alpha val="80000"/>
          </a:srgbClr>
        </a:solidFill>
      </dgm:spPr>
      <dgm:t>
        <a:bodyPr/>
        <a:lstStyle/>
        <a:p>
          <a:r>
            <a:rPr lang="en-US" sz="1800" dirty="0">
              <a:latin typeface="Lora" pitchFamily="2" charset="77"/>
            </a:rPr>
            <a:t>2. Algorithm Configuration </a:t>
          </a:r>
        </a:p>
      </dgm:t>
    </dgm:pt>
    <dgm:pt modelId="{06138732-8AEB-4BDB-9279-7939B0F1D72B}" type="parTrans" cxnId="{BC92FB11-E524-49DB-BE0A-096985106C31}">
      <dgm:prSet/>
      <dgm:spPr/>
      <dgm:t>
        <a:bodyPr/>
        <a:lstStyle/>
        <a:p>
          <a:endParaRPr lang="en-US"/>
        </a:p>
      </dgm:t>
    </dgm:pt>
    <dgm:pt modelId="{05A42883-39A7-4D03-A2B8-84ACCCFAA1BA}" type="sibTrans" cxnId="{BC92FB11-E524-49DB-BE0A-096985106C31}">
      <dgm:prSet/>
      <dgm:spPr/>
      <dgm:t>
        <a:bodyPr/>
        <a:lstStyle/>
        <a:p>
          <a:endParaRPr lang="en-US"/>
        </a:p>
      </dgm:t>
    </dgm:pt>
    <dgm:pt modelId="{6644DF85-CB11-4350-88ED-95AB69DA1FB2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Each algorithm is implemented as a self-contained module</a:t>
          </a:r>
        </a:p>
      </dgm:t>
    </dgm:pt>
    <dgm:pt modelId="{00CA0930-D839-4843-8E3C-CB1FEAB3B76E}" type="parTrans" cxnId="{4A944E67-EDC9-4359-8ECF-E6D995F8626F}">
      <dgm:prSet/>
      <dgm:spPr/>
      <dgm:t>
        <a:bodyPr/>
        <a:lstStyle/>
        <a:p>
          <a:endParaRPr lang="en-US"/>
        </a:p>
      </dgm:t>
    </dgm:pt>
    <dgm:pt modelId="{CE256CBB-9594-4CD0-B804-7487737E5918}" type="sibTrans" cxnId="{4A944E67-EDC9-4359-8ECF-E6D995F8626F}">
      <dgm:prSet/>
      <dgm:spPr/>
      <dgm:t>
        <a:bodyPr/>
        <a:lstStyle/>
        <a:p>
          <a:endParaRPr lang="en-US"/>
        </a:p>
      </dgm:t>
    </dgm:pt>
    <dgm:pt modelId="{223023A7-215D-4FC2-8F87-96B6EBB55376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Add self-contained module &amp; update build configurations 	</a:t>
          </a:r>
        </a:p>
      </dgm:t>
    </dgm:pt>
    <dgm:pt modelId="{76152578-3D37-4E2B-8E97-8F99D34D9050}" type="parTrans" cxnId="{9388BB40-17F8-4A89-988A-75E53E751C20}">
      <dgm:prSet/>
      <dgm:spPr/>
      <dgm:t>
        <a:bodyPr/>
        <a:lstStyle/>
        <a:p>
          <a:endParaRPr lang="en-US"/>
        </a:p>
      </dgm:t>
    </dgm:pt>
    <dgm:pt modelId="{4ECD91C2-C0A5-4E2E-BE01-166F6CE49620}" type="sibTrans" cxnId="{9388BB40-17F8-4A89-988A-75E53E751C20}">
      <dgm:prSet/>
      <dgm:spPr/>
      <dgm:t>
        <a:bodyPr/>
        <a:lstStyle/>
        <a:p>
          <a:endParaRPr lang="en-US"/>
        </a:p>
      </dgm:t>
    </dgm:pt>
    <dgm:pt modelId="{3AC09FC6-A7A4-4E6D-9276-4C3603ECD754}" type="pres">
      <dgm:prSet presAssocID="{A3821FF2-CEBA-4003-881F-3245E252D6CC}" presName="linear" presStyleCnt="0">
        <dgm:presLayoutVars>
          <dgm:dir/>
          <dgm:animLvl val="lvl"/>
          <dgm:resizeHandles val="exact"/>
        </dgm:presLayoutVars>
      </dgm:prSet>
      <dgm:spPr/>
    </dgm:pt>
    <dgm:pt modelId="{E190775A-71AE-4FFA-BE0F-F66F3094411A}" type="pres">
      <dgm:prSet presAssocID="{D4C22724-4B30-4510-87FF-D371F3F48301}" presName="parentLin" presStyleCnt="0"/>
      <dgm:spPr/>
    </dgm:pt>
    <dgm:pt modelId="{E189924A-B227-4388-9835-B4F708D3F37B}" type="pres">
      <dgm:prSet presAssocID="{D4C22724-4B30-4510-87FF-D371F3F48301}" presName="parentLeftMargin" presStyleLbl="node1" presStyleIdx="0" presStyleCnt="2"/>
      <dgm:spPr/>
    </dgm:pt>
    <dgm:pt modelId="{9AE52051-5680-45A2-BB06-49DF2196F45D}" type="pres">
      <dgm:prSet presAssocID="{D4C22724-4B30-4510-87FF-D371F3F48301}" presName="parentText" presStyleLbl="node1" presStyleIdx="0" presStyleCnt="2" custScaleY="48044" custLinFactNeighborX="6923" custLinFactNeighborY="-34282">
        <dgm:presLayoutVars>
          <dgm:chMax val="0"/>
          <dgm:bulletEnabled val="1"/>
        </dgm:presLayoutVars>
      </dgm:prSet>
      <dgm:spPr/>
    </dgm:pt>
    <dgm:pt modelId="{17B3A606-5D0B-4F99-9115-F3218944D717}" type="pres">
      <dgm:prSet presAssocID="{D4C22724-4B30-4510-87FF-D371F3F48301}" presName="negativeSpace" presStyleCnt="0"/>
      <dgm:spPr/>
    </dgm:pt>
    <dgm:pt modelId="{2A3CD191-959E-48E1-81F1-4CAB8D9FD46E}" type="pres">
      <dgm:prSet presAssocID="{D4C22724-4B30-4510-87FF-D371F3F48301}" presName="childText" presStyleLbl="conFgAcc1" presStyleIdx="0" presStyleCnt="2">
        <dgm:presLayoutVars>
          <dgm:bulletEnabled val="1"/>
        </dgm:presLayoutVars>
      </dgm:prSet>
      <dgm:spPr/>
    </dgm:pt>
    <dgm:pt modelId="{9C09423C-19CD-4BFA-AD21-D99E751C52E3}" type="pres">
      <dgm:prSet presAssocID="{568C7CFB-7AE1-4DC1-881A-70405FDF6E3F}" presName="spaceBetweenRectangles" presStyleCnt="0"/>
      <dgm:spPr/>
    </dgm:pt>
    <dgm:pt modelId="{E380FA7A-ADDB-4A43-819B-8010A9A66401}" type="pres">
      <dgm:prSet presAssocID="{B85CB756-94DE-445E-A9C0-4656F0BAD087}" presName="parentLin" presStyleCnt="0"/>
      <dgm:spPr/>
    </dgm:pt>
    <dgm:pt modelId="{9318B20C-FF98-4EE1-AA2B-E882C6087FF1}" type="pres">
      <dgm:prSet presAssocID="{B85CB756-94DE-445E-A9C0-4656F0BAD087}" presName="parentLeftMargin" presStyleLbl="node1" presStyleIdx="0" presStyleCnt="2"/>
      <dgm:spPr/>
    </dgm:pt>
    <dgm:pt modelId="{4505D421-E7C4-4D86-A3B6-B963ED16EBB2}" type="pres">
      <dgm:prSet presAssocID="{B85CB756-94DE-445E-A9C0-4656F0BAD087}" presName="parentText" presStyleLbl="node1" presStyleIdx="1" presStyleCnt="2" custScaleY="48051">
        <dgm:presLayoutVars>
          <dgm:chMax val="0"/>
          <dgm:bulletEnabled val="1"/>
        </dgm:presLayoutVars>
      </dgm:prSet>
      <dgm:spPr/>
    </dgm:pt>
    <dgm:pt modelId="{DFAFDA70-B6DE-4B43-89A6-D78B58BFACC1}" type="pres">
      <dgm:prSet presAssocID="{B85CB756-94DE-445E-A9C0-4656F0BAD087}" presName="negativeSpace" presStyleCnt="0"/>
      <dgm:spPr/>
    </dgm:pt>
    <dgm:pt modelId="{BD57BC95-258D-448F-B4A6-042F371EABF8}" type="pres">
      <dgm:prSet presAssocID="{B85CB756-94DE-445E-A9C0-4656F0BAD08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C92FB11-E524-49DB-BE0A-096985106C31}" srcId="{A3821FF2-CEBA-4003-881F-3245E252D6CC}" destId="{B85CB756-94DE-445E-A9C0-4656F0BAD087}" srcOrd="1" destOrd="0" parTransId="{06138732-8AEB-4BDB-9279-7939B0F1D72B}" sibTransId="{05A42883-39A7-4D03-A2B8-84ACCCFAA1BA}"/>
    <dgm:cxn modelId="{CF510513-0652-4D82-94FC-B3E3B941E1E4}" srcId="{A3821FF2-CEBA-4003-881F-3245E252D6CC}" destId="{D4C22724-4B30-4510-87FF-D371F3F48301}" srcOrd="0" destOrd="0" parTransId="{3F7FC55F-0FB9-437C-8571-63EDC31C6B63}" sibTransId="{568C7CFB-7AE1-4DC1-881A-70405FDF6E3F}"/>
    <dgm:cxn modelId="{ACD35313-BAB1-4DB8-B998-E758BA00E467}" type="presOf" srcId="{D4C22724-4B30-4510-87FF-D371F3F48301}" destId="{E189924A-B227-4388-9835-B4F708D3F37B}" srcOrd="0" destOrd="0" presId="urn:microsoft.com/office/officeart/2005/8/layout/list1"/>
    <dgm:cxn modelId="{095D0622-0635-4EBA-8091-AA61F030F003}" type="presOf" srcId="{B85CB756-94DE-445E-A9C0-4656F0BAD087}" destId="{4505D421-E7C4-4D86-A3B6-B963ED16EBB2}" srcOrd="1" destOrd="0" presId="urn:microsoft.com/office/officeart/2005/8/layout/list1"/>
    <dgm:cxn modelId="{C7A2AB32-9298-4CC0-8D79-07BE6C5C6819}" type="presOf" srcId="{6644DF85-CB11-4350-88ED-95AB69DA1FB2}" destId="{BD57BC95-258D-448F-B4A6-042F371EABF8}" srcOrd="0" destOrd="0" presId="urn:microsoft.com/office/officeart/2005/8/layout/list1"/>
    <dgm:cxn modelId="{9388BB40-17F8-4A89-988A-75E53E751C20}" srcId="{B85CB756-94DE-445E-A9C0-4656F0BAD087}" destId="{223023A7-215D-4FC2-8F87-96B6EBB55376}" srcOrd="1" destOrd="0" parTransId="{76152578-3D37-4E2B-8E97-8F99D34D9050}" sibTransId="{4ECD91C2-C0A5-4E2E-BE01-166F6CE49620}"/>
    <dgm:cxn modelId="{0EAA0955-F932-4742-878D-323DF354CB4C}" type="presOf" srcId="{B85CB756-94DE-445E-A9C0-4656F0BAD087}" destId="{9318B20C-FF98-4EE1-AA2B-E882C6087FF1}" srcOrd="0" destOrd="0" presId="urn:microsoft.com/office/officeart/2005/8/layout/list1"/>
    <dgm:cxn modelId="{4A944E67-EDC9-4359-8ECF-E6D995F8626F}" srcId="{B85CB756-94DE-445E-A9C0-4656F0BAD087}" destId="{6644DF85-CB11-4350-88ED-95AB69DA1FB2}" srcOrd="0" destOrd="0" parTransId="{00CA0930-D839-4843-8E3C-CB1FEAB3B76E}" sibTransId="{CE256CBB-9594-4CD0-B804-7487737E5918}"/>
    <dgm:cxn modelId="{E4E0D067-C774-4728-AE32-92114E76CB3C}" type="presOf" srcId="{A3821FF2-CEBA-4003-881F-3245E252D6CC}" destId="{3AC09FC6-A7A4-4E6D-9276-4C3603ECD754}" srcOrd="0" destOrd="0" presId="urn:microsoft.com/office/officeart/2005/8/layout/list1"/>
    <dgm:cxn modelId="{C9FA1388-F840-4444-894D-D08D455A709D}" type="presOf" srcId="{D4C22724-4B30-4510-87FF-D371F3F48301}" destId="{9AE52051-5680-45A2-BB06-49DF2196F45D}" srcOrd="1" destOrd="0" presId="urn:microsoft.com/office/officeart/2005/8/layout/list1"/>
    <dgm:cxn modelId="{1EAEA999-643A-4239-8E18-A4CAAC181D06}" type="presOf" srcId="{A3B0FEEE-8362-48EE-9236-257D073D80FA}" destId="{2A3CD191-959E-48E1-81F1-4CAB8D9FD46E}" srcOrd="0" destOrd="1" presId="urn:microsoft.com/office/officeart/2005/8/layout/list1"/>
    <dgm:cxn modelId="{7F7358B8-829F-4AB7-B358-D2831D3F03E1}" type="presOf" srcId="{59F609A6-9CA4-48CD-AB57-47EED517D3B4}" destId="{2A3CD191-959E-48E1-81F1-4CAB8D9FD46E}" srcOrd="0" destOrd="0" presId="urn:microsoft.com/office/officeart/2005/8/layout/list1"/>
    <dgm:cxn modelId="{1C7947DE-DE05-46EE-8B07-FBCCBD738D4F}" type="presOf" srcId="{223023A7-215D-4FC2-8F87-96B6EBB55376}" destId="{BD57BC95-258D-448F-B4A6-042F371EABF8}" srcOrd="0" destOrd="1" presId="urn:microsoft.com/office/officeart/2005/8/layout/list1"/>
    <dgm:cxn modelId="{440251DE-7340-44FC-9266-3C0B9F0E73BE}" srcId="{D4C22724-4B30-4510-87FF-D371F3F48301}" destId="{59F609A6-9CA4-48CD-AB57-47EED517D3B4}" srcOrd="0" destOrd="0" parTransId="{2DBB80AD-5D59-4100-8DE9-05474B491800}" sibTransId="{FA785242-4956-4F6F-932D-EC8CEB27C3AB}"/>
    <dgm:cxn modelId="{69A906E2-397B-4DBA-BA00-87F8CA9CC7DC}" srcId="{D4C22724-4B30-4510-87FF-D371F3F48301}" destId="{A3B0FEEE-8362-48EE-9236-257D073D80FA}" srcOrd="1" destOrd="0" parTransId="{CD9DAFEB-FC17-4C77-B122-87FDA8411431}" sibTransId="{245EAD32-5574-4246-BB05-663081A048F3}"/>
    <dgm:cxn modelId="{6526A1ED-2DED-4227-A3F1-D396634F755E}" type="presParOf" srcId="{3AC09FC6-A7A4-4E6D-9276-4C3603ECD754}" destId="{E190775A-71AE-4FFA-BE0F-F66F3094411A}" srcOrd="0" destOrd="0" presId="urn:microsoft.com/office/officeart/2005/8/layout/list1"/>
    <dgm:cxn modelId="{3E3AD42E-EE5B-48C2-AC13-FDADB02266D9}" type="presParOf" srcId="{E190775A-71AE-4FFA-BE0F-F66F3094411A}" destId="{E189924A-B227-4388-9835-B4F708D3F37B}" srcOrd="0" destOrd="0" presId="urn:microsoft.com/office/officeart/2005/8/layout/list1"/>
    <dgm:cxn modelId="{C7A06C3C-7F64-4A5A-BB6B-E08979027AD5}" type="presParOf" srcId="{E190775A-71AE-4FFA-BE0F-F66F3094411A}" destId="{9AE52051-5680-45A2-BB06-49DF2196F45D}" srcOrd="1" destOrd="0" presId="urn:microsoft.com/office/officeart/2005/8/layout/list1"/>
    <dgm:cxn modelId="{42A1EC23-57D5-4C4C-9C60-10F053BC5EE0}" type="presParOf" srcId="{3AC09FC6-A7A4-4E6D-9276-4C3603ECD754}" destId="{17B3A606-5D0B-4F99-9115-F3218944D717}" srcOrd="1" destOrd="0" presId="urn:microsoft.com/office/officeart/2005/8/layout/list1"/>
    <dgm:cxn modelId="{614B39F1-4499-4340-A634-4DB520F92989}" type="presParOf" srcId="{3AC09FC6-A7A4-4E6D-9276-4C3603ECD754}" destId="{2A3CD191-959E-48E1-81F1-4CAB8D9FD46E}" srcOrd="2" destOrd="0" presId="urn:microsoft.com/office/officeart/2005/8/layout/list1"/>
    <dgm:cxn modelId="{3297507B-772F-40EF-B300-23BA4FBAA0A2}" type="presParOf" srcId="{3AC09FC6-A7A4-4E6D-9276-4C3603ECD754}" destId="{9C09423C-19CD-4BFA-AD21-D99E751C52E3}" srcOrd="3" destOrd="0" presId="urn:microsoft.com/office/officeart/2005/8/layout/list1"/>
    <dgm:cxn modelId="{161B37AD-DA2C-4137-A4D8-C76D414A03B5}" type="presParOf" srcId="{3AC09FC6-A7A4-4E6D-9276-4C3603ECD754}" destId="{E380FA7A-ADDB-4A43-819B-8010A9A66401}" srcOrd="4" destOrd="0" presId="urn:microsoft.com/office/officeart/2005/8/layout/list1"/>
    <dgm:cxn modelId="{49E90C91-8A64-44A7-AD08-16A7E6CD0A33}" type="presParOf" srcId="{E380FA7A-ADDB-4A43-819B-8010A9A66401}" destId="{9318B20C-FF98-4EE1-AA2B-E882C6087FF1}" srcOrd="0" destOrd="0" presId="urn:microsoft.com/office/officeart/2005/8/layout/list1"/>
    <dgm:cxn modelId="{A31F5370-4407-41D2-BA5B-AAC459B3296F}" type="presParOf" srcId="{E380FA7A-ADDB-4A43-819B-8010A9A66401}" destId="{4505D421-E7C4-4D86-A3B6-B963ED16EBB2}" srcOrd="1" destOrd="0" presId="urn:microsoft.com/office/officeart/2005/8/layout/list1"/>
    <dgm:cxn modelId="{232F72EA-E209-4284-A35F-2DEAD93A4521}" type="presParOf" srcId="{3AC09FC6-A7A4-4E6D-9276-4C3603ECD754}" destId="{DFAFDA70-B6DE-4B43-89A6-D78B58BFACC1}" srcOrd="5" destOrd="0" presId="urn:microsoft.com/office/officeart/2005/8/layout/list1"/>
    <dgm:cxn modelId="{2FC37072-0C41-4506-9FBC-3BB9773EFE03}" type="presParOf" srcId="{3AC09FC6-A7A4-4E6D-9276-4C3603ECD754}" destId="{BD57BC95-258D-448F-B4A6-042F371EABF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821FF2-CEBA-4003-881F-3245E252D6CC}" type="doc">
      <dgm:prSet loTypeId="urn:microsoft.com/office/officeart/2005/8/layout/list1" loCatId="list" qsTypeId="urn:microsoft.com/office/officeart/2005/8/quickstyle/simple1#6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D4C22724-4B30-4510-87FF-D371F3F48301}">
      <dgm:prSet custT="1"/>
      <dgm:spPr>
        <a:solidFill>
          <a:srgbClr val="C8032B">
            <a:alpha val="80000"/>
          </a:srgbClr>
        </a:solidFill>
      </dgm:spPr>
      <dgm:t>
        <a:bodyPr/>
        <a:lstStyle/>
        <a:p>
          <a:r>
            <a:rPr lang="en-US" sz="1800" dirty="0">
              <a:latin typeface="Lora" pitchFamily="2" charset="77"/>
            </a:rPr>
            <a:t>3. Parameter Specification</a:t>
          </a:r>
        </a:p>
      </dgm:t>
    </dgm:pt>
    <dgm:pt modelId="{3F7FC55F-0FB9-437C-8571-63EDC31C6B63}" type="parTrans" cxnId="{CF510513-0652-4D82-94FC-B3E3B941E1E4}">
      <dgm:prSet/>
      <dgm:spPr/>
      <dgm:t>
        <a:bodyPr/>
        <a:lstStyle/>
        <a:p>
          <a:endParaRPr lang="en-US"/>
        </a:p>
      </dgm:t>
    </dgm:pt>
    <dgm:pt modelId="{568C7CFB-7AE1-4DC1-881A-70405FDF6E3F}" type="sibTrans" cxnId="{CF510513-0652-4D82-94FC-B3E3B941E1E4}">
      <dgm:prSet/>
      <dgm:spPr/>
      <dgm:t>
        <a:bodyPr/>
        <a:lstStyle/>
        <a:p>
          <a:endParaRPr lang="en-US"/>
        </a:p>
      </dgm:t>
    </dgm:pt>
    <dgm:pt modelId="{59F609A6-9CA4-48CD-AB57-47EED517D3B4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General parameters:</a:t>
          </a:r>
        </a:p>
      </dgm:t>
    </dgm:pt>
    <dgm:pt modelId="{2DBB80AD-5D59-4100-8DE9-05474B491800}" type="parTrans" cxnId="{440251DE-7340-44FC-9266-3C0B9F0E73BE}">
      <dgm:prSet/>
      <dgm:spPr/>
      <dgm:t>
        <a:bodyPr/>
        <a:lstStyle/>
        <a:p>
          <a:endParaRPr lang="en-US"/>
        </a:p>
      </dgm:t>
    </dgm:pt>
    <dgm:pt modelId="{FA785242-4956-4F6F-932D-EC8CEB27C3AB}" type="sibTrans" cxnId="{440251DE-7340-44FC-9266-3C0B9F0E73BE}">
      <dgm:prSet/>
      <dgm:spPr/>
      <dgm:t>
        <a:bodyPr/>
        <a:lstStyle/>
        <a:p>
          <a:endParaRPr lang="en-US"/>
        </a:p>
      </dgm:t>
    </dgm:pt>
    <dgm:pt modelId="{A3B0FEEE-8362-48EE-9236-257D073D80FA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Algorithm-specific tuning parameters:</a:t>
          </a:r>
        </a:p>
      </dgm:t>
    </dgm:pt>
    <dgm:pt modelId="{CD9DAFEB-FC17-4C77-B122-87FDA8411431}" type="parTrans" cxnId="{69A906E2-397B-4DBA-BA00-87F8CA9CC7DC}">
      <dgm:prSet/>
      <dgm:spPr/>
      <dgm:t>
        <a:bodyPr/>
        <a:lstStyle/>
        <a:p>
          <a:endParaRPr lang="en-US"/>
        </a:p>
      </dgm:t>
    </dgm:pt>
    <dgm:pt modelId="{245EAD32-5574-4246-BB05-663081A048F3}" type="sibTrans" cxnId="{69A906E2-397B-4DBA-BA00-87F8CA9CC7DC}">
      <dgm:prSet/>
      <dgm:spPr/>
      <dgm:t>
        <a:bodyPr/>
        <a:lstStyle/>
        <a:p>
          <a:endParaRPr lang="en-US"/>
        </a:p>
      </dgm:t>
    </dgm:pt>
    <dgm:pt modelId="{B85CB756-94DE-445E-A9C0-4656F0BAD087}">
      <dgm:prSet custT="1"/>
      <dgm:spPr>
        <a:solidFill>
          <a:srgbClr val="C8032B">
            <a:alpha val="80000"/>
          </a:srgbClr>
        </a:solidFill>
      </dgm:spPr>
      <dgm:t>
        <a:bodyPr/>
        <a:lstStyle/>
        <a:p>
          <a:r>
            <a:rPr lang="en-US" sz="1800" dirty="0">
              <a:latin typeface="Lora" pitchFamily="2" charset="77"/>
            </a:rPr>
            <a:t>4. Metric Evaluation</a:t>
          </a:r>
        </a:p>
      </dgm:t>
    </dgm:pt>
    <dgm:pt modelId="{06138732-8AEB-4BDB-9279-7939B0F1D72B}" type="parTrans" cxnId="{BC92FB11-E524-49DB-BE0A-096985106C31}">
      <dgm:prSet/>
      <dgm:spPr/>
      <dgm:t>
        <a:bodyPr/>
        <a:lstStyle/>
        <a:p>
          <a:endParaRPr lang="en-US"/>
        </a:p>
      </dgm:t>
    </dgm:pt>
    <dgm:pt modelId="{05A42883-39A7-4D03-A2B8-84ACCCFAA1BA}" type="sibTrans" cxnId="{BC92FB11-E524-49DB-BE0A-096985106C31}">
      <dgm:prSet/>
      <dgm:spPr/>
      <dgm:t>
        <a:bodyPr/>
        <a:lstStyle/>
        <a:p>
          <a:endParaRPr lang="en-US"/>
        </a:p>
      </dgm:t>
    </dgm:pt>
    <dgm:pt modelId="{6644DF85-CB11-4350-88ED-95AB69DA1FB2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Accuracy: Relative Error &amp; L2-Loss</a:t>
          </a:r>
        </a:p>
      </dgm:t>
    </dgm:pt>
    <dgm:pt modelId="{00CA0930-D839-4843-8E3C-CB1FEAB3B76E}" type="parTrans" cxnId="{4A944E67-EDC9-4359-8ECF-E6D995F8626F}">
      <dgm:prSet/>
      <dgm:spPr/>
      <dgm:t>
        <a:bodyPr/>
        <a:lstStyle/>
        <a:p>
          <a:endParaRPr lang="en-US"/>
        </a:p>
      </dgm:t>
    </dgm:pt>
    <dgm:pt modelId="{CE256CBB-9594-4CD0-B804-7487737E5918}" type="sibTrans" cxnId="{4A944E67-EDC9-4359-8ECF-E6D995F8626F}">
      <dgm:prSet/>
      <dgm:spPr/>
      <dgm:t>
        <a:bodyPr/>
        <a:lstStyle/>
        <a:p>
          <a:endParaRPr lang="en-US"/>
        </a:p>
      </dgm:t>
    </dgm:pt>
    <dgm:pt modelId="{223023A7-215D-4FC2-8F87-96B6EBB55376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Runtime in microseconds</a:t>
          </a:r>
        </a:p>
      </dgm:t>
    </dgm:pt>
    <dgm:pt modelId="{76152578-3D37-4E2B-8E97-8F99D34D9050}" type="parTrans" cxnId="{9388BB40-17F8-4A89-988A-75E53E751C20}">
      <dgm:prSet/>
      <dgm:spPr/>
      <dgm:t>
        <a:bodyPr/>
        <a:lstStyle/>
        <a:p>
          <a:endParaRPr lang="en-US"/>
        </a:p>
      </dgm:t>
    </dgm:pt>
    <dgm:pt modelId="{4ECD91C2-C0A5-4E2E-BE01-166F6CE49620}" type="sibTrans" cxnId="{9388BB40-17F8-4A89-988A-75E53E751C20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71F84278-EFBC-574B-B686-D194DF0EA1BA}">
          <dgm:prSet custT="1"/>
          <dgm:spPr>
            <a:ln>
              <a:solidFill>
                <a:srgbClr val="C8032B">
                  <a:alpha val="20000"/>
                </a:srgbClr>
              </a:solidFill>
            </a:ln>
          </dgm:spPr>
          <dgm:t>
            <a:bodyPr/>
            <a:lstStyle/>
            <a:p>
              <a14:m>
                <m:oMath xmlns:m="http://schemas.openxmlformats.org/officeDocument/2006/math">
                  <m:r>
                    <a:rPr lang="en-US" sz="1800" b="0" i="1" smtClean="0">
                      <a:latin typeface="Cambria Math" panose="02040503050406030204" pitchFamily="18" charset="0"/>
                    </a:rPr>
                    <m:t>𝜀</m:t>
                  </m:r>
                </m:oMath>
              </a14:m>
              <a:r>
                <a:rPr lang="en-US" sz="1800" dirty="0">
                  <a:latin typeface="Lora" pitchFamily="2" charset="77"/>
                </a:rPr>
                <a:t>: controlling privacy budget, </a:t>
              </a:r>
              <a14:m>
                <m:oMath xmlns:m="http://schemas.openxmlformats.org/officeDocument/2006/math">
                  <m:r>
                    <a:rPr lang="en-US" sz="1800" b="0" i="1" smtClean="0">
                      <a:latin typeface="Cambria Math" panose="02040503050406030204" pitchFamily="18" charset="0"/>
                    </a:rPr>
                    <m:t>𝑛</m:t>
                  </m:r>
                </m:oMath>
              </a14:m>
              <a:r>
                <a:rPr lang="en-US" sz="1800" dirty="0">
                  <a:latin typeface="Lora" pitchFamily="2" charset="77"/>
                </a:rPr>
                <a:t>: number of nodes control input size</a:t>
              </a:r>
            </a:p>
          </dgm:t>
        </dgm:pt>
      </mc:Choice>
      <mc:Fallback>
        <dgm:pt modelId="{71F84278-EFBC-574B-B686-D194DF0EA1BA}">
          <dgm:prSet custT="1"/>
          <dgm:spPr>
            <a:ln>
              <a:solidFill>
                <a:srgbClr val="C8032B">
                  <a:alpha val="20000"/>
                </a:srgbClr>
              </a:solidFill>
            </a:ln>
          </dgm:spPr>
          <dgm:t>
            <a:bodyPr/>
            <a:lstStyle/>
            <a:p>
              <a:r>
                <a:rPr lang="en-US" sz="1800" b="0" i="0">
                  <a:latin typeface="Cambria Math" panose="02040503050406030204" pitchFamily="18" charset="0"/>
                </a:rPr>
                <a:t>𝜀</a:t>
              </a:r>
              <a:r>
                <a:rPr lang="en-US" sz="1800" dirty="0">
                  <a:latin typeface="Lora" pitchFamily="2" charset="77"/>
                </a:rPr>
                <a:t>: controlling privacy budget, </a:t>
              </a:r>
              <a:r>
                <a:rPr lang="en-US" sz="1800" b="0" i="0">
                  <a:latin typeface="Cambria Math" panose="02040503050406030204" pitchFamily="18" charset="0"/>
                </a:rPr>
                <a:t>𝑛</a:t>
              </a:r>
              <a:r>
                <a:rPr lang="en-US" sz="1800" dirty="0">
                  <a:latin typeface="Lora" pitchFamily="2" charset="77"/>
                </a:rPr>
                <a:t>: number of nodes control input size</a:t>
              </a:r>
            </a:p>
          </dgm:t>
        </dgm:pt>
      </mc:Fallback>
    </mc:AlternateContent>
    <dgm:pt modelId="{61222C95-9AB6-C54F-8D5A-BEBCE6B9AC64}" type="parTrans" cxnId="{1FB60F6D-2BB1-AF4D-B3D3-B1BFF9F2BCD1}">
      <dgm:prSet/>
      <dgm:spPr/>
      <dgm:t>
        <a:bodyPr/>
        <a:lstStyle/>
        <a:p>
          <a:endParaRPr lang="en-US"/>
        </a:p>
      </dgm:t>
    </dgm:pt>
    <dgm:pt modelId="{F2DDB8FA-C5E2-6E41-AF1C-30CD367E5BF4}" type="sibTrans" cxnId="{1FB60F6D-2BB1-AF4D-B3D3-B1BFF9F2BCD1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35FAD96F-38EA-7A43-9DD1-D02DF8FF751B}">
          <dgm:prSet custT="1"/>
          <dgm:spPr>
            <a:ln>
              <a:solidFill>
                <a:srgbClr val="C8032B">
                  <a:alpha val="20000"/>
                </a:srgbClr>
              </a:solidFill>
            </a:ln>
          </dgm:spPr>
          <dgm:t>
            <a:bodyPr/>
            <a:lstStyle/>
            <a:p>
              <a14:m>
                <m:oMath xmlns:m="http://schemas.openxmlformats.org/officeDocument/2006/math">
                  <m:r>
                    <a:rPr lang="en-US" sz="1800" b="0" i="1" smtClean="0">
                      <a:latin typeface="Cambria Math" panose="02040503050406030204" pitchFamily="18" charset="0"/>
                    </a:rPr>
                    <m:t>𝜇</m:t>
                  </m:r>
                </m:oMath>
              </a14:m>
              <a:r>
                <a:rPr lang="en-US" sz="1800" dirty="0">
                  <a:latin typeface="Lora" pitchFamily="2" charset="77"/>
                </a:rPr>
                <a:t>: edge sampling to reduce noise</a:t>
              </a:r>
            </a:p>
          </dgm:t>
        </dgm:pt>
      </mc:Choice>
      <mc:Fallback>
        <dgm:pt modelId="{35FAD96F-38EA-7A43-9DD1-D02DF8FF751B}">
          <dgm:prSet custT="1"/>
          <dgm:spPr>
            <a:ln>
              <a:solidFill>
                <a:srgbClr val="C8032B">
                  <a:alpha val="20000"/>
                </a:srgbClr>
              </a:solidFill>
            </a:ln>
          </dgm:spPr>
          <dgm:t>
            <a:bodyPr/>
            <a:lstStyle/>
            <a:p>
              <a:r>
                <a:rPr lang="en-US" sz="1800" b="0" i="0">
                  <a:latin typeface="Cambria Math" panose="02040503050406030204" pitchFamily="18" charset="0"/>
                </a:rPr>
                <a:t>𝜇</a:t>
              </a:r>
              <a:r>
                <a:rPr lang="en-US" sz="1800" dirty="0">
                  <a:latin typeface="Lora" pitchFamily="2" charset="77"/>
                </a:rPr>
                <a:t>: edge sampling to reduce noise</a:t>
              </a:r>
            </a:p>
          </dgm:t>
        </dgm:pt>
      </mc:Fallback>
    </mc:AlternateContent>
    <dgm:pt modelId="{367EEA20-F31C-7E44-9C71-53F49EAAB98B}" type="parTrans" cxnId="{479A0716-509E-E94E-A351-25FE4DD3991A}">
      <dgm:prSet/>
      <dgm:spPr/>
      <dgm:t>
        <a:bodyPr/>
        <a:lstStyle/>
        <a:p>
          <a:endParaRPr lang="en-US"/>
        </a:p>
      </dgm:t>
    </dgm:pt>
    <dgm:pt modelId="{4C42D972-95F2-C745-8CDA-6AD2AB6F212E}" type="sibTrans" cxnId="{479A0716-509E-E94E-A351-25FE4DD3991A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AA457E50-475E-CE49-8FEA-B49979D1CDD3}">
          <dgm:prSet custT="1"/>
          <dgm:spPr>
            <a:ln>
              <a:solidFill>
                <a:srgbClr val="C8032B">
                  <a:alpha val="20000"/>
                </a:srgbClr>
              </a:solidFill>
            </a:ln>
          </dgm:spPr>
          <dgm:t>
            <a:bodyPr/>
            <a:lstStyle/>
            <a:p>
              <a:r>
                <a:rPr lang="en-US" sz="1800" dirty="0">
                  <a:latin typeface="Lora" pitchFamily="2" charset="77"/>
                </a:rPr>
                <a:t>privacy-budget allocation: allocate</a:t>
              </a:r>
              <a14:m>
                <m:oMath xmlns:m="http://schemas.openxmlformats.org/officeDocument/2006/math">
                  <m:r>
                    <a:rPr lang="en-US" sz="1800" b="0" i="0" smtClean="0">
                      <a:latin typeface="Cambria Math" panose="02040503050406030204" pitchFamily="18" charset="0"/>
                    </a:rPr>
                    <m:t> </m:t>
                  </m:r>
                  <m:r>
                    <a:rPr lang="en-US" sz="1800" b="0" i="1" smtClean="0">
                      <a:latin typeface="Cambria Math" panose="02040503050406030204" pitchFamily="18" charset="0"/>
                    </a:rPr>
                    <m:t>𝜀</m:t>
                  </m:r>
                  <m:r>
                    <a:rPr lang="en-US" sz="1800" b="0" i="1" smtClean="0">
                      <a:latin typeface="Cambria Math" panose="02040503050406030204" pitchFamily="18" charset="0"/>
                    </a:rPr>
                    <m:t> </m:t>
                  </m:r>
                </m:oMath>
              </a14:m>
              <a:r>
                <a:rPr lang="en-US" sz="1800" dirty="0">
                  <a:latin typeface="Lora" pitchFamily="2" charset="77"/>
                </a:rPr>
                <a:t>non-uniformly across steps</a:t>
              </a:r>
            </a:p>
          </dgm:t>
        </dgm:pt>
      </mc:Choice>
      <mc:Fallback>
        <dgm:pt modelId="{AA457E50-475E-CE49-8FEA-B49979D1CDD3}">
          <dgm:prSet custT="1"/>
          <dgm:spPr>
            <a:ln>
              <a:solidFill>
                <a:srgbClr val="C8032B">
                  <a:alpha val="20000"/>
                </a:srgbClr>
              </a:solidFill>
            </a:ln>
          </dgm:spPr>
          <dgm:t>
            <a:bodyPr/>
            <a:lstStyle/>
            <a:p>
              <a:r>
                <a:rPr lang="en-US" sz="1800" dirty="0">
                  <a:latin typeface="Lora" pitchFamily="2" charset="77"/>
                </a:rPr>
                <a:t>privacy-budget allocation: allocate</a:t>
              </a:r>
              <a:r>
                <a:rPr lang="en-US" sz="1800" b="0" i="0">
                  <a:latin typeface="Cambria Math" panose="02040503050406030204" pitchFamily="18" charset="0"/>
                </a:rPr>
                <a:t> 𝜀 </a:t>
              </a:r>
              <a:r>
                <a:rPr lang="en-US" sz="1800" dirty="0">
                  <a:latin typeface="Lora" pitchFamily="2" charset="77"/>
                </a:rPr>
                <a:t>non-uniformly across steps</a:t>
              </a:r>
            </a:p>
          </dgm:t>
        </dgm:pt>
      </mc:Fallback>
    </mc:AlternateContent>
    <dgm:pt modelId="{47350F19-5793-F145-A1E6-9894A00202D5}" type="parTrans" cxnId="{E19F5198-3649-DE49-9FF8-9B4B86C550B8}">
      <dgm:prSet/>
      <dgm:spPr/>
      <dgm:t>
        <a:bodyPr/>
        <a:lstStyle/>
        <a:p>
          <a:endParaRPr lang="en-US"/>
        </a:p>
      </dgm:t>
    </dgm:pt>
    <dgm:pt modelId="{13D0B240-392B-5B4A-A61B-C225DA4E02EC}" type="sibTrans" cxnId="{E19F5198-3649-DE49-9FF8-9B4B86C550B8}">
      <dgm:prSet/>
      <dgm:spPr/>
      <dgm:t>
        <a:bodyPr/>
        <a:lstStyle/>
        <a:p>
          <a:endParaRPr lang="en-US"/>
        </a:p>
      </dgm:t>
    </dgm:pt>
    <dgm:pt modelId="{749178AB-03C4-DC44-B2CD-0B0DE95BC41B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Choice of LDP mechanism: RR, OUE</a:t>
          </a:r>
        </a:p>
      </dgm:t>
    </dgm:pt>
    <dgm:pt modelId="{18A7BD2E-F87C-BB42-8111-2719CDA0B4AE}" type="parTrans" cxnId="{8B7BB808-3073-544B-AE3D-E982C3EC1E8E}">
      <dgm:prSet/>
      <dgm:spPr/>
      <dgm:t>
        <a:bodyPr/>
        <a:lstStyle/>
        <a:p>
          <a:endParaRPr lang="en-US"/>
        </a:p>
      </dgm:t>
    </dgm:pt>
    <dgm:pt modelId="{DF30C9CE-6943-C440-A9D6-88861B445A6A}" type="sibTrans" cxnId="{8B7BB808-3073-544B-AE3D-E982C3EC1E8E}">
      <dgm:prSet/>
      <dgm:spPr/>
      <dgm:t>
        <a:bodyPr/>
        <a:lstStyle/>
        <a:p>
          <a:endParaRPr lang="en-US"/>
        </a:p>
      </dgm:t>
    </dgm:pt>
    <dgm:pt modelId="{A561C9FF-42F4-0B4D-8FC4-53BDC8D8EEC8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Communication overhead: upload &amp; download cost	</a:t>
          </a:r>
        </a:p>
      </dgm:t>
    </dgm:pt>
    <dgm:pt modelId="{21098C1A-2966-8A4E-B8D4-D79738B1BBDF}" type="parTrans" cxnId="{3FC48B75-47B1-3E48-92C0-9E03A6B709AE}">
      <dgm:prSet/>
      <dgm:spPr/>
      <dgm:t>
        <a:bodyPr/>
        <a:lstStyle/>
        <a:p>
          <a:endParaRPr lang="en-US"/>
        </a:p>
      </dgm:t>
    </dgm:pt>
    <dgm:pt modelId="{61ED061D-EE0A-D84A-B8DC-763D90B6D399}" type="sibTrans" cxnId="{3FC48B75-47B1-3E48-92C0-9E03A6B709AE}">
      <dgm:prSet/>
      <dgm:spPr/>
      <dgm:t>
        <a:bodyPr/>
        <a:lstStyle/>
        <a:p>
          <a:endParaRPr lang="en-US"/>
        </a:p>
      </dgm:t>
    </dgm:pt>
    <dgm:pt modelId="{3AC09FC6-A7A4-4E6D-9276-4C3603ECD754}" type="pres">
      <dgm:prSet presAssocID="{A3821FF2-CEBA-4003-881F-3245E252D6CC}" presName="linear" presStyleCnt="0">
        <dgm:presLayoutVars>
          <dgm:dir/>
          <dgm:animLvl val="lvl"/>
          <dgm:resizeHandles val="exact"/>
        </dgm:presLayoutVars>
      </dgm:prSet>
      <dgm:spPr/>
    </dgm:pt>
    <dgm:pt modelId="{E190775A-71AE-4FFA-BE0F-F66F3094411A}" type="pres">
      <dgm:prSet presAssocID="{D4C22724-4B30-4510-87FF-D371F3F48301}" presName="parentLin" presStyleCnt="0"/>
      <dgm:spPr/>
    </dgm:pt>
    <dgm:pt modelId="{E189924A-B227-4388-9835-B4F708D3F37B}" type="pres">
      <dgm:prSet presAssocID="{D4C22724-4B30-4510-87FF-D371F3F48301}" presName="parentLeftMargin" presStyleLbl="node1" presStyleIdx="0" presStyleCnt="2"/>
      <dgm:spPr/>
    </dgm:pt>
    <dgm:pt modelId="{9AE52051-5680-45A2-BB06-49DF2196F45D}" type="pres">
      <dgm:prSet presAssocID="{D4C22724-4B30-4510-87FF-D371F3F48301}" presName="parentText" presStyleLbl="node1" presStyleIdx="0" presStyleCnt="2" custScaleY="31836" custLinFactNeighborX="16481" custLinFactNeighborY="-61358">
        <dgm:presLayoutVars>
          <dgm:chMax val="0"/>
          <dgm:bulletEnabled val="1"/>
        </dgm:presLayoutVars>
      </dgm:prSet>
      <dgm:spPr/>
    </dgm:pt>
    <dgm:pt modelId="{17B3A606-5D0B-4F99-9115-F3218944D717}" type="pres">
      <dgm:prSet presAssocID="{D4C22724-4B30-4510-87FF-D371F3F48301}" presName="negativeSpace" presStyleCnt="0"/>
      <dgm:spPr/>
    </dgm:pt>
    <dgm:pt modelId="{2A3CD191-959E-48E1-81F1-4CAB8D9FD46E}" type="pres">
      <dgm:prSet presAssocID="{D4C22724-4B30-4510-87FF-D371F3F48301}" presName="childText" presStyleLbl="conFgAcc1" presStyleIdx="0" presStyleCnt="2" custAng="0" custScaleY="65471" custLinFactY="-2250" custLinFactNeighborY="-100000">
        <dgm:presLayoutVars>
          <dgm:bulletEnabled val="1"/>
        </dgm:presLayoutVars>
      </dgm:prSet>
      <dgm:spPr/>
    </dgm:pt>
    <dgm:pt modelId="{9C09423C-19CD-4BFA-AD21-D99E751C52E3}" type="pres">
      <dgm:prSet presAssocID="{568C7CFB-7AE1-4DC1-881A-70405FDF6E3F}" presName="spaceBetweenRectangles" presStyleCnt="0"/>
      <dgm:spPr/>
    </dgm:pt>
    <dgm:pt modelId="{E380FA7A-ADDB-4A43-819B-8010A9A66401}" type="pres">
      <dgm:prSet presAssocID="{B85CB756-94DE-445E-A9C0-4656F0BAD087}" presName="parentLin" presStyleCnt="0"/>
      <dgm:spPr/>
    </dgm:pt>
    <dgm:pt modelId="{9318B20C-FF98-4EE1-AA2B-E882C6087FF1}" type="pres">
      <dgm:prSet presAssocID="{B85CB756-94DE-445E-A9C0-4656F0BAD087}" presName="parentLeftMargin" presStyleLbl="node1" presStyleIdx="0" presStyleCnt="2"/>
      <dgm:spPr/>
    </dgm:pt>
    <dgm:pt modelId="{4505D421-E7C4-4D86-A3B6-B963ED16EBB2}" type="pres">
      <dgm:prSet presAssocID="{B85CB756-94DE-445E-A9C0-4656F0BAD087}" presName="parentText" presStyleLbl="node1" presStyleIdx="1" presStyleCnt="2" custScaleY="27392" custLinFactNeighborX="23182" custLinFactNeighborY="-36902">
        <dgm:presLayoutVars>
          <dgm:chMax val="0"/>
          <dgm:bulletEnabled val="1"/>
        </dgm:presLayoutVars>
      </dgm:prSet>
      <dgm:spPr/>
    </dgm:pt>
    <dgm:pt modelId="{DFAFDA70-B6DE-4B43-89A6-D78B58BFACC1}" type="pres">
      <dgm:prSet presAssocID="{B85CB756-94DE-445E-A9C0-4656F0BAD087}" presName="negativeSpace" presStyleCnt="0"/>
      <dgm:spPr/>
    </dgm:pt>
    <dgm:pt modelId="{BD57BC95-258D-448F-B4A6-042F371EABF8}" type="pres">
      <dgm:prSet presAssocID="{B85CB756-94DE-445E-A9C0-4656F0BAD087}" presName="childText" presStyleLbl="conFgAcc1" presStyleIdx="1" presStyleCnt="2" custScaleY="52101" custLinFactNeighborY="8491">
        <dgm:presLayoutVars>
          <dgm:bulletEnabled val="1"/>
        </dgm:presLayoutVars>
      </dgm:prSet>
      <dgm:spPr/>
    </dgm:pt>
  </dgm:ptLst>
  <dgm:cxnLst>
    <dgm:cxn modelId="{8B7BB808-3073-544B-AE3D-E982C3EC1E8E}" srcId="{D4C22724-4B30-4510-87FF-D371F3F48301}" destId="{749178AB-03C4-DC44-B2CD-0B0DE95BC41B}" srcOrd="2" destOrd="0" parTransId="{18A7BD2E-F87C-BB42-8111-2719CDA0B4AE}" sibTransId="{DF30C9CE-6943-C440-A9D6-88861B445A6A}"/>
    <dgm:cxn modelId="{BC92FB11-E524-49DB-BE0A-096985106C31}" srcId="{A3821FF2-CEBA-4003-881F-3245E252D6CC}" destId="{B85CB756-94DE-445E-A9C0-4656F0BAD087}" srcOrd="1" destOrd="0" parTransId="{06138732-8AEB-4BDB-9279-7939B0F1D72B}" sibTransId="{05A42883-39A7-4D03-A2B8-84ACCCFAA1BA}"/>
    <dgm:cxn modelId="{CF510513-0652-4D82-94FC-B3E3B941E1E4}" srcId="{A3821FF2-CEBA-4003-881F-3245E252D6CC}" destId="{D4C22724-4B30-4510-87FF-D371F3F48301}" srcOrd="0" destOrd="0" parTransId="{3F7FC55F-0FB9-437C-8571-63EDC31C6B63}" sibTransId="{568C7CFB-7AE1-4DC1-881A-70405FDF6E3F}"/>
    <dgm:cxn modelId="{ACD35313-BAB1-4DB8-B998-E758BA00E467}" type="presOf" srcId="{D4C22724-4B30-4510-87FF-D371F3F48301}" destId="{E189924A-B227-4388-9835-B4F708D3F37B}" srcOrd="0" destOrd="0" presId="urn:microsoft.com/office/officeart/2005/8/layout/list1"/>
    <dgm:cxn modelId="{479A0716-509E-E94E-A351-25FE4DD3991A}" srcId="{A3B0FEEE-8362-48EE-9236-257D073D80FA}" destId="{35FAD96F-38EA-7A43-9DD1-D02DF8FF751B}" srcOrd="0" destOrd="0" parTransId="{367EEA20-F31C-7E44-9C71-53F49EAAB98B}" sibTransId="{4C42D972-95F2-C745-8CDA-6AD2AB6F212E}"/>
    <dgm:cxn modelId="{FFA2FA1E-9245-A348-A922-E83EACDA2787}" type="presOf" srcId="{749178AB-03C4-DC44-B2CD-0B0DE95BC41B}" destId="{2A3CD191-959E-48E1-81F1-4CAB8D9FD46E}" srcOrd="0" destOrd="5" presId="urn:microsoft.com/office/officeart/2005/8/layout/list1"/>
    <dgm:cxn modelId="{095D0622-0635-4EBA-8091-AA61F030F003}" type="presOf" srcId="{B85CB756-94DE-445E-A9C0-4656F0BAD087}" destId="{4505D421-E7C4-4D86-A3B6-B963ED16EBB2}" srcOrd="1" destOrd="0" presId="urn:microsoft.com/office/officeart/2005/8/layout/list1"/>
    <dgm:cxn modelId="{C7A2AB32-9298-4CC0-8D79-07BE6C5C6819}" type="presOf" srcId="{6644DF85-CB11-4350-88ED-95AB69DA1FB2}" destId="{BD57BC95-258D-448F-B4A6-042F371EABF8}" srcOrd="0" destOrd="0" presId="urn:microsoft.com/office/officeart/2005/8/layout/list1"/>
    <dgm:cxn modelId="{9388BB40-17F8-4A89-988A-75E53E751C20}" srcId="{B85CB756-94DE-445E-A9C0-4656F0BAD087}" destId="{223023A7-215D-4FC2-8F87-96B6EBB55376}" srcOrd="1" destOrd="0" parTransId="{76152578-3D37-4E2B-8E97-8F99D34D9050}" sibTransId="{4ECD91C2-C0A5-4E2E-BE01-166F6CE49620}"/>
    <dgm:cxn modelId="{BBF08C54-231B-2D44-A7B9-42FEB549157F}" type="presOf" srcId="{71F84278-EFBC-574B-B686-D194DF0EA1BA}" destId="{2A3CD191-959E-48E1-81F1-4CAB8D9FD46E}" srcOrd="0" destOrd="1" presId="urn:microsoft.com/office/officeart/2005/8/layout/list1"/>
    <dgm:cxn modelId="{0EAA0955-F932-4742-878D-323DF354CB4C}" type="presOf" srcId="{B85CB756-94DE-445E-A9C0-4656F0BAD087}" destId="{9318B20C-FF98-4EE1-AA2B-E882C6087FF1}" srcOrd="0" destOrd="0" presId="urn:microsoft.com/office/officeart/2005/8/layout/list1"/>
    <dgm:cxn modelId="{3E3F1764-D2D4-AC42-8277-E11C61A8FAB5}" type="presOf" srcId="{35FAD96F-38EA-7A43-9DD1-D02DF8FF751B}" destId="{2A3CD191-959E-48E1-81F1-4CAB8D9FD46E}" srcOrd="0" destOrd="3" presId="urn:microsoft.com/office/officeart/2005/8/layout/list1"/>
    <dgm:cxn modelId="{D90A6D64-7859-C243-91FD-4B59A4518459}" type="presOf" srcId="{AA457E50-475E-CE49-8FEA-B49979D1CDD3}" destId="{2A3CD191-959E-48E1-81F1-4CAB8D9FD46E}" srcOrd="0" destOrd="4" presId="urn:microsoft.com/office/officeart/2005/8/layout/list1"/>
    <dgm:cxn modelId="{4A944E67-EDC9-4359-8ECF-E6D995F8626F}" srcId="{B85CB756-94DE-445E-A9C0-4656F0BAD087}" destId="{6644DF85-CB11-4350-88ED-95AB69DA1FB2}" srcOrd="0" destOrd="0" parTransId="{00CA0930-D839-4843-8E3C-CB1FEAB3B76E}" sibTransId="{CE256CBB-9594-4CD0-B804-7487737E5918}"/>
    <dgm:cxn modelId="{E4E0D067-C774-4728-AE32-92114E76CB3C}" type="presOf" srcId="{A3821FF2-CEBA-4003-881F-3245E252D6CC}" destId="{3AC09FC6-A7A4-4E6D-9276-4C3603ECD754}" srcOrd="0" destOrd="0" presId="urn:microsoft.com/office/officeart/2005/8/layout/list1"/>
    <dgm:cxn modelId="{1FB60F6D-2BB1-AF4D-B3D3-B1BFF9F2BCD1}" srcId="{59F609A6-9CA4-48CD-AB57-47EED517D3B4}" destId="{71F84278-EFBC-574B-B686-D194DF0EA1BA}" srcOrd="0" destOrd="0" parTransId="{61222C95-9AB6-C54F-8D5A-BEBCE6B9AC64}" sibTransId="{F2DDB8FA-C5E2-6E41-AF1C-30CD367E5BF4}"/>
    <dgm:cxn modelId="{3FC48B75-47B1-3E48-92C0-9E03A6B709AE}" srcId="{B85CB756-94DE-445E-A9C0-4656F0BAD087}" destId="{A561C9FF-42F4-0B4D-8FC4-53BDC8D8EEC8}" srcOrd="2" destOrd="0" parTransId="{21098C1A-2966-8A4E-B8D4-D79738B1BBDF}" sibTransId="{61ED061D-EE0A-D84A-B8DC-763D90B6D399}"/>
    <dgm:cxn modelId="{C9FA1388-F840-4444-894D-D08D455A709D}" type="presOf" srcId="{D4C22724-4B30-4510-87FF-D371F3F48301}" destId="{9AE52051-5680-45A2-BB06-49DF2196F45D}" srcOrd="1" destOrd="0" presId="urn:microsoft.com/office/officeart/2005/8/layout/list1"/>
    <dgm:cxn modelId="{E19F5198-3649-DE49-9FF8-9B4B86C550B8}" srcId="{A3B0FEEE-8362-48EE-9236-257D073D80FA}" destId="{AA457E50-475E-CE49-8FEA-B49979D1CDD3}" srcOrd="1" destOrd="0" parTransId="{47350F19-5793-F145-A1E6-9894A00202D5}" sibTransId="{13D0B240-392B-5B4A-A61B-C225DA4E02EC}"/>
    <dgm:cxn modelId="{1EAEA999-643A-4239-8E18-A4CAAC181D06}" type="presOf" srcId="{A3B0FEEE-8362-48EE-9236-257D073D80FA}" destId="{2A3CD191-959E-48E1-81F1-4CAB8D9FD46E}" srcOrd="0" destOrd="2" presId="urn:microsoft.com/office/officeart/2005/8/layout/list1"/>
    <dgm:cxn modelId="{41703F9D-8B3E-504C-8FAB-F06B8444D757}" type="presOf" srcId="{A561C9FF-42F4-0B4D-8FC4-53BDC8D8EEC8}" destId="{BD57BC95-258D-448F-B4A6-042F371EABF8}" srcOrd="0" destOrd="2" presId="urn:microsoft.com/office/officeart/2005/8/layout/list1"/>
    <dgm:cxn modelId="{7F7358B8-829F-4AB7-B358-D2831D3F03E1}" type="presOf" srcId="{59F609A6-9CA4-48CD-AB57-47EED517D3B4}" destId="{2A3CD191-959E-48E1-81F1-4CAB8D9FD46E}" srcOrd="0" destOrd="0" presId="urn:microsoft.com/office/officeart/2005/8/layout/list1"/>
    <dgm:cxn modelId="{1C7947DE-DE05-46EE-8B07-FBCCBD738D4F}" type="presOf" srcId="{223023A7-215D-4FC2-8F87-96B6EBB55376}" destId="{BD57BC95-258D-448F-B4A6-042F371EABF8}" srcOrd="0" destOrd="1" presId="urn:microsoft.com/office/officeart/2005/8/layout/list1"/>
    <dgm:cxn modelId="{440251DE-7340-44FC-9266-3C0B9F0E73BE}" srcId="{D4C22724-4B30-4510-87FF-D371F3F48301}" destId="{59F609A6-9CA4-48CD-AB57-47EED517D3B4}" srcOrd="0" destOrd="0" parTransId="{2DBB80AD-5D59-4100-8DE9-05474B491800}" sibTransId="{FA785242-4956-4F6F-932D-EC8CEB27C3AB}"/>
    <dgm:cxn modelId="{69A906E2-397B-4DBA-BA00-87F8CA9CC7DC}" srcId="{D4C22724-4B30-4510-87FF-D371F3F48301}" destId="{A3B0FEEE-8362-48EE-9236-257D073D80FA}" srcOrd="1" destOrd="0" parTransId="{CD9DAFEB-FC17-4C77-B122-87FDA8411431}" sibTransId="{245EAD32-5574-4246-BB05-663081A048F3}"/>
    <dgm:cxn modelId="{6526A1ED-2DED-4227-A3F1-D396634F755E}" type="presParOf" srcId="{3AC09FC6-A7A4-4E6D-9276-4C3603ECD754}" destId="{E190775A-71AE-4FFA-BE0F-F66F3094411A}" srcOrd="0" destOrd="0" presId="urn:microsoft.com/office/officeart/2005/8/layout/list1"/>
    <dgm:cxn modelId="{3E3AD42E-EE5B-48C2-AC13-FDADB02266D9}" type="presParOf" srcId="{E190775A-71AE-4FFA-BE0F-F66F3094411A}" destId="{E189924A-B227-4388-9835-B4F708D3F37B}" srcOrd="0" destOrd="0" presId="urn:microsoft.com/office/officeart/2005/8/layout/list1"/>
    <dgm:cxn modelId="{C7A06C3C-7F64-4A5A-BB6B-E08979027AD5}" type="presParOf" srcId="{E190775A-71AE-4FFA-BE0F-F66F3094411A}" destId="{9AE52051-5680-45A2-BB06-49DF2196F45D}" srcOrd="1" destOrd="0" presId="urn:microsoft.com/office/officeart/2005/8/layout/list1"/>
    <dgm:cxn modelId="{42A1EC23-57D5-4C4C-9C60-10F053BC5EE0}" type="presParOf" srcId="{3AC09FC6-A7A4-4E6D-9276-4C3603ECD754}" destId="{17B3A606-5D0B-4F99-9115-F3218944D717}" srcOrd="1" destOrd="0" presId="urn:microsoft.com/office/officeart/2005/8/layout/list1"/>
    <dgm:cxn modelId="{614B39F1-4499-4340-A634-4DB520F92989}" type="presParOf" srcId="{3AC09FC6-A7A4-4E6D-9276-4C3603ECD754}" destId="{2A3CD191-959E-48E1-81F1-4CAB8D9FD46E}" srcOrd="2" destOrd="0" presId="urn:microsoft.com/office/officeart/2005/8/layout/list1"/>
    <dgm:cxn modelId="{3297507B-772F-40EF-B300-23BA4FBAA0A2}" type="presParOf" srcId="{3AC09FC6-A7A4-4E6D-9276-4C3603ECD754}" destId="{9C09423C-19CD-4BFA-AD21-D99E751C52E3}" srcOrd="3" destOrd="0" presId="urn:microsoft.com/office/officeart/2005/8/layout/list1"/>
    <dgm:cxn modelId="{161B37AD-DA2C-4137-A4D8-C76D414A03B5}" type="presParOf" srcId="{3AC09FC6-A7A4-4E6D-9276-4C3603ECD754}" destId="{E380FA7A-ADDB-4A43-819B-8010A9A66401}" srcOrd="4" destOrd="0" presId="urn:microsoft.com/office/officeart/2005/8/layout/list1"/>
    <dgm:cxn modelId="{49E90C91-8A64-44A7-AD08-16A7E6CD0A33}" type="presParOf" srcId="{E380FA7A-ADDB-4A43-819B-8010A9A66401}" destId="{9318B20C-FF98-4EE1-AA2B-E882C6087FF1}" srcOrd="0" destOrd="0" presId="urn:microsoft.com/office/officeart/2005/8/layout/list1"/>
    <dgm:cxn modelId="{A31F5370-4407-41D2-BA5B-AAC459B3296F}" type="presParOf" srcId="{E380FA7A-ADDB-4A43-819B-8010A9A66401}" destId="{4505D421-E7C4-4D86-A3B6-B963ED16EBB2}" srcOrd="1" destOrd="0" presId="urn:microsoft.com/office/officeart/2005/8/layout/list1"/>
    <dgm:cxn modelId="{232F72EA-E209-4284-A35F-2DEAD93A4521}" type="presParOf" srcId="{3AC09FC6-A7A4-4E6D-9276-4C3603ECD754}" destId="{DFAFDA70-B6DE-4B43-89A6-D78B58BFACC1}" srcOrd="5" destOrd="0" presId="urn:microsoft.com/office/officeart/2005/8/layout/list1"/>
    <dgm:cxn modelId="{2FC37072-0C41-4506-9FBC-3BB9773EFE03}" type="presParOf" srcId="{3AC09FC6-A7A4-4E6D-9276-4C3603ECD754}" destId="{BD57BC95-258D-448F-B4A6-042F371EABF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821FF2-CEBA-4003-881F-3245E252D6CC}" type="doc">
      <dgm:prSet loTypeId="urn:microsoft.com/office/officeart/2005/8/layout/list1" loCatId="list" qsTypeId="urn:microsoft.com/office/officeart/2005/8/quickstyle/simple1#6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D4C22724-4B30-4510-87FF-D371F3F48301}">
      <dgm:prSet custT="1"/>
      <dgm:spPr>
        <a:solidFill>
          <a:srgbClr val="C8032B">
            <a:alpha val="80000"/>
          </a:srgbClr>
        </a:solidFill>
      </dgm:spPr>
      <dgm:t>
        <a:bodyPr/>
        <a:lstStyle/>
        <a:p>
          <a:r>
            <a:rPr lang="en-US" sz="1800" dirty="0">
              <a:latin typeface="Lora" pitchFamily="2" charset="77"/>
            </a:rPr>
            <a:t>3. Parameter Specification</a:t>
          </a:r>
        </a:p>
      </dgm:t>
    </dgm:pt>
    <dgm:pt modelId="{3F7FC55F-0FB9-437C-8571-63EDC31C6B63}" type="parTrans" cxnId="{CF510513-0652-4D82-94FC-B3E3B941E1E4}">
      <dgm:prSet/>
      <dgm:spPr/>
      <dgm:t>
        <a:bodyPr/>
        <a:lstStyle/>
        <a:p>
          <a:endParaRPr lang="en-US"/>
        </a:p>
      </dgm:t>
    </dgm:pt>
    <dgm:pt modelId="{568C7CFB-7AE1-4DC1-881A-70405FDF6E3F}" type="sibTrans" cxnId="{CF510513-0652-4D82-94FC-B3E3B941E1E4}">
      <dgm:prSet/>
      <dgm:spPr/>
      <dgm:t>
        <a:bodyPr/>
        <a:lstStyle/>
        <a:p>
          <a:endParaRPr lang="en-US"/>
        </a:p>
      </dgm:t>
    </dgm:pt>
    <dgm:pt modelId="{59F609A6-9CA4-48CD-AB57-47EED517D3B4}">
      <dgm:prSet custT="1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2DBB80AD-5D59-4100-8DE9-05474B491800}" type="parTrans" cxnId="{440251DE-7340-44FC-9266-3C0B9F0E73BE}">
      <dgm:prSet/>
      <dgm:spPr/>
      <dgm:t>
        <a:bodyPr/>
        <a:lstStyle/>
        <a:p>
          <a:endParaRPr lang="en-US"/>
        </a:p>
      </dgm:t>
    </dgm:pt>
    <dgm:pt modelId="{FA785242-4956-4F6F-932D-EC8CEB27C3AB}" type="sibTrans" cxnId="{440251DE-7340-44FC-9266-3C0B9F0E73BE}">
      <dgm:prSet/>
      <dgm:spPr/>
      <dgm:t>
        <a:bodyPr/>
        <a:lstStyle/>
        <a:p>
          <a:endParaRPr lang="en-US"/>
        </a:p>
      </dgm:t>
    </dgm:pt>
    <dgm:pt modelId="{A3B0FEEE-8362-48EE-9236-257D073D80FA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CD9DAFEB-FC17-4C77-B122-87FDA8411431}" type="parTrans" cxnId="{69A906E2-397B-4DBA-BA00-87F8CA9CC7DC}">
      <dgm:prSet/>
      <dgm:spPr/>
      <dgm:t>
        <a:bodyPr/>
        <a:lstStyle/>
        <a:p>
          <a:endParaRPr lang="en-US"/>
        </a:p>
      </dgm:t>
    </dgm:pt>
    <dgm:pt modelId="{245EAD32-5574-4246-BB05-663081A048F3}" type="sibTrans" cxnId="{69A906E2-397B-4DBA-BA00-87F8CA9CC7DC}">
      <dgm:prSet/>
      <dgm:spPr/>
      <dgm:t>
        <a:bodyPr/>
        <a:lstStyle/>
        <a:p>
          <a:endParaRPr lang="en-US"/>
        </a:p>
      </dgm:t>
    </dgm:pt>
    <dgm:pt modelId="{B85CB756-94DE-445E-A9C0-4656F0BAD087}">
      <dgm:prSet custT="1"/>
      <dgm:spPr>
        <a:solidFill>
          <a:srgbClr val="C8032B">
            <a:alpha val="80000"/>
          </a:srgbClr>
        </a:solidFill>
      </dgm:spPr>
      <dgm:t>
        <a:bodyPr/>
        <a:lstStyle/>
        <a:p>
          <a:r>
            <a:rPr lang="en-US" sz="1800" dirty="0">
              <a:latin typeface="Lora" pitchFamily="2" charset="77"/>
            </a:rPr>
            <a:t>4. Metric Evaluation</a:t>
          </a:r>
        </a:p>
      </dgm:t>
    </dgm:pt>
    <dgm:pt modelId="{06138732-8AEB-4BDB-9279-7939B0F1D72B}" type="parTrans" cxnId="{BC92FB11-E524-49DB-BE0A-096985106C31}">
      <dgm:prSet/>
      <dgm:spPr/>
      <dgm:t>
        <a:bodyPr/>
        <a:lstStyle/>
        <a:p>
          <a:endParaRPr lang="en-US"/>
        </a:p>
      </dgm:t>
    </dgm:pt>
    <dgm:pt modelId="{05A42883-39A7-4D03-A2B8-84ACCCFAA1BA}" type="sibTrans" cxnId="{BC92FB11-E524-49DB-BE0A-096985106C31}">
      <dgm:prSet/>
      <dgm:spPr/>
      <dgm:t>
        <a:bodyPr/>
        <a:lstStyle/>
        <a:p>
          <a:endParaRPr lang="en-US"/>
        </a:p>
      </dgm:t>
    </dgm:pt>
    <dgm:pt modelId="{6644DF85-CB11-4350-88ED-95AB69DA1FB2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Accuracy: Relative Error &amp; L2-Loss</a:t>
          </a:r>
        </a:p>
      </dgm:t>
    </dgm:pt>
    <dgm:pt modelId="{00CA0930-D839-4843-8E3C-CB1FEAB3B76E}" type="parTrans" cxnId="{4A944E67-EDC9-4359-8ECF-E6D995F8626F}">
      <dgm:prSet/>
      <dgm:spPr/>
      <dgm:t>
        <a:bodyPr/>
        <a:lstStyle/>
        <a:p>
          <a:endParaRPr lang="en-US"/>
        </a:p>
      </dgm:t>
    </dgm:pt>
    <dgm:pt modelId="{CE256CBB-9594-4CD0-B804-7487737E5918}" type="sibTrans" cxnId="{4A944E67-EDC9-4359-8ECF-E6D995F8626F}">
      <dgm:prSet/>
      <dgm:spPr/>
      <dgm:t>
        <a:bodyPr/>
        <a:lstStyle/>
        <a:p>
          <a:endParaRPr lang="en-US"/>
        </a:p>
      </dgm:t>
    </dgm:pt>
    <dgm:pt modelId="{223023A7-215D-4FC2-8F87-96B6EBB55376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Runtime in microseconds</a:t>
          </a:r>
        </a:p>
      </dgm:t>
    </dgm:pt>
    <dgm:pt modelId="{76152578-3D37-4E2B-8E97-8F99D34D9050}" type="parTrans" cxnId="{9388BB40-17F8-4A89-988A-75E53E751C20}">
      <dgm:prSet/>
      <dgm:spPr/>
      <dgm:t>
        <a:bodyPr/>
        <a:lstStyle/>
        <a:p>
          <a:endParaRPr lang="en-US"/>
        </a:p>
      </dgm:t>
    </dgm:pt>
    <dgm:pt modelId="{4ECD91C2-C0A5-4E2E-BE01-166F6CE49620}" type="sibTrans" cxnId="{9388BB40-17F8-4A89-988A-75E53E751C20}">
      <dgm:prSet/>
      <dgm:spPr/>
      <dgm:t>
        <a:bodyPr/>
        <a:lstStyle/>
        <a:p>
          <a:endParaRPr lang="en-US"/>
        </a:p>
      </dgm:t>
    </dgm:pt>
    <dgm:pt modelId="{71F84278-EFBC-574B-B686-D194DF0EA1BA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61222C95-9AB6-C54F-8D5A-BEBCE6B9AC64}" type="parTrans" cxnId="{1FB60F6D-2BB1-AF4D-B3D3-B1BFF9F2BCD1}">
      <dgm:prSet/>
      <dgm:spPr/>
      <dgm:t>
        <a:bodyPr/>
        <a:lstStyle/>
        <a:p>
          <a:endParaRPr lang="en-US"/>
        </a:p>
      </dgm:t>
    </dgm:pt>
    <dgm:pt modelId="{F2DDB8FA-C5E2-6E41-AF1C-30CD367E5BF4}" type="sibTrans" cxnId="{1FB60F6D-2BB1-AF4D-B3D3-B1BFF9F2BCD1}">
      <dgm:prSet/>
      <dgm:spPr/>
      <dgm:t>
        <a:bodyPr/>
        <a:lstStyle/>
        <a:p>
          <a:endParaRPr lang="en-US"/>
        </a:p>
      </dgm:t>
    </dgm:pt>
    <dgm:pt modelId="{35FAD96F-38EA-7A43-9DD1-D02DF8FF751B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367EEA20-F31C-7E44-9C71-53F49EAAB98B}" type="parTrans" cxnId="{479A0716-509E-E94E-A351-25FE4DD3991A}">
      <dgm:prSet/>
      <dgm:spPr/>
      <dgm:t>
        <a:bodyPr/>
        <a:lstStyle/>
        <a:p>
          <a:endParaRPr lang="en-US"/>
        </a:p>
      </dgm:t>
    </dgm:pt>
    <dgm:pt modelId="{4C42D972-95F2-C745-8CDA-6AD2AB6F212E}" type="sibTrans" cxnId="{479A0716-509E-E94E-A351-25FE4DD3991A}">
      <dgm:prSet/>
      <dgm:spPr/>
      <dgm:t>
        <a:bodyPr/>
        <a:lstStyle/>
        <a:p>
          <a:endParaRPr lang="en-US"/>
        </a:p>
      </dgm:t>
    </dgm:pt>
    <dgm:pt modelId="{AA457E50-475E-CE49-8FEA-B49979D1CDD3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47350F19-5793-F145-A1E6-9894A00202D5}" type="parTrans" cxnId="{E19F5198-3649-DE49-9FF8-9B4B86C550B8}">
      <dgm:prSet/>
      <dgm:spPr/>
      <dgm:t>
        <a:bodyPr/>
        <a:lstStyle/>
        <a:p>
          <a:endParaRPr lang="en-US"/>
        </a:p>
      </dgm:t>
    </dgm:pt>
    <dgm:pt modelId="{13D0B240-392B-5B4A-A61B-C225DA4E02EC}" type="sibTrans" cxnId="{E19F5198-3649-DE49-9FF8-9B4B86C550B8}">
      <dgm:prSet/>
      <dgm:spPr/>
      <dgm:t>
        <a:bodyPr/>
        <a:lstStyle/>
        <a:p>
          <a:endParaRPr lang="en-US"/>
        </a:p>
      </dgm:t>
    </dgm:pt>
    <dgm:pt modelId="{749178AB-03C4-DC44-B2CD-0B0DE95BC41B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18A7BD2E-F87C-BB42-8111-2719CDA0B4AE}" type="parTrans" cxnId="{8B7BB808-3073-544B-AE3D-E982C3EC1E8E}">
      <dgm:prSet/>
      <dgm:spPr/>
      <dgm:t>
        <a:bodyPr/>
        <a:lstStyle/>
        <a:p>
          <a:endParaRPr lang="en-US"/>
        </a:p>
      </dgm:t>
    </dgm:pt>
    <dgm:pt modelId="{DF30C9CE-6943-C440-A9D6-88861B445A6A}" type="sibTrans" cxnId="{8B7BB808-3073-544B-AE3D-E982C3EC1E8E}">
      <dgm:prSet/>
      <dgm:spPr/>
      <dgm:t>
        <a:bodyPr/>
        <a:lstStyle/>
        <a:p>
          <a:endParaRPr lang="en-US"/>
        </a:p>
      </dgm:t>
    </dgm:pt>
    <dgm:pt modelId="{A561C9FF-42F4-0B4D-8FC4-53BDC8D8EEC8}">
      <dgm:prSet custT="1"/>
      <dgm:spPr>
        <a:ln>
          <a:solidFill>
            <a:srgbClr val="C8032B">
              <a:alpha val="20000"/>
            </a:srgbClr>
          </a:solidFill>
        </a:ln>
      </dgm:spPr>
      <dgm:t>
        <a:bodyPr/>
        <a:lstStyle/>
        <a:p>
          <a:r>
            <a:rPr lang="en-US" sz="1800" dirty="0">
              <a:latin typeface="Lora" pitchFamily="2" charset="77"/>
            </a:rPr>
            <a:t>Communication overhead: upload &amp; download cost	</a:t>
          </a:r>
        </a:p>
      </dgm:t>
    </dgm:pt>
    <dgm:pt modelId="{21098C1A-2966-8A4E-B8D4-D79738B1BBDF}" type="parTrans" cxnId="{3FC48B75-47B1-3E48-92C0-9E03A6B709AE}">
      <dgm:prSet/>
      <dgm:spPr/>
      <dgm:t>
        <a:bodyPr/>
        <a:lstStyle/>
        <a:p>
          <a:endParaRPr lang="en-US"/>
        </a:p>
      </dgm:t>
    </dgm:pt>
    <dgm:pt modelId="{61ED061D-EE0A-D84A-B8DC-763D90B6D399}" type="sibTrans" cxnId="{3FC48B75-47B1-3E48-92C0-9E03A6B709AE}">
      <dgm:prSet/>
      <dgm:spPr/>
      <dgm:t>
        <a:bodyPr/>
        <a:lstStyle/>
        <a:p>
          <a:endParaRPr lang="en-US"/>
        </a:p>
      </dgm:t>
    </dgm:pt>
    <dgm:pt modelId="{3AC09FC6-A7A4-4E6D-9276-4C3603ECD754}" type="pres">
      <dgm:prSet presAssocID="{A3821FF2-CEBA-4003-881F-3245E252D6CC}" presName="linear" presStyleCnt="0">
        <dgm:presLayoutVars>
          <dgm:dir/>
          <dgm:animLvl val="lvl"/>
          <dgm:resizeHandles val="exact"/>
        </dgm:presLayoutVars>
      </dgm:prSet>
      <dgm:spPr/>
    </dgm:pt>
    <dgm:pt modelId="{E190775A-71AE-4FFA-BE0F-F66F3094411A}" type="pres">
      <dgm:prSet presAssocID="{D4C22724-4B30-4510-87FF-D371F3F48301}" presName="parentLin" presStyleCnt="0"/>
      <dgm:spPr/>
    </dgm:pt>
    <dgm:pt modelId="{E189924A-B227-4388-9835-B4F708D3F37B}" type="pres">
      <dgm:prSet presAssocID="{D4C22724-4B30-4510-87FF-D371F3F48301}" presName="parentLeftMargin" presStyleLbl="node1" presStyleIdx="0" presStyleCnt="2"/>
      <dgm:spPr/>
    </dgm:pt>
    <dgm:pt modelId="{9AE52051-5680-45A2-BB06-49DF2196F45D}" type="pres">
      <dgm:prSet presAssocID="{D4C22724-4B30-4510-87FF-D371F3F48301}" presName="parentText" presStyleLbl="node1" presStyleIdx="0" presStyleCnt="2" custScaleY="31836" custLinFactNeighborX="16481" custLinFactNeighborY="-61358">
        <dgm:presLayoutVars>
          <dgm:chMax val="0"/>
          <dgm:bulletEnabled val="1"/>
        </dgm:presLayoutVars>
      </dgm:prSet>
      <dgm:spPr/>
    </dgm:pt>
    <dgm:pt modelId="{17B3A606-5D0B-4F99-9115-F3218944D717}" type="pres">
      <dgm:prSet presAssocID="{D4C22724-4B30-4510-87FF-D371F3F48301}" presName="negativeSpace" presStyleCnt="0"/>
      <dgm:spPr/>
    </dgm:pt>
    <dgm:pt modelId="{2A3CD191-959E-48E1-81F1-4CAB8D9FD46E}" type="pres">
      <dgm:prSet presAssocID="{D4C22724-4B30-4510-87FF-D371F3F48301}" presName="childText" presStyleLbl="conFgAcc1" presStyleIdx="0" presStyleCnt="2" custAng="0" custScaleY="65471" custLinFactY="-2250" custLinFactNeighborY="-100000">
        <dgm:presLayoutVars>
          <dgm:bulletEnabled val="1"/>
        </dgm:presLayoutVars>
      </dgm:prSet>
      <dgm:spPr/>
    </dgm:pt>
    <dgm:pt modelId="{9C09423C-19CD-4BFA-AD21-D99E751C52E3}" type="pres">
      <dgm:prSet presAssocID="{568C7CFB-7AE1-4DC1-881A-70405FDF6E3F}" presName="spaceBetweenRectangles" presStyleCnt="0"/>
      <dgm:spPr/>
    </dgm:pt>
    <dgm:pt modelId="{E380FA7A-ADDB-4A43-819B-8010A9A66401}" type="pres">
      <dgm:prSet presAssocID="{B85CB756-94DE-445E-A9C0-4656F0BAD087}" presName="parentLin" presStyleCnt="0"/>
      <dgm:spPr/>
    </dgm:pt>
    <dgm:pt modelId="{9318B20C-FF98-4EE1-AA2B-E882C6087FF1}" type="pres">
      <dgm:prSet presAssocID="{B85CB756-94DE-445E-A9C0-4656F0BAD087}" presName="parentLeftMargin" presStyleLbl="node1" presStyleIdx="0" presStyleCnt="2"/>
      <dgm:spPr/>
    </dgm:pt>
    <dgm:pt modelId="{4505D421-E7C4-4D86-A3B6-B963ED16EBB2}" type="pres">
      <dgm:prSet presAssocID="{B85CB756-94DE-445E-A9C0-4656F0BAD087}" presName="parentText" presStyleLbl="node1" presStyleIdx="1" presStyleCnt="2" custScaleY="27392" custLinFactNeighborX="23182" custLinFactNeighborY="-36902">
        <dgm:presLayoutVars>
          <dgm:chMax val="0"/>
          <dgm:bulletEnabled val="1"/>
        </dgm:presLayoutVars>
      </dgm:prSet>
      <dgm:spPr/>
    </dgm:pt>
    <dgm:pt modelId="{DFAFDA70-B6DE-4B43-89A6-D78B58BFACC1}" type="pres">
      <dgm:prSet presAssocID="{B85CB756-94DE-445E-A9C0-4656F0BAD087}" presName="negativeSpace" presStyleCnt="0"/>
      <dgm:spPr/>
    </dgm:pt>
    <dgm:pt modelId="{BD57BC95-258D-448F-B4A6-042F371EABF8}" type="pres">
      <dgm:prSet presAssocID="{B85CB756-94DE-445E-A9C0-4656F0BAD087}" presName="childText" presStyleLbl="conFgAcc1" presStyleIdx="1" presStyleCnt="2" custScaleY="52101" custLinFactNeighborY="8491">
        <dgm:presLayoutVars>
          <dgm:bulletEnabled val="1"/>
        </dgm:presLayoutVars>
      </dgm:prSet>
      <dgm:spPr/>
    </dgm:pt>
  </dgm:ptLst>
  <dgm:cxnLst>
    <dgm:cxn modelId="{8B7BB808-3073-544B-AE3D-E982C3EC1E8E}" srcId="{D4C22724-4B30-4510-87FF-D371F3F48301}" destId="{749178AB-03C4-DC44-B2CD-0B0DE95BC41B}" srcOrd="2" destOrd="0" parTransId="{18A7BD2E-F87C-BB42-8111-2719CDA0B4AE}" sibTransId="{DF30C9CE-6943-C440-A9D6-88861B445A6A}"/>
    <dgm:cxn modelId="{BC92FB11-E524-49DB-BE0A-096985106C31}" srcId="{A3821FF2-CEBA-4003-881F-3245E252D6CC}" destId="{B85CB756-94DE-445E-A9C0-4656F0BAD087}" srcOrd="1" destOrd="0" parTransId="{06138732-8AEB-4BDB-9279-7939B0F1D72B}" sibTransId="{05A42883-39A7-4D03-A2B8-84ACCCFAA1BA}"/>
    <dgm:cxn modelId="{CF510513-0652-4D82-94FC-B3E3B941E1E4}" srcId="{A3821FF2-CEBA-4003-881F-3245E252D6CC}" destId="{D4C22724-4B30-4510-87FF-D371F3F48301}" srcOrd="0" destOrd="0" parTransId="{3F7FC55F-0FB9-437C-8571-63EDC31C6B63}" sibTransId="{568C7CFB-7AE1-4DC1-881A-70405FDF6E3F}"/>
    <dgm:cxn modelId="{ACD35313-BAB1-4DB8-B998-E758BA00E467}" type="presOf" srcId="{D4C22724-4B30-4510-87FF-D371F3F48301}" destId="{E189924A-B227-4388-9835-B4F708D3F37B}" srcOrd="0" destOrd="0" presId="urn:microsoft.com/office/officeart/2005/8/layout/list1"/>
    <dgm:cxn modelId="{479A0716-509E-E94E-A351-25FE4DD3991A}" srcId="{A3B0FEEE-8362-48EE-9236-257D073D80FA}" destId="{35FAD96F-38EA-7A43-9DD1-D02DF8FF751B}" srcOrd="0" destOrd="0" parTransId="{367EEA20-F31C-7E44-9C71-53F49EAAB98B}" sibTransId="{4C42D972-95F2-C745-8CDA-6AD2AB6F212E}"/>
    <dgm:cxn modelId="{FFA2FA1E-9245-A348-A922-E83EACDA2787}" type="presOf" srcId="{749178AB-03C4-DC44-B2CD-0B0DE95BC41B}" destId="{2A3CD191-959E-48E1-81F1-4CAB8D9FD46E}" srcOrd="0" destOrd="5" presId="urn:microsoft.com/office/officeart/2005/8/layout/list1"/>
    <dgm:cxn modelId="{095D0622-0635-4EBA-8091-AA61F030F003}" type="presOf" srcId="{B85CB756-94DE-445E-A9C0-4656F0BAD087}" destId="{4505D421-E7C4-4D86-A3B6-B963ED16EBB2}" srcOrd="1" destOrd="0" presId="urn:microsoft.com/office/officeart/2005/8/layout/list1"/>
    <dgm:cxn modelId="{C7A2AB32-9298-4CC0-8D79-07BE6C5C6819}" type="presOf" srcId="{6644DF85-CB11-4350-88ED-95AB69DA1FB2}" destId="{BD57BC95-258D-448F-B4A6-042F371EABF8}" srcOrd="0" destOrd="0" presId="urn:microsoft.com/office/officeart/2005/8/layout/list1"/>
    <dgm:cxn modelId="{9388BB40-17F8-4A89-988A-75E53E751C20}" srcId="{B85CB756-94DE-445E-A9C0-4656F0BAD087}" destId="{223023A7-215D-4FC2-8F87-96B6EBB55376}" srcOrd="1" destOrd="0" parTransId="{76152578-3D37-4E2B-8E97-8F99D34D9050}" sibTransId="{4ECD91C2-C0A5-4E2E-BE01-166F6CE49620}"/>
    <dgm:cxn modelId="{BBF08C54-231B-2D44-A7B9-42FEB549157F}" type="presOf" srcId="{71F84278-EFBC-574B-B686-D194DF0EA1BA}" destId="{2A3CD191-959E-48E1-81F1-4CAB8D9FD46E}" srcOrd="0" destOrd="1" presId="urn:microsoft.com/office/officeart/2005/8/layout/list1"/>
    <dgm:cxn modelId="{0EAA0955-F932-4742-878D-323DF354CB4C}" type="presOf" srcId="{B85CB756-94DE-445E-A9C0-4656F0BAD087}" destId="{9318B20C-FF98-4EE1-AA2B-E882C6087FF1}" srcOrd="0" destOrd="0" presId="urn:microsoft.com/office/officeart/2005/8/layout/list1"/>
    <dgm:cxn modelId="{3E3F1764-D2D4-AC42-8277-E11C61A8FAB5}" type="presOf" srcId="{35FAD96F-38EA-7A43-9DD1-D02DF8FF751B}" destId="{2A3CD191-959E-48E1-81F1-4CAB8D9FD46E}" srcOrd="0" destOrd="3" presId="urn:microsoft.com/office/officeart/2005/8/layout/list1"/>
    <dgm:cxn modelId="{D90A6D64-7859-C243-91FD-4B59A4518459}" type="presOf" srcId="{AA457E50-475E-CE49-8FEA-B49979D1CDD3}" destId="{2A3CD191-959E-48E1-81F1-4CAB8D9FD46E}" srcOrd="0" destOrd="4" presId="urn:microsoft.com/office/officeart/2005/8/layout/list1"/>
    <dgm:cxn modelId="{4A944E67-EDC9-4359-8ECF-E6D995F8626F}" srcId="{B85CB756-94DE-445E-A9C0-4656F0BAD087}" destId="{6644DF85-CB11-4350-88ED-95AB69DA1FB2}" srcOrd="0" destOrd="0" parTransId="{00CA0930-D839-4843-8E3C-CB1FEAB3B76E}" sibTransId="{CE256CBB-9594-4CD0-B804-7487737E5918}"/>
    <dgm:cxn modelId="{E4E0D067-C774-4728-AE32-92114E76CB3C}" type="presOf" srcId="{A3821FF2-CEBA-4003-881F-3245E252D6CC}" destId="{3AC09FC6-A7A4-4E6D-9276-4C3603ECD754}" srcOrd="0" destOrd="0" presId="urn:microsoft.com/office/officeart/2005/8/layout/list1"/>
    <dgm:cxn modelId="{1FB60F6D-2BB1-AF4D-B3D3-B1BFF9F2BCD1}" srcId="{59F609A6-9CA4-48CD-AB57-47EED517D3B4}" destId="{71F84278-EFBC-574B-B686-D194DF0EA1BA}" srcOrd="0" destOrd="0" parTransId="{61222C95-9AB6-C54F-8D5A-BEBCE6B9AC64}" sibTransId="{F2DDB8FA-C5E2-6E41-AF1C-30CD367E5BF4}"/>
    <dgm:cxn modelId="{3FC48B75-47B1-3E48-92C0-9E03A6B709AE}" srcId="{B85CB756-94DE-445E-A9C0-4656F0BAD087}" destId="{A561C9FF-42F4-0B4D-8FC4-53BDC8D8EEC8}" srcOrd="2" destOrd="0" parTransId="{21098C1A-2966-8A4E-B8D4-D79738B1BBDF}" sibTransId="{61ED061D-EE0A-D84A-B8DC-763D90B6D399}"/>
    <dgm:cxn modelId="{C9FA1388-F840-4444-894D-D08D455A709D}" type="presOf" srcId="{D4C22724-4B30-4510-87FF-D371F3F48301}" destId="{9AE52051-5680-45A2-BB06-49DF2196F45D}" srcOrd="1" destOrd="0" presId="urn:microsoft.com/office/officeart/2005/8/layout/list1"/>
    <dgm:cxn modelId="{E19F5198-3649-DE49-9FF8-9B4B86C550B8}" srcId="{A3B0FEEE-8362-48EE-9236-257D073D80FA}" destId="{AA457E50-475E-CE49-8FEA-B49979D1CDD3}" srcOrd="1" destOrd="0" parTransId="{47350F19-5793-F145-A1E6-9894A00202D5}" sibTransId="{13D0B240-392B-5B4A-A61B-C225DA4E02EC}"/>
    <dgm:cxn modelId="{1EAEA999-643A-4239-8E18-A4CAAC181D06}" type="presOf" srcId="{A3B0FEEE-8362-48EE-9236-257D073D80FA}" destId="{2A3CD191-959E-48E1-81F1-4CAB8D9FD46E}" srcOrd="0" destOrd="2" presId="urn:microsoft.com/office/officeart/2005/8/layout/list1"/>
    <dgm:cxn modelId="{41703F9D-8B3E-504C-8FAB-F06B8444D757}" type="presOf" srcId="{A561C9FF-42F4-0B4D-8FC4-53BDC8D8EEC8}" destId="{BD57BC95-258D-448F-B4A6-042F371EABF8}" srcOrd="0" destOrd="2" presId="urn:microsoft.com/office/officeart/2005/8/layout/list1"/>
    <dgm:cxn modelId="{7F7358B8-829F-4AB7-B358-D2831D3F03E1}" type="presOf" srcId="{59F609A6-9CA4-48CD-AB57-47EED517D3B4}" destId="{2A3CD191-959E-48E1-81F1-4CAB8D9FD46E}" srcOrd="0" destOrd="0" presId="urn:microsoft.com/office/officeart/2005/8/layout/list1"/>
    <dgm:cxn modelId="{1C7947DE-DE05-46EE-8B07-FBCCBD738D4F}" type="presOf" srcId="{223023A7-215D-4FC2-8F87-96B6EBB55376}" destId="{BD57BC95-258D-448F-B4A6-042F371EABF8}" srcOrd="0" destOrd="1" presId="urn:microsoft.com/office/officeart/2005/8/layout/list1"/>
    <dgm:cxn modelId="{440251DE-7340-44FC-9266-3C0B9F0E73BE}" srcId="{D4C22724-4B30-4510-87FF-D371F3F48301}" destId="{59F609A6-9CA4-48CD-AB57-47EED517D3B4}" srcOrd="0" destOrd="0" parTransId="{2DBB80AD-5D59-4100-8DE9-05474B491800}" sibTransId="{FA785242-4956-4F6F-932D-EC8CEB27C3AB}"/>
    <dgm:cxn modelId="{69A906E2-397B-4DBA-BA00-87F8CA9CC7DC}" srcId="{D4C22724-4B30-4510-87FF-D371F3F48301}" destId="{A3B0FEEE-8362-48EE-9236-257D073D80FA}" srcOrd="1" destOrd="0" parTransId="{CD9DAFEB-FC17-4C77-B122-87FDA8411431}" sibTransId="{245EAD32-5574-4246-BB05-663081A048F3}"/>
    <dgm:cxn modelId="{6526A1ED-2DED-4227-A3F1-D396634F755E}" type="presParOf" srcId="{3AC09FC6-A7A4-4E6D-9276-4C3603ECD754}" destId="{E190775A-71AE-4FFA-BE0F-F66F3094411A}" srcOrd="0" destOrd="0" presId="urn:microsoft.com/office/officeart/2005/8/layout/list1"/>
    <dgm:cxn modelId="{3E3AD42E-EE5B-48C2-AC13-FDADB02266D9}" type="presParOf" srcId="{E190775A-71AE-4FFA-BE0F-F66F3094411A}" destId="{E189924A-B227-4388-9835-B4F708D3F37B}" srcOrd="0" destOrd="0" presId="urn:microsoft.com/office/officeart/2005/8/layout/list1"/>
    <dgm:cxn modelId="{C7A06C3C-7F64-4A5A-BB6B-E08979027AD5}" type="presParOf" srcId="{E190775A-71AE-4FFA-BE0F-F66F3094411A}" destId="{9AE52051-5680-45A2-BB06-49DF2196F45D}" srcOrd="1" destOrd="0" presId="urn:microsoft.com/office/officeart/2005/8/layout/list1"/>
    <dgm:cxn modelId="{42A1EC23-57D5-4C4C-9C60-10F053BC5EE0}" type="presParOf" srcId="{3AC09FC6-A7A4-4E6D-9276-4C3603ECD754}" destId="{17B3A606-5D0B-4F99-9115-F3218944D717}" srcOrd="1" destOrd="0" presId="urn:microsoft.com/office/officeart/2005/8/layout/list1"/>
    <dgm:cxn modelId="{614B39F1-4499-4340-A634-4DB520F92989}" type="presParOf" srcId="{3AC09FC6-A7A4-4E6D-9276-4C3603ECD754}" destId="{2A3CD191-959E-48E1-81F1-4CAB8D9FD46E}" srcOrd="2" destOrd="0" presId="urn:microsoft.com/office/officeart/2005/8/layout/list1"/>
    <dgm:cxn modelId="{3297507B-772F-40EF-B300-23BA4FBAA0A2}" type="presParOf" srcId="{3AC09FC6-A7A4-4E6D-9276-4C3603ECD754}" destId="{9C09423C-19CD-4BFA-AD21-D99E751C52E3}" srcOrd="3" destOrd="0" presId="urn:microsoft.com/office/officeart/2005/8/layout/list1"/>
    <dgm:cxn modelId="{161B37AD-DA2C-4137-A4D8-C76D414A03B5}" type="presParOf" srcId="{3AC09FC6-A7A4-4E6D-9276-4C3603ECD754}" destId="{E380FA7A-ADDB-4A43-819B-8010A9A66401}" srcOrd="4" destOrd="0" presId="urn:microsoft.com/office/officeart/2005/8/layout/list1"/>
    <dgm:cxn modelId="{49E90C91-8A64-44A7-AD08-16A7E6CD0A33}" type="presParOf" srcId="{E380FA7A-ADDB-4A43-819B-8010A9A66401}" destId="{9318B20C-FF98-4EE1-AA2B-E882C6087FF1}" srcOrd="0" destOrd="0" presId="urn:microsoft.com/office/officeart/2005/8/layout/list1"/>
    <dgm:cxn modelId="{A31F5370-4407-41D2-BA5B-AAC459B3296F}" type="presParOf" srcId="{E380FA7A-ADDB-4A43-819B-8010A9A66401}" destId="{4505D421-E7C4-4D86-A3B6-B963ED16EBB2}" srcOrd="1" destOrd="0" presId="urn:microsoft.com/office/officeart/2005/8/layout/list1"/>
    <dgm:cxn modelId="{232F72EA-E209-4284-A35F-2DEAD93A4521}" type="presParOf" srcId="{3AC09FC6-A7A4-4E6D-9276-4C3603ECD754}" destId="{DFAFDA70-B6DE-4B43-89A6-D78B58BFACC1}" srcOrd="5" destOrd="0" presId="urn:microsoft.com/office/officeart/2005/8/layout/list1"/>
    <dgm:cxn modelId="{2FC37072-0C41-4506-9FBC-3BB9773EFE03}" type="presParOf" srcId="{3AC09FC6-A7A4-4E6D-9276-4C3603ECD754}" destId="{BD57BC95-258D-448F-B4A6-042F371EABF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CD191-959E-48E1-81F1-4CAB8D9FD46E}">
      <dsp:nvSpPr>
        <dsp:cNvPr id="0" name=""/>
        <dsp:cNvSpPr/>
      </dsp:nvSpPr>
      <dsp:spPr>
        <a:xfrm>
          <a:off x="0" y="3327"/>
          <a:ext cx="8521700" cy="1486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8032B">
              <a:alpha val="2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379" tIns="770636" rIns="66137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SNAP networks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Synthetic graphs: </a:t>
          </a:r>
          <a:r>
            <a:rPr lang="en-US" sz="1800" kern="1200" dirty="0" err="1">
              <a:latin typeface="Lora" pitchFamily="2" charset="77"/>
            </a:rPr>
            <a:t>Erdös</a:t>
          </a:r>
          <a:r>
            <a:rPr lang="en-US" sz="1800" kern="1200" dirty="0">
              <a:latin typeface="Lora" pitchFamily="2" charset="77"/>
            </a:rPr>
            <a:t>-Rényi &amp; </a:t>
          </a:r>
          <a:r>
            <a:rPr lang="en-US" sz="1800" kern="1200" dirty="0" err="1">
              <a:latin typeface="Lora" pitchFamily="2" charset="77"/>
            </a:rPr>
            <a:t>Barabási</a:t>
          </a:r>
          <a:r>
            <a:rPr lang="en-US" sz="1800" kern="1200" dirty="0">
              <a:latin typeface="Lora" pitchFamily="2" charset="77"/>
            </a:rPr>
            <a:t>-Albert </a:t>
          </a:r>
        </a:p>
      </dsp:txBody>
      <dsp:txXfrm>
        <a:off x="0" y="3327"/>
        <a:ext cx="8521700" cy="1486012"/>
      </dsp:txXfrm>
    </dsp:sp>
    <dsp:sp modelId="{9AE52051-5680-45A2-BB06-49DF2196F45D}">
      <dsp:nvSpPr>
        <dsp:cNvPr id="0" name=""/>
        <dsp:cNvSpPr/>
      </dsp:nvSpPr>
      <dsp:spPr>
        <a:xfrm>
          <a:off x="455582" y="0"/>
          <a:ext cx="5965190" cy="524755"/>
        </a:xfrm>
        <a:prstGeom prst="roundRect">
          <a:avLst/>
        </a:prstGeom>
        <a:solidFill>
          <a:srgbClr val="C8032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70" tIns="0" rIns="22547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Lora" pitchFamily="2" charset="77"/>
            </a:rPr>
            <a:t>1. Data Processing</a:t>
          </a:r>
        </a:p>
      </dsp:txBody>
      <dsp:txXfrm>
        <a:off x="481198" y="25616"/>
        <a:ext cx="5913958" cy="473523"/>
      </dsp:txXfrm>
    </dsp:sp>
    <dsp:sp modelId="{BD57BC95-258D-448F-B4A6-042F371EABF8}">
      <dsp:nvSpPr>
        <dsp:cNvPr id="0" name=""/>
        <dsp:cNvSpPr/>
      </dsp:nvSpPr>
      <dsp:spPr>
        <a:xfrm>
          <a:off x="0" y="1667852"/>
          <a:ext cx="8521700" cy="14860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8032B">
              <a:alpha val="2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1379" tIns="770636" rIns="66137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Each algorithm is implemented as a self-contained module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Add self-contained module &amp; update build configurations 	</a:t>
          </a:r>
        </a:p>
      </dsp:txBody>
      <dsp:txXfrm>
        <a:off x="0" y="1667852"/>
        <a:ext cx="8521700" cy="1486012"/>
      </dsp:txXfrm>
    </dsp:sp>
    <dsp:sp modelId="{4505D421-E7C4-4D86-A3B6-B963ED16EBB2}">
      <dsp:nvSpPr>
        <dsp:cNvPr id="0" name=""/>
        <dsp:cNvSpPr/>
      </dsp:nvSpPr>
      <dsp:spPr>
        <a:xfrm>
          <a:off x="426085" y="1689140"/>
          <a:ext cx="5965190" cy="524832"/>
        </a:xfrm>
        <a:prstGeom prst="roundRect">
          <a:avLst/>
        </a:prstGeom>
        <a:solidFill>
          <a:srgbClr val="C8032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470" tIns="0" rIns="22547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Lora" pitchFamily="2" charset="77"/>
            </a:rPr>
            <a:t>2. Algorithm Configuration </a:t>
          </a:r>
        </a:p>
      </dsp:txBody>
      <dsp:txXfrm>
        <a:off x="451705" y="1714760"/>
        <a:ext cx="5913950" cy="473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CD191-959E-48E1-81F1-4CAB8D9FD46E}">
      <dsp:nvSpPr>
        <dsp:cNvPr id="0" name=""/>
        <dsp:cNvSpPr/>
      </dsp:nvSpPr>
      <dsp:spPr>
        <a:xfrm>
          <a:off x="0" y="507795"/>
          <a:ext cx="8951495" cy="21778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8032B">
              <a:alpha val="2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4735" tIns="208280" rIns="6947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General parameters: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14:m xmlns:a14="http://schemas.microsoft.com/office/drawing/2010/main">
            <m:oMath xmlns:m="http://schemas.openxmlformats.org/officeDocument/2006/math">
              <m:r>
                <a:rPr lang="en-US" sz="1800" b="0" i="1" kern="1200" smtClean="0">
                  <a:latin typeface="Cambria Math" panose="02040503050406030204" pitchFamily="18" charset="0"/>
                </a:rPr>
                <m:t>𝜀</m:t>
              </m:r>
            </m:oMath>
          </a14:m>
          <a:r>
            <a:rPr lang="en-US" sz="1800" kern="1200" dirty="0">
              <a:latin typeface="Lora" pitchFamily="2" charset="77"/>
            </a:rPr>
            <a:t>: controlling privacy budget, </a:t>
          </a:r>
          <a14:m xmlns:a14="http://schemas.microsoft.com/office/drawing/2010/main">
            <m:oMath xmlns:m="http://schemas.openxmlformats.org/officeDocument/2006/math">
              <m:r>
                <a:rPr lang="en-US" sz="1800" b="0" i="1" kern="1200" smtClean="0">
                  <a:latin typeface="Cambria Math" panose="02040503050406030204" pitchFamily="18" charset="0"/>
                </a:rPr>
                <m:t>𝑛</m:t>
              </m:r>
            </m:oMath>
          </a14:m>
          <a:r>
            <a:rPr lang="en-US" sz="1800" kern="1200" dirty="0">
              <a:latin typeface="Lora" pitchFamily="2" charset="77"/>
            </a:rPr>
            <a:t>: number of nodes control input size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Algorithm-specific tuning parameters: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14:m xmlns:a14="http://schemas.microsoft.com/office/drawing/2010/main">
            <m:oMath xmlns:m="http://schemas.openxmlformats.org/officeDocument/2006/math">
              <m:r>
                <a:rPr lang="en-US" sz="1800" b="0" i="1" kern="1200" smtClean="0">
                  <a:latin typeface="Cambria Math" panose="02040503050406030204" pitchFamily="18" charset="0"/>
                </a:rPr>
                <m:t>𝜇</m:t>
              </m:r>
            </m:oMath>
          </a14:m>
          <a:r>
            <a:rPr lang="en-US" sz="1800" kern="1200" dirty="0">
              <a:latin typeface="Lora" pitchFamily="2" charset="77"/>
            </a:rPr>
            <a:t>: edge sampling to reduce noise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privacy-budget allocation: allocate</a:t>
          </a:r>
          <a14:m xmlns:a14="http://schemas.microsoft.com/office/drawing/2010/main">
            <m:oMath xmlns:m="http://schemas.openxmlformats.org/officeDocument/2006/math">
              <m:r>
                <a:rPr lang="en-US" sz="1800" b="0" i="0" kern="1200" smtClean="0">
                  <a:latin typeface="Cambria Math" panose="02040503050406030204" pitchFamily="18" charset="0"/>
                </a:rPr>
                <m:t> </m:t>
              </m:r>
              <m:r>
                <a:rPr lang="en-US" sz="1800" b="0" i="1" kern="1200" smtClean="0">
                  <a:latin typeface="Cambria Math" panose="02040503050406030204" pitchFamily="18" charset="0"/>
                </a:rPr>
                <m:t>𝜀</m:t>
              </m:r>
              <m:r>
                <a:rPr lang="en-US" sz="1800" b="0" i="1" kern="1200" smtClean="0">
                  <a:latin typeface="Cambria Math" panose="02040503050406030204" pitchFamily="18" charset="0"/>
                </a:rPr>
                <m:t> </m:t>
              </m:r>
            </m:oMath>
          </a14:m>
          <a:r>
            <a:rPr lang="en-US" sz="1800" kern="1200" dirty="0">
              <a:latin typeface="Lora" pitchFamily="2" charset="77"/>
            </a:rPr>
            <a:t>non-uniformly across steps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Choice of LDP mechanism: RR, OUE</a:t>
          </a:r>
        </a:p>
      </dsp:txBody>
      <dsp:txXfrm>
        <a:off x="0" y="507795"/>
        <a:ext cx="8951495" cy="2177827"/>
      </dsp:txXfrm>
    </dsp:sp>
    <dsp:sp modelId="{9AE52051-5680-45A2-BB06-49DF2196F45D}">
      <dsp:nvSpPr>
        <dsp:cNvPr id="0" name=""/>
        <dsp:cNvSpPr/>
      </dsp:nvSpPr>
      <dsp:spPr>
        <a:xfrm>
          <a:off x="521339" y="112184"/>
          <a:ext cx="6266046" cy="601471"/>
        </a:xfrm>
        <a:prstGeom prst="roundRect">
          <a:avLst/>
        </a:prstGeom>
        <a:solidFill>
          <a:srgbClr val="C8032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842" tIns="0" rIns="2368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Lora" pitchFamily="2" charset="77"/>
            </a:rPr>
            <a:t>3. Parameter Specification</a:t>
          </a:r>
        </a:p>
      </dsp:txBody>
      <dsp:txXfrm>
        <a:off x="550700" y="141545"/>
        <a:ext cx="6207324" cy="542749"/>
      </dsp:txXfrm>
    </dsp:sp>
    <dsp:sp modelId="{BD57BC95-258D-448F-B4A6-042F371EABF8}">
      <dsp:nvSpPr>
        <dsp:cNvPr id="0" name=""/>
        <dsp:cNvSpPr/>
      </dsp:nvSpPr>
      <dsp:spPr>
        <a:xfrm>
          <a:off x="0" y="3104748"/>
          <a:ext cx="8951495" cy="12341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C8032B">
              <a:alpha val="2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4735" tIns="208280" rIns="69473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Accuracy: Relative Error &amp; L2-Loss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Runtime in microseconds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Lora" pitchFamily="2" charset="77"/>
            </a:rPr>
            <a:t>Communication overhead: upload &amp; download cost	</a:t>
          </a:r>
        </a:p>
      </dsp:txBody>
      <dsp:txXfrm>
        <a:off x="0" y="3104748"/>
        <a:ext cx="8951495" cy="1234168"/>
      </dsp:txXfrm>
    </dsp:sp>
    <dsp:sp modelId="{4505D421-E7C4-4D86-A3B6-B963ED16EBB2}">
      <dsp:nvSpPr>
        <dsp:cNvPr id="0" name=""/>
        <dsp:cNvSpPr/>
      </dsp:nvSpPr>
      <dsp:spPr>
        <a:xfrm>
          <a:off x="551331" y="2754485"/>
          <a:ext cx="6266046" cy="517511"/>
        </a:xfrm>
        <a:prstGeom prst="roundRect">
          <a:avLst/>
        </a:prstGeom>
        <a:solidFill>
          <a:srgbClr val="C8032B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842" tIns="0" rIns="23684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Lora" pitchFamily="2" charset="77"/>
            </a:rPr>
            <a:t>4. Metric Evaluation</a:t>
          </a:r>
        </a:p>
      </dsp:txBody>
      <dsp:txXfrm>
        <a:off x="576594" y="2779748"/>
        <a:ext cx="6215520" cy="466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145111-51B8-9C44-84C0-5DF3DA6ABE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86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145111-51B8-9C44-84C0-5DF3DA6ABE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80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30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57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49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682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712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D8E2D-4DD5-FC59-58FD-F5743667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3967BE-597E-EF99-4F94-346B9A89C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0F333-9530-6C73-045C-46C3C5DB8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14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030B7-997D-5CF9-5BCD-A0D45F886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87F5F2-3FB9-2165-AD7F-E0BF9FD8A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E5F2A-515E-1A0C-02BF-C4D3A4530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25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F965DC-4D72-4067-8A9B-6CFE5CBE091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9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2099425" y="0"/>
            <a:ext cx="7044600" cy="7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311700" y="727800"/>
            <a:ext cx="2808000" cy="58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defTabSz="457200">
              <a:buSzPct val="120000"/>
              <a:defRPr/>
            </a:lvl1pPr>
            <a:lvl2pPr defTabSz="457200">
              <a:spcBef>
                <a:spcPts val="400"/>
              </a:spcBef>
              <a:spcAft>
                <a:spcPts val="600"/>
              </a:spcAft>
              <a:defRPr/>
            </a:lvl2pPr>
            <a:lvl3pPr defTabSz="457200">
              <a:spcBef>
                <a:spcPts val="400"/>
              </a:spcBef>
              <a:spcAft>
                <a:spcPts val="600"/>
              </a:spcAft>
              <a:defRPr/>
            </a:lvl3pPr>
            <a:lvl4pPr defTabSz="457200">
              <a:spcBef>
                <a:spcPts val="400"/>
              </a:spcBef>
              <a:spcAft>
                <a:spcPts val="600"/>
              </a:spcAft>
              <a:defRPr/>
            </a:lvl4pPr>
            <a:lvl5pPr defTabSz="457200">
              <a:spcBef>
                <a:spcPts val="4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49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0E34-0231-4EBE-7957-4C29C5033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A6DE9-419C-AC6C-1E94-B751841C4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755EE-78E5-AB1D-2652-330E2A75E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BF721-3314-771C-6CF0-17DDC017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622C2-B89E-0A14-0AA0-59765152D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5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8ECBA-838B-B6CC-45B1-22E5D5BE8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7B7BF-DEBE-B1BB-3AB6-6B30119BD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FC134-96E2-2FD1-8A6E-ACAE776D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AA027-B41A-BCEA-9843-7C41E7F7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24F24-B8D0-8342-F700-7E7FA81F7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6F1A-B76A-6B2C-2C74-408B7F948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3EC89D-55A6-3C1B-F56B-24E2AEE5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6034C-4BCF-1081-D0B0-7A75B60A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3D43C-923D-2C54-8D30-4570DFAF1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702C3-23D8-E658-2987-74E76E8B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3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D95B-0EC3-3561-9543-6F3557BF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9F8C2-CC24-FFB8-4B69-14D02DDE3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BAB58-CBE5-6C2F-8AD0-86B6E89D7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1B86D1-EF48-A38A-5B17-2D3807F5D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F2468-2CA7-4951-6F0D-FCCD54075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E2A22-AEF5-4F10-1259-F1AE6D376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0F89-6C0A-11EA-38A6-8EDA6088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843DD-5980-3A36-4B06-53B7FE824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6AF88B-6A1C-96D8-EB10-31DD7C3C3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15794-5DF2-7698-DE28-0C3E11E5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8E5CCA-AD64-4307-A486-C838CF62F9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FA21C9-BC5B-186D-66B3-1A5E74F4B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03F4D5-63B6-2653-DF45-845665399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F6D9E1-0105-7CB1-7BA0-AEC58B0D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6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E3B2B-7158-4A51-7C86-DF85E4170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16B023-4C83-9459-8E38-3B00A33FA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EAA8C-E404-B126-4393-85CB68F62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77FA2-6567-3C6D-41F6-6A52A10E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95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90699-F201-9AA4-6BC0-F0E8AF833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F58339-B650-40B5-2B57-CC49FD0C4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89486-DFE1-CE24-1E2F-270801280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99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35EF1-9FC4-422E-8466-B773A143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B00A2-B686-CD46-3335-AFF07A906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EC743-E389-172B-F3BD-A6C39AFD1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D85FBE-126D-FDC4-B254-72E04B1C8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9D0C2-6235-3CB4-9C26-613082FE6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0054B-FCC4-C0B9-E4F1-C13AF0B45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46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B7362-9D16-5E11-122C-4E004FFBF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35DFF9-8029-9C5A-0A52-3D025F0FD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45B51-2DC5-BCEB-6D83-A457D964F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96E1AF-F71A-B056-BFB2-F7EF4BF93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8739E6-76F7-FD8B-D6D9-5A65BA1AB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18706-E98F-36D6-DFDE-095A02563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43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27FB-5520-C11D-8F7D-0E52FECFF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47FE1-7314-3653-F1F8-9D23DF598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A1ABC-A541-2481-A01C-550459C85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1C9DA-117E-7E6C-9ED5-67B4015CA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91150-7929-40E5-35AE-47C9B1DB7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1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88E72B-93F6-AF8E-0F88-50BD583F6F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286175-74E0-0E6D-4369-80B08D702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39F71-E4B5-78A9-FAE4-3E4DC354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4DAA2-F7AF-C123-079F-2A324294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11A26-9922-46A4-3D6A-8BDBA711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33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099425" y="0"/>
            <a:ext cx="7044600" cy="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823575"/>
            <a:ext cx="8520600" cy="3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05362"/>
              </a:buClr>
              <a:buSzPts val="1800"/>
              <a:buFont typeface="Lora"/>
              <a:buChar char="●"/>
              <a:defRPr sz="1800"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○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■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●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○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■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●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05362"/>
              </a:buClr>
              <a:buSzPts val="1400"/>
              <a:buFont typeface="Lora"/>
              <a:buChar char="○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05362"/>
              </a:buClr>
              <a:buSzPts val="1400"/>
              <a:buFont typeface="Lora"/>
              <a:buChar char="■"/>
              <a:defRPr>
                <a:solidFill>
                  <a:srgbClr val="40536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2099418" cy="7223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/>
          <p:nvPr/>
        </p:nvSpPr>
        <p:spPr>
          <a:xfrm>
            <a:off x="6144000" y="4907475"/>
            <a:ext cx="3000000" cy="2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Lora"/>
                <a:ea typeface="Lora"/>
                <a:cs typeface="Lora"/>
                <a:sym typeface="Lora"/>
              </a:rPr>
              <a:t>Denison University ⬝ Granville, Ohio</a:t>
            </a:r>
            <a:endParaRPr sz="1000">
              <a:solidFill>
                <a:srgbClr val="666666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6" r:id="rId4"/>
    <p:sldLayoutId id="214748366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F7F523-56F4-C424-DCDE-489638347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8D02C-F0E8-6048-80BF-1A6ED00B0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801D2-CB30-835C-3E6A-6A7D4F5D3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EBFE4-E4C8-4AE2-9E4E-EDAF8A80CFFD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8BA3F-3E2A-08DB-3417-D52936BDE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962FE-9B9C-4DE1-78FF-749CA0C0D8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6D2EAE-7EFD-45AD-8A31-D5C477EEC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4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0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9.png"/><Relationship Id="rId7" Type="http://schemas.openxmlformats.org/officeDocument/2006/relationships/image" Target="../media/image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TDSC.2019.2949041" TargetMode="External"/><Relationship Id="rId2" Type="http://schemas.openxmlformats.org/officeDocument/2006/relationships/hyperlink" Target="https://doi.org/10.1145/2660267.2660348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1109/TKDE.2020.3047124" TargetMode="External"/><Relationship Id="rId5" Type="http://schemas.openxmlformats.org/officeDocument/2006/relationships/hyperlink" Target="https://doi.org/10.1145/3319535.3354253" TargetMode="External"/><Relationship Id="rId4" Type="http://schemas.openxmlformats.org/officeDocument/2006/relationships/hyperlink" Target="https://doi.org/10.1145/372534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mregursoy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truexs@deniso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-moon">
            <a:extLst>
              <a:ext uri="{FF2B5EF4-FFF2-40B4-BE49-F238E27FC236}">
                <a16:creationId xmlns:a16="http://schemas.microsoft.com/office/drawing/2014/main" id="{4231A375-F875-D0B2-0A0E-CA6DEF0668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rcRect b="17883"/>
          <a:stretch>
            <a:fillRect/>
          </a:stretch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9F4F0B-92E5-012C-FCCC-492A5DEAF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723900"/>
            <a:ext cx="7696200" cy="2673652"/>
          </a:xfrm>
        </p:spPr>
        <p:txBody>
          <a:bodyPr>
            <a:normAutofit/>
          </a:bodyPr>
          <a:lstStyle/>
          <a:p>
            <a:pPr algn="l"/>
            <a:r>
              <a:rPr lang="en-US" sz="8625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PLUTO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64E3C0-F0A3-4227-08F6-D2BFD779D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" y="3429002"/>
            <a:ext cx="7696200" cy="90224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3600" b="1" u="sng" dirty="0"/>
              <a:t>P</a:t>
            </a:r>
            <a:r>
              <a:rPr lang="en-US" sz="3600" dirty="0"/>
              <a:t>rivacy-preserving benchmarking for </a:t>
            </a:r>
            <a:r>
              <a:rPr lang="en-US" sz="3600" b="1" u="sng" dirty="0"/>
              <a:t>L</a:t>
            </a:r>
            <a:r>
              <a:rPr lang="en-US" sz="3600" dirty="0"/>
              <a:t>ocal and </a:t>
            </a:r>
            <a:r>
              <a:rPr lang="en-US" sz="3600" b="1" u="sng" dirty="0"/>
              <a:t>U</a:t>
            </a:r>
            <a:r>
              <a:rPr lang="en-US" sz="3600" dirty="0"/>
              <a:t>nbiased </a:t>
            </a:r>
            <a:r>
              <a:rPr lang="en-US" sz="3600" b="1" u="sng" dirty="0"/>
              <a:t>T</a:t>
            </a:r>
            <a:r>
              <a:rPr lang="en-US" sz="3600" dirty="0"/>
              <a:t>riangle </a:t>
            </a:r>
            <a:r>
              <a:rPr lang="en-US" sz="3600" b="1" u="sng" dirty="0"/>
              <a:t>O</a:t>
            </a:r>
            <a:r>
              <a:rPr lang="en-US" sz="3600" dirty="0"/>
              <a:t>bfuscation</a:t>
            </a:r>
          </a:p>
          <a:p>
            <a:pPr algn="l"/>
            <a:r>
              <a:rPr lang="en-US" sz="1650" dirty="0"/>
              <a:t>Long Pham and </a:t>
            </a:r>
            <a:r>
              <a:rPr lang="en-US" sz="1650" u="sng" dirty="0"/>
              <a:t>Stacey Truex</a:t>
            </a:r>
          </a:p>
          <a:p>
            <a:pPr algn="l"/>
            <a:endParaRPr lang="en-US" sz="1650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7FA61E-0643-E31C-E032-5F8D522911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rcRect l="972" t="3258" r="1437" b="3484"/>
          <a:stretch/>
        </p:blipFill>
        <p:spPr>
          <a:xfrm>
            <a:off x="0" y="0"/>
            <a:ext cx="3086101" cy="10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36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0CA43-4578-AD6C-58A1-212399BD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00" y="761226"/>
            <a:ext cx="4045200" cy="692544"/>
          </a:xfrm>
        </p:spPr>
        <p:txBody>
          <a:bodyPr anchor="t"/>
          <a:lstStyle/>
          <a:p>
            <a:r>
              <a:rPr lang="en-US" sz="3000" dirty="0"/>
              <a:t>Triangle Counting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E7112-C594-DA77-234D-A8BD9B192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500" y="1626536"/>
            <a:ext cx="4045200" cy="3425840"/>
          </a:xfrm>
        </p:spPr>
        <p:txBody>
          <a:bodyPr/>
          <a:lstStyle/>
          <a:p>
            <a:pPr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Fundamental tool in graph analysis</a:t>
            </a:r>
          </a:p>
          <a:p>
            <a:pPr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Applications: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clustering behavior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network transitivity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community discovery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link prediction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	spam filtering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7A7C5-2369-B1AA-044C-CC769812CBE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745796-7072-C03A-CAD8-99E72D72E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525" t="1929" r="3080" b="9097"/>
          <a:stretch>
            <a:fillRect/>
          </a:stretch>
        </p:blipFill>
        <p:spPr>
          <a:xfrm>
            <a:off x="4939501" y="692204"/>
            <a:ext cx="3836999" cy="385855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2297451-3C58-F888-6845-02E66F8F5E67}"/>
              </a:ext>
            </a:extLst>
          </p:cNvPr>
          <p:cNvSpPr/>
          <p:nvPr/>
        </p:nvSpPr>
        <p:spPr>
          <a:xfrm>
            <a:off x="4984955" y="3189865"/>
            <a:ext cx="509873" cy="522515"/>
          </a:xfrm>
          <a:prstGeom prst="ellipse">
            <a:avLst/>
          </a:prstGeom>
          <a:solidFill>
            <a:srgbClr val="C8032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Rachel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D14D653-D505-C97A-0C28-97182C686865}"/>
              </a:ext>
            </a:extLst>
          </p:cNvPr>
          <p:cNvSpPr/>
          <p:nvPr/>
        </p:nvSpPr>
        <p:spPr>
          <a:xfrm>
            <a:off x="7117118" y="3962452"/>
            <a:ext cx="509873" cy="522515"/>
          </a:xfrm>
          <a:prstGeom prst="ellipse">
            <a:avLst/>
          </a:prstGeom>
          <a:solidFill>
            <a:srgbClr val="C8032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Paul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EBF8C2-DB99-4B7D-4AC8-88EEFD546A2A}"/>
              </a:ext>
            </a:extLst>
          </p:cNvPr>
          <p:cNvSpPr/>
          <p:nvPr/>
        </p:nvSpPr>
        <p:spPr>
          <a:xfrm>
            <a:off x="5042465" y="2147507"/>
            <a:ext cx="509873" cy="5225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Frank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9BE4527-3986-3F90-9B8B-C9E58568184F}"/>
              </a:ext>
            </a:extLst>
          </p:cNvPr>
          <p:cNvSpPr/>
          <p:nvPr/>
        </p:nvSpPr>
        <p:spPr>
          <a:xfrm>
            <a:off x="5792963" y="2984269"/>
            <a:ext cx="509873" cy="522515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Anna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5F3F8B-BA15-440B-B4D7-FDA78AD2D60D}"/>
              </a:ext>
            </a:extLst>
          </p:cNvPr>
          <p:cNvSpPr/>
          <p:nvPr/>
        </p:nvSpPr>
        <p:spPr>
          <a:xfrm>
            <a:off x="5470675" y="3783665"/>
            <a:ext cx="509873" cy="522515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James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95F1B4B-2F50-DF6B-43DF-2C03584DFBDC}"/>
              </a:ext>
            </a:extLst>
          </p:cNvPr>
          <p:cNvSpPr/>
          <p:nvPr/>
        </p:nvSpPr>
        <p:spPr>
          <a:xfrm>
            <a:off x="7622678" y="1124750"/>
            <a:ext cx="509873" cy="522515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Lynda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4B2F67-1991-6E46-8F54-15EAA8F90B19}"/>
              </a:ext>
            </a:extLst>
          </p:cNvPr>
          <p:cNvSpPr/>
          <p:nvPr/>
        </p:nvSpPr>
        <p:spPr>
          <a:xfrm>
            <a:off x="6932576" y="1592541"/>
            <a:ext cx="509873" cy="52251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Martha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BFE8204-2D00-0B5B-2A34-9FE3C1F2EE24}"/>
              </a:ext>
            </a:extLst>
          </p:cNvPr>
          <p:cNvSpPr/>
          <p:nvPr/>
        </p:nvSpPr>
        <p:spPr>
          <a:xfrm>
            <a:off x="6060838" y="931255"/>
            <a:ext cx="509873" cy="522515"/>
          </a:xfrm>
          <a:prstGeom prst="ellipse">
            <a:avLst/>
          </a:prstGeom>
          <a:solidFill>
            <a:srgbClr val="FFFC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David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F82B954-D34E-36CA-D000-7CB899DBDCAD}"/>
              </a:ext>
            </a:extLst>
          </p:cNvPr>
          <p:cNvSpPr/>
          <p:nvPr/>
        </p:nvSpPr>
        <p:spPr>
          <a:xfrm>
            <a:off x="6862181" y="724075"/>
            <a:ext cx="509873" cy="522515"/>
          </a:xfrm>
          <a:prstGeom prst="ellipse">
            <a:avLst/>
          </a:prstGeom>
          <a:solidFill>
            <a:srgbClr val="FFFC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Chris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806F131-BDAA-B367-E753-19599361582A}"/>
              </a:ext>
            </a:extLst>
          </p:cNvPr>
          <p:cNvSpPr/>
          <p:nvPr/>
        </p:nvSpPr>
        <p:spPr>
          <a:xfrm>
            <a:off x="8214566" y="2749109"/>
            <a:ext cx="509873" cy="522515"/>
          </a:xfrm>
          <a:prstGeom prst="ellipse">
            <a:avLst/>
          </a:prstGeom>
          <a:solidFill>
            <a:srgbClr val="FFFC1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Lisa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6F0402E-BB05-E2D8-730A-49C88198A8C7}"/>
              </a:ext>
            </a:extLst>
          </p:cNvPr>
          <p:cNvSpPr/>
          <p:nvPr/>
        </p:nvSpPr>
        <p:spPr>
          <a:xfrm>
            <a:off x="7471321" y="3233403"/>
            <a:ext cx="509873" cy="522515"/>
          </a:xfrm>
          <a:prstGeom prst="ellipse">
            <a:avLst/>
          </a:prstGeom>
          <a:solidFill>
            <a:srgbClr val="FFA50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Mary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75D3B7-8F7F-431A-C044-369A9471A044}"/>
              </a:ext>
            </a:extLst>
          </p:cNvPr>
          <p:cNvSpPr/>
          <p:nvPr/>
        </p:nvSpPr>
        <p:spPr>
          <a:xfrm>
            <a:off x="7894602" y="3813350"/>
            <a:ext cx="509873" cy="522515"/>
          </a:xfrm>
          <a:prstGeom prst="ellipse">
            <a:avLst/>
          </a:prstGeom>
          <a:solidFill>
            <a:srgbClr val="FFA50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John</a:t>
            </a:r>
          </a:p>
        </p:txBody>
      </p:sp>
    </p:spTree>
    <p:extLst>
      <p:ext uri="{BB962C8B-B14F-4D97-AF65-F5344CB8AC3E}">
        <p14:creationId xmlns:p14="http://schemas.microsoft.com/office/powerpoint/2010/main" val="248358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839E-E78B-AF83-1886-C7161C5D1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Privacy in Triangle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4043F6-8C6C-5F62-0280-556D2233DF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6980" y="722400"/>
                <a:ext cx="4847304" cy="3745200"/>
              </a:xfrm>
            </p:spPr>
            <p:txBody>
              <a:bodyPr/>
              <a:lstStyle/>
              <a:p>
                <a:pPr marL="114300" indent="0">
                  <a:buClr>
                    <a:schemeClr val="tx1"/>
                  </a:buClr>
                  <a:buNone/>
                </a:pPr>
                <a:r>
                  <a:rPr lang="en-US" sz="1800" b="1" dirty="0">
                    <a:solidFill>
                      <a:schemeClr val="tx1"/>
                    </a:solidFill>
                  </a:rPr>
                  <a:t>Scenario: Consider the graph representing a social network</a:t>
                </a:r>
                <a:br>
                  <a:rPr lang="en-US" sz="1000" b="1" dirty="0">
                    <a:solidFill>
                      <a:schemeClr val="tx1"/>
                    </a:solidFill>
                  </a:rPr>
                </a:br>
                <a:endParaRPr lang="en-US" sz="1000" dirty="0">
                  <a:solidFill>
                    <a:schemeClr val="tx1"/>
                  </a:solidFill>
                </a:endParaRPr>
              </a:p>
              <a:p>
                <a:pPr marL="257175" indent="-2571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olidFill>
                      <a:schemeClr val="tx1"/>
                    </a:solidFill>
                  </a:rPr>
                  <a:t>David Beckham considers his network (adjacency list) private</a:t>
                </a:r>
                <a:br>
                  <a:rPr lang="en-US" sz="1000" dirty="0">
                    <a:solidFill>
                      <a:schemeClr val="tx1"/>
                    </a:solidFill>
                  </a:rPr>
                </a:br>
                <a:endParaRPr lang="en-US" sz="1000" dirty="0">
                  <a:solidFill>
                    <a:schemeClr val="tx1"/>
                  </a:solidFill>
                </a:endParaRPr>
              </a:p>
              <a:p>
                <a:pPr marL="257175" indent="-2571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olidFill>
                      <a:schemeClr val="tx1"/>
                    </a:solidFill>
                  </a:rPr>
                  <a:t>Lionel Messi knows the friend list of </a:t>
                </a:r>
                <a:r>
                  <a:rPr lang="en-US" dirty="0">
                    <a:solidFill>
                      <a:schemeClr val="tx1"/>
                    </a:solidFill>
                  </a:rPr>
                  <a:t>Ronaldo</a:t>
                </a:r>
                <a:r>
                  <a:rPr lang="en-US" sz="1800" dirty="0">
                    <a:solidFill>
                      <a:schemeClr val="tx1"/>
                    </a:solidFill>
                  </a:rPr>
                  <a:t>, Su</a:t>
                </a:r>
                <a:r>
                  <a:rPr lang="en-US" dirty="0">
                    <a:solidFill>
                      <a:schemeClr val="tx1"/>
                    </a:solidFill>
                  </a:rPr>
                  <a:t>árez, Scholes, Piqué, Neymar, and Ronaldo </a:t>
                </a:r>
                <a:r>
                  <a:rPr lang="en-US" sz="1800" dirty="0">
                    <a:solidFill>
                      <a:schemeClr val="tx1"/>
                    </a:solidFill>
                  </a:rPr>
                  <a:t>except: if they are connected to </a:t>
                </a:r>
                <a:r>
                  <a:rPr lang="en-US" dirty="0">
                    <a:solidFill>
                      <a:schemeClr val="tx1"/>
                    </a:solidFill>
                  </a:rPr>
                  <a:t>Beckham</a:t>
                </a:r>
                <a:br>
                  <a:rPr lang="en-US" sz="1000" dirty="0">
                    <a:solidFill>
                      <a:schemeClr val="tx1"/>
                    </a:solidFill>
                  </a:rPr>
                </a:br>
                <a:endParaRPr lang="en-US" sz="1000" dirty="0">
                  <a:solidFill>
                    <a:schemeClr val="tx1"/>
                  </a:solidFill>
                </a:endParaRPr>
              </a:p>
              <a:p>
                <a:pPr marL="257175" indent="-25717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800" b="1" u="sng" dirty="0">
                    <a:solidFill>
                      <a:schemeClr val="tx1"/>
                    </a:solidFill>
                  </a:rPr>
                  <a:t>Q:</a:t>
                </a:r>
                <a:r>
                  <a:rPr lang="en-US" sz="1800" dirty="0">
                    <a:solidFill>
                      <a:schemeClr val="tx1"/>
                    </a:solidFill>
                  </a:rPr>
                  <a:t> Does output of triangle counting algorithm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compromise Beckham’s privacy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w.r.t.</a:t>
                </a:r>
                <a:r>
                  <a:rPr lang="en-US" sz="1800" dirty="0">
                    <a:solidFill>
                      <a:schemeClr val="tx1"/>
                    </a:solidFill>
                  </a:rPr>
                  <a:t> Messi?</a:t>
                </a:r>
              </a:p>
              <a:p>
                <a:pPr marL="114300" indent="0">
                  <a:buClr>
                    <a:schemeClr val="tx1"/>
                  </a:buClr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B4043F6-8C6C-5F62-0280-556D2233DF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6980" y="722400"/>
                <a:ext cx="4847304" cy="3745200"/>
              </a:xfrm>
              <a:blipFill>
                <a:blip r:embed="rId3"/>
                <a:stretch>
                  <a:fillRect l="-1305" r="-1305" b="-12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7D5CF3C9-2E24-3E62-DB62-8D11CA1DE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369" y="1418687"/>
            <a:ext cx="3474036" cy="230612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5F836A-C52D-1BD3-2634-724198C6D7FB}"/>
              </a:ext>
            </a:extLst>
          </p:cNvPr>
          <p:cNvCxnSpPr>
            <a:cxnSpLocks/>
          </p:cNvCxnSpPr>
          <p:nvPr/>
        </p:nvCxnSpPr>
        <p:spPr>
          <a:xfrm>
            <a:off x="5537053" y="2861866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63B61C-F311-3E37-922A-22C93609D274}"/>
              </a:ext>
            </a:extLst>
          </p:cNvPr>
          <p:cNvCxnSpPr>
            <a:cxnSpLocks/>
          </p:cNvCxnSpPr>
          <p:nvPr/>
        </p:nvCxnSpPr>
        <p:spPr>
          <a:xfrm>
            <a:off x="5583954" y="2746394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5A063D4-F558-3F72-7246-A2AE1BE0EF82}"/>
              </a:ext>
            </a:extLst>
          </p:cNvPr>
          <p:cNvCxnSpPr>
            <a:cxnSpLocks/>
          </p:cNvCxnSpPr>
          <p:nvPr/>
        </p:nvCxnSpPr>
        <p:spPr>
          <a:xfrm flipV="1">
            <a:off x="6187570" y="2855964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8A2DB1-EFCC-67FA-F725-E7340B1DAA3D}"/>
              </a:ext>
            </a:extLst>
          </p:cNvPr>
          <p:cNvCxnSpPr>
            <a:cxnSpLocks/>
          </p:cNvCxnSpPr>
          <p:nvPr/>
        </p:nvCxnSpPr>
        <p:spPr>
          <a:xfrm>
            <a:off x="6857760" y="2855964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0E0A9C1-10B4-8232-7D22-E16A1A1735A5}"/>
              </a:ext>
            </a:extLst>
          </p:cNvPr>
          <p:cNvCxnSpPr>
            <a:cxnSpLocks/>
          </p:cNvCxnSpPr>
          <p:nvPr/>
        </p:nvCxnSpPr>
        <p:spPr>
          <a:xfrm>
            <a:off x="7390219" y="2254242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179293-4B66-C3BC-ED74-8411AFF744F8}"/>
              </a:ext>
            </a:extLst>
          </p:cNvPr>
          <p:cNvCxnSpPr>
            <a:cxnSpLocks/>
          </p:cNvCxnSpPr>
          <p:nvPr/>
        </p:nvCxnSpPr>
        <p:spPr>
          <a:xfrm flipV="1">
            <a:off x="7502291" y="2861866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C0084B8-75A9-86BB-3E25-4E2AB17F3E4C}"/>
              </a:ext>
            </a:extLst>
          </p:cNvPr>
          <p:cNvCxnSpPr>
            <a:cxnSpLocks/>
          </p:cNvCxnSpPr>
          <p:nvPr/>
        </p:nvCxnSpPr>
        <p:spPr>
          <a:xfrm>
            <a:off x="7513620" y="2205790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91D32F-DA59-7939-DE61-6821A9B982EA}"/>
              </a:ext>
            </a:extLst>
          </p:cNvPr>
          <p:cNvCxnSpPr>
            <a:cxnSpLocks/>
          </p:cNvCxnSpPr>
          <p:nvPr/>
        </p:nvCxnSpPr>
        <p:spPr>
          <a:xfrm flipV="1">
            <a:off x="5537502" y="2195476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6D156BB-271D-08DD-93F9-EBF13B37F11C}"/>
              </a:ext>
            </a:extLst>
          </p:cNvPr>
          <p:cNvCxnSpPr>
            <a:cxnSpLocks/>
          </p:cNvCxnSpPr>
          <p:nvPr/>
        </p:nvCxnSpPr>
        <p:spPr>
          <a:xfrm>
            <a:off x="6188519" y="2199166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A1881C8-D8DC-AA85-89A4-600478BA2058}"/>
              </a:ext>
            </a:extLst>
          </p:cNvPr>
          <p:cNvCxnSpPr>
            <a:cxnSpLocks/>
          </p:cNvCxnSpPr>
          <p:nvPr/>
        </p:nvCxnSpPr>
        <p:spPr>
          <a:xfrm flipV="1">
            <a:off x="6061816" y="2254242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avid Beckham - Player profile | Transfermarkt">
            <a:extLst>
              <a:ext uri="{FF2B5EF4-FFF2-40B4-BE49-F238E27FC236}">
                <a16:creationId xmlns:a16="http://schemas.microsoft.com/office/drawing/2014/main" id="{04856445-12FF-CF1A-F62F-9607D6D00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640" y="1693387"/>
            <a:ext cx="669012" cy="8697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istiano Ronaldo - Player profile 26/27 | Transfermarkt">
            <a:extLst>
              <a:ext uri="{FF2B5EF4-FFF2-40B4-BE49-F238E27FC236}">
                <a16:creationId xmlns:a16="http://schemas.microsoft.com/office/drawing/2014/main" id="{8E4E5F62-546C-DB85-6B8A-CD3B0BC9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771" y="2940743"/>
            <a:ext cx="668215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ionel Messi">
            <a:extLst>
              <a:ext uri="{FF2B5EF4-FFF2-40B4-BE49-F238E27FC236}">
                <a16:creationId xmlns:a16="http://schemas.microsoft.com/office/drawing/2014/main" id="{CAA646BA-D718-5028-066A-AC5F222A2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115" y="3020064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 portrait of Paul Scholes of Manchester United taken in the team... | Manchester united, Manchester united legends, Manchester united players">
            <a:extLst>
              <a:ext uri="{FF2B5EF4-FFF2-40B4-BE49-F238E27FC236}">
                <a16:creationId xmlns:a16="http://schemas.microsoft.com/office/drawing/2014/main" id="{EC65E3BA-6A06-F827-7136-3FAFA3433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791" y="2312054"/>
            <a:ext cx="60754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巴萨中文官网 | 巴塞罗那中文官网 | FC Barcelona Official Website">
            <a:extLst>
              <a:ext uri="{FF2B5EF4-FFF2-40B4-BE49-F238E27FC236}">
                <a16:creationId xmlns:a16="http://schemas.microsoft.com/office/drawing/2014/main" id="{D799BADC-7A90-2738-5431-9BB7797CD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367" y="2312054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Luis Suárez :: 2024 - Inter Miami CF - Perfil del Jugador">
            <a:extLst>
              <a:ext uri="{FF2B5EF4-FFF2-40B4-BE49-F238E27FC236}">
                <a16:creationId xmlns:a16="http://schemas.microsoft.com/office/drawing/2014/main" id="{75FBBF84-8205-62D6-AC38-2B11BEF87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115" y="1713245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eymar Barcelona | Photos de football, Joueur de football, Coupe de cheveux 2015">
            <a:extLst>
              <a:ext uri="{FF2B5EF4-FFF2-40B4-BE49-F238E27FC236}">
                <a16:creationId xmlns:a16="http://schemas.microsoft.com/office/drawing/2014/main" id="{38CDC4AC-E5FF-6945-C31E-C9E72D013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141" y="2199166"/>
            <a:ext cx="651778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78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4D9A-09D1-5D99-8F41-028C2B8C3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Privacy in Triangle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Content Placeholder 71">
                <a:extLst>
                  <a:ext uri="{FF2B5EF4-FFF2-40B4-BE49-F238E27FC236}">
                    <a16:creationId xmlns:a16="http://schemas.microsoft.com/office/drawing/2014/main" id="{38AA2D38-D3CD-D7CA-0EBB-E916710D38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2734" y="823575"/>
                <a:ext cx="8719566" cy="3745200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Observe: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d>
                      <m:d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marL="11430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known:</a:t>
                </a:r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Messi knows he </a:t>
                </a:r>
                <a:r>
                  <a:rPr lang="en-US" sz="1800" dirty="0">
                    <a:solidFill>
                      <a:schemeClr val="tx1"/>
                    </a:solidFill>
                  </a:rPr>
                  <a:t>is not connected to Beckham</a:t>
                </a:r>
              </a:p>
              <a:p>
                <a:pPr marL="0" indent="0">
                  <a:buNone/>
                </a:pPr>
                <a:endParaRPr lang="en-US" b="1" u="sng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1800" b="1" u="sng" dirty="0">
                    <a:solidFill>
                      <a:schemeClr val="tx1"/>
                    </a:solidFill>
                  </a:rPr>
                  <a:t>Q:</a:t>
                </a: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sz="1800" dirty="0">
                    <a:solidFill>
                      <a:schemeClr val="tx1"/>
                    </a:solidFill>
                  </a:rPr>
                  <a:t>Can 5 triangles be created in this graph </a:t>
                </a:r>
                <a:br>
                  <a:rPr lang="en-US" sz="1800" dirty="0">
                    <a:solidFill>
                      <a:schemeClr val="tx1"/>
                    </a:solidFill>
                  </a:rPr>
                </a:br>
                <a:r>
                  <a:rPr lang="en-US" sz="1800" dirty="0">
                    <a:solidFill>
                      <a:schemeClr val="tx1"/>
                    </a:solidFill>
                  </a:rPr>
                  <a:t>	with no connection between Ronaldo and</a:t>
                </a:r>
                <a:br>
                  <a:rPr lang="en-US" sz="1800" dirty="0">
                    <a:solidFill>
                      <a:schemeClr val="tx1"/>
                    </a:solidFill>
                  </a:rPr>
                </a:br>
                <a:r>
                  <a:rPr lang="en-US" sz="1800" dirty="0">
                    <a:solidFill>
                      <a:schemeClr val="tx1"/>
                    </a:solidFill>
                  </a:rPr>
                  <a:t>	Beckham?</a:t>
                </a:r>
              </a:p>
              <a:p>
                <a:pPr marL="114300" indent="0">
                  <a:buNone/>
                </a:pPr>
                <a:r>
                  <a:rPr lang="en-US" sz="1800" dirty="0">
                    <a:solidFill>
                      <a:schemeClr val="tx1"/>
                    </a:solidFill>
                  </a:rPr>
                  <a:t>          No!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Beckham’s connection to Ronaldo leaks!</a:t>
                </a:r>
              </a:p>
              <a:p>
                <a:pPr marL="11430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Content Placeholder 71">
                <a:extLst>
                  <a:ext uri="{FF2B5EF4-FFF2-40B4-BE49-F238E27FC236}">
                    <a16:creationId xmlns:a16="http://schemas.microsoft.com/office/drawing/2014/main" id="{38AA2D38-D3CD-D7CA-0EBB-E916710D38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2734" y="823575"/>
                <a:ext cx="8719566" cy="3745200"/>
              </a:xfrm>
              <a:blipFill>
                <a:blip r:embed="rId2"/>
                <a:stretch>
                  <a:fillRect l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E15597B0-B29A-1C60-2C1F-593F7D844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804" y="1418687"/>
            <a:ext cx="3474036" cy="230612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F09730-7C9F-113D-8313-412C192F0C00}"/>
              </a:ext>
            </a:extLst>
          </p:cNvPr>
          <p:cNvCxnSpPr>
            <a:cxnSpLocks/>
          </p:cNvCxnSpPr>
          <p:nvPr/>
        </p:nvCxnSpPr>
        <p:spPr>
          <a:xfrm>
            <a:off x="5665488" y="2861866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33FDA9-AD76-59C9-7826-1644122F6585}"/>
              </a:ext>
            </a:extLst>
          </p:cNvPr>
          <p:cNvCxnSpPr>
            <a:cxnSpLocks/>
          </p:cNvCxnSpPr>
          <p:nvPr/>
        </p:nvCxnSpPr>
        <p:spPr>
          <a:xfrm>
            <a:off x="5712389" y="2746394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9068B0-C0B4-CB07-4AD3-A6F4946E1820}"/>
              </a:ext>
            </a:extLst>
          </p:cNvPr>
          <p:cNvCxnSpPr>
            <a:cxnSpLocks/>
          </p:cNvCxnSpPr>
          <p:nvPr/>
        </p:nvCxnSpPr>
        <p:spPr>
          <a:xfrm flipV="1">
            <a:off x="6316005" y="2855964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0B6A5B-DA14-274C-692C-A74E8A064D6B}"/>
              </a:ext>
            </a:extLst>
          </p:cNvPr>
          <p:cNvCxnSpPr>
            <a:cxnSpLocks/>
          </p:cNvCxnSpPr>
          <p:nvPr/>
        </p:nvCxnSpPr>
        <p:spPr>
          <a:xfrm>
            <a:off x="6986195" y="2855964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B5B9436-EDBD-CCBF-8F93-3A6DFD9CEBE7}"/>
              </a:ext>
            </a:extLst>
          </p:cNvPr>
          <p:cNvCxnSpPr>
            <a:cxnSpLocks/>
          </p:cNvCxnSpPr>
          <p:nvPr/>
        </p:nvCxnSpPr>
        <p:spPr>
          <a:xfrm>
            <a:off x="7518653" y="2254242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0BC5E3-9DB9-9F24-6D44-86A1030233DF}"/>
              </a:ext>
            </a:extLst>
          </p:cNvPr>
          <p:cNvCxnSpPr>
            <a:cxnSpLocks/>
          </p:cNvCxnSpPr>
          <p:nvPr/>
        </p:nvCxnSpPr>
        <p:spPr>
          <a:xfrm flipV="1">
            <a:off x="7630725" y="2861866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8A12B8-45A1-2006-EAD3-6A8D2324C373}"/>
              </a:ext>
            </a:extLst>
          </p:cNvPr>
          <p:cNvCxnSpPr>
            <a:cxnSpLocks/>
          </p:cNvCxnSpPr>
          <p:nvPr/>
        </p:nvCxnSpPr>
        <p:spPr>
          <a:xfrm>
            <a:off x="7642054" y="2205790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5E700E1-3597-2AE6-F72C-7B42E1585B5A}"/>
              </a:ext>
            </a:extLst>
          </p:cNvPr>
          <p:cNvCxnSpPr>
            <a:cxnSpLocks/>
          </p:cNvCxnSpPr>
          <p:nvPr/>
        </p:nvCxnSpPr>
        <p:spPr>
          <a:xfrm flipV="1">
            <a:off x="5665937" y="2195476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DAE52F-1142-A587-3B0C-083E4E028FA7}"/>
              </a:ext>
            </a:extLst>
          </p:cNvPr>
          <p:cNvCxnSpPr>
            <a:cxnSpLocks/>
          </p:cNvCxnSpPr>
          <p:nvPr/>
        </p:nvCxnSpPr>
        <p:spPr>
          <a:xfrm>
            <a:off x="6316953" y="2199166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89420A-9C59-47E2-6395-23E7D5AA6051}"/>
              </a:ext>
            </a:extLst>
          </p:cNvPr>
          <p:cNvCxnSpPr>
            <a:cxnSpLocks/>
          </p:cNvCxnSpPr>
          <p:nvPr/>
        </p:nvCxnSpPr>
        <p:spPr>
          <a:xfrm flipV="1">
            <a:off x="6190250" y="2254242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055E7509-A3BC-D9DE-6970-48DE833D1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804" y="1418687"/>
            <a:ext cx="3474036" cy="2306126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438B103-66E5-405A-8230-3666152F1180}"/>
              </a:ext>
            </a:extLst>
          </p:cNvPr>
          <p:cNvCxnSpPr>
            <a:cxnSpLocks/>
          </p:cNvCxnSpPr>
          <p:nvPr/>
        </p:nvCxnSpPr>
        <p:spPr>
          <a:xfrm>
            <a:off x="5665488" y="2861866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2EB0B74-BA9A-1BE0-2840-B46DE5B1AA3C}"/>
              </a:ext>
            </a:extLst>
          </p:cNvPr>
          <p:cNvCxnSpPr>
            <a:cxnSpLocks/>
          </p:cNvCxnSpPr>
          <p:nvPr/>
        </p:nvCxnSpPr>
        <p:spPr>
          <a:xfrm>
            <a:off x="5712389" y="2746394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AB0C392-F7F9-F8B0-DF81-9672E357C290}"/>
              </a:ext>
            </a:extLst>
          </p:cNvPr>
          <p:cNvCxnSpPr>
            <a:cxnSpLocks/>
          </p:cNvCxnSpPr>
          <p:nvPr/>
        </p:nvCxnSpPr>
        <p:spPr>
          <a:xfrm flipV="1">
            <a:off x="6316005" y="2855964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852686A-52AF-8795-A6BD-C8B7B042F879}"/>
              </a:ext>
            </a:extLst>
          </p:cNvPr>
          <p:cNvCxnSpPr>
            <a:cxnSpLocks/>
          </p:cNvCxnSpPr>
          <p:nvPr/>
        </p:nvCxnSpPr>
        <p:spPr>
          <a:xfrm>
            <a:off x="6986195" y="2855964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A1ECDD4-FB54-A108-C60F-3DA53F13FEAF}"/>
              </a:ext>
            </a:extLst>
          </p:cNvPr>
          <p:cNvCxnSpPr>
            <a:cxnSpLocks/>
          </p:cNvCxnSpPr>
          <p:nvPr/>
        </p:nvCxnSpPr>
        <p:spPr>
          <a:xfrm>
            <a:off x="7518654" y="2254242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8BFA6DC-B762-D863-A2B4-BF5E619D2632}"/>
              </a:ext>
            </a:extLst>
          </p:cNvPr>
          <p:cNvCxnSpPr>
            <a:cxnSpLocks/>
          </p:cNvCxnSpPr>
          <p:nvPr/>
        </p:nvCxnSpPr>
        <p:spPr>
          <a:xfrm flipV="1">
            <a:off x="7630726" y="2861866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203F465-C455-E87F-228C-4894B3FA9B9A}"/>
              </a:ext>
            </a:extLst>
          </p:cNvPr>
          <p:cNvCxnSpPr>
            <a:cxnSpLocks/>
          </p:cNvCxnSpPr>
          <p:nvPr/>
        </p:nvCxnSpPr>
        <p:spPr>
          <a:xfrm>
            <a:off x="7642055" y="2205790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0360201-7658-97D2-E942-7B8436B1CCC4}"/>
              </a:ext>
            </a:extLst>
          </p:cNvPr>
          <p:cNvCxnSpPr>
            <a:cxnSpLocks/>
          </p:cNvCxnSpPr>
          <p:nvPr/>
        </p:nvCxnSpPr>
        <p:spPr>
          <a:xfrm flipV="1">
            <a:off x="5665937" y="2195476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700623A-B394-0333-B861-A8B69D0CDDA4}"/>
              </a:ext>
            </a:extLst>
          </p:cNvPr>
          <p:cNvCxnSpPr>
            <a:cxnSpLocks/>
          </p:cNvCxnSpPr>
          <p:nvPr/>
        </p:nvCxnSpPr>
        <p:spPr>
          <a:xfrm>
            <a:off x="6316954" y="2199166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3380612-1128-27E9-3FAC-5ADA2C799FBE}"/>
              </a:ext>
            </a:extLst>
          </p:cNvPr>
          <p:cNvCxnSpPr>
            <a:cxnSpLocks/>
          </p:cNvCxnSpPr>
          <p:nvPr/>
        </p:nvCxnSpPr>
        <p:spPr>
          <a:xfrm flipV="1">
            <a:off x="6190251" y="2254242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" descr="David Beckham - Player profile | Transfermarkt">
            <a:extLst>
              <a:ext uri="{FF2B5EF4-FFF2-40B4-BE49-F238E27FC236}">
                <a16:creationId xmlns:a16="http://schemas.microsoft.com/office/drawing/2014/main" id="{AE32DDDF-B542-7FCB-593F-CC3729EBC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075" y="1693387"/>
            <a:ext cx="669012" cy="8697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Cristiano Ronaldo - Player profile 26/27 | Transfermarkt">
            <a:extLst>
              <a:ext uri="{FF2B5EF4-FFF2-40B4-BE49-F238E27FC236}">
                <a16:creationId xmlns:a16="http://schemas.microsoft.com/office/drawing/2014/main" id="{3E31A397-8AAF-27AB-43D7-44BFABDDC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206" y="2940743"/>
            <a:ext cx="668215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Lionel Messi">
            <a:extLst>
              <a:ext uri="{FF2B5EF4-FFF2-40B4-BE49-F238E27FC236}">
                <a16:creationId xmlns:a16="http://schemas.microsoft.com/office/drawing/2014/main" id="{88B19E94-5D7F-2C08-7616-9F3CCC5D3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50" y="3020064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A portrait of Paul Scholes of Manchester United taken in the team... | Manchester united, Manchester united legends, Manchester united players">
            <a:extLst>
              <a:ext uri="{FF2B5EF4-FFF2-40B4-BE49-F238E27FC236}">
                <a16:creationId xmlns:a16="http://schemas.microsoft.com/office/drawing/2014/main" id="{3FE44C25-B277-9208-AC4E-697840723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26" y="2312054"/>
            <a:ext cx="60754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6" descr="巴萨中文官网 | 巴塞罗那中文官网 | FC Barcelona Official Website">
            <a:extLst>
              <a:ext uri="{FF2B5EF4-FFF2-40B4-BE49-F238E27FC236}">
                <a16:creationId xmlns:a16="http://schemas.microsoft.com/office/drawing/2014/main" id="{5602FFFC-858B-1227-2EAD-AF794CADD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802" y="2312054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descr="Luis Suárez :: 2024 - Inter Miami CF - Perfil del Jugador">
            <a:extLst>
              <a:ext uri="{FF2B5EF4-FFF2-40B4-BE49-F238E27FC236}">
                <a16:creationId xmlns:a16="http://schemas.microsoft.com/office/drawing/2014/main" id="{3ACADDCB-A61D-2F3F-AE8E-37547A3A7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550" y="1713245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8" descr="Neymar Barcelona | Photos de football, Joueur de football, Coupe de cheveux 2015">
            <a:extLst>
              <a:ext uri="{FF2B5EF4-FFF2-40B4-BE49-F238E27FC236}">
                <a16:creationId xmlns:a16="http://schemas.microsoft.com/office/drawing/2014/main" id="{9A92700E-C236-4DB2-E84B-63CF7D8E9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76" y="2199166"/>
            <a:ext cx="651778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587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97A9CDD-CF31-990B-F327-E1A0D1816A71}"/>
                  </a:ext>
                </a:extLst>
              </p:cNvPr>
              <p:cNvSpPr/>
              <p:nvPr/>
            </p:nvSpPr>
            <p:spPr>
              <a:xfrm>
                <a:off x="7399321" y="1463668"/>
                <a:ext cx="480060" cy="480060"/>
              </a:xfrm>
              <a:prstGeom prst="ellipse">
                <a:avLst/>
              </a:prstGeom>
              <a:noFill/>
              <a:ln w="28575">
                <a:solidFill>
                  <a:srgbClr val="00020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100" dirty="0">
                  <a:solidFill>
                    <a:srgbClr val="000203"/>
                  </a:solidFill>
                </a:endParaRPr>
              </a:p>
            </p:txBody>
          </p:sp>
        </mc:Choice>
        <mc:Fallback xmlns="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97A9CDD-CF31-990B-F327-E1A0D1816A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321" y="1463668"/>
                <a:ext cx="480060" cy="480060"/>
              </a:xfrm>
              <a:prstGeom prst="ellipse">
                <a:avLst/>
              </a:prstGeom>
              <a:blipFill>
                <a:blip r:embed="rId3"/>
                <a:stretch>
                  <a:fillRect l="-11905" b="-4878"/>
                </a:stretch>
              </a:blipFill>
              <a:ln w="28575">
                <a:solidFill>
                  <a:srgbClr val="00020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87E48917-38FC-3492-C8C6-819A51089A51}"/>
                  </a:ext>
                </a:extLst>
              </p:cNvPr>
              <p:cNvSpPr/>
              <p:nvPr/>
            </p:nvSpPr>
            <p:spPr>
              <a:xfrm>
                <a:off x="6799279" y="2395922"/>
                <a:ext cx="480060" cy="480060"/>
              </a:xfrm>
              <a:prstGeom prst="ellipse">
                <a:avLst/>
              </a:prstGeom>
              <a:noFill/>
              <a:ln w="28575">
                <a:solidFill>
                  <a:srgbClr val="00020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100" i="1">
                              <a:solidFill>
                                <a:srgbClr val="000203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100" dirty="0">
                  <a:solidFill>
                    <a:srgbClr val="000203"/>
                  </a:solidFill>
                </a:endParaRPr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87E48917-38FC-3492-C8C6-819A51089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279" y="2395922"/>
                <a:ext cx="480060" cy="480060"/>
              </a:xfrm>
              <a:prstGeom prst="ellipse">
                <a:avLst/>
              </a:prstGeom>
              <a:blipFill>
                <a:blip r:embed="rId4"/>
                <a:stretch>
                  <a:fillRect l="-12195" b="-2381"/>
                </a:stretch>
              </a:blipFill>
              <a:ln w="28575">
                <a:solidFill>
                  <a:srgbClr val="00020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F1306BD-2C55-00E8-271F-19C679235E69}"/>
                  </a:ext>
                </a:extLst>
              </p:cNvPr>
              <p:cNvSpPr/>
              <p:nvPr/>
            </p:nvSpPr>
            <p:spPr>
              <a:xfrm>
                <a:off x="7997297" y="2395922"/>
                <a:ext cx="480060" cy="480060"/>
              </a:xfrm>
              <a:prstGeom prst="ellipse">
                <a:avLst/>
              </a:prstGeom>
              <a:noFill/>
              <a:ln w="28575">
                <a:solidFill>
                  <a:srgbClr val="00020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1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100" dirty="0">
                  <a:solidFill>
                    <a:srgbClr val="000203"/>
                  </a:solidFill>
                </a:endParaRPr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F1306BD-2C55-00E8-271F-19C679235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7297" y="2395922"/>
                <a:ext cx="480060" cy="480060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00020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FAC9058-0D68-D0B5-7FEE-09E2FCFE3239}"/>
              </a:ext>
            </a:extLst>
          </p:cNvPr>
          <p:cNvCxnSpPr>
            <a:cxnSpLocks/>
            <a:stCxn id="7" idx="0"/>
            <a:endCxn id="6" idx="3"/>
          </p:cNvCxnSpPr>
          <p:nvPr/>
        </p:nvCxnSpPr>
        <p:spPr>
          <a:xfrm flipV="1">
            <a:off x="7039309" y="1873425"/>
            <a:ext cx="430316" cy="522497"/>
          </a:xfrm>
          <a:prstGeom prst="line">
            <a:avLst/>
          </a:prstGeom>
          <a:ln w="38100">
            <a:solidFill>
              <a:srgbClr val="0002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6BDAAA-6CC3-FD65-3C5C-28BFB54B242A}"/>
              </a:ext>
            </a:extLst>
          </p:cNvPr>
          <p:cNvCxnSpPr>
            <a:cxnSpLocks/>
            <a:stCxn id="8" idx="0"/>
            <a:endCxn id="6" idx="5"/>
          </p:cNvCxnSpPr>
          <p:nvPr/>
        </p:nvCxnSpPr>
        <p:spPr>
          <a:xfrm flipH="1" flipV="1">
            <a:off x="7809078" y="1873425"/>
            <a:ext cx="428249" cy="522497"/>
          </a:xfrm>
          <a:prstGeom prst="line">
            <a:avLst/>
          </a:prstGeom>
          <a:ln w="38100">
            <a:solidFill>
              <a:srgbClr val="0002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44969B-FB34-6FD0-1E4A-E05594DC670B}"/>
              </a:ext>
            </a:extLst>
          </p:cNvPr>
          <p:cNvCxnSpPr>
            <a:cxnSpLocks/>
            <a:stCxn id="7" idx="6"/>
            <a:endCxn id="8" idx="2"/>
          </p:cNvCxnSpPr>
          <p:nvPr/>
        </p:nvCxnSpPr>
        <p:spPr>
          <a:xfrm>
            <a:off x="7279339" y="2635952"/>
            <a:ext cx="717958" cy="0"/>
          </a:xfrm>
          <a:prstGeom prst="line">
            <a:avLst/>
          </a:prstGeom>
          <a:ln w="38100">
            <a:solidFill>
              <a:srgbClr val="0002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BB6A7F31-D68A-E4BD-F55B-5451B2168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Privacy in Triangle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9FEDF30-C6D3-756E-86F0-004FE8BDAB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sz="1800" b="1" u="sng" dirty="0">
                    <a:solidFill>
                      <a:schemeClr val="tx1"/>
                    </a:solidFill>
                  </a:rPr>
                  <a:t>Triangle in graphs</a:t>
                </a:r>
                <a:r>
                  <a:rPr lang="en-US" sz="1800" dirty="0">
                    <a:solidFill>
                      <a:schemeClr val="tx1"/>
                    </a:solidFill>
                  </a:rPr>
                  <a:t>: </a:t>
                </a:r>
              </a:p>
              <a:p>
                <a:pPr marL="11430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sz="1800" dirty="0">
                    <a:solidFill>
                      <a:schemeClr val="tx1"/>
                    </a:solidFill>
                  </a:rPr>
                  <a:t>a triangle is formed if three distinct nodes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11430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sz="1800" dirty="0">
                    <a:solidFill>
                      <a:schemeClr val="tx1"/>
                    </a:solidFill>
                  </a:rPr>
                  <a:t>have edges connected to each other</a:t>
                </a:r>
              </a:p>
              <a:p>
                <a:pPr marL="114300" indent="0">
                  <a:buNone/>
                </a:pPr>
                <a:endParaRPr lang="en-US" b="1" u="sng" dirty="0">
                  <a:solidFill>
                    <a:schemeClr val="tx1"/>
                  </a:solidFill>
                </a:endParaRPr>
              </a:p>
              <a:p>
                <a:pPr marL="114300" indent="0">
                  <a:buNone/>
                </a:pPr>
                <a:r>
                  <a:rPr lang="en-US" sz="1800" b="1" u="sng" dirty="0">
                    <a:solidFill>
                      <a:schemeClr val="tx1"/>
                    </a:solidFill>
                  </a:rPr>
                  <a:t>Risk: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sz="1800" dirty="0">
                    <a:solidFill>
                      <a:srgbClr val="C8032B"/>
                    </a:solidFill>
                  </a:rPr>
                  <a:t>sensitive connections can be inferred</a:t>
                </a:r>
                <a:endParaRPr lang="en-US" sz="1800" i="1" dirty="0">
                  <a:solidFill>
                    <a:srgbClr val="C8032B"/>
                  </a:solidFill>
                  <a:latin typeface="Cambria Math" panose="02040503050406030204" pitchFamily="18" charset="0"/>
                </a:endParaRPr>
              </a:p>
              <a:p>
                <a:pPr marL="1143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takes advantage of:</a:t>
                </a:r>
              </a:p>
              <a:p>
                <a:pPr marL="114300" indent="0">
                  <a:buNone/>
                </a:pPr>
                <a:r>
                  <a:rPr lang="en-US" b="1" dirty="0">
                    <a:solidFill>
                      <a:schemeClr val="tx1"/>
                    </a:solidFill>
                  </a:rPr>
                  <a:t>	</a:t>
                </a:r>
                <a:r>
                  <a:rPr lang="en-US" sz="1800" b="1" dirty="0">
                    <a:solidFill>
                      <a:schemeClr val="tx1"/>
                    </a:solidFill>
                  </a:rPr>
                  <a:t>Background knowledge</a:t>
                </a:r>
                <a:endParaRPr lang="en-US" b="1" dirty="0">
                  <a:solidFill>
                    <a:schemeClr val="tx1"/>
                  </a:solidFill>
                </a:endParaRPr>
              </a:p>
              <a:p>
                <a:pPr marL="114300" indent="0">
                  <a:buNone/>
                </a:pPr>
                <a:r>
                  <a:rPr lang="en-US" sz="1800" b="1" dirty="0">
                    <a:solidFill>
                      <a:schemeClr val="tx1"/>
                    </a:solidFill>
                  </a:rPr>
                  <a:t>		</a:t>
                </a:r>
                <a:r>
                  <a:rPr lang="en-US" sz="1800" dirty="0">
                    <a:solidFill>
                      <a:schemeClr val="tx1"/>
                    </a:solidFill>
                  </a:rPr>
                  <a:t>collusion with other members of the network</a:t>
                </a:r>
              </a:p>
              <a:p>
                <a:pPr marL="11430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	</a:t>
                </a:r>
                <a:r>
                  <a:rPr lang="en-US" sz="1800" dirty="0">
                    <a:solidFill>
                      <a:schemeClr val="tx1"/>
                    </a:solidFill>
                  </a:rPr>
                  <a:t>public knowledge of connections</a:t>
                </a:r>
              </a:p>
              <a:p>
                <a:pPr marL="0" indent="0">
                  <a:buNone/>
                </a:pPr>
                <a:r>
                  <a:rPr lang="en-US" sz="1800" b="1" dirty="0">
                    <a:solidFill>
                      <a:schemeClr val="tx1"/>
                    </a:solidFill>
                  </a:rPr>
                  <a:t>	Results from a statistical query</a:t>
                </a:r>
                <a:r>
                  <a:rPr lang="en-US" sz="18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		ex: 	use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  <m:d>
                      <m:d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triangles in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to infer private information </a:t>
                </a:r>
                <a:br>
                  <a:rPr lang="en-US" sz="1800" dirty="0">
                    <a:solidFill>
                      <a:schemeClr val="tx1"/>
                    </a:solidFill>
                  </a:rPr>
                </a:br>
                <a:r>
                  <a:rPr lang="en-US" sz="1800" dirty="0">
                    <a:solidFill>
                      <a:schemeClr val="tx1"/>
                    </a:solidFill>
                  </a:rPr>
                  <a:t>			(Beckham is connected with Ronaldo)</a:t>
                </a:r>
              </a:p>
              <a:p>
                <a:pPr marL="11430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9FEDF30-C6D3-756E-86F0-004FE8BDAB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b="-7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23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59F51A-5D78-FF50-4BB8-8C79F7B3B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Privacy in Triangle Counting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43AA026-41C8-1702-FFAC-10172E2CBD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 algn="ctr">
                  <a:buNone/>
                </a:pPr>
                <a:r>
                  <a:rPr lang="en-US" sz="1800" b="1" u="sng" dirty="0">
                    <a:solidFill>
                      <a:srgbClr val="B42532"/>
                    </a:solidFill>
                  </a:rPr>
                  <a:t>Problem:</a:t>
                </a:r>
                <a:r>
                  <a:rPr lang="en-US" sz="1800" dirty="0">
                    <a:solidFill>
                      <a:srgbClr val="B42532"/>
                    </a:solidFill>
                  </a:rPr>
                  <a:t> </a:t>
                </a:r>
                <a:r>
                  <a:rPr lang="en-US" sz="1800" dirty="0">
                    <a:solidFill>
                      <a:srgbClr val="000203"/>
                    </a:solidFill>
                  </a:rPr>
                  <a:t>How to guarantee privacy of individual </a:t>
                </a:r>
                <a:br>
                  <a:rPr lang="en-US" sz="1800" dirty="0">
                    <a:solidFill>
                      <a:srgbClr val="000203"/>
                    </a:solidFill>
                  </a:rPr>
                </a:br>
                <a:r>
                  <a:rPr lang="en-US" sz="1800" dirty="0">
                    <a:solidFill>
                      <a:srgbClr val="000203"/>
                    </a:solidFill>
                  </a:rPr>
                  <a:t>connections within a social network?</a:t>
                </a:r>
              </a:p>
              <a:p>
                <a:pPr marL="114300" indent="0">
                  <a:buNone/>
                </a:pPr>
                <a:endParaRPr lang="en-US" b="1" u="sng" dirty="0">
                  <a:solidFill>
                    <a:srgbClr val="000203"/>
                  </a:solidFill>
                </a:endParaRPr>
              </a:p>
              <a:p>
                <a:pPr marL="114300" indent="0">
                  <a:buNone/>
                </a:pPr>
                <a:endParaRPr lang="en-US" sz="1800" b="1" u="sng" dirty="0">
                  <a:solidFill>
                    <a:srgbClr val="000203"/>
                  </a:solidFill>
                </a:endParaRPr>
              </a:p>
              <a:p>
                <a:pPr marL="114300" indent="0">
                  <a:buNone/>
                </a:pPr>
                <a:endParaRPr lang="en-US" b="1" u="sng" dirty="0">
                  <a:solidFill>
                    <a:srgbClr val="000203"/>
                  </a:solidFill>
                </a:endParaRPr>
              </a:p>
              <a:p>
                <a:pPr marL="114300" indent="0">
                  <a:buNone/>
                </a:pPr>
                <a:endParaRPr lang="en-US" sz="1800" b="1" u="sng" dirty="0">
                  <a:solidFill>
                    <a:srgbClr val="000203"/>
                  </a:solidFill>
                </a:endParaRPr>
              </a:p>
              <a:p>
                <a:pPr marL="114300" indent="0">
                  <a:buNone/>
                </a:pPr>
                <a:endParaRPr lang="en-US" sz="1800" b="1" u="sng" dirty="0">
                  <a:solidFill>
                    <a:srgbClr val="FF0000"/>
                  </a:solidFill>
                </a:endParaRPr>
              </a:p>
              <a:p>
                <a:pPr marL="114300" indent="0">
                  <a:buNone/>
                </a:pPr>
                <a:endParaRPr lang="en-US" b="1" u="sng" dirty="0">
                  <a:solidFill>
                    <a:srgbClr val="FF0000"/>
                  </a:solidFill>
                </a:endParaRPr>
              </a:p>
              <a:p>
                <a:pPr marL="114300" indent="0">
                  <a:buNone/>
                </a:pPr>
                <a:endParaRPr lang="en-US" sz="1800" b="1" u="sng" dirty="0">
                  <a:solidFill>
                    <a:srgbClr val="FF0000"/>
                  </a:solidFill>
                </a:endParaRPr>
              </a:p>
              <a:p>
                <a:pPr marL="114300" indent="0">
                  <a:buNone/>
                </a:pPr>
                <a:endParaRPr lang="en-US" sz="1800" b="1" u="sng" dirty="0">
                  <a:solidFill>
                    <a:srgbClr val="FF0000"/>
                  </a:solidFill>
                </a:endParaRPr>
              </a:p>
              <a:p>
                <a:pPr marL="114300" indent="0" algn="ctr">
                  <a:buNone/>
                </a:pPr>
                <a:r>
                  <a:rPr lang="en-US" sz="1800" b="1" u="sng" dirty="0">
                    <a:solidFill>
                      <a:srgbClr val="00B050"/>
                    </a:solidFill>
                  </a:rPr>
                  <a:t>Solution:</a:t>
                </a:r>
                <a:r>
                  <a:rPr lang="en-US" sz="1800" dirty="0">
                    <a:solidFill>
                      <a:srgbClr val="00B050"/>
                    </a:solidFill>
                  </a:rPr>
                  <a:t> </a:t>
                </a:r>
                <a:r>
                  <a:rPr lang="en-US" sz="1800" dirty="0">
                    <a:solidFill>
                      <a:schemeClr val="tx1"/>
                    </a:solidFill>
                  </a:rPr>
                  <a:t>Add controlled randomness to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endParaRPr lang="en-US" sz="1800" u="sng" dirty="0">
                  <a:solidFill>
                    <a:schemeClr val="tx1"/>
                  </a:solidFill>
                </a:endParaRPr>
              </a:p>
              <a:p>
                <a:pPr marL="11430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43AA026-41C8-1702-FFAC-10172E2CBD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35ACBDA2-AE6A-20E2-8EEF-2CBCBB1C9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982" y="1631629"/>
            <a:ext cx="3474036" cy="230612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FD51988-CC66-9B36-ADE0-27C42E39B274}"/>
              </a:ext>
            </a:extLst>
          </p:cNvPr>
          <p:cNvCxnSpPr>
            <a:cxnSpLocks/>
          </p:cNvCxnSpPr>
          <p:nvPr/>
        </p:nvCxnSpPr>
        <p:spPr>
          <a:xfrm>
            <a:off x="3397666" y="3074808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14277D-C29C-9DBB-2F8D-B1DDB9A07D6A}"/>
              </a:ext>
            </a:extLst>
          </p:cNvPr>
          <p:cNvCxnSpPr>
            <a:cxnSpLocks/>
          </p:cNvCxnSpPr>
          <p:nvPr/>
        </p:nvCxnSpPr>
        <p:spPr>
          <a:xfrm>
            <a:off x="3444567" y="2959336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5DB938-3466-13A8-3DD2-C954F56605A6}"/>
              </a:ext>
            </a:extLst>
          </p:cNvPr>
          <p:cNvCxnSpPr>
            <a:cxnSpLocks/>
          </p:cNvCxnSpPr>
          <p:nvPr/>
        </p:nvCxnSpPr>
        <p:spPr>
          <a:xfrm flipV="1">
            <a:off x="4048183" y="3068906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01A969-5D98-D949-5A00-0AD3A6F644B8}"/>
              </a:ext>
            </a:extLst>
          </p:cNvPr>
          <p:cNvCxnSpPr>
            <a:cxnSpLocks/>
          </p:cNvCxnSpPr>
          <p:nvPr/>
        </p:nvCxnSpPr>
        <p:spPr>
          <a:xfrm>
            <a:off x="4718373" y="3068906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494246-8074-C508-F180-0EC461571687}"/>
              </a:ext>
            </a:extLst>
          </p:cNvPr>
          <p:cNvCxnSpPr>
            <a:cxnSpLocks/>
          </p:cNvCxnSpPr>
          <p:nvPr/>
        </p:nvCxnSpPr>
        <p:spPr>
          <a:xfrm>
            <a:off x="5250831" y="2467184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C9E2D8E-EFEE-447C-7738-F79F165B58BE}"/>
              </a:ext>
            </a:extLst>
          </p:cNvPr>
          <p:cNvCxnSpPr>
            <a:cxnSpLocks/>
          </p:cNvCxnSpPr>
          <p:nvPr/>
        </p:nvCxnSpPr>
        <p:spPr>
          <a:xfrm flipV="1">
            <a:off x="5362903" y="3074808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97D64BB-5784-9D0F-13ED-99B360084B81}"/>
              </a:ext>
            </a:extLst>
          </p:cNvPr>
          <p:cNvCxnSpPr>
            <a:cxnSpLocks/>
          </p:cNvCxnSpPr>
          <p:nvPr/>
        </p:nvCxnSpPr>
        <p:spPr>
          <a:xfrm>
            <a:off x="5374232" y="2418732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1FB7D9E-ACBF-2A33-7E7A-162C6036D0B8}"/>
              </a:ext>
            </a:extLst>
          </p:cNvPr>
          <p:cNvCxnSpPr>
            <a:cxnSpLocks/>
          </p:cNvCxnSpPr>
          <p:nvPr/>
        </p:nvCxnSpPr>
        <p:spPr>
          <a:xfrm flipV="1">
            <a:off x="3398115" y="2408418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CBC97B0-FC2E-E3C9-51BF-D52C78208BB0}"/>
              </a:ext>
            </a:extLst>
          </p:cNvPr>
          <p:cNvCxnSpPr>
            <a:cxnSpLocks/>
          </p:cNvCxnSpPr>
          <p:nvPr/>
        </p:nvCxnSpPr>
        <p:spPr>
          <a:xfrm>
            <a:off x="4049131" y="2412108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0CD252C-5A6C-8A01-F63F-93639422993A}"/>
              </a:ext>
            </a:extLst>
          </p:cNvPr>
          <p:cNvCxnSpPr>
            <a:cxnSpLocks/>
          </p:cNvCxnSpPr>
          <p:nvPr/>
        </p:nvCxnSpPr>
        <p:spPr>
          <a:xfrm flipV="1">
            <a:off x="3922428" y="2467184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C4A67CA2-363F-F917-7A51-BC6967BF5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982" y="1631629"/>
            <a:ext cx="3474036" cy="2306126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0D80F6D-6171-667A-DE55-960DCC94D408}"/>
              </a:ext>
            </a:extLst>
          </p:cNvPr>
          <p:cNvCxnSpPr>
            <a:cxnSpLocks/>
          </p:cNvCxnSpPr>
          <p:nvPr/>
        </p:nvCxnSpPr>
        <p:spPr>
          <a:xfrm>
            <a:off x="3397666" y="3074808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617636F-326A-3912-EC87-96AB4F554A26}"/>
              </a:ext>
            </a:extLst>
          </p:cNvPr>
          <p:cNvCxnSpPr>
            <a:cxnSpLocks/>
          </p:cNvCxnSpPr>
          <p:nvPr/>
        </p:nvCxnSpPr>
        <p:spPr>
          <a:xfrm>
            <a:off x="3444567" y="2959336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2ABC3EC-381B-AEC3-25CB-A6202D3FE503}"/>
              </a:ext>
            </a:extLst>
          </p:cNvPr>
          <p:cNvCxnSpPr>
            <a:cxnSpLocks/>
          </p:cNvCxnSpPr>
          <p:nvPr/>
        </p:nvCxnSpPr>
        <p:spPr>
          <a:xfrm flipV="1">
            <a:off x="4048183" y="3068906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9E6EBE8-6542-8085-C4EA-507FF750DD97}"/>
              </a:ext>
            </a:extLst>
          </p:cNvPr>
          <p:cNvCxnSpPr>
            <a:cxnSpLocks/>
          </p:cNvCxnSpPr>
          <p:nvPr/>
        </p:nvCxnSpPr>
        <p:spPr>
          <a:xfrm>
            <a:off x="4718373" y="3068906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12CC927-4E2D-6494-7AC7-8384C65379E9}"/>
              </a:ext>
            </a:extLst>
          </p:cNvPr>
          <p:cNvCxnSpPr>
            <a:cxnSpLocks/>
          </p:cNvCxnSpPr>
          <p:nvPr/>
        </p:nvCxnSpPr>
        <p:spPr>
          <a:xfrm>
            <a:off x="5250832" y="2467184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31409B0-78FF-5620-BBFC-DEC6E7E50F8C}"/>
              </a:ext>
            </a:extLst>
          </p:cNvPr>
          <p:cNvCxnSpPr>
            <a:cxnSpLocks/>
          </p:cNvCxnSpPr>
          <p:nvPr/>
        </p:nvCxnSpPr>
        <p:spPr>
          <a:xfrm flipV="1">
            <a:off x="5362904" y="3074808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183D712-04FA-DE54-F606-A42EF2DE9B2C}"/>
              </a:ext>
            </a:extLst>
          </p:cNvPr>
          <p:cNvCxnSpPr>
            <a:cxnSpLocks/>
          </p:cNvCxnSpPr>
          <p:nvPr/>
        </p:nvCxnSpPr>
        <p:spPr>
          <a:xfrm>
            <a:off x="5374233" y="2418732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3A0901C-30DB-0718-0B3C-DE328AED0BA1}"/>
              </a:ext>
            </a:extLst>
          </p:cNvPr>
          <p:cNvCxnSpPr>
            <a:cxnSpLocks/>
          </p:cNvCxnSpPr>
          <p:nvPr/>
        </p:nvCxnSpPr>
        <p:spPr>
          <a:xfrm flipV="1">
            <a:off x="3398115" y="2408418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690988E-1569-C90E-9ADB-399F2E61ED0E}"/>
              </a:ext>
            </a:extLst>
          </p:cNvPr>
          <p:cNvCxnSpPr>
            <a:cxnSpLocks/>
          </p:cNvCxnSpPr>
          <p:nvPr/>
        </p:nvCxnSpPr>
        <p:spPr>
          <a:xfrm>
            <a:off x="4049132" y="2412108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780DEC0-BB21-0E6D-D737-9EE90B7F4CB5}"/>
              </a:ext>
            </a:extLst>
          </p:cNvPr>
          <p:cNvCxnSpPr>
            <a:cxnSpLocks/>
          </p:cNvCxnSpPr>
          <p:nvPr/>
        </p:nvCxnSpPr>
        <p:spPr>
          <a:xfrm flipV="1">
            <a:off x="3922429" y="2467184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David Beckham - Player profile | Transfermarkt">
            <a:extLst>
              <a:ext uri="{FF2B5EF4-FFF2-40B4-BE49-F238E27FC236}">
                <a16:creationId xmlns:a16="http://schemas.microsoft.com/office/drawing/2014/main" id="{D13471CC-6D69-D222-F10A-F0060670A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53" y="1906329"/>
            <a:ext cx="669012" cy="8697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ristiano Ronaldo - Player profile 26/27 | Transfermarkt">
            <a:extLst>
              <a:ext uri="{FF2B5EF4-FFF2-40B4-BE49-F238E27FC236}">
                <a16:creationId xmlns:a16="http://schemas.microsoft.com/office/drawing/2014/main" id="{BE216B46-87D6-83B2-CA80-72D68EC59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84" y="3153685"/>
            <a:ext cx="668215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Lionel Messi">
            <a:extLst>
              <a:ext uri="{FF2B5EF4-FFF2-40B4-BE49-F238E27FC236}">
                <a16:creationId xmlns:a16="http://schemas.microsoft.com/office/drawing/2014/main" id="{DBE36DAF-AD4C-7868-2DB0-022E0ADC2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728" y="3233006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A portrait of Paul Scholes of Manchester United taken in the team... | Manchester united, Manchester united legends, Manchester united players">
            <a:extLst>
              <a:ext uri="{FF2B5EF4-FFF2-40B4-BE49-F238E27FC236}">
                <a16:creationId xmlns:a16="http://schemas.microsoft.com/office/drawing/2014/main" id="{F3848D2D-BEE9-467E-98E0-914198DC2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404" y="2524996"/>
            <a:ext cx="60754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巴萨中文官网 | 巴塞罗那中文官网 | FC Barcelona Official Website">
            <a:extLst>
              <a:ext uri="{FF2B5EF4-FFF2-40B4-BE49-F238E27FC236}">
                <a16:creationId xmlns:a16="http://schemas.microsoft.com/office/drawing/2014/main" id="{B0E44937-CFD3-750E-60A2-A94AE5BE8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80" y="2524996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Luis Suárez :: 2024 - Inter Miami CF - Perfil del Jugador">
            <a:extLst>
              <a:ext uri="{FF2B5EF4-FFF2-40B4-BE49-F238E27FC236}">
                <a16:creationId xmlns:a16="http://schemas.microsoft.com/office/drawing/2014/main" id="{4006FF35-35D0-DD56-0B29-B013DFA6C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728" y="1926187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Neymar Barcelona | Photos de football, Joueur de football, Coupe de cheveux 2015">
            <a:extLst>
              <a:ext uri="{FF2B5EF4-FFF2-40B4-BE49-F238E27FC236}">
                <a16:creationId xmlns:a16="http://schemas.microsoft.com/office/drawing/2014/main" id="{79DE51B1-4E5E-0B32-2735-69A8D6636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754" y="2412108"/>
            <a:ext cx="651778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87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FA61-4355-0FB0-6AD7-CFF2BF5F4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 sz="3000" kern="1200" dirty="0">
                <a:solidFill>
                  <a:schemeClr val="tx1"/>
                </a:solidFill>
                <a:latin typeface="Lora" pitchFamily="2" charset="77"/>
                <a:ea typeface="+mj-ea"/>
                <a:cs typeface="+mj-cs"/>
              </a:rPr>
              <a:t>Local Differential Privacy (LDP)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150D05-7638-20EE-4719-BAE629DCA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823575"/>
            <a:ext cx="2849034" cy="3745200"/>
          </a:xfrm>
        </p:spPr>
        <p:txBody>
          <a:bodyPr/>
          <a:lstStyle/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Users perturb sensitive data</a:t>
            </a:r>
          </a:p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Users transmit 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noisy data</a:t>
            </a:r>
          </a:p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Server aggregates noisy reports</a:t>
            </a:r>
          </a:p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endParaRPr lang="en-US" sz="1800" dirty="0">
              <a:solidFill>
                <a:schemeClr val="tx1"/>
              </a:solidFill>
            </a:endParaRPr>
          </a:p>
          <a:p>
            <a:pPr marL="428625" indent="-257175">
              <a:lnSpc>
                <a:spcPct val="90000"/>
              </a:lnSpc>
              <a:spcAft>
                <a:spcPts val="450"/>
              </a:spcAft>
              <a:buClr>
                <a:schemeClr val="tx1"/>
              </a:buClr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Statistical estimation recovers patterns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285FC8-FC0F-4CBF-8FE5-CDFA91DE87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298"/>
          <a:stretch/>
        </p:blipFill>
        <p:spPr>
          <a:xfrm>
            <a:off x="2736911" y="1639806"/>
            <a:ext cx="4457204" cy="216810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DC73B3-90AB-98AE-FCAF-E390A3389CA6}"/>
              </a:ext>
            </a:extLst>
          </p:cNvPr>
          <p:cNvSpPr/>
          <p:nvPr/>
        </p:nvSpPr>
        <p:spPr>
          <a:xfrm>
            <a:off x="3139861" y="1519825"/>
            <a:ext cx="511323" cy="243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David Beckham - Player profile | Transfermarkt">
            <a:extLst>
              <a:ext uri="{FF2B5EF4-FFF2-40B4-BE49-F238E27FC236}">
                <a16:creationId xmlns:a16="http://schemas.microsoft.com/office/drawing/2014/main" id="{77737C52-E177-187F-30B4-0A59C575F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152" y="1633193"/>
            <a:ext cx="422032" cy="54864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ristiano Ronaldo - Player profile 26/27 | Transfermarkt">
            <a:extLst>
              <a:ext uri="{FF2B5EF4-FFF2-40B4-BE49-F238E27FC236}">
                <a16:creationId xmlns:a16="http://schemas.microsoft.com/office/drawing/2014/main" id="{A1C78A17-44BF-D83A-8997-A36A9BF98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670" y="2176670"/>
            <a:ext cx="414997" cy="53949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Lionel Messi">
            <a:extLst>
              <a:ext uri="{FF2B5EF4-FFF2-40B4-BE49-F238E27FC236}">
                <a16:creationId xmlns:a16="http://schemas.microsoft.com/office/drawing/2014/main" id="{E2770748-C851-FD7F-F5DC-88E481ADF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420" y="2723859"/>
            <a:ext cx="539496" cy="53949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Neymar Barcelona | Photos de football, Joueur de football, Coupe de cheveux 2015">
            <a:extLst>
              <a:ext uri="{FF2B5EF4-FFF2-40B4-BE49-F238E27FC236}">
                <a16:creationId xmlns:a16="http://schemas.microsoft.com/office/drawing/2014/main" id="{5AD079F0-EB7D-5F1A-D67E-4D87348D0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774" y="3260723"/>
            <a:ext cx="404788" cy="53949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4D1D9AC-52FD-6412-458C-4CD6E3E13E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913" r="897"/>
          <a:stretch/>
        </p:blipFill>
        <p:spPr>
          <a:xfrm>
            <a:off x="6926893" y="1639806"/>
            <a:ext cx="2217107" cy="21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2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A718-4FB8-58CB-5C50-8B15A9B5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Applying LDP to Graph Analysis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DF2069-7C92-00E9-FD1C-309C34AFA1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14300" indent="0">
                  <a:buNone/>
                </a:pPr>
                <a:r>
                  <a:rPr lang="en-US" sz="1800" b="1" dirty="0">
                    <a:solidFill>
                      <a:schemeClr val="tx1"/>
                    </a:solidFill>
                  </a:rPr>
                  <a:t>Definition: </a:t>
                </a:r>
                <a14:m>
                  <m:oMath xmlns:m="http://schemas.openxmlformats.org/officeDocument/2006/math">
                    <m:r>
                      <a:rPr lang="en-US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-edge LDP</a:t>
                </a:r>
                <a:r>
                  <a:rPr lang="en-US" sz="1800" dirty="0">
                    <a:solidFill>
                      <a:schemeClr val="tx1"/>
                    </a:solidFill>
                  </a:rPr>
                  <a:t>. Let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en-US" sz="1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18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. For any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with domain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be a randomized algorithm of user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provides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-edge LDP if for any two neighbor lists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that differ in one bit and any 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𝑅𝑎𝑛𝑔𝑒</m:t>
                    </m:r>
                    <m:d>
                      <m:d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ℛ</m:t>
                            </m:r>
                          </m:e>
                          <m:sub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e>
                      </m:func>
                      <m:r>
                        <a:rPr lang="en-US" sz="1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sup>
                      </m:sSup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marL="11430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DF2069-7C92-00E9-FD1C-309C34AFA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r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13B1587-A863-3E65-762F-6A06F55028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88" b="6235"/>
          <a:stretch>
            <a:fillRect/>
          </a:stretch>
        </p:blipFill>
        <p:spPr>
          <a:xfrm>
            <a:off x="2090958" y="2402652"/>
            <a:ext cx="5490039" cy="25474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713D0F-39DC-C486-CC1B-BB363FE99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95" y="2262649"/>
            <a:ext cx="3474036" cy="230612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BB8312-9A6E-CF3C-B88F-CEEB270A4C60}"/>
              </a:ext>
            </a:extLst>
          </p:cNvPr>
          <p:cNvCxnSpPr>
            <a:cxnSpLocks/>
          </p:cNvCxnSpPr>
          <p:nvPr/>
        </p:nvCxnSpPr>
        <p:spPr>
          <a:xfrm>
            <a:off x="1365579" y="3705828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C48817-505E-FDCE-78F2-9866C6CAF421}"/>
              </a:ext>
            </a:extLst>
          </p:cNvPr>
          <p:cNvCxnSpPr>
            <a:cxnSpLocks/>
          </p:cNvCxnSpPr>
          <p:nvPr/>
        </p:nvCxnSpPr>
        <p:spPr>
          <a:xfrm>
            <a:off x="1412480" y="3590356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662124-E569-7B01-21C8-EC6690B3BA0D}"/>
              </a:ext>
            </a:extLst>
          </p:cNvPr>
          <p:cNvCxnSpPr>
            <a:cxnSpLocks/>
          </p:cNvCxnSpPr>
          <p:nvPr/>
        </p:nvCxnSpPr>
        <p:spPr>
          <a:xfrm flipV="1">
            <a:off x="2016096" y="3699926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FFD967-B15B-494B-C65A-3F51DEAB72A0}"/>
              </a:ext>
            </a:extLst>
          </p:cNvPr>
          <p:cNvCxnSpPr>
            <a:cxnSpLocks/>
          </p:cNvCxnSpPr>
          <p:nvPr/>
        </p:nvCxnSpPr>
        <p:spPr>
          <a:xfrm>
            <a:off x="2686286" y="3699926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11552E-A721-FD7B-C800-42342CD30640}"/>
              </a:ext>
            </a:extLst>
          </p:cNvPr>
          <p:cNvCxnSpPr>
            <a:cxnSpLocks/>
          </p:cNvCxnSpPr>
          <p:nvPr/>
        </p:nvCxnSpPr>
        <p:spPr>
          <a:xfrm>
            <a:off x="3218744" y="3098204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B65D8C-6D9D-0804-AE1B-EEEE7FDECC1A}"/>
              </a:ext>
            </a:extLst>
          </p:cNvPr>
          <p:cNvCxnSpPr>
            <a:cxnSpLocks/>
          </p:cNvCxnSpPr>
          <p:nvPr/>
        </p:nvCxnSpPr>
        <p:spPr>
          <a:xfrm flipV="1">
            <a:off x="3330816" y="3705828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E282DC-ADD1-4FC8-3530-3A75D4BFDD80}"/>
              </a:ext>
            </a:extLst>
          </p:cNvPr>
          <p:cNvCxnSpPr>
            <a:cxnSpLocks/>
          </p:cNvCxnSpPr>
          <p:nvPr/>
        </p:nvCxnSpPr>
        <p:spPr>
          <a:xfrm>
            <a:off x="3342145" y="3049752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1C2BB23-85F4-F60D-4FD3-919FA657E6FB}"/>
              </a:ext>
            </a:extLst>
          </p:cNvPr>
          <p:cNvCxnSpPr>
            <a:cxnSpLocks/>
          </p:cNvCxnSpPr>
          <p:nvPr/>
        </p:nvCxnSpPr>
        <p:spPr>
          <a:xfrm flipV="1">
            <a:off x="1366028" y="3039438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A8FE77-5AC1-BC37-231C-4A921F6E902F}"/>
              </a:ext>
            </a:extLst>
          </p:cNvPr>
          <p:cNvCxnSpPr>
            <a:cxnSpLocks/>
          </p:cNvCxnSpPr>
          <p:nvPr/>
        </p:nvCxnSpPr>
        <p:spPr>
          <a:xfrm>
            <a:off x="2017044" y="3043128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082EBA-E5C0-795E-739B-3D8260FABF93}"/>
              </a:ext>
            </a:extLst>
          </p:cNvPr>
          <p:cNvCxnSpPr>
            <a:cxnSpLocks/>
          </p:cNvCxnSpPr>
          <p:nvPr/>
        </p:nvCxnSpPr>
        <p:spPr>
          <a:xfrm flipV="1">
            <a:off x="1890341" y="3098204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B41EB030-7EC8-64E9-0BF6-EBD45ADC8B75}"/>
              </a:ext>
            </a:extLst>
          </p:cNvPr>
          <p:cNvSpPr/>
          <p:nvPr/>
        </p:nvSpPr>
        <p:spPr>
          <a:xfrm>
            <a:off x="4071148" y="3005114"/>
            <a:ext cx="248128" cy="657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4D525E-59FD-DC4E-DFC4-25598D549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95" y="2262649"/>
            <a:ext cx="3474036" cy="230612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364B5E-6FDB-5B65-A66E-A67415AE98D9}"/>
              </a:ext>
            </a:extLst>
          </p:cNvPr>
          <p:cNvCxnSpPr>
            <a:cxnSpLocks/>
          </p:cNvCxnSpPr>
          <p:nvPr/>
        </p:nvCxnSpPr>
        <p:spPr>
          <a:xfrm>
            <a:off x="1365579" y="3705828"/>
            <a:ext cx="405436" cy="42831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0905385-1244-8EDE-DB1E-0E5B07907FFA}"/>
              </a:ext>
            </a:extLst>
          </p:cNvPr>
          <p:cNvCxnSpPr>
            <a:cxnSpLocks/>
          </p:cNvCxnSpPr>
          <p:nvPr/>
        </p:nvCxnSpPr>
        <p:spPr>
          <a:xfrm>
            <a:off x="1412480" y="3590356"/>
            <a:ext cx="98473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7D7131B-9F4B-9D3B-877E-400938DB1A89}"/>
              </a:ext>
            </a:extLst>
          </p:cNvPr>
          <p:cNvCxnSpPr>
            <a:cxnSpLocks/>
          </p:cNvCxnSpPr>
          <p:nvPr/>
        </p:nvCxnSpPr>
        <p:spPr>
          <a:xfrm flipV="1">
            <a:off x="2016096" y="3699926"/>
            <a:ext cx="42851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296EEF2-ABCB-A59E-F1EF-3E6AA23ED64D}"/>
              </a:ext>
            </a:extLst>
          </p:cNvPr>
          <p:cNvCxnSpPr>
            <a:cxnSpLocks/>
          </p:cNvCxnSpPr>
          <p:nvPr/>
        </p:nvCxnSpPr>
        <p:spPr>
          <a:xfrm>
            <a:off x="2686286" y="3699926"/>
            <a:ext cx="402858" cy="42588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BE9935-B3F9-57FA-982D-621908A0C6E3}"/>
              </a:ext>
            </a:extLst>
          </p:cNvPr>
          <p:cNvCxnSpPr>
            <a:cxnSpLocks/>
          </p:cNvCxnSpPr>
          <p:nvPr/>
        </p:nvCxnSpPr>
        <p:spPr>
          <a:xfrm>
            <a:off x="3218745" y="3098204"/>
            <a:ext cx="0" cy="9952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2463B07-C43A-A2F8-7A1B-5C5A24BA0E4A}"/>
              </a:ext>
            </a:extLst>
          </p:cNvPr>
          <p:cNvCxnSpPr>
            <a:cxnSpLocks/>
          </p:cNvCxnSpPr>
          <p:nvPr/>
        </p:nvCxnSpPr>
        <p:spPr>
          <a:xfrm flipV="1">
            <a:off x="3330817" y="3705828"/>
            <a:ext cx="439560" cy="42595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611853B-6E5C-645F-132A-79B0910749F6}"/>
              </a:ext>
            </a:extLst>
          </p:cNvPr>
          <p:cNvCxnSpPr>
            <a:cxnSpLocks/>
          </p:cNvCxnSpPr>
          <p:nvPr/>
        </p:nvCxnSpPr>
        <p:spPr>
          <a:xfrm>
            <a:off x="3342146" y="3049752"/>
            <a:ext cx="428231" cy="4130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13BD09A-C625-5A1B-51E2-BA03B8C54120}"/>
              </a:ext>
            </a:extLst>
          </p:cNvPr>
          <p:cNvCxnSpPr>
            <a:cxnSpLocks/>
          </p:cNvCxnSpPr>
          <p:nvPr/>
        </p:nvCxnSpPr>
        <p:spPr>
          <a:xfrm flipV="1">
            <a:off x="1366028" y="3039438"/>
            <a:ext cx="414277" cy="423373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4FD5AD3-64F4-05DA-7DE3-19503ED5C824}"/>
              </a:ext>
            </a:extLst>
          </p:cNvPr>
          <p:cNvCxnSpPr>
            <a:cxnSpLocks/>
          </p:cNvCxnSpPr>
          <p:nvPr/>
        </p:nvCxnSpPr>
        <p:spPr>
          <a:xfrm>
            <a:off x="2017045" y="3043128"/>
            <a:ext cx="427569" cy="407161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CC9581-E187-701E-7159-C3F5E2D9F93B}"/>
              </a:ext>
            </a:extLst>
          </p:cNvPr>
          <p:cNvCxnSpPr>
            <a:cxnSpLocks/>
          </p:cNvCxnSpPr>
          <p:nvPr/>
        </p:nvCxnSpPr>
        <p:spPr>
          <a:xfrm flipV="1">
            <a:off x="1890342" y="3098204"/>
            <a:ext cx="2640" cy="995284"/>
          </a:xfrm>
          <a:prstGeom prst="line">
            <a:avLst/>
          </a:prstGeom>
          <a:ln w="38100">
            <a:solidFill>
              <a:srgbClr val="B425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David Beckham - Player profile | Transfermarkt">
            <a:extLst>
              <a:ext uri="{FF2B5EF4-FFF2-40B4-BE49-F238E27FC236}">
                <a16:creationId xmlns:a16="http://schemas.microsoft.com/office/drawing/2014/main" id="{8BB16B54-4EB3-780C-F0D9-566F5C608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166" y="2537349"/>
            <a:ext cx="669012" cy="8697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ristiano Ronaldo - Player profile 26/27 | Transfermarkt">
            <a:extLst>
              <a:ext uri="{FF2B5EF4-FFF2-40B4-BE49-F238E27FC236}">
                <a16:creationId xmlns:a16="http://schemas.microsoft.com/office/drawing/2014/main" id="{FBF85B60-BDFC-FF30-836C-A47383336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297" y="3784705"/>
            <a:ext cx="668215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Lionel Messi">
            <a:extLst>
              <a:ext uri="{FF2B5EF4-FFF2-40B4-BE49-F238E27FC236}">
                <a16:creationId xmlns:a16="http://schemas.microsoft.com/office/drawing/2014/main" id="{9C266F9E-37D0-79AA-F2DF-1DFF0F2B6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641" y="3864026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A portrait of Paul Scholes of Manchester United taken in the team... | Manchester united, Manchester united legends, Manchester united players">
            <a:extLst>
              <a:ext uri="{FF2B5EF4-FFF2-40B4-BE49-F238E27FC236}">
                <a16:creationId xmlns:a16="http://schemas.microsoft.com/office/drawing/2014/main" id="{C122BFB5-C854-18D2-0BBC-E69E6C61D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17" y="3156016"/>
            <a:ext cx="60754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巴萨中文官网 | 巴塞罗那中文官网 | FC Barcelona Official Website">
            <a:extLst>
              <a:ext uri="{FF2B5EF4-FFF2-40B4-BE49-F238E27FC236}">
                <a16:creationId xmlns:a16="http://schemas.microsoft.com/office/drawing/2014/main" id="{106DEF0C-FC7D-6F4F-A03B-51BAD15A2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93" y="3156016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Luis Suárez :: 2024 - Inter Miami CF - Perfil del Jugador">
            <a:extLst>
              <a:ext uri="{FF2B5EF4-FFF2-40B4-BE49-F238E27FC236}">
                <a16:creationId xmlns:a16="http://schemas.microsoft.com/office/drawing/2014/main" id="{D3DA98A8-2551-E5D0-3172-FD6730C14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641" y="2557207"/>
            <a:ext cx="868680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Neymar Barcelona | Photos de football, Joueur de football, Coupe de cheveux 2015">
            <a:extLst>
              <a:ext uri="{FF2B5EF4-FFF2-40B4-BE49-F238E27FC236}">
                <a16:creationId xmlns:a16="http://schemas.microsoft.com/office/drawing/2014/main" id="{757B341A-2C85-99AE-DE43-ADB83D9DA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667" y="3043128"/>
            <a:ext cx="651778" cy="8686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07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1699-475A-7FC8-C20A-4C13E2578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3000" dirty="0"/>
              <a:t>PLUTO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5D7E-BD38-3864-0928-44958B254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823575"/>
            <a:ext cx="3590302" cy="3745200"/>
          </a:xfrm>
        </p:spPr>
        <p:txBody>
          <a:bodyPr anchor="t">
            <a:normAutofit/>
          </a:bodyPr>
          <a:lstStyle/>
          <a:p>
            <a:pPr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Addresses the lack of a standardized experimental pipeline</a:t>
            </a:r>
          </a:p>
          <a:p>
            <a:pPr>
              <a:buClr>
                <a:schemeClr val="tx1"/>
              </a:buClr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Provides a unified &amp; extensible benchmarking framework for evaluating LDP triangle counting algorithms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9AFCF5-A013-E6CD-76DA-33732C090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002" y="1007068"/>
            <a:ext cx="5066587" cy="312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12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A1E1AE-C7BD-E7D9-1A30-BFFE5EE072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6445938"/>
              </p:ext>
            </p:extLst>
          </p:nvPr>
        </p:nvGraphicFramePr>
        <p:xfrm>
          <a:off x="311150" y="1411631"/>
          <a:ext cx="8521700" cy="3157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2AC9AA4-8EBB-4BB7-6DC2-FA303DD2B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25" y="0"/>
            <a:ext cx="7044600" cy="722400"/>
          </a:xfrm>
        </p:spPr>
        <p:txBody>
          <a:bodyPr anchor="b">
            <a:normAutofit/>
          </a:bodyPr>
          <a:lstStyle/>
          <a:p>
            <a:r>
              <a:rPr lang="en-US" sz="3000" dirty="0"/>
              <a:t>PLUTO System</a:t>
            </a:r>
          </a:p>
        </p:txBody>
      </p:sp>
    </p:spTree>
    <p:extLst>
      <p:ext uri="{BB962C8B-B14F-4D97-AF65-F5344CB8AC3E}">
        <p14:creationId xmlns:p14="http://schemas.microsoft.com/office/powerpoint/2010/main" val="619802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19505-0943-EC48-A550-CDC018786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DC88F-40CD-A809-ED0B-34BBF52A89C3}"/>
              </a:ext>
            </a:extLst>
          </p:cNvPr>
          <p:cNvSpPr/>
          <p:nvPr/>
        </p:nvSpPr>
        <p:spPr>
          <a:xfrm>
            <a:off x="6823242" y="4689642"/>
            <a:ext cx="2224505" cy="453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Content Placeholder 2">
                <a:extLst>
                  <a:ext uri="{FF2B5EF4-FFF2-40B4-BE49-F238E27FC236}">
                    <a16:creationId xmlns:a16="http://schemas.microsoft.com/office/drawing/2014/main" id="{5248A1E5-AD08-1035-2993-53DD3785144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06762"/>
                  </p:ext>
                </p:extLst>
              </p:nvPr>
            </p:nvGraphicFramePr>
            <p:xfrm>
              <a:off x="96252" y="647536"/>
              <a:ext cx="8951495" cy="518694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>
          <p:graphicFrame>
            <p:nvGraphicFramePr>
              <p:cNvPr id="5" name="Content Placeholder 2">
                <a:extLst>
                  <a:ext uri="{FF2B5EF4-FFF2-40B4-BE49-F238E27FC236}">
                    <a16:creationId xmlns:a16="http://schemas.microsoft.com/office/drawing/2014/main" id="{5248A1E5-AD08-1035-2993-53DD37851446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06762"/>
                  </p:ext>
                </p:extLst>
              </p:nvPr>
            </p:nvGraphicFramePr>
            <p:xfrm>
              <a:off x="96252" y="647536"/>
              <a:ext cx="8951495" cy="518694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4" r:qs="rId5" r:cs="rId6"/>
              </a:graphicData>
            </a:graphic>
          </p:graphicFrame>
        </mc:Fallback>
      </mc:AlternateContent>
      <p:sp>
        <p:nvSpPr>
          <p:cNvPr id="7" name="Title 1">
            <a:extLst>
              <a:ext uri="{FF2B5EF4-FFF2-40B4-BE49-F238E27FC236}">
                <a16:creationId xmlns:a16="http://schemas.microsoft.com/office/drawing/2014/main" id="{337FA051-DF61-8A49-1AB3-9897CDBB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25" y="0"/>
            <a:ext cx="7044600" cy="722400"/>
          </a:xfrm>
        </p:spPr>
        <p:txBody>
          <a:bodyPr anchor="b">
            <a:normAutofit/>
          </a:bodyPr>
          <a:lstStyle/>
          <a:p>
            <a:r>
              <a:rPr lang="en-US" sz="3000" dirty="0"/>
              <a:t>PLUTO System</a:t>
            </a:r>
          </a:p>
        </p:txBody>
      </p:sp>
    </p:spTree>
    <p:extLst>
      <p:ext uri="{BB962C8B-B14F-4D97-AF65-F5344CB8AC3E}">
        <p14:creationId xmlns:p14="http://schemas.microsoft.com/office/powerpoint/2010/main" val="1926240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F0B6E-38A3-723D-DD8F-B8087F335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Empirical Evaluations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B46F1D-569B-2FFE-DCEC-A58DB30C1D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699" y="823575"/>
                <a:ext cx="8554237" cy="3745200"/>
              </a:xfrm>
            </p:spPr>
            <p:txBody>
              <a:bodyPr/>
              <a:lstStyle/>
              <a:p>
                <a:pPr marL="114300" indent="0" defTabSz="342900"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Algorithms:	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Local2Rounds:- 2-round protocol with edge clipping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77"/>
                  </a:rPr>
                  <a:t>ARROneNS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: communication-efficient extension of Local2Rounds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77"/>
                  </a:rPr>
                  <a:t>TwoPhaseO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: an approach leveraging user's extended local views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77"/>
                  </a:rPr>
                  <a:t>LFGDPRMean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: 1-round protocol, uses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s to compute clustering coefficient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VC: 3-round protocol based on pairs of vertices</a:t>
                </a:r>
              </a:p>
              <a:p>
                <a:pPr marL="114300" indent="0" defTabSz="342900">
                  <a:buNone/>
                </a:pPr>
                <a:endParaRPr lang="en-US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114300" indent="0" defTabSz="342900"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Experiments: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Real-world graph evaluation with Enron email communication graph</a:t>
                </a:r>
              </a:p>
              <a:p>
                <a:pPr defTabSz="342900">
                  <a:buClr>
                    <a:schemeClr val="tx1"/>
                  </a:buClr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Synthetic graph evaluations with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77"/>
                  </a:rPr>
                  <a:t>Erdös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-Rényi and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77"/>
                  </a:rPr>
                  <a:t>Barabási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77"/>
                  </a:rPr>
                  <a:t>-Albert graphs</a:t>
                </a:r>
              </a:p>
              <a:p>
                <a:pPr marL="0" indent="0" defTabSz="342900">
                  <a:buNone/>
                </a:pPr>
                <a:endParaRPr lang="en-US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114300" indent="0">
                  <a:buNone/>
                </a:pPr>
                <a:endParaRPr lang="en-US" dirty="0">
                  <a:solidFill>
                    <a:schemeClr val="tx1"/>
                  </a:solidFill>
                  <a:latin typeface="Lora" pitchFamily="2" charset="77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B46F1D-569B-2FFE-DCEC-A58DB30C1D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699" y="823575"/>
                <a:ext cx="8554237" cy="3745200"/>
              </a:xfrm>
              <a:blipFill>
                <a:blip r:embed="rId3"/>
                <a:stretch>
                  <a:fillRect r="-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549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A5C4AC6-6713-86E8-6571-A12D876D76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000" dirty="0">
                    <a:latin typeface="Lora" pitchFamily="2" charset="77"/>
                  </a:rPr>
                  <a:t>Varying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3000" dirty="0">
                    <a:latin typeface="Lora" pitchFamily="2" charset="77"/>
                  </a:rPr>
                  <a:t>: Real-World Network-Enron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A5C4AC6-6713-86E8-6571-A12D876D76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982" r="-1081" b="-1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EF9438-5320-D835-CCBF-5045D0325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634" y="957600"/>
            <a:ext cx="3081470" cy="21452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4C6D03-5884-F1B7-5582-C4463CA5D8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5" y="957600"/>
            <a:ext cx="2976277" cy="2145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19014F-F30C-EE45-388F-3B491E82D9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614" y="957600"/>
            <a:ext cx="3011386" cy="214806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A08813-5CE7-808C-C525-2981FBF036AB}"/>
                  </a:ext>
                </a:extLst>
              </p:cNvPr>
              <p:cNvSpPr txBox="1"/>
              <p:nvPr/>
            </p:nvSpPr>
            <p:spPr>
              <a:xfrm>
                <a:off x="82609" y="3102834"/>
                <a:ext cx="29809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Lora" pitchFamily="2" charset="77"/>
                  </a:rPr>
                  <a:t>VC lowest</a:t>
                </a:r>
                <a:endParaRPr lang="en-US" sz="800" dirty="0"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800" dirty="0"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200" dirty="0" err="1">
                    <a:latin typeface="Lora" pitchFamily="2" charset="77"/>
                  </a:rPr>
                  <a:t>LFGDPRMean</a:t>
                </a:r>
                <a:r>
                  <a:rPr lang="en-US" sz="1200" dirty="0">
                    <a:latin typeface="Lora" pitchFamily="2" charset="77"/>
                  </a:rPr>
                  <a:t> only effective with high privacy budget (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≥5</m:t>
                    </m:r>
                  </m:oMath>
                </a14:m>
                <a:r>
                  <a:rPr lang="en-US" sz="1200" dirty="0">
                    <a:latin typeface="Lora" pitchFamily="2" charset="77"/>
                  </a:rPr>
                  <a:t>)</a:t>
                </a:r>
                <a:endParaRPr lang="en-US" sz="800" dirty="0"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800" dirty="0"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Lora" pitchFamily="2" charset="77"/>
                  </a:rPr>
                  <a:t>Local2Rounds more accurate than </a:t>
                </a:r>
                <a:r>
                  <a:rPr lang="en-US" sz="1200" dirty="0" err="1">
                    <a:latin typeface="Lora" pitchFamily="2" charset="77"/>
                  </a:rPr>
                  <a:t>ARROneNS</a:t>
                </a:r>
                <a:r>
                  <a:rPr lang="en-US" sz="1200" dirty="0">
                    <a:latin typeface="Lora" pitchFamily="2" charset="77"/>
                  </a:rPr>
                  <a:t>, at the cost of more communication overhead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A08813-5CE7-808C-C525-2981FBF03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9" y="3102834"/>
                <a:ext cx="2980944" cy="1446550"/>
              </a:xfrm>
              <a:prstGeom prst="rect">
                <a:avLst/>
              </a:prstGeom>
              <a:blipFill>
                <a:blip r:embed="rId7"/>
                <a:stretch>
                  <a:fillRect b="-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55B475-2746-933B-C23A-C9E43BF365D7}"/>
              </a:ext>
            </a:extLst>
          </p:cNvPr>
          <p:cNvSpPr txBox="1"/>
          <p:nvPr/>
        </p:nvSpPr>
        <p:spPr>
          <a:xfrm>
            <a:off x="3228738" y="3102834"/>
            <a:ext cx="30815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 err="1">
                <a:latin typeface="Lora" pitchFamily="2" charset="77"/>
              </a:rPr>
              <a:t>LFGDPRMean</a:t>
            </a:r>
            <a:r>
              <a:rPr lang="en-US" sz="1200" dirty="0">
                <a:latin typeface="Lora" pitchFamily="2" charset="77"/>
              </a:rPr>
              <a:t> incurs high computation because triangle counting is performed over the entire noisy graph.</a:t>
            </a:r>
            <a:br>
              <a:rPr lang="en-US" sz="800" dirty="0">
                <a:latin typeface="Lora" pitchFamily="2" charset="77"/>
              </a:rPr>
            </a:br>
            <a:endParaRPr lang="en-US" sz="800" dirty="0">
              <a:latin typeface="Lora" pitchFamily="2" charset="77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latin typeface="Lora" pitchFamily="2" charset="77"/>
              </a:rPr>
              <a:t>VC limits computation scope to the local neighborhood</a:t>
            </a:r>
            <a:br>
              <a:rPr lang="en-US" sz="800" dirty="0">
                <a:latin typeface="Lora" pitchFamily="2" charset="77"/>
              </a:rPr>
            </a:br>
            <a:endParaRPr lang="en-US" sz="800" dirty="0">
              <a:latin typeface="Lora" pitchFamily="2" charset="77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 err="1">
                <a:latin typeface="Lora" pitchFamily="2" charset="77"/>
              </a:rPr>
              <a:t>ARROneNS</a:t>
            </a:r>
            <a:r>
              <a:rPr lang="en-US" sz="1200" dirty="0">
                <a:latin typeface="Lora" pitchFamily="2" charset="77"/>
              </a:rPr>
              <a:t> and Local2Rounds have low complexity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CBE24C-4E2B-E93D-7EB0-4A90C7A063B4}"/>
              </a:ext>
            </a:extLst>
          </p:cNvPr>
          <p:cNvSpPr txBox="1"/>
          <p:nvPr/>
        </p:nvSpPr>
        <p:spPr>
          <a:xfrm>
            <a:off x="6135624" y="3102834"/>
            <a:ext cx="3008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 err="1">
                <a:latin typeface="Lora" pitchFamily="2" charset="77"/>
              </a:rPr>
              <a:t>TwoPhaseO</a:t>
            </a:r>
            <a:r>
              <a:rPr lang="en-US" sz="1200" dirty="0">
                <a:latin typeface="Lora" pitchFamily="2" charset="77"/>
              </a:rPr>
              <a:t> lowest: avoid transferring adjacency vectors, count triangle on unperturbed graph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 err="1">
                <a:latin typeface="Lora" pitchFamily="2" charset="77"/>
              </a:rPr>
              <a:t>LFGDPRMean</a:t>
            </a:r>
            <a:r>
              <a:rPr lang="en-US" sz="1200" dirty="0">
                <a:latin typeface="Lora" pitchFamily="2" charset="77"/>
              </a:rPr>
              <a:t> highest: each participant transmits roughly half of an adjacency bit vector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latin typeface="Lora" pitchFamily="2" charset="77"/>
              </a:rPr>
              <a:t>The other three saw decreasing runtime at different rates</a:t>
            </a:r>
          </a:p>
        </p:txBody>
      </p:sp>
    </p:spTree>
    <p:extLst>
      <p:ext uri="{BB962C8B-B14F-4D97-AF65-F5344CB8AC3E}">
        <p14:creationId xmlns:p14="http://schemas.microsoft.com/office/powerpoint/2010/main" val="4132925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DE432-8674-F4AD-C882-DBBA30C86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Varying Num Nodes: Synthetic Graphs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24F927-E35B-B2C0-C068-672737293E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0" indent="0">
                  <a:buNone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0" indent="0">
                  <a:buNone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0" indent="0">
                  <a:buNone/>
                </a:pPr>
                <a:r>
                  <a:rPr lang="en-US" sz="1200" dirty="0">
                    <a:solidFill>
                      <a:schemeClr val="tx1"/>
                    </a:solidFill>
                    <a:latin typeface="Lora" pitchFamily="2" charset="77"/>
                  </a:rPr>
                  <a:t>			ER graph, p = 0.01,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  <a:latin typeface="Lora" pitchFamily="2" charset="77"/>
                  </a:rPr>
                  <a:t>						       BA graph, m = 5,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0" indent="0">
                  <a:buNone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  <a:latin typeface="Lora" pitchFamily="2" charset="77"/>
                  </a:rPr>
                  <a:t>Accuracy trends and ranking remain relatively stable</a:t>
                </a: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  <a:latin typeface="Lora" pitchFamily="2" charset="77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  <a:latin typeface="Lora" pitchFamily="2" charset="77"/>
                  </a:rPr>
                  <a:t>Error increases in BA graphs. As n increases, ER density stays fixed while BA gets sparser.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24F927-E35B-B2C0-C068-672737293E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9" b="-3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5E2BEE4-C6EF-D383-6924-A375A0B6E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54" y="944369"/>
            <a:ext cx="2904782" cy="23624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7E3AB0-80F3-8FBC-ACC4-7D0BD41D68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866" y="944369"/>
            <a:ext cx="2900760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5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F6B4AD-E0CC-22B1-CA69-74DACD5BB2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</p:spPr>
            <p:txBody>
              <a:bodyPr/>
              <a:lstStyle/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ER graph, p = 0.01,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			       BA graph, m = 5,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Runtime different in ER: Local2Rounds,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ARROneNS</a:t>
                </a:r>
                <a:r>
                  <a:rPr lang="en-US" sz="1200" dirty="0">
                    <a:solidFill>
                      <a:schemeClr val="tx1"/>
                    </a:solidFill>
                  </a:rPr>
                  <a:t>, and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TwoPhaseO</a:t>
                </a:r>
                <a:r>
                  <a:rPr lang="en-US" sz="1200" dirty="0">
                    <a:solidFill>
                      <a:schemeClr val="tx1"/>
                    </a:solidFill>
                  </a:rPr>
                  <a:t> saw increased runtime, while in Enron and BA they are 1~2 order of magnitudes faster</a:t>
                </a: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Computational efficiency vary substantially across graph topologies, even when node counts are similar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F6B4AD-E0CC-22B1-CA69-74DACD5BB2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  <a:blipFill>
                <a:blip r:embed="rId2"/>
                <a:stretch>
                  <a:fillRect l="-149" r="-149" b="-3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FC3FD1CD-D99A-5314-C17D-1791457A8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941832"/>
            <a:ext cx="2900760" cy="23591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67B6C4-A799-D5B0-BC0E-FF887A90E3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941832"/>
            <a:ext cx="2911010" cy="235915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4A8F0C5-E703-FED0-AA8B-7F9CEC6FC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Varying Num Nodes: Synthetic Graphs</a:t>
            </a:r>
          </a:p>
        </p:txBody>
      </p:sp>
    </p:spTree>
    <p:extLst>
      <p:ext uri="{BB962C8B-B14F-4D97-AF65-F5344CB8AC3E}">
        <p14:creationId xmlns:p14="http://schemas.microsoft.com/office/powerpoint/2010/main" val="3507044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20EA0-67C1-E213-FA18-46B4835DB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36F01F-531D-C36A-4DAB-3B90D206BD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</p:spPr>
            <p:txBody>
              <a:bodyPr/>
              <a:lstStyle/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ER graph, p = 0.01,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			       BA graph, m = 5,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ER: Overhead of VC exceeds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LFGDPRMean</a:t>
                </a:r>
                <a:r>
                  <a:rPr lang="en-US" sz="1200" dirty="0">
                    <a:solidFill>
                      <a:schemeClr val="tx1"/>
                    </a:solidFill>
                  </a:rPr>
                  <a:t> at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NodeNum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≥10000 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, unlike in Enron where VC always incurs lower overhead</a:t>
                </a:r>
                <a:br>
                  <a:rPr lang="en-US" sz="500" dirty="0">
                    <a:solidFill>
                      <a:schemeClr val="tx1"/>
                    </a:solidFill>
                  </a:rPr>
                </a:br>
                <a:endParaRPr lang="en-US" sz="500" dirty="0">
                  <a:solidFill>
                    <a:schemeClr val="tx1"/>
                  </a:solidFill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BA: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ARROneNS</a:t>
                </a:r>
                <a:r>
                  <a:rPr lang="en-US" sz="1200" dirty="0">
                    <a:solidFill>
                      <a:schemeClr val="tx1"/>
                    </a:solidFill>
                  </a:rPr>
                  <a:t>, Local2Rounds,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TwoPhaseO</a:t>
                </a:r>
                <a:r>
                  <a:rPr lang="en-US" sz="1200" dirty="0">
                    <a:solidFill>
                      <a:schemeClr val="tx1"/>
                    </a:solidFill>
                  </a:rPr>
                  <a:t> are clearly separated from the other two. However, their communication costs are much closer to each other than in ER.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536F01F-531D-C36A-4DAB-3B90D206BD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  <a:blipFill>
                <a:blip r:embed="rId2"/>
                <a:stretch>
                  <a:fillRect l="-149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4B9C5EC3-B47A-11FC-788A-D135A837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Varying Num Nodes: Synthetic Graphs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783DF5-6CEE-E6FF-101D-ACE81FA85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941832"/>
            <a:ext cx="2900760" cy="23591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84B9FD-EC62-28A1-8A41-D93CAE1E0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941832"/>
            <a:ext cx="2897437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45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D3B4D-28F0-D876-A392-F757A1DD1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7733E3-036C-9414-5D9A-24A61E3D5F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</p:spPr>
            <p:txBody>
              <a:bodyPr/>
              <a:lstStyle/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lvl="0" indent="0">
                  <a:buNone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ER graph, </a:t>
                </a:r>
                <a:r>
                  <a:rPr lang="en-US" sz="1200" dirty="0">
                    <a:solidFill>
                      <a:srgbClr val="000000"/>
                    </a:solidFill>
                    <a:latin typeface="Lora" pitchFamily="2" charset="77"/>
                  </a:rPr>
                  <a:t>n=10000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			       BA graph, </a:t>
                </a:r>
                <a:r>
                  <a:rPr lang="en-US" sz="1200" dirty="0">
                    <a:solidFill>
                      <a:srgbClr val="000000"/>
                    </a:solidFill>
                    <a:latin typeface="Lora" pitchFamily="2" charset="77"/>
                  </a:rPr>
                  <a:t>n=10000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ER: Increasing p exhibits similar trends as increasing n</a:t>
                </a: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BA: fixing n and increasing m lead to increasing density </a:t>
                </a:r>
                <a:r>
                  <a:rPr lang="en-US" sz="12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1200" dirty="0">
                    <a:solidFill>
                      <a:schemeClr val="tx1"/>
                    </a:solidFill>
                  </a:rPr>
                  <a:t> trends similar to in ER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7733E3-036C-9414-5D9A-24A61E3D5F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  <a:blipFill>
                <a:blip r:embed="rId3"/>
                <a:stretch>
                  <a:fillRect l="-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BF7CC17E-FCA9-297F-7F08-D013EAF3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Varying Density: Synthetic Graphs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CD45DF-1253-1B8D-E807-0CF5496FD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941832"/>
            <a:ext cx="2899098" cy="23591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C88979-1A66-5B9F-6DB3-5F7BCF0A2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941832"/>
            <a:ext cx="2909342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510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583A0-680B-951A-D0C5-29A6D121D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DB2811-CC18-7256-9322-3CBA39311D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</p:spPr>
            <p:txBody>
              <a:bodyPr/>
              <a:lstStyle/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lvl="0" indent="0">
                  <a:buNone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ER graph, </a:t>
                </a:r>
                <a:r>
                  <a:rPr lang="en-US" sz="1200" dirty="0">
                    <a:solidFill>
                      <a:srgbClr val="000000"/>
                    </a:solidFill>
                    <a:latin typeface="Lora" pitchFamily="2" charset="77"/>
                  </a:rPr>
                  <a:t>n=10000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			       BA graph, </a:t>
                </a:r>
                <a:r>
                  <a:rPr lang="en-US" sz="1200" dirty="0">
                    <a:solidFill>
                      <a:srgbClr val="000000"/>
                    </a:solidFill>
                    <a:latin typeface="Lora" pitchFamily="2" charset="77"/>
                  </a:rPr>
                  <a:t>n=10000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Slight decrease in runtime for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LFGDPRMean</a:t>
                </a:r>
                <a:r>
                  <a:rPr lang="en-US" sz="1200" dirty="0">
                    <a:solidFill>
                      <a:schemeClr val="tx1"/>
                    </a:solidFill>
                  </a:rPr>
                  <a:t>: As the underlying graph becomes denser, randomized response under a fixed privacy budget (ϵ = 1) produces comparatively sparser noisy graphs, reducing triangle counting cost.</a:t>
                </a:r>
                <a:br>
                  <a:rPr lang="en-US" sz="1200" dirty="0">
                    <a:solidFill>
                      <a:schemeClr val="tx1"/>
                    </a:solidFill>
                  </a:rPr>
                </a:br>
                <a:endParaRPr lang="en-US" sz="1200" dirty="0">
                  <a:solidFill>
                    <a:schemeClr val="tx1"/>
                  </a:solidFill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VC’s runtime grows at a slower rate compared to the other three </a:t>
                </a:r>
                <a:br>
                  <a:rPr lang="en-US" sz="1200" dirty="0">
                    <a:solidFill>
                      <a:schemeClr val="tx1"/>
                    </a:solidFill>
                  </a:rPr>
                </a:br>
                <a:r>
                  <a:rPr lang="en-US" sz="12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1200" dirty="0">
                    <a:solidFill>
                      <a:schemeClr val="tx1"/>
                    </a:solidFill>
                  </a:rPr>
                  <a:t> achieves lowest runtime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≥0.02 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sz="1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≥128 </m:t>
                    </m:r>
                  </m:oMath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DB2811-CC18-7256-9322-3CBA39311D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  <a:blipFill>
                <a:blip r:embed="rId3"/>
                <a:stretch>
                  <a:fillRect l="-149" b="-8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A925496D-DBA8-CBA0-D13E-52D6E5BB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Varying Density: Synthetic Graphs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BD27D137-0A7E-2F2C-E808-AF9202135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941832"/>
            <a:ext cx="2897437" cy="2359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5B5A1F-88C9-D3A8-B1CA-1E143BBB9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941832"/>
            <a:ext cx="2899098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70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A778A-CBC7-2995-A621-3CB250FBE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F9F765-B7EB-6E41-5144-088604E16A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</p:spPr>
            <p:txBody>
              <a:bodyPr/>
              <a:lstStyle/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marR="0" lvl="0" indent="-214313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Font typeface="Lora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lvl="0" indent="0">
                  <a:buNone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ER graph, </a:t>
                </a:r>
                <a:r>
                  <a:rPr lang="en-US" sz="1200" dirty="0">
                    <a:solidFill>
                      <a:schemeClr val="tx1"/>
                    </a:solidFill>
                    <a:latin typeface="Lora" pitchFamily="2" charset="77"/>
                  </a:rPr>
                  <a:t>n=10000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						       BA graph, </a:t>
                </a:r>
                <a:r>
                  <a:rPr lang="en-US" sz="1200" dirty="0">
                    <a:solidFill>
                      <a:schemeClr val="tx1"/>
                    </a:solidFill>
                    <a:latin typeface="Lora" pitchFamily="2" charset="77"/>
                  </a:rPr>
                  <a:t>n=10000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Lora" pitchFamily="2" charset="77"/>
                    <a:sym typeface="Lora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𝜀</m:t>
                    </m:r>
                    <m:r>
                      <a:rPr kumimoji="0" lang="en-US" sz="12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Lora"/>
                      </a:rPr>
                      <m:t>=1</m:t>
                    </m:r>
                  </m:oMath>
                </a14:m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05362"/>
                  </a:buClr>
                  <a:buSzPct val="120000"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Lora" pitchFamily="2" charset="77"/>
                  <a:sym typeface="Lora"/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>
                    <a:solidFill>
                      <a:schemeClr val="tx1"/>
                    </a:solidFill>
                  </a:rPr>
                  <a:t>Communication of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LFGDPRMean</a:t>
                </a:r>
                <a:r>
                  <a:rPr lang="en-US" sz="12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tx1"/>
                    </a:solidFill>
                  </a:rPr>
                  <a:t>TwoPhaseO</a:t>
                </a:r>
                <a:r>
                  <a:rPr lang="en-US" sz="1200" dirty="0">
                    <a:solidFill>
                      <a:schemeClr val="tx1"/>
                    </a:solidFill>
                  </a:rPr>
                  <a:t> depends on number of nodes rather than graph density </a:t>
                </a:r>
                <a:r>
                  <a:rPr lang="en-US" sz="12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chemeClr val="tx1"/>
                    </a:solidFill>
                  </a:rPr>
                  <a:t>communication remains relatively stable</a:t>
                </a: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200" dirty="0">
                  <a:solidFill>
                    <a:schemeClr val="tx1"/>
                  </a:solidFill>
                </a:endParaRPr>
              </a:p>
              <a:p>
                <a:pPr marL="214313" indent="-214313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200" dirty="0" err="1">
                    <a:solidFill>
                      <a:schemeClr val="tx1"/>
                    </a:solidFill>
                  </a:rPr>
                  <a:t>LFGDPRMean</a:t>
                </a:r>
                <a:r>
                  <a:rPr lang="en-US" sz="1200" dirty="0">
                    <a:solidFill>
                      <a:schemeClr val="tx1"/>
                    </a:solidFill>
                  </a:rPr>
                  <a:t> exhibits lower communication cost than VC and Local2Rounds at certain thresholds of p and m, unlike in Enron graph where it is consistently higher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5F9F765-B7EB-6E41-5144-088604E16A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700" y="823575"/>
                <a:ext cx="8520600" cy="3749040"/>
              </a:xfrm>
              <a:blipFill>
                <a:blip r:embed="rId3"/>
                <a:stretch>
                  <a:fillRect l="-149" b="-8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>
            <a:extLst>
              <a:ext uri="{FF2B5EF4-FFF2-40B4-BE49-F238E27FC236}">
                <a16:creationId xmlns:a16="http://schemas.microsoft.com/office/drawing/2014/main" id="{8F4AFEDB-B0A0-F55C-B72D-A6F44EF3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Varying Density: Synthetic Graphs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2A0D8-DE01-1837-4D89-E0158FE96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941832"/>
            <a:ext cx="2897437" cy="23591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7A0600-0C00-2509-4F70-AA4CD55311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941832"/>
            <a:ext cx="2888214" cy="23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56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8389-810F-F440-1BD3-B55151C3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9427E-DAC6-D4C1-3693-3396512B2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Graph topology substantially influences algorithm behavior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Algorithm rankings are not invariant to graph structure, even if the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graph sizes are similar</a:t>
            </a:r>
          </a:p>
          <a:p>
            <a:pPr marL="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Communication-efficient methods incur predictable utility trade-offs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Reducing communication overhead leads to increased error.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Runtime difference between these </a:t>
            </a:r>
            <a:r>
              <a:rPr lang="en-US" sz="1600" dirty="0" err="1">
                <a:solidFill>
                  <a:schemeClr val="tx1"/>
                </a:solidFill>
              </a:rPr>
              <a:t>ARROneNS</a:t>
            </a:r>
            <a:r>
              <a:rPr lang="en-US" sz="1600" dirty="0">
                <a:solidFill>
                  <a:schemeClr val="tx1"/>
                </a:solidFill>
              </a:rPr>
              <a:t> and Local2Rounds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remains mostly unchanged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	</a:t>
            </a:r>
            <a:r>
              <a:rPr lang="en-US" sz="1600" dirty="0">
                <a:solidFill>
                  <a:schemeClr val="tx1"/>
                </a:solidFill>
              </a:rPr>
              <a:t>accuracy-communication tradeoff can be tuned independently of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	computational cost.</a:t>
            </a:r>
          </a:p>
          <a:p>
            <a:pPr marL="342900">
              <a:buClr>
                <a:schemeClr val="tx1"/>
              </a:buClr>
              <a:buFont typeface="+mj-lt"/>
              <a:buAutoNum type="arabicPeriod"/>
            </a:pPr>
            <a:r>
              <a:rPr lang="en-US" sz="1600" dirty="0" err="1">
                <a:solidFill>
                  <a:schemeClr val="tx1"/>
                </a:solidFill>
              </a:rPr>
              <a:t>TwoPhaseO</a:t>
            </a:r>
            <a:r>
              <a:rPr lang="en-US" sz="1600" dirty="0">
                <a:solidFill>
                  <a:schemeClr val="tx1"/>
                </a:solidFill>
              </a:rPr>
              <a:t> is effective under permissive privacy assumptions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Effective when exposing neighbor lists is acceptable and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communication budgets are limited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	(transmission cost only scales with n)</a:t>
            </a:r>
          </a:p>
        </p:txBody>
      </p:sp>
    </p:spTree>
    <p:extLst>
      <p:ext uri="{BB962C8B-B14F-4D97-AF65-F5344CB8AC3E}">
        <p14:creationId xmlns:p14="http://schemas.microsoft.com/office/powerpoint/2010/main" val="1978351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CE034-5298-5D92-82FB-E2861780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Insights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6D5FE-E43D-F67D-6362-E8000A89A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Clr>
                <a:schemeClr val="tx1"/>
              </a:buClr>
              <a:buFont typeface="+mj-lt"/>
              <a:buAutoNum type="arabicPeriod" startAt="4"/>
            </a:pPr>
            <a:endParaRPr lang="en-US" sz="1600" dirty="0">
              <a:solidFill>
                <a:schemeClr val="tx1"/>
              </a:solidFill>
            </a:endParaRPr>
          </a:p>
          <a:p>
            <a:pPr marL="571500" indent="-457200">
              <a:buClr>
                <a:schemeClr val="tx1"/>
              </a:buClr>
              <a:buFont typeface="+mj-lt"/>
              <a:buAutoNum type="arabicPeriod" startAt="4"/>
            </a:pPr>
            <a:endParaRPr lang="en-US" sz="1600" dirty="0">
              <a:solidFill>
                <a:schemeClr val="tx1"/>
              </a:solidFill>
            </a:endParaRPr>
          </a:p>
          <a:p>
            <a:pPr marL="571500" indent="-457200">
              <a:buClr>
                <a:schemeClr val="tx1"/>
              </a:buClr>
              <a:buFont typeface="+mj-lt"/>
              <a:buAutoNum type="arabicPeriod" startAt="4"/>
            </a:pPr>
            <a:r>
              <a:rPr lang="en-US" sz="1600" dirty="0" err="1">
                <a:solidFill>
                  <a:schemeClr val="tx1"/>
                </a:solidFill>
              </a:rPr>
              <a:t>LFGDPRMean</a:t>
            </a:r>
            <a:r>
              <a:rPr lang="en-US" sz="1600" dirty="0">
                <a:solidFill>
                  <a:schemeClr val="tx1"/>
                </a:solidFill>
              </a:rPr>
              <a:t> performs best under weaker privacy requirements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Low accuracy and high runtime except at large ϵ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Overhead is only dependent on n</a:t>
            </a:r>
          </a:p>
          <a:p>
            <a:pPr marL="571500" indent="-457200">
              <a:buClr>
                <a:schemeClr val="tx1"/>
              </a:buClr>
              <a:buFont typeface="+mj-lt"/>
              <a:buAutoNum type="arabicPeriod" startAt="4"/>
            </a:pPr>
            <a:endParaRPr lang="en-US" sz="1600" dirty="0">
              <a:solidFill>
                <a:schemeClr val="tx1"/>
              </a:solidFill>
            </a:endParaRPr>
          </a:p>
          <a:p>
            <a:pPr marL="571500" indent="-457200">
              <a:buClr>
                <a:schemeClr val="tx1"/>
              </a:buClr>
              <a:buFont typeface="+mj-lt"/>
              <a:buAutoNum type="arabicPeriod" startAt="4"/>
            </a:pPr>
            <a:endParaRPr lang="en-US" sz="1600" dirty="0">
              <a:solidFill>
                <a:schemeClr val="tx1"/>
              </a:solidFill>
            </a:endParaRPr>
          </a:p>
          <a:p>
            <a:pPr marL="571500" indent="-457200">
              <a:buClr>
                <a:schemeClr val="tx1"/>
              </a:buClr>
              <a:buFont typeface="+mj-lt"/>
              <a:buAutoNum type="arabicPeriod" startAt="4"/>
            </a:pPr>
            <a:r>
              <a:rPr lang="en-US" sz="1600" dirty="0">
                <a:solidFill>
                  <a:schemeClr val="tx1"/>
                </a:solidFill>
              </a:rPr>
              <a:t>VC consistently achieves the strongest accuracy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Highest accuracy among evaluated methods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	at relatively high communication cost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	Extra round to report noisy degrees contributes to communication overhead</a:t>
            </a:r>
          </a:p>
          <a:p>
            <a:pPr marL="11430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072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53C78-86E4-EA43-5AC5-B829FC75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E263A-07D4-A3CC-795A-3E0C77218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57175" indent="-257175">
              <a:buFont typeface="+mj-lt"/>
              <a:buAutoNum type="arabicPeriod"/>
            </a:pPr>
            <a:r>
              <a:rPr lang="en-US" sz="1050" dirty="0"/>
              <a:t>Al Hasan, M., Dave, V.S.: Triangle counting in large networks: a review. WIREs Data Mining and Knowledge Discovery 8(2), e1226 (2018). https://doi.org/https://doi.org/10.1002/widm.1226, https://wires. onlinelibrary.wiley.com/</a:t>
            </a:r>
            <a:r>
              <a:rPr lang="en-US" sz="1050" dirty="0" err="1"/>
              <a:t>doi</a:t>
            </a:r>
            <a:r>
              <a:rPr lang="en-US" sz="1050" dirty="0"/>
              <a:t>/abs/10.1002/widm.1226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Albert, R., </a:t>
            </a:r>
            <a:r>
              <a:rPr lang="en-US" sz="1050" dirty="0" err="1"/>
              <a:t>Barabási</a:t>
            </a:r>
            <a:r>
              <a:rPr lang="en-US" sz="1050" dirty="0"/>
              <a:t>, A.L.: Statistical mechanics of complex networks. Reviews of Modern Physics 74(1), 47–97 (Jan 2002). https://doi.org/10.1103/revmodphys.74.47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Dwork, C., Roth, A.: The algorithmic foundations of differential privacy. Found. Trends Theor. </a:t>
            </a:r>
            <a:r>
              <a:rPr lang="en-US" sz="1050" dirty="0" err="1"/>
              <a:t>Comput</a:t>
            </a:r>
            <a:r>
              <a:rPr lang="en-US" sz="1050" dirty="0"/>
              <a:t>. Sci. 9(3–4), 211–407 (Aug 2014). https://doi.org/10.1561/0400000042, https://doi.org/10.1561/0400000042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Erdős, P., Rényi, A., et al.: On the evolution of random graphs. Publications of the (1960)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Erlingsson, U., </a:t>
            </a:r>
            <a:r>
              <a:rPr lang="en-US" sz="1050" dirty="0" err="1"/>
              <a:t>Pihur</a:t>
            </a:r>
            <a:r>
              <a:rPr lang="en-US" sz="1050" dirty="0"/>
              <a:t>, V., </a:t>
            </a:r>
            <a:r>
              <a:rPr lang="en-US" sz="1050" dirty="0" err="1"/>
              <a:t>Korolova</a:t>
            </a:r>
            <a:r>
              <a:rPr lang="en-US" sz="1050" dirty="0"/>
              <a:t>, A.: </a:t>
            </a:r>
            <a:r>
              <a:rPr lang="en-US" sz="1050" dirty="0" err="1"/>
              <a:t>Rappor</a:t>
            </a:r>
            <a:r>
              <a:rPr lang="en-US" sz="1050" dirty="0"/>
              <a:t>: Randomized </a:t>
            </a:r>
            <a:r>
              <a:rPr lang="en-US" sz="1050" dirty="0" err="1"/>
              <a:t>aggregatable</a:t>
            </a:r>
            <a:r>
              <a:rPr lang="en-US" sz="1050" dirty="0"/>
              <a:t> </a:t>
            </a:r>
            <a:r>
              <a:rPr lang="en-US" sz="1050" dirty="0" err="1"/>
              <a:t>privacypreserving</a:t>
            </a:r>
            <a:r>
              <a:rPr lang="en-US" sz="1050" dirty="0"/>
              <a:t> ordinal response. In: Proceedings of the 2014 ACM SIGSAC Conference on Computer and Communications Security. pp. 1054–1067. CCS ’14, ACM (Nov 2014). </a:t>
            </a:r>
            <a:r>
              <a:rPr lang="en-US" sz="1050" dirty="0">
                <a:hlinkClick r:id="rId2"/>
              </a:rPr>
              <a:t>https://doi.org/10.1145/2660267.2660348</a:t>
            </a:r>
            <a:endParaRPr lang="en-US" sz="1050" dirty="0"/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Gursoy, M.E., </a:t>
            </a:r>
            <a:r>
              <a:rPr lang="en-US" sz="1050" dirty="0" err="1"/>
              <a:t>Tamersoy</a:t>
            </a:r>
            <a:r>
              <a:rPr lang="en-US" sz="1050" dirty="0"/>
              <a:t>, A., Truex, S., Wei, W., Liu, L.: Secure and utility-aware data collection with condensed local differential privacy. IEEE Trans. Dependable </a:t>
            </a:r>
            <a:r>
              <a:rPr lang="en-US" sz="1050" dirty="0" err="1"/>
              <a:t>Secur</a:t>
            </a:r>
            <a:r>
              <a:rPr lang="en-US" sz="1050" dirty="0"/>
              <a:t>. </a:t>
            </a:r>
            <a:r>
              <a:rPr lang="en-US" sz="1050" dirty="0" err="1"/>
              <a:t>Comput</a:t>
            </a:r>
            <a:r>
              <a:rPr lang="en-US" sz="1050" dirty="0"/>
              <a:t>. 18(5), 2365–2378 (Sep 2021). </a:t>
            </a:r>
            <a:r>
              <a:rPr lang="en-US" sz="1050" dirty="0">
                <a:hlinkClick r:id="rId3"/>
              </a:rPr>
              <a:t>https://doi.org/10.1109/TDSC.2019.2949041</a:t>
            </a:r>
            <a:endParaRPr lang="en-US" sz="1050" dirty="0"/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Hay, M., </a:t>
            </a:r>
            <a:r>
              <a:rPr lang="en-US" sz="1050" dirty="0" err="1"/>
              <a:t>Machanavajjhala</a:t>
            </a:r>
            <a:r>
              <a:rPr lang="en-US" sz="1050" dirty="0"/>
              <a:t>, A., </a:t>
            </a:r>
            <a:r>
              <a:rPr lang="en-US" sz="1050" dirty="0" err="1"/>
              <a:t>Miklau</a:t>
            </a:r>
            <a:r>
              <a:rPr lang="en-US" sz="1050" dirty="0"/>
              <a:t>, G., Chen, Y., Zhang, D.: Principled evaluation of differentially private algorithms using </a:t>
            </a:r>
            <a:r>
              <a:rPr lang="en-US" sz="1050" dirty="0" err="1"/>
              <a:t>dpbench</a:t>
            </a:r>
            <a:r>
              <a:rPr lang="en-US" sz="1050" dirty="0"/>
              <a:t> (2015), https://arxiv. org/abs/1512.04817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Hay, M., </a:t>
            </a:r>
            <a:r>
              <a:rPr lang="en-US" sz="1050" dirty="0" err="1"/>
              <a:t>Machanavajjhala</a:t>
            </a:r>
            <a:r>
              <a:rPr lang="en-US" sz="1050" dirty="0"/>
              <a:t>, A., </a:t>
            </a:r>
            <a:r>
              <a:rPr lang="en-US" sz="1050" dirty="0" err="1"/>
              <a:t>Miklau</a:t>
            </a:r>
            <a:r>
              <a:rPr lang="en-US" sz="1050" dirty="0"/>
              <a:t>, G., Chen, Y., Zhang, D., </a:t>
            </a:r>
            <a:r>
              <a:rPr lang="en-US" sz="1050" dirty="0" err="1"/>
              <a:t>Bissias</a:t>
            </a:r>
            <a:r>
              <a:rPr lang="en-US" sz="1050" dirty="0"/>
              <a:t>, G.: Exploring privacy-accuracy tradeoffs using </a:t>
            </a:r>
            <a:r>
              <a:rPr lang="en-US" sz="1050" dirty="0" err="1"/>
              <a:t>dpcomp</a:t>
            </a:r>
            <a:r>
              <a:rPr lang="en-US" sz="1050" dirty="0"/>
              <a:t>. In: Proceedings of the 2016 International Conference on Management of Data. p. 2101–2104. SIGMOD ’16, Association for Computing Machinery, New York, NY, USA (2016). https://doi.org/10.1145/2882903.2899387, https://doi.org/ 10.1145/2882903.2899387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He, Y., Wang, K., Zhang, W., Lin, X., Zhang, Y., Ni, W.: Robust privacy-preserving triangle counting under edge local differential privacy. Proc. ACM Manag. Data 3(3) (Jun 2025). </a:t>
            </a:r>
            <a:r>
              <a:rPr lang="en-US" sz="1050" dirty="0">
                <a:hlinkClick r:id="rId4"/>
              </a:rPr>
              <a:t>https://doi.org/10.1145/3725348</a:t>
            </a:r>
            <a:endParaRPr lang="en-US" sz="1050" dirty="0"/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Imola, J., Murakami, T., Chaudhuri, K.: Locally differentially private analysis of graph statistics. In: 30th USENIX Security Symposium (USENIX Security 21). pp. 983–1000. USENIX Association (Aug 2021)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Imola, J., Murakami, T., Chaudhuri, K.: Communication-Efficient triangle counting under local differential privacy. In: 31st USENIX Security Symposium (USENIX Security 22). pp. 537–554. USENIX Association, Boston, MA (Aug 2022)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Leskovec, J., Krevl, A.: SNAP Datasets: Stanford large network dataset collection. http://snap.stanford.edu/data (Jun 2014)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Leskovec, J., </a:t>
            </a:r>
            <a:r>
              <a:rPr lang="en-US" sz="1050" dirty="0" err="1"/>
              <a:t>Mcauley</a:t>
            </a:r>
            <a:r>
              <a:rPr lang="en-US" sz="1050" dirty="0"/>
              <a:t>, J.: Learning to discover social circles in ego networks. In: Pereira, F., Burges, C., </a:t>
            </a:r>
            <a:r>
              <a:rPr lang="en-US" sz="1050" dirty="0" err="1"/>
              <a:t>Bottou</a:t>
            </a:r>
            <a:r>
              <a:rPr lang="en-US" sz="1050" dirty="0"/>
              <a:t>, L., Weinberger, K. (eds.) Advances in Neural Information Processing Systems. vol. 25. Curran Associates, Inc. (2012)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Liu, S., Du, H., Cao, Y., Yan, B., Liu, J., Yoshikawa, M.: </a:t>
            </a:r>
            <a:r>
              <a:rPr lang="en-US" sz="1050" dirty="0" err="1"/>
              <a:t>Pgb</a:t>
            </a:r>
            <a:r>
              <a:rPr lang="en-US" sz="1050" dirty="0"/>
              <a:t>: Benchmarking differentially private synthetic graph generation algorithms (2024), https: //arxiv.org/abs/2408.02928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Sun, H., Xiao, X., Khalil, I., Yang, Y., Qin, Z., Wang, H.W., Yu, T.: Analyzing subgraph statistics from extended local views with decentralized differential privacy. In: Proceedings of the 2019 ACM SIGSAC Conference on Computer and Communications Security. pp. 703–717. CCS ’19, Association for Computing Machinery, New York, NY, USA (2019). </a:t>
            </a:r>
            <a:r>
              <a:rPr lang="en-US" sz="1050" dirty="0">
                <a:hlinkClick r:id="rId5"/>
              </a:rPr>
              <a:t>https://doi.org/10.1145/3319535.3354253</a:t>
            </a:r>
            <a:endParaRPr lang="en-US" sz="1050" dirty="0"/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Wang, T., </a:t>
            </a:r>
            <a:r>
              <a:rPr lang="en-US" sz="1050" dirty="0" err="1"/>
              <a:t>Blocki</a:t>
            </a:r>
            <a:r>
              <a:rPr lang="en-US" sz="1050" dirty="0"/>
              <a:t>, J., Li, N., Jha, S.: Locally differentially private protocols for frequency estimation. In: 26th USENIX Security Symposium (USENIX Security 17). pp. 729–745. USENIX Association, Vancouver, BC (Aug 2017) 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Warner, S.L.: Randomized response: A survey technique for eliminating evasive answer bias. Journal of the American statistical association 60(309), 63–69 (1965)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Xia, S., Chang, B., Knopf, K., He, Y., Tao, Y., He, X.: </a:t>
            </a:r>
            <a:r>
              <a:rPr lang="en-US" sz="1050" dirty="0" err="1"/>
              <a:t>Dpgraph</a:t>
            </a:r>
            <a:r>
              <a:rPr lang="en-US" sz="1050" dirty="0"/>
              <a:t>: A benchmark platform for differentially private graph analysis. In: Proceedings of the 2021 International Conference on Management of Data. p. 2808–2812. SIGMOD ’21, Association for Computing Machinery, New York, NY, USA (2021). https://doi.org/10.1145/3448016.3452756, https://doi.org/ 10.1145/3448016.3452756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050" dirty="0"/>
              <a:t>Ye, Q., Hu, H., Au, M.H., Meng, X., Xiao, X.: </a:t>
            </a:r>
            <a:r>
              <a:rPr lang="en-US" sz="1050" dirty="0" err="1"/>
              <a:t>Lf-gdpr</a:t>
            </a:r>
            <a:r>
              <a:rPr lang="en-US" sz="1050" dirty="0"/>
              <a:t>: A framework for estimating graph metrics with local differential privacy. IEEE Transactions on Knowledge and Data Engineering 34(10), 4905–4920 (2022). </a:t>
            </a:r>
            <a:r>
              <a:rPr lang="en-US" sz="1050" dirty="0">
                <a:hlinkClick r:id="rId6"/>
              </a:rPr>
              <a:t>https://doi.org/10.1109/TKDE.2020.3047124</a:t>
            </a:r>
            <a:endParaRPr lang="en-US" sz="1050" dirty="0"/>
          </a:p>
          <a:p>
            <a:pPr marL="257175" indent="-257175">
              <a:buFont typeface="+mj-lt"/>
              <a:buAutoNum type="arabicPeriod"/>
            </a:pPr>
            <a:r>
              <a:rPr lang="en-US" sz="1050" dirty="0" err="1"/>
              <a:t>Anon.Retrieved</a:t>
            </a:r>
            <a:r>
              <a:rPr lang="en-US" sz="1050" dirty="0"/>
              <a:t> September 10, 2026 from https://acumenresearch.io/using-social-network-analysis-to-explore-and-enhance-team-effectiveness/ </a:t>
            </a:r>
          </a:p>
        </p:txBody>
      </p:sp>
    </p:spTree>
    <p:extLst>
      <p:ext uri="{BB962C8B-B14F-4D97-AF65-F5344CB8AC3E}">
        <p14:creationId xmlns:p14="http://schemas.microsoft.com/office/powerpoint/2010/main" val="793205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40B9A6F-91A5-4AB8-8AB7-984C09FD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084" y="1197004"/>
            <a:ext cx="4495833" cy="2749492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/>
              <a:t>THANK YOU!</a:t>
            </a:r>
            <a:br>
              <a:rPr lang="en-US" sz="6000" b="1" dirty="0"/>
            </a:br>
            <a:br>
              <a:rPr lang="en-US" sz="6000" b="1" dirty="0"/>
            </a:br>
            <a:endParaRPr lang="en-US" sz="60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89C52D-4EBE-4BFE-B7A7-A8DEAF1B83AC}"/>
              </a:ext>
            </a:extLst>
          </p:cNvPr>
          <p:cNvSpPr/>
          <p:nvPr/>
        </p:nvSpPr>
        <p:spPr>
          <a:xfrm>
            <a:off x="2468492" y="2571749"/>
            <a:ext cx="4207016" cy="646331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endParaRPr lang="en-US" altLang="zh-CN" sz="1800" b="1" dirty="0">
              <a:solidFill>
                <a:srgbClr val="0070C0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en-US" altLang="zh-CN" sz="1800" b="1" dirty="0" err="1">
                <a:solidFill>
                  <a:schemeClr val="accent3">
                    <a:lumMod val="50000"/>
                  </a:schemeClr>
                </a:solidFill>
                <a:hlinkClick r:id="rId4"/>
              </a:rPr>
              <a:t>truexs@denison.edu</a:t>
            </a:r>
            <a:endParaRPr lang="en-US" altLang="zh-CN" sz="1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67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78"/>
    </mc:Choice>
    <mc:Fallback xmlns="">
      <p:transition spd="slow" advTm="6478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4378422E-CFC4-3248-AD51-A4A1132F4461}" vid="{05181AAF-3E1F-2544-B4F8-E835A80986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Light</Template>
  <TotalTime>144</TotalTime>
  <Words>2369</Words>
  <Application>Microsoft Macintosh PowerPoint</Application>
  <PresentationFormat>On-screen Show (16:9)</PresentationFormat>
  <Paragraphs>257</Paragraphs>
  <Slides>23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Aptos Display</vt:lpstr>
      <vt:lpstr>Arial</vt:lpstr>
      <vt:lpstr>Cambria Math</vt:lpstr>
      <vt:lpstr>Lora</vt:lpstr>
      <vt:lpstr>Wingdings</vt:lpstr>
      <vt:lpstr>Simple Light</vt:lpstr>
      <vt:lpstr>Office Theme</vt:lpstr>
      <vt:lpstr>PLUTO</vt:lpstr>
      <vt:lpstr>Triangle Counting</vt:lpstr>
      <vt:lpstr>Privacy in Triangle Counting</vt:lpstr>
      <vt:lpstr>Privacy in Triangle Counting</vt:lpstr>
      <vt:lpstr>Privacy in Triangle Counting</vt:lpstr>
      <vt:lpstr>Privacy in Triangle Counting</vt:lpstr>
      <vt:lpstr>Local Differential Privacy (LDP)</vt:lpstr>
      <vt:lpstr>Applying LDP to Graph Analysis</vt:lpstr>
      <vt:lpstr>PLUTO System</vt:lpstr>
      <vt:lpstr>PLUTO System</vt:lpstr>
      <vt:lpstr>PLUTO System</vt:lpstr>
      <vt:lpstr>Empirical Evaluations</vt:lpstr>
      <vt:lpstr>Varying ε: Real-World Network-Enron</vt:lpstr>
      <vt:lpstr>Varying Num Nodes: Synthetic Graphs</vt:lpstr>
      <vt:lpstr>Varying Num Nodes: Synthetic Graphs</vt:lpstr>
      <vt:lpstr>Varying Num Nodes: Synthetic Graphs</vt:lpstr>
      <vt:lpstr>Varying Density: Synthetic Graphs</vt:lpstr>
      <vt:lpstr>Varying Density: Synthetic Graphs</vt:lpstr>
      <vt:lpstr>Varying Density: Synthetic Graphs</vt:lpstr>
      <vt:lpstr>Insights</vt:lpstr>
      <vt:lpstr>Insights</vt:lpstr>
      <vt:lpstr>References</vt:lpstr>
      <vt:lpstr>THANK YOU!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Stacey Truex</dc:creator>
  <cp:keywords/>
  <dc:description/>
  <cp:lastModifiedBy>Stacey Truex</cp:lastModifiedBy>
  <cp:revision>15</cp:revision>
  <dcterms:created xsi:type="dcterms:W3CDTF">2026-09-14T18:12:26Z</dcterms:created>
  <dcterms:modified xsi:type="dcterms:W3CDTF">2026-09-15T16:17:24Z</dcterms:modified>
  <cp:category/>
</cp:coreProperties>
</file>